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notesMasterIdLst>
    <p:notesMasterId r:id="rId27"/>
  </p:notesMasterIdLst>
  <p:handoutMasterIdLst>
    <p:handoutMasterId r:id="rId28"/>
  </p:handoutMasterIdLst>
  <p:sldIdLst>
    <p:sldId id="404" r:id="rId2"/>
    <p:sldId id="405" r:id="rId3"/>
    <p:sldId id="320" r:id="rId4"/>
    <p:sldId id="420" r:id="rId5"/>
    <p:sldId id="421" r:id="rId6"/>
    <p:sldId id="410" r:id="rId7"/>
    <p:sldId id="296" r:id="rId8"/>
    <p:sldId id="295" r:id="rId9"/>
    <p:sldId id="422" r:id="rId10"/>
    <p:sldId id="300" r:id="rId11"/>
    <p:sldId id="415" r:id="rId12"/>
    <p:sldId id="423" r:id="rId13"/>
    <p:sldId id="453" r:id="rId14"/>
    <p:sldId id="454" r:id="rId15"/>
    <p:sldId id="476" r:id="rId16"/>
    <p:sldId id="473" r:id="rId17"/>
    <p:sldId id="456" r:id="rId18"/>
    <p:sldId id="455" r:id="rId19"/>
    <p:sldId id="461" r:id="rId20"/>
    <p:sldId id="462" r:id="rId21"/>
    <p:sldId id="463" r:id="rId22"/>
    <p:sldId id="469" r:id="rId23"/>
    <p:sldId id="467" r:id="rId24"/>
    <p:sldId id="468" r:id="rId25"/>
    <p:sldId id="419" r:id="rId26"/>
  </p:sldIdLst>
  <p:sldSz cx="9144000" cy="6858000" type="screen4x3"/>
  <p:notesSz cx="9296400" cy="7010400"/>
  <p:custDataLst>
    <p:tags r:id="rId2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victor whitehead" initials="vw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4961"/>
    <a:srgbClr val="44546A"/>
    <a:srgbClr val="D6DCE5"/>
    <a:srgbClr val="FF3399"/>
    <a:srgbClr val="CC99FF"/>
    <a:srgbClr val="747070"/>
    <a:srgbClr val="5A99D3"/>
    <a:srgbClr val="4270C1"/>
    <a:srgbClr val="245C8F"/>
    <a:srgbClr val="0E57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4" autoAdjust="0"/>
    <p:restoredTop sz="94660"/>
  </p:normalViewPr>
  <p:slideViewPr>
    <p:cSldViewPr snapToGrid="0" showGuides="1">
      <p:cViewPr varScale="1">
        <p:scale>
          <a:sx n="106" d="100"/>
          <a:sy n="106" d="100"/>
        </p:scale>
        <p:origin x="672" y="67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562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809" y="1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86C7569-3823-4176-A08A-E5D203F7731B}" type="datetimeFigureOut">
              <a:rPr lang="en-US" smtClean="0"/>
              <a:t>7/22/2016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E089097-BADD-43EA-B75B-EB36A17AEE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95059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1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7A3EF09-F383-447B-B636-B4C436CA9153}" type="datetimeFigureOut">
              <a:rPr lang="en-US" smtClean="0"/>
              <a:t>7/22/2016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71813" y="876300"/>
            <a:ext cx="3152775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73754"/>
            <a:ext cx="7437120" cy="2760346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EBC6B0B-9C83-4400-BF32-B03FF486079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39396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40189-A564-4279-8D71-ED573467B22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653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2976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40189-A564-4279-8D71-ED573467B22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567267"/>
          </a:xfrm>
          <a:prstGeom prst="rect">
            <a:avLst/>
          </a:prstGeom>
          <a:solidFill>
            <a:srgbClr val="0C49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9"/>
          <p:cNvSpPr txBox="1">
            <a:spLocks/>
          </p:cNvSpPr>
          <p:nvPr userDrawn="1"/>
        </p:nvSpPr>
        <p:spPr>
          <a:xfrm>
            <a:off x="279400" y="64359"/>
            <a:ext cx="3674533" cy="4385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8" t="27441" r="10404" b="35356"/>
          <a:stretch/>
        </p:blipFill>
        <p:spPr>
          <a:xfrm>
            <a:off x="7281334" y="50799"/>
            <a:ext cx="1790006" cy="465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2077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40189-A564-4279-8D71-ED573467B22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567267"/>
          </a:xfrm>
          <a:prstGeom prst="rect">
            <a:avLst/>
          </a:prstGeom>
          <a:solidFill>
            <a:srgbClr val="0C49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9"/>
          <p:cNvSpPr txBox="1">
            <a:spLocks/>
          </p:cNvSpPr>
          <p:nvPr userDrawn="1"/>
        </p:nvSpPr>
        <p:spPr>
          <a:xfrm>
            <a:off x="279400" y="64359"/>
            <a:ext cx="3674533" cy="4385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8" t="27441" r="10404" b="35356"/>
          <a:stretch/>
        </p:blipFill>
        <p:spPr>
          <a:xfrm>
            <a:off x="7281334" y="50799"/>
            <a:ext cx="1790006" cy="465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96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595533"/>
            <a:ext cx="9144000" cy="262467"/>
          </a:xfrm>
          <a:prstGeom prst="rect">
            <a:avLst/>
          </a:prstGeom>
          <a:solidFill>
            <a:srgbClr val="0C49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9144000" cy="567267"/>
          </a:xfrm>
          <a:prstGeom prst="rect">
            <a:avLst/>
          </a:prstGeom>
          <a:solidFill>
            <a:srgbClr val="0C49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279400" y="64359"/>
            <a:ext cx="3674533" cy="438547"/>
          </a:xfrm>
        </p:spPr>
        <p:txBody>
          <a:bodyPr/>
          <a:lstStyle>
            <a:lvl1pPr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8" t="27441" r="10404" b="35356"/>
          <a:stretch/>
        </p:blipFill>
        <p:spPr>
          <a:xfrm>
            <a:off x="7281334" y="50799"/>
            <a:ext cx="1790006" cy="465666"/>
          </a:xfrm>
          <a:prstGeom prst="rect">
            <a:avLst/>
          </a:prstGeom>
        </p:spPr>
      </p:pic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81334" y="6638393"/>
            <a:ext cx="1723933" cy="17674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C340189-A564-4279-8D71-ED573467B2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42559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595533"/>
            <a:ext cx="9144000" cy="262467"/>
          </a:xfrm>
          <a:prstGeom prst="rect">
            <a:avLst/>
          </a:prstGeom>
          <a:solidFill>
            <a:srgbClr val="0C49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9144000" cy="567267"/>
          </a:xfrm>
          <a:prstGeom prst="rect">
            <a:avLst/>
          </a:prstGeom>
          <a:solidFill>
            <a:srgbClr val="0C49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279400" y="64359"/>
            <a:ext cx="3674533" cy="438547"/>
          </a:xfrm>
        </p:spPr>
        <p:txBody>
          <a:bodyPr/>
          <a:lstStyle>
            <a:lvl1pPr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3" name="Content Placeholder 22"/>
          <p:cNvSpPr>
            <a:spLocks noGrp="1"/>
          </p:cNvSpPr>
          <p:nvPr>
            <p:ph sz="quarter" idx="10"/>
          </p:nvPr>
        </p:nvSpPr>
        <p:spPr>
          <a:xfrm>
            <a:off x="279400" y="855663"/>
            <a:ext cx="3675063" cy="41402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5" name="Chart Placeholder 24"/>
          <p:cNvSpPr>
            <a:spLocks noGrp="1"/>
          </p:cNvSpPr>
          <p:nvPr>
            <p:ph type="chart" sz="quarter" idx="11"/>
          </p:nvPr>
        </p:nvSpPr>
        <p:spPr>
          <a:xfrm>
            <a:off x="4183063" y="855663"/>
            <a:ext cx="4681537" cy="5401204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8" t="27441" r="10404" b="35356"/>
          <a:stretch/>
        </p:blipFill>
        <p:spPr>
          <a:xfrm>
            <a:off x="7281334" y="50799"/>
            <a:ext cx="1790006" cy="465666"/>
          </a:xfrm>
          <a:prstGeom prst="rect">
            <a:avLst/>
          </a:prstGeom>
        </p:spPr>
      </p:pic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81334" y="6638393"/>
            <a:ext cx="1723933" cy="17674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C340189-A564-4279-8D71-ED573467B2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38924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595533"/>
            <a:ext cx="9144000" cy="262467"/>
          </a:xfrm>
          <a:prstGeom prst="rect">
            <a:avLst/>
          </a:prstGeom>
          <a:solidFill>
            <a:srgbClr val="0C49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9144000" cy="567267"/>
          </a:xfrm>
          <a:prstGeom prst="rect">
            <a:avLst/>
          </a:prstGeom>
          <a:solidFill>
            <a:srgbClr val="0C49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279400" y="64359"/>
            <a:ext cx="3674533" cy="438547"/>
          </a:xfrm>
        </p:spPr>
        <p:txBody>
          <a:bodyPr/>
          <a:lstStyle>
            <a:lvl1pPr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8" t="27441" r="10404" b="35356"/>
          <a:stretch/>
        </p:blipFill>
        <p:spPr>
          <a:xfrm>
            <a:off x="7281334" y="50799"/>
            <a:ext cx="1790006" cy="465666"/>
          </a:xfrm>
          <a:prstGeom prst="rect">
            <a:avLst/>
          </a:prstGeom>
        </p:spPr>
      </p:pic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81334" y="6638393"/>
            <a:ext cx="1723933" cy="17674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C340189-A564-4279-8D71-ED573467B2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98330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595533"/>
            <a:ext cx="9144000" cy="262467"/>
          </a:xfrm>
          <a:prstGeom prst="rect">
            <a:avLst/>
          </a:prstGeom>
          <a:solidFill>
            <a:srgbClr val="0C49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9144000" cy="567267"/>
          </a:xfrm>
          <a:prstGeom prst="rect">
            <a:avLst/>
          </a:prstGeom>
          <a:solidFill>
            <a:srgbClr val="0C49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279400" y="64359"/>
            <a:ext cx="3674533" cy="438547"/>
          </a:xfrm>
        </p:spPr>
        <p:txBody>
          <a:bodyPr/>
          <a:lstStyle>
            <a:lvl1pPr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8" t="27441" r="10404" b="35356"/>
          <a:stretch/>
        </p:blipFill>
        <p:spPr>
          <a:xfrm>
            <a:off x="7281334" y="50799"/>
            <a:ext cx="1790006" cy="465666"/>
          </a:xfrm>
          <a:prstGeom prst="rect">
            <a:avLst/>
          </a:prstGeom>
        </p:spPr>
      </p:pic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81334" y="6638393"/>
            <a:ext cx="1723933" cy="17674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C340189-A564-4279-8D71-ED573467B2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082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40189-A564-4279-8D71-ED573467B22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567267"/>
          </a:xfrm>
          <a:prstGeom prst="rect">
            <a:avLst/>
          </a:prstGeom>
          <a:solidFill>
            <a:srgbClr val="0C49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9"/>
          <p:cNvSpPr txBox="1">
            <a:spLocks/>
          </p:cNvSpPr>
          <p:nvPr userDrawn="1"/>
        </p:nvSpPr>
        <p:spPr>
          <a:xfrm>
            <a:off x="279400" y="64359"/>
            <a:ext cx="3674533" cy="4385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8" t="27441" r="10404" b="35356"/>
          <a:stretch/>
        </p:blipFill>
        <p:spPr>
          <a:xfrm>
            <a:off x="7281334" y="50799"/>
            <a:ext cx="1790006" cy="465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427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40189-A564-4279-8D71-ED573467B22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653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470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40189-A564-4279-8D71-ED573467B22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567267"/>
          </a:xfrm>
          <a:prstGeom prst="rect">
            <a:avLst/>
          </a:prstGeom>
          <a:solidFill>
            <a:srgbClr val="0C49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9"/>
          <p:cNvSpPr txBox="1">
            <a:spLocks/>
          </p:cNvSpPr>
          <p:nvPr userDrawn="1"/>
        </p:nvSpPr>
        <p:spPr>
          <a:xfrm>
            <a:off x="279400" y="64359"/>
            <a:ext cx="3674533" cy="4385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8" t="27441" r="10404" b="35356"/>
          <a:stretch/>
        </p:blipFill>
        <p:spPr>
          <a:xfrm>
            <a:off x="7281334" y="50799"/>
            <a:ext cx="1790006" cy="465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880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40189-A564-4279-8D71-ED573467B22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000" cy="567267"/>
          </a:xfrm>
          <a:prstGeom prst="rect">
            <a:avLst/>
          </a:prstGeom>
          <a:solidFill>
            <a:srgbClr val="0C49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19"/>
          <p:cNvSpPr txBox="1">
            <a:spLocks/>
          </p:cNvSpPr>
          <p:nvPr userDrawn="1"/>
        </p:nvSpPr>
        <p:spPr>
          <a:xfrm>
            <a:off x="279400" y="64359"/>
            <a:ext cx="3674533" cy="4385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8" t="27441" r="10404" b="35356"/>
          <a:stretch/>
        </p:blipFill>
        <p:spPr>
          <a:xfrm>
            <a:off x="7281334" y="50799"/>
            <a:ext cx="1790006" cy="465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4381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17" y="4344460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40189-A564-4279-8D71-ED573467B22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6532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366" y="1534748"/>
            <a:ext cx="7171267" cy="3076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242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40189-A564-4279-8D71-ED573467B22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6532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11" b="13377"/>
          <a:stretch/>
        </p:blipFill>
        <p:spPr>
          <a:xfrm>
            <a:off x="1138767" y="1430867"/>
            <a:ext cx="6862234" cy="2219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1166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40189-A564-4279-8D71-ED573467B22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567267"/>
          </a:xfrm>
          <a:prstGeom prst="rect">
            <a:avLst/>
          </a:prstGeom>
          <a:solidFill>
            <a:srgbClr val="0C49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9"/>
          <p:cNvSpPr txBox="1">
            <a:spLocks/>
          </p:cNvSpPr>
          <p:nvPr userDrawn="1"/>
        </p:nvSpPr>
        <p:spPr>
          <a:xfrm>
            <a:off x="279400" y="64359"/>
            <a:ext cx="3674533" cy="4385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8" t="27441" r="10404" b="35356"/>
          <a:stretch/>
        </p:blipFill>
        <p:spPr>
          <a:xfrm>
            <a:off x="7281334" y="50799"/>
            <a:ext cx="1790006" cy="465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108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40189-A564-4279-8D71-ED573467B22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567267"/>
          </a:xfrm>
          <a:prstGeom prst="rect">
            <a:avLst/>
          </a:prstGeom>
          <a:solidFill>
            <a:srgbClr val="0C49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9"/>
          <p:cNvSpPr txBox="1">
            <a:spLocks/>
          </p:cNvSpPr>
          <p:nvPr userDrawn="1"/>
        </p:nvSpPr>
        <p:spPr>
          <a:xfrm>
            <a:off x="279400" y="64359"/>
            <a:ext cx="3674533" cy="4385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8" t="27441" r="10404" b="35356"/>
          <a:stretch/>
        </p:blipFill>
        <p:spPr>
          <a:xfrm>
            <a:off x="7281334" y="50799"/>
            <a:ext cx="1790006" cy="465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331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340189-A564-4279-8D71-ED573467B2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8748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8" r:id="rId12"/>
    <p:sldLayoutId id="2147483667" r:id="rId13"/>
    <p:sldLayoutId id="2147483673" r:id="rId14"/>
    <p:sldLayoutId id="2147483674" r:id="rId15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png"/><Relationship Id="rId5" Type="http://schemas.openxmlformats.org/officeDocument/2006/relationships/image" Target="../media/image24.wmf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4.xml"/><Relationship Id="rId4" Type="http://schemas.openxmlformats.org/officeDocument/2006/relationships/hyperlink" Target="https://sites.google.com/site/lorisinstrumentlist/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12" Type="http://schemas.openxmlformats.org/officeDocument/2006/relationships/image" Target="../media/image41.png"/><Relationship Id="rId2" Type="http://schemas.openxmlformats.org/officeDocument/2006/relationships/image" Target="../media/image31.emf"/><Relationship Id="rId16" Type="http://schemas.openxmlformats.org/officeDocument/2006/relationships/image" Target="../media/image45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5" Type="http://schemas.openxmlformats.org/officeDocument/2006/relationships/image" Target="../media/image4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Relationship Id="rId14" Type="http://schemas.openxmlformats.org/officeDocument/2006/relationships/image" Target="../media/image4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tiff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6.png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15996" y="3665548"/>
            <a:ext cx="7382933" cy="1800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C49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Imaging-related research in Canada</a:t>
            </a:r>
            <a:endParaRPr lang="en-US" sz="2400" b="1" dirty="0">
              <a:solidFill>
                <a:srgbClr val="0C496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b="1" dirty="0">
                <a:solidFill>
                  <a:srgbClr val="0C49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Presentation for </a:t>
            </a:r>
            <a:r>
              <a:rPr lang="en-US" sz="2400" b="1" dirty="0" smtClean="0">
                <a:solidFill>
                  <a:srgbClr val="0C49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WW-ADNI meeting </a:t>
            </a:r>
          </a:p>
          <a:p>
            <a:pPr algn="ctr"/>
            <a:r>
              <a:rPr lang="en-US" sz="2400" b="1" dirty="0" smtClean="0">
                <a:solidFill>
                  <a:srgbClr val="0C49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AAIC - </a:t>
            </a:r>
            <a:r>
              <a:rPr lang="en-US" sz="2400" b="1" dirty="0">
                <a:solidFill>
                  <a:srgbClr val="0C49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Toronto, </a:t>
            </a:r>
            <a:r>
              <a:rPr lang="en-US" sz="2400" b="1" dirty="0" smtClean="0">
                <a:solidFill>
                  <a:srgbClr val="0C49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July </a:t>
            </a:r>
            <a:r>
              <a:rPr lang="en-US" sz="2400" b="1" dirty="0">
                <a:solidFill>
                  <a:srgbClr val="0C49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2016.</a:t>
            </a:r>
          </a:p>
          <a:p>
            <a:pPr algn="ctr">
              <a:spcAft>
                <a:spcPts val="600"/>
              </a:spcAft>
            </a:pPr>
            <a:endParaRPr lang="en-US" sz="1400" b="1" dirty="0" smtClean="0">
              <a:solidFill>
                <a:srgbClr val="0C496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Dr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. H. Chertkow: CCNA Scientific Director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71796" y="6046285"/>
            <a:ext cx="34713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C49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www.ccna-ccnv.ca</a:t>
            </a:r>
            <a:endParaRPr lang="en-US" sz="1600" b="1" dirty="0">
              <a:solidFill>
                <a:srgbClr val="0C496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4895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40189-A564-4279-8D71-ED573467B22B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911125" y="1174970"/>
            <a:ext cx="7623275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COMPASS-ND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will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launch therapeutic add-on interventions. Baseline assessment at entry serves as “pre-treatment” baseline.</a:t>
            </a:r>
          </a:p>
          <a:p>
            <a:pPr marL="342900" indent="-342900">
              <a:spcAft>
                <a:spcPts val="1800"/>
              </a:spcAft>
              <a:buFont typeface="Wingdings" panose="05000000000000000000" pitchFamily="2" charset="2"/>
              <a:buChar char="v"/>
            </a:pPr>
            <a:r>
              <a:rPr lang="en-US" sz="2000" b="1" dirty="0" smtClean="0">
                <a:solidFill>
                  <a:srgbClr val="0C49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are not a “natural history” study</a:t>
            </a:r>
          </a:p>
          <a:p>
            <a:pPr>
              <a:spcAft>
                <a:spcPts val="1200"/>
              </a:spcAft>
            </a:pP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Currently:</a:t>
            </a:r>
          </a:p>
          <a:p>
            <a:pPr marL="457200" indent="-341313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Team 6 (Dr. Greenwood) – Diet in SCI</a:t>
            </a:r>
          </a:p>
          <a:p>
            <a:pPr marL="457200" indent="-341313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Team 10 (Drs. Belleville and Anderson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– Cognitive stimulation in SCI, MCI</a:t>
            </a:r>
          </a:p>
          <a:p>
            <a:pPr marL="457200" indent="-341313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Team 12 (Drs. Bherer and Montero-Odasso) – Exercise, cognitive stimulation in MCI </a:t>
            </a:r>
          </a:p>
          <a:p>
            <a:pPr marL="457200" indent="-341313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Future: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tDCS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in FTD and PPA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79400" y="64359"/>
            <a:ext cx="6570133" cy="438547"/>
          </a:xfrm>
        </p:spPr>
        <p:txBody>
          <a:bodyPr>
            <a:normAutofit fontScale="90000"/>
          </a:bodyPr>
          <a:lstStyle/>
          <a:p>
            <a:r>
              <a:rPr lang="en-US" dirty="0"/>
              <a:t>Comprehensive Assessment of Neurodegeneration and Dementia </a:t>
            </a:r>
          </a:p>
        </p:txBody>
      </p:sp>
    </p:spTree>
    <p:extLst>
      <p:ext uri="{BB962C8B-B14F-4D97-AF65-F5344CB8AC3E}">
        <p14:creationId xmlns:p14="http://schemas.microsoft.com/office/powerpoint/2010/main" val="1197359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MRI Imaging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40189-A564-4279-8D71-ED573467B22B}" type="slidenum">
              <a:rPr lang="en-US" smtClean="0"/>
              <a:pPr/>
              <a:t>11</a:t>
            </a:fld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1732235" y="771795"/>
            <a:ext cx="6344965" cy="2077682"/>
            <a:chOff x="1105701" y="873413"/>
            <a:chExt cx="6645439" cy="2342965"/>
          </a:xfrm>
        </p:grpSpPr>
        <p:pic>
          <p:nvPicPr>
            <p:cNvPr id="5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5701" y="873413"/>
              <a:ext cx="2338133" cy="23429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3" name="Group 12"/>
            <p:cNvGrpSpPr/>
            <p:nvPr/>
          </p:nvGrpSpPr>
          <p:grpSpPr>
            <a:xfrm>
              <a:off x="3542914" y="1040347"/>
              <a:ext cx="4208226" cy="1798021"/>
              <a:chOff x="3939186" y="749705"/>
              <a:chExt cx="4208226" cy="1798021"/>
            </a:xfrm>
          </p:grpSpPr>
          <p:sp>
            <p:nvSpPr>
              <p:cNvPr id="4" name="Rectangle 5"/>
              <p:cNvSpPr>
                <a:spLocks noChangeArrowheads="1"/>
              </p:cNvSpPr>
              <p:nvPr/>
            </p:nvSpPr>
            <p:spPr bwMode="auto">
              <a:xfrm>
                <a:off x="3939186" y="749705"/>
                <a:ext cx="3342148" cy="15696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CA" altLang="en-US" sz="9600" dirty="0">
                    <a:solidFill>
                      <a:srgbClr val="0000FF"/>
                    </a:solidFill>
                  </a:rPr>
                  <a:t>CDIP</a:t>
                </a:r>
              </a:p>
            </p:txBody>
          </p:sp>
          <p:sp>
            <p:nvSpPr>
              <p:cNvPr id="6" name="Text Box 7"/>
              <p:cNvSpPr txBox="1">
                <a:spLocks noChangeArrowheads="1"/>
              </p:cNvSpPr>
              <p:nvPr/>
            </p:nvSpPr>
            <p:spPr bwMode="auto">
              <a:xfrm>
                <a:off x="4123901" y="2024506"/>
                <a:ext cx="4023511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CA" altLang="en-US" sz="1600" b="1" dirty="0" smtClean="0">
                    <a:solidFill>
                      <a:srgbClr val="CC3300"/>
                    </a:solidFill>
                  </a:rPr>
                  <a:t>Canadian Dementia Imaging Protocol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CA" altLang="en-US" sz="1200" b="1" dirty="0"/>
              </a:p>
            </p:txBody>
          </p:sp>
        </p:grpSp>
      </p:grpSp>
      <p:grpSp>
        <p:nvGrpSpPr>
          <p:cNvPr id="16" name="Group 15"/>
          <p:cNvGrpSpPr/>
          <p:nvPr/>
        </p:nvGrpSpPr>
        <p:grpSpPr>
          <a:xfrm>
            <a:off x="2460447" y="3725104"/>
            <a:ext cx="4433411" cy="945042"/>
            <a:chOff x="2177530" y="4175345"/>
            <a:chExt cx="4153604" cy="1214371"/>
          </a:xfrm>
        </p:grpSpPr>
        <p:pic>
          <p:nvPicPr>
            <p:cNvPr id="8" name="Picture 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77530" y="4403926"/>
              <a:ext cx="2327772" cy="6422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1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30255" y="4175345"/>
              <a:ext cx="1500879" cy="12143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5" name="Group 14"/>
          <p:cNvGrpSpPr/>
          <p:nvPr/>
        </p:nvGrpSpPr>
        <p:grpSpPr>
          <a:xfrm>
            <a:off x="1732235" y="3066653"/>
            <a:ext cx="5870847" cy="575010"/>
            <a:chOff x="1342753" y="3619230"/>
            <a:chExt cx="5287565" cy="520247"/>
          </a:xfrm>
        </p:grpSpPr>
        <p:pic>
          <p:nvPicPr>
            <p:cNvPr id="7" name="Picture 8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2753" y="3619230"/>
              <a:ext cx="1794088" cy="5190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10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8257" y="3619230"/>
              <a:ext cx="1463160" cy="5202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1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8575" y="3661244"/>
              <a:ext cx="991743" cy="4349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4235612" y="2610876"/>
            <a:ext cx="297003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000" b="1" dirty="0">
                <a:latin typeface="Myriad Pro" pitchFamily="34" charset="0"/>
              </a:rPr>
              <a:t>www.cdip-pcid.ca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669920" y="4459922"/>
            <a:ext cx="7747940" cy="1980860"/>
            <a:chOff x="423208" y="531682"/>
            <a:chExt cx="7990542" cy="2040068"/>
          </a:xfrm>
        </p:grpSpPr>
        <p:sp>
          <p:nvSpPr>
            <p:cNvPr id="19" name="Rectangle 5"/>
            <p:cNvSpPr>
              <a:spLocks noChangeArrowheads="1"/>
            </p:cNvSpPr>
            <p:nvPr/>
          </p:nvSpPr>
          <p:spPr bwMode="auto">
            <a:xfrm>
              <a:off x="611188" y="1268413"/>
              <a:ext cx="1008062" cy="865187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CA" altLang="en-US" sz="1800" dirty="0">
                  <a:solidFill>
                    <a:schemeClr val="bg1"/>
                  </a:solidFill>
                </a:rPr>
                <a:t>Scout</a:t>
              </a:r>
            </a:p>
          </p:txBody>
        </p:sp>
        <p:sp>
          <p:nvSpPr>
            <p:cNvPr id="20" name="Rectangle 6"/>
            <p:cNvSpPr>
              <a:spLocks noChangeArrowheads="1"/>
            </p:cNvSpPr>
            <p:nvPr/>
          </p:nvSpPr>
          <p:spPr bwMode="auto">
            <a:xfrm>
              <a:off x="1692275" y="1268413"/>
              <a:ext cx="1008063" cy="865187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CA" altLang="en-US" sz="1800" dirty="0">
                  <a:solidFill>
                    <a:schemeClr val="bg1"/>
                  </a:solidFill>
                </a:rPr>
                <a:t>3D T1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CA" altLang="en-US" sz="1800" dirty="0">
                  <a:solidFill>
                    <a:schemeClr val="bg1"/>
                  </a:solidFill>
                </a:rPr>
                <a:t>Sagittal</a:t>
              </a:r>
            </a:p>
          </p:txBody>
        </p:sp>
        <p:sp>
          <p:nvSpPr>
            <p:cNvPr id="21" name="Rectangle 7"/>
            <p:cNvSpPr>
              <a:spLocks noChangeArrowheads="1"/>
            </p:cNvSpPr>
            <p:nvPr/>
          </p:nvSpPr>
          <p:spPr bwMode="auto">
            <a:xfrm>
              <a:off x="2771775" y="1268413"/>
              <a:ext cx="1008063" cy="865187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CA" altLang="en-US" sz="1800" dirty="0">
                  <a:solidFill>
                    <a:schemeClr val="bg1"/>
                  </a:solidFill>
                </a:rPr>
                <a:t>PD/T2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CA" altLang="en-US" sz="1800" dirty="0">
                  <a:solidFill>
                    <a:schemeClr val="bg1"/>
                  </a:solidFill>
                </a:rPr>
                <a:t>Axial</a:t>
              </a:r>
            </a:p>
          </p:txBody>
        </p:sp>
        <p:sp>
          <p:nvSpPr>
            <p:cNvPr id="22" name="Rectangle 8"/>
            <p:cNvSpPr>
              <a:spLocks noChangeArrowheads="1"/>
            </p:cNvSpPr>
            <p:nvPr/>
          </p:nvSpPr>
          <p:spPr bwMode="auto">
            <a:xfrm>
              <a:off x="3851275" y="1268413"/>
              <a:ext cx="1079500" cy="865187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CA" altLang="en-US" sz="1800" dirty="0">
                  <a:solidFill>
                    <a:schemeClr val="bg1"/>
                  </a:solidFill>
                </a:rPr>
                <a:t>FLAIR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CA" altLang="en-US" sz="1800" dirty="0">
                  <a:solidFill>
                    <a:schemeClr val="bg1"/>
                  </a:solidFill>
                </a:rPr>
                <a:t>Axial</a:t>
              </a:r>
            </a:p>
          </p:txBody>
        </p:sp>
        <p:sp>
          <p:nvSpPr>
            <p:cNvPr id="23" name="Rectangle 9"/>
            <p:cNvSpPr>
              <a:spLocks noChangeArrowheads="1"/>
            </p:cNvSpPr>
            <p:nvPr/>
          </p:nvSpPr>
          <p:spPr bwMode="auto">
            <a:xfrm>
              <a:off x="5003800" y="1268413"/>
              <a:ext cx="1079500" cy="865187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CA" altLang="en-US" sz="1800" dirty="0">
                  <a:solidFill>
                    <a:schemeClr val="bg1"/>
                  </a:solidFill>
                </a:rPr>
                <a:t>T2*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CA" altLang="en-US" sz="1800" dirty="0">
                  <a:solidFill>
                    <a:schemeClr val="bg1"/>
                  </a:solidFill>
                </a:rPr>
                <a:t>Axial</a:t>
              </a:r>
            </a:p>
          </p:txBody>
        </p:sp>
        <p:sp>
          <p:nvSpPr>
            <p:cNvPr id="24" name="Rectangle 10"/>
            <p:cNvSpPr>
              <a:spLocks noChangeArrowheads="1"/>
            </p:cNvSpPr>
            <p:nvPr/>
          </p:nvSpPr>
          <p:spPr bwMode="auto">
            <a:xfrm>
              <a:off x="6181725" y="1260175"/>
              <a:ext cx="1079500" cy="865187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CA" altLang="en-US" sz="1800" dirty="0">
                  <a:solidFill>
                    <a:schemeClr val="bg1"/>
                  </a:solidFill>
                </a:rPr>
                <a:t>DTI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CA" altLang="en-US" sz="1800" dirty="0">
                  <a:solidFill>
                    <a:schemeClr val="bg1"/>
                  </a:solidFill>
                </a:rPr>
                <a:t>30 dirs</a:t>
              </a:r>
            </a:p>
          </p:txBody>
        </p:sp>
        <p:sp>
          <p:nvSpPr>
            <p:cNvPr id="25" name="Rectangle 11"/>
            <p:cNvSpPr>
              <a:spLocks noChangeArrowheads="1"/>
            </p:cNvSpPr>
            <p:nvPr/>
          </p:nvSpPr>
          <p:spPr bwMode="auto">
            <a:xfrm>
              <a:off x="7334250" y="1260175"/>
              <a:ext cx="1079500" cy="865187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CA" altLang="en-US" sz="1800" dirty="0">
                  <a:solidFill>
                    <a:schemeClr val="bg1"/>
                  </a:solidFill>
                </a:rPr>
                <a:t>BOLD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CA" altLang="en-US" sz="1800" dirty="0">
                  <a:solidFill>
                    <a:schemeClr val="bg1"/>
                  </a:solidFill>
                </a:rPr>
                <a:t>Resting</a:t>
              </a:r>
            </a:p>
          </p:txBody>
        </p:sp>
        <p:sp>
          <p:nvSpPr>
            <p:cNvPr id="26" name="Text Box 19"/>
            <p:cNvSpPr txBox="1">
              <a:spLocks noChangeArrowheads="1"/>
            </p:cNvSpPr>
            <p:nvPr/>
          </p:nvSpPr>
          <p:spPr bwMode="auto">
            <a:xfrm>
              <a:off x="1763713" y="2205038"/>
              <a:ext cx="857250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CA" altLang="en-US" sz="1800" dirty="0"/>
                <a:t>7 mins</a:t>
              </a:r>
            </a:p>
          </p:txBody>
        </p:sp>
        <p:sp>
          <p:nvSpPr>
            <p:cNvPr id="27" name="Text Box 20"/>
            <p:cNvSpPr txBox="1">
              <a:spLocks noChangeArrowheads="1"/>
            </p:cNvSpPr>
            <p:nvPr/>
          </p:nvSpPr>
          <p:spPr bwMode="auto">
            <a:xfrm>
              <a:off x="2843213" y="2205038"/>
              <a:ext cx="857250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CA" altLang="en-US" sz="1800" dirty="0"/>
                <a:t>5 mins</a:t>
              </a:r>
            </a:p>
          </p:txBody>
        </p:sp>
        <p:sp>
          <p:nvSpPr>
            <p:cNvPr id="28" name="Text Box 21"/>
            <p:cNvSpPr txBox="1">
              <a:spLocks noChangeArrowheads="1"/>
            </p:cNvSpPr>
            <p:nvPr/>
          </p:nvSpPr>
          <p:spPr bwMode="auto">
            <a:xfrm>
              <a:off x="3995738" y="2205038"/>
              <a:ext cx="857250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CA" altLang="en-US" sz="1800" dirty="0"/>
                <a:t>7 mins</a:t>
              </a:r>
            </a:p>
          </p:txBody>
        </p:sp>
        <p:sp>
          <p:nvSpPr>
            <p:cNvPr id="29" name="Text Box 22"/>
            <p:cNvSpPr txBox="1">
              <a:spLocks noChangeArrowheads="1"/>
            </p:cNvSpPr>
            <p:nvPr/>
          </p:nvSpPr>
          <p:spPr bwMode="auto">
            <a:xfrm>
              <a:off x="5076825" y="2205038"/>
              <a:ext cx="857250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CA" altLang="en-US" sz="1800" dirty="0"/>
                <a:t>5 mins</a:t>
              </a:r>
            </a:p>
          </p:txBody>
        </p:sp>
        <p:sp>
          <p:nvSpPr>
            <p:cNvPr id="30" name="Text Box 23"/>
            <p:cNvSpPr txBox="1">
              <a:spLocks noChangeArrowheads="1"/>
            </p:cNvSpPr>
            <p:nvPr/>
          </p:nvSpPr>
          <p:spPr bwMode="auto">
            <a:xfrm>
              <a:off x="6326188" y="2196800"/>
              <a:ext cx="857250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CA" altLang="en-US" sz="1800" dirty="0"/>
                <a:t>6 mins</a:t>
              </a:r>
            </a:p>
          </p:txBody>
        </p:sp>
        <p:sp>
          <p:nvSpPr>
            <p:cNvPr id="31" name="Text Box 24"/>
            <p:cNvSpPr txBox="1">
              <a:spLocks noChangeArrowheads="1"/>
            </p:cNvSpPr>
            <p:nvPr/>
          </p:nvSpPr>
          <p:spPr bwMode="auto">
            <a:xfrm>
              <a:off x="7405688" y="2196800"/>
              <a:ext cx="984250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CA" altLang="en-US" sz="1800" dirty="0"/>
                <a:t>11 mins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23208" y="531682"/>
              <a:ext cx="22344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3T MRI Sequences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646363" y="840259"/>
              <a:ext cx="23477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1.5T MRI Sequences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79977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 Processing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40189-A564-4279-8D71-ED573467B22B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65869" y="1659953"/>
            <a:ext cx="7180273" cy="3549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Each MRI scan will be uploaded onto LORIS</a:t>
            </a:r>
          </a:p>
          <a:p>
            <a:pPr marL="457200" indent="-457200"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Contracted with “True Positive” – Canadian company (Drs. Collins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and Duchesne)</a:t>
            </a:r>
          </a:p>
          <a:p>
            <a:pPr marL="457200" indent="-457200"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To carry out brain and hippocampal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volumetrics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within week </a:t>
            </a:r>
          </a:p>
          <a:p>
            <a:pPr marL="457200" indent="-457200"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Volumetric data to be fed back to clinicians to monitor impact on clinical care</a:t>
            </a:r>
          </a:p>
          <a:p>
            <a:pPr marL="457200" indent="-457200"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Getting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volumetrics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“out of the ivory tower and into the clinic”</a:t>
            </a:r>
          </a:p>
        </p:txBody>
      </p:sp>
    </p:spTree>
    <p:extLst>
      <p:ext uri="{BB962C8B-B14F-4D97-AF65-F5344CB8AC3E}">
        <p14:creationId xmlns:p14="http://schemas.microsoft.com/office/powerpoint/2010/main" val="1287915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40189-A564-4279-8D71-ED573467B22B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79400" y="64359"/>
            <a:ext cx="3953933" cy="438547"/>
          </a:xfrm>
        </p:spPr>
        <p:txBody>
          <a:bodyPr/>
          <a:lstStyle/>
          <a:p>
            <a:r>
              <a:rPr lang="en-US" dirty="0" smtClean="0"/>
              <a:t>LORIS Database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400" y="739490"/>
            <a:ext cx="8514976" cy="5759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124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LORIS Data Types</a:t>
            </a:r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40189-A564-4279-8D71-ED573467B22B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4" name="Picture 3" descr="Screen Shot 2015-06-22 at 9.52.01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41" t="15630" r="28148" b="9703"/>
          <a:stretch/>
        </p:blipFill>
        <p:spPr>
          <a:xfrm>
            <a:off x="4105833" y="689488"/>
            <a:ext cx="4689193" cy="5805006"/>
          </a:xfrm>
          <a:prstGeom prst="rect">
            <a:avLst/>
          </a:prstGeom>
        </p:spPr>
      </p:pic>
      <p:pic>
        <p:nvPicPr>
          <p:cNvPr id="5" name="Shape 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4312" y="1424594"/>
            <a:ext cx="2084927" cy="113931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593662" y="2750487"/>
            <a:ext cx="3360271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800" b="1" dirty="0" smtClean="0">
                <a:latin typeface="Arial"/>
                <a:cs typeface="Arial"/>
              </a:rPr>
              <a:t>Data Types</a:t>
            </a:r>
          </a:p>
          <a:p>
            <a:pPr algn="ctr"/>
            <a:r>
              <a:rPr lang="en-US" sz="2800" dirty="0" smtClean="0">
                <a:latin typeface="Arial"/>
                <a:cs typeface="Arial"/>
              </a:rPr>
              <a:t>Imaging</a:t>
            </a:r>
          </a:p>
          <a:p>
            <a:pPr algn="ctr"/>
            <a:r>
              <a:rPr lang="en-US" sz="2800" dirty="0" err="1" smtClean="0">
                <a:latin typeface="Arial"/>
                <a:cs typeface="Arial"/>
              </a:rPr>
              <a:t>Behaviour</a:t>
            </a:r>
            <a:endParaRPr lang="en-US" sz="2800" dirty="0" smtClean="0">
              <a:latin typeface="Arial"/>
              <a:cs typeface="Arial"/>
            </a:endParaRPr>
          </a:p>
          <a:p>
            <a:pPr algn="ctr"/>
            <a:r>
              <a:rPr lang="en-US" sz="2800" dirty="0" smtClean="0">
                <a:latin typeface="Arial"/>
                <a:cs typeface="Arial"/>
              </a:rPr>
              <a:t>Genetics</a:t>
            </a:r>
          </a:p>
          <a:p>
            <a:pPr algn="ctr"/>
            <a:r>
              <a:rPr lang="en-US" sz="2800" dirty="0" smtClean="0">
                <a:latin typeface="Arial"/>
                <a:cs typeface="Arial"/>
              </a:rPr>
              <a:t>Epigenetics</a:t>
            </a:r>
          </a:p>
          <a:p>
            <a:pPr algn="ctr"/>
            <a:r>
              <a:rPr lang="en-US" sz="2800" dirty="0" smtClean="0">
                <a:latin typeface="Arial"/>
                <a:cs typeface="Arial"/>
              </a:rPr>
              <a:t>Tissue samples </a:t>
            </a:r>
          </a:p>
        </p:txBody>
      </p:sp>
    </p:spTree>
    <p:extLst>
      <p:ext uri="{BB962C8B-B14F-4D97-AF65-F5344CB8AC3E}">
        <p14:creationId xmlns:p14="http://schemas.microsoft.com/office/powerpoint/2010/main" val="81475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International </a:t>
            </a:r>
            <a:r>
              <a:rPr lang="en-CA" dirty="0" smtClean="0"/>
              <a:t>Partners</a:t>
            </a:r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40189-A564-4279-8D71-ED573467B22B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4" name="Shape 3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11724" y="695777"/>
            <a:ext cx="1299847" cy="66785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400" y="1556503"/>
            <a:ext cx="8520815" cy="4279521"/>
          </a:xfrm>
          <a:prstGeom prst="rect">
            <a:avLst/>
          </a:prstGeom>
        </p:spPr>
      </p:pic>
      <p:sp>
        <p:nvSpPr>
          <p:cNvPr id="6" name="Shape 73"/>
          <p:cNvSpPr txBox="1"/>
          <p:nvPr/>
        </p:nvSpPr>
        <p:spPr>
          <a:xfrm>
            <a:off x="843109" y="5941208"/>
            <a:ext cx="7393396" cy="592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r>
              <a:rPr lang="en" sz="1600" dirty="0" smtClean="0">
                <a:solidFill>
                  <a:srgbClr val="000514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For </a:t>
            </a:r>
            <a:r>
              <a:rPr lang="en" sz="1600" dirty="0">
                <a:solidFill>
                  <a:srgbClr val="000514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list of 400+ measures: </a:t>
            </a:r>
            <a:r>
              <a:rPr lang="en" sz="1600" b="1" u="sng" dirty="0">
                <a:solidFill>
                  <a:srgbClr val="0070C0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https://sites.google.com/site/lorisinstrumentlist/</a:t>
            </a:r>
            <a:endParaRPr lang="en" sz="1600" b="1" u="sng" dirty="0">
              <a:solidFill>
                <a:srgbClr val="0070C0"/>
              </a:solidFill>
              <a:latin typeface="Arial" panose="020B0604020202020204" pitchFamily="34" charset="0"/>
              <a:ea typeface="Trebuchet MS"/>
              <a:cs typeface="Arial" panose="020B0604020202020204" pitchFamily="34" charset="0"/>
              <a:sym typeface="Trebuchet MS"/>
              <a:hlinkClick r:id="rId4"/>
            </a:endParaRPr>
          </a:p>
        </p:txBody>
      </p:sp>
    </p:spTree>
    <p:extLst>
      <p:ext uri="{BB962C8B-B14F-4D97-AF65-F5344CB8AC3E}">
        <p14:creationId xmlns:p14="http://schemas.microsoft.com/office/powerpoint/2010/main" val="2304199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400" y="64359"/>
            <a:ext cx="6757894" cy="438547"/>
          </a:xfrm>
        </p:spPr>
        <p:txBody>
          <a:bodyPr>
            <a:normAutofit/>
          </a:bodyPr>
          <a:lstStyle/>
          <a:p>
            <a:r>
              <a:rPr lang="en-US" dirty="0"/>
              <a:t>CBRAIN Canadian Distributed Neuroimaging Platform</a:t>
            </a:r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40189-A564-4279-8D71-ED573467B22B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4" name="Picture 4" descr="CBRAIN Architectur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7949" y="870080"/>
            <a:ext cx="4227075" cy="5452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5" name="Group 54"/>
          <p:cNvGrpSpPr/>
          <p:nvPr/>
        </p:nvGrpSpPr>
        <p:grpSpPr>
          <a:xfrm>
            <a:off x="284851" y="668955"/>
            <a:ext cx="4190984" cy="4413408"/>
            <a:chOff x="195165" y="602071"/>
            <a:chExt cx="4190984" cy="4413408"/>
          </a:xfrm>
        </p:grpSpPr>
        <p:grpSp>
          <p:nvGrpSpPr>
            <p:cNvPr id="5" name="Group 1"/>
            <p:cNvGrpSpPr>
              <a:grpSpLocks/>
            </p:cNvGrpSpPr>
            <p:nvPr/>
          </p:nvGrpSpPr>
          <p:grpSpPr bwMode="auto">
            <a:xfrm>
              <a:off x="195165" y="1051485"/>
              <a:ext cx="1909763" cy="1512888"/>
              <a:chOff x="667" y="827"/>
              <a:chExt cx="1963" cy="1675"/>
            </a:xfrm>
          </p:grpSpPr>
          <p:pic>
            <p:nvPicPr>
              <p:cNvPr id="6" name="Picture 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7" y="827"/>
                <a:ext cx="1964" cy="16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sp>
            <p:nvSpPr>
              <p:cNvPr id="7" name="AutoShape 3"/>
              <p:cNvSpPr>
                <a:spLocks noChangeArrowheads="1"/>
              </p:cNvSpPr>
              <p:nvPr/>
            </p:nvSpPr>
            <p:spPr bwMode="auto">
              <a:xfrm>
                <a:off x="739" y="2006"/>
                <a:ext cx="72" cy="72"/>
              </a:xfrm>
              <a:prstGeom prst="can">
                <a:avLst>
                  <a:gd name="adj" fmla="val 25000"/>
                </a:avLst>
              </a:prstGeom>
              <a:solidFill>
                <a:srgbClr val="FF9900">
                  <a:alpha val="87057"/>
                </a:srgbClr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8" name="AutoShape 4"/>
              <p:cNvSpPr>
                <a:spLocks noChangeArrowheads="1"/>
              </p:cNvSpPr>
              <p:nvPr/>
            </p:nvSpPr>
            <p:spPr bwMode="auto">
              <a:xfrm>
                <a:off x="1873" y="2416"/>
                <a:ext cx="72" cy="72"/>
              </a:xfrm>
              <a:prstGeom prst="can">
                <a:avLst>
                  <a:gd name="adj" fmla="val 25000"/>
                </a:avLst>
              </a:prstGeom>
              <a:solidFill>
                <a:srgbClr val="FF9900">
                  <a:alpha val="87057"/>
                </a:srgbClr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9" name="AutoShape 5"/>
              <p:cNvSpPr>
                <a:spLocks noChangeArrowheads="1"/>
              </p:cNvSpPr>
              <p:nvPr/>
            </p:nvSpPr>
            <p:spPr bwMode="auto">
              <a:xfrm>
                <a:off x="1954" y="2354"/>
                <a:ext cx="72" cy="72"/>
              </a:xfrm>
              <a:prstGeom prst="can">
                <a:avLst>
                  <a:gd name="adj" fmla="val 25000"/>
                </a:avLst>
              </a:prstGeom>
              <a:solidFill>
                <a:srgbClr val="FF9900">
                  <a:alpha val="87057"/>
                </a:srgbClr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10" name="AutoShape 6"/>
              <p:cNvSpPr>
                <a:spLocks noChangeArrowheads="1"/>
              </p:cNvSpPr>
              <p:nvPr/>
            </p:nvSpPr>
            <p:spPr bwMode="auto">
              <a:xfrm>
                <a:off x="2080" y="2189"/>
                <a:ext cx="73" cy="71"/>
              </a:xfrm>
              <a:prstGeom prst="can">
                <a:avLst>
                  <a:gd name="adj" fmla="val 25000"/>
                </a:avLst>
              </a:prstGeom>
              <a:solidFill>
                <a:srgbClr val="FF9900">
                  <a:alpha val="87057"/>
                </a:srgbClr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11" name="AutoShape 7"/>
              <p:cNvSpPr>
                <a:spLocks noChangeArrowheads="1"/>
              </p:cNvSpPr>
              <p:nvPr/>
            </p:nvSpPr>
            <p:spPr bwMode="auto">
              <a:xfrm>
                <a:off x="2059" y="2206"/>
                <a:ext cx="73" cy="71"/>
              </a:xfrm>
              <a:prstGeom prst="can">
                <a:avLst>
                  <a:gd name="adj" fmla="val 25000"/>
                </a:avLst>
              </a:prstGeom>
              <a:solidFill>
                <a:srgbClr val="FF9900">
                  <a:alpha val="87057"/>
                </a:srgbClr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</p:grpSp>
        <p:sp>
          <p:nvSpPr>
            <p:cNvPr id="12" name="Text Box 8"/>
            <p:cNvSpPr txBox="1">
              <a:spLocks noChangeArrowheads="1"/>
            </p:cNvSpPr>
            <p:nvPr/>
          </p:nvSpPr>
          <p:spPr bwMode="auto">
            <a:xfrm>
              <a:off x="707487" y="606185"/>
              <a:ext cx="660971" cy="335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1639" tIns="55221" rIns="81639" bIns="40820"/>
            <a:lstStyle>
              <a:lvl1pPr eaLnBrk="0" hangingPunct="0">
                <a:tabLst>
                  <a:tab pos="655638" algn="l"/>
                  <a:tab pos="1312863" algn="l"/>
                  <a:tab pos="1968500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tabLst>
                  <a:tab pos="655638" algn="l"/>
                  <a:tab pos="1312863" algn="l"/>
                  <a:tab pos="1968500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tabLst>
                  <a:tab pos="655638" algn="l"/>
                  <a:tab pos="1312863" algn="l"/>
                  <a:tab pos="1968500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tabLst>
                  <a:tab pos="655638" algn="l"/>
                  <a:tab pos="1312863" algn="l"/>
                  <a:tab pos="1968500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tabLst>
                  <a:tab pos="655638" algn="l"/>
                  <a:tab pos="1312863" algn="l"/>
                  <a:tab pos="1968500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55638" algn="l"/>
                  <a:tab pos="1312863" algn="l"/>
                  <a:tab pos="1968500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55638" algn="l"/>
                  <a:tab pos="1312863" algn="l"/>
                  <a:tab pos="1968500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55638" algn="l"/>
                  <a:tab pos="1312863" algn="l"/>
                  <a:tab pos="1968500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55638" algn="l"/>
                  <a:tab pos="1312863" algn="l"/>
                  <a:tab pos="1968500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600" dirty="0" smtClean="0">
                  <a:solidFill>
                    <a:srgbClr val="FF0000"/>
                  </a:solidFill>
                  <a:latin typeface="Arial"/>
                  <a:cs typeface="Arial"/>
                </a:rPr>
                <a:t>Data</a:t>
              </a:r>
              <a:endParaRPr lang="en-US" sz="2000" dirty="0">
                <a:solidFill>
                  <a:srgbClr val="FF0000"/>
                </a:solidFill>
                <a:latin typeface="Arial"/>
                <a:cs typeface="Arial"/>
              </a:endParaRPr>
            </a:p>
            <a:p>
              <a:pPr algn="ctr" eaLnBrk="1" hangingPunct="1"/>
              <a:endParaRPr lang="en-US" sz="2000" dirty="0">
                <a:solidFill>
                  <a:srgbClr val="FF0000"/>
                </a:solidFill>
                <a:latin typeface="Arial"/>
                <a:cs typeface="Arial"/>
              </a:endParaRPr>
            </a:p>
          </p:txBody>
        </p:sp>
        <p:grpSp>
          <p:nvGrpSpPr>
            <p:cNvPr id="13" name="Group 9"/>
            <p:cNvGrpSpPr>
              <a:grpSpLocks/>
            </p:cNvGrpSpPr>
            <p:nvPr/>
          </p:nvGrpSpPr>
          <p:grpSpPr bwMode="auto">
            <a:xfrm>
              <a:off x="2223457" y="1051485"/>
              <a:ext cx="2162692" cy="1513791"/>
              <a:chOff x="3623" y="827"/>
              <a:chExt cx="1963" cy="1725"/>
            </a:xfrm>
          </p:grpSpPr>
          <p:pic>
            <p:nvPicPr>
              <p:cNvPr id="14" name="Picture 10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23" y="827"/>
                <a:ext cx="1964" cy="16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sp>
            <p:nvSpPr>
              <p:cNvPr id="15" name="AutoShape 11"/>
              <p:cNvSpPr>
                <a:spLocks noChangeArrowheads="1"/>
              </p:cNvSpPr>
              <p:nvPr/>
            </p:nvSpPr>
            <p:spPr bwMode="auto">
              <a:xfrm>
                <a:off x="3686" y="1971"/>
                <a:ext cx="162" cy="151"/>
              </a:xfrm>
              <a:prstGeom prst="star5">
                <a:avLst/>
              </a:prstGeom>
              <a:solidFill>
                <a:srgbClr val="FFFF00">
                  <a:alpha val="50000"/>
                </a:srgbClr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16" name="AutoShape 12"/>
              <p:cNvSpPr>
                <a:spLocks noChangeArrowheads="1"/>
              </p:cNvSpPr>
              <p:nvPr/>
            </p:nvSpPr>
            <p:spPr bwMode="auto">
              <a:xfrm>
                <a:off x="4775" y="2404"/>
                <a:ext cx="160" cy="150"/>
              </a:xfrm>
              <a:prstGeom prst="star5">
                <a:avLst/>
              </a:prstGeom>
              <a:solidFill>
                <a:srgbClr val="FFFF00">
                  <a:alpha val="50000"/>
                </a:srgbClr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17" name="AutoShape 13"/>
              <p:cNvSpPr>
                <a:spLocks noChangeArrowheads="1"/>
              </p:cNvSpPr>
              <p:nvPr/>
            </p:nvSpPr>
            <p:spPr bwMode="auto">
              <a:xfrm>
                <a:off x="4888" y="2312"/>
                <a:ext cx="162" cy="151"/>
              </a:xfrm>
              <a:prstGeom prst="star5">
                <a:avLst/>
              </a:prstGeom>
              <a:solidFill>
                <a:srgbClr val="FFFF00">
                  <a:alpha val="50000"/>
                </a:srgbClr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18" name="AutoShape 14"/>
              <p:cNvSpPr>
                <a:spLocks noChangeArrowheads="1"/>
              </p:cNvSpPr>
              <p:nvPr/>
            </p:nvSpPr>
            <p:spPr bwMode="auto">
              <a:xfrm>
                <a:off x="4934" y="2199"/>
                <a:ext cx="163" cy="150"/>
              </a:xfrm>
              <a:prstGeom prst="star5">
                <a:avLst/>
              </a:prstGeom>
              <a:solidFill>
                <a:srgbClr val="FFFF00">
                  <a:alpha val="50000"/>
                </a:srgbClr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19" name="AutoShape 15"/>
              <p:cNvSpPr>
                <a:spLocks noChangeArrowheads="1"/>
              </p:cNvSpPr>
              <p:nvPr/>
            </p:nvSpPr>
            <p:spPr bwMode="auto">
              <a:xfrm>
                <a:off x="5002" y="2154"/>
                <a:ext cx="160" cy="150"/>
              </a:xfrm>
              <a:prstGeom prst="star5">
                <a:avLst/>
              </a:prstGeom>
              <a:solidFill>
                <a:srgbClr val="FFFF00">
                  <a:alpha val="50000"/>
                </a:srgbClr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20" name="AutoShape 16"/>
              <p:cNvSpPr>
                <a:spLocks noChangeArrowheads="1"/>
              </p:cNvSpPr>
              <p:nvPr/>
            </p:nvSpPr>
            <p:spPr bwMode="auto">
              <a:xfrm>
                <a:off x="4979" y="2244"/>
                <a:ext cx="160" cy="150"/>
              </a:xfrm>
              <a:prstGeom prst="star5">
                <a:avLst/>
              </a:prstGeom>
              <a:solidFill>
                <a:srgbClr val="FFFF00">
                  <a:alpha val="50000"/>
                </a:srgbClr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21" name="AutoShape 17"/>
              <p:cNvSpPr>
                <a:spLocks noChangeArrowheads="1"/>
              </p:cNvSpPr>
              <p:nvPr/>
            </p:nvSpPr>
            <p:spPr bwMode="auto">
              <a:xfrm>
                <a:off x="3936" y="1995"/>
                <a:ext cx="160" cy="150"/>
              </a:xfrm>
              <a:prstGeom prst="star5">
                <a:avLst/>
              </a:prstGeom>
              <a:solidFill>
                <a:srgbClr val="FFFF00">
                  <a:alpha val="50000"/>
                </a:srgbClr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/>
                  <a:ea typeface="+mn-ea"/>
                  <a:cs typeface="Arial"/>
                </a:endParaRPr>
              </a:p>
            </p:txBody>
          </p:sp>
        </p:grpSp>
        <p:sp>
          <p:nvSpPr>
            <p:cNvPr id="22" name="Text Box 18"/>
            <p:cNvSpPr txBox="1">
              <a:spLocks noChangeArrowheads="1"/>
            </p:cNvSpPr>
            <p:nvPr/>
          </p:nvSpPr>
          <p:spPr bwMode="auto">
            <a:xfrm>
              <a:off x="2666071" y="602071"/>
              <a:ext cx="1209675" cy="365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1639" tIns="55221" rIns="81639" bIns="40820"/>
            <a:lstStyle>
              <a:lvl1pPr eaLnBrk="0" hangingPunct="0">
                <a:tabLst>
                  <a:tab pos="655638" algn="l"/>
                  <a:tab pos="1312863" algn="l"/>
                  <a:tab pos="1968500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tabLst>
                  <a:tab pos="655638" algn="l"/>
                  <a:tab pos="1312863" algn="l"/>
                  <a:tab pos="1968500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tabLst>
                  <a:tab pos="655638" algn="l"/>
                  <a:tab pos="1312863" algn="l"/>
                  <a:tab pos="1968500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tabLst>
                  <a:tab pos="655638" algn="l"/>
                  <a:tab pos="1312863" algn="l"/>
                  <a:tab pos="1968500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tabLst>
                  <a:tab pos="655638" algn="l"/>
                  <a:tab pos="1312863" algn="l"/>
                  <a:tab pos="1968500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55638" algn="l"/>
                  <a:tab pos="1312863" algn="l"/>
                  <a:tab pos="1968500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55638" algn="l"/>
                  <a:tab pos="1312863" algn="l"/>
                  <a:tab pos="1968500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55638" algn="l"/>
                  <a:tab pos="1312863" algn="l"/>
                  <a:tab pos="1968500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55638" algn="l"/>
                  <a:tab pos="1312863" algn="l"/>
                  <a:tab pos="1968500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600" dirty="0">
                  <a:solidFill>
                    <a:srgbClr val="FF0000"/>
                  </a:solidFill>
                  <a:latin typeface="Arial"/>
                  <a:cs typeface="Arial"/>
                </a:rPr>
                <a:t>Computing</a:t>
              </a:r>
            </a:p>
            <a:p>
              <a:pPr eaLnBrk="1" hangingPunct="1"/>
              <a:endParaRPr lang="en-US" sz="2000" dirty="0">
                <a:solidFill>
                  <a:srgbClr val="000000"/>
                </a:solidFill>
                <a:latin typeface="Arial"/>
                <a:cs typeface="Arial"/>
              </a:endParaRPr>
            </a:p>
            <a:p>
              <a:pPr eaLnBrk="1" hangingPunct="1"/>
              <a:endParaRPr lang="en-US" sz="20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23" name="Text Box 19"/>
            <p:cNvSpPr txBox="1">
              <a:spLocks noChangeArrowheads="1"/>
            </p:cNvSpPr>
            <p:nvPr/>
          </p:nvSpPr>
          <p:spPr bwMode="auto">
            <a:xfrm>
              <a:off x="772095" y="2755576"/>
              <a:ext cx="3121581" cy="2963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65377" rIns="0" bIns="0" anchor="ctr"/>
            <a:lstStyle>
              <a:lvl1pPr eaLnBrk="0" hangingPunct="0">
                <a:tabLst>
                  <a:tab pos="655638" algn="l"/>
                  <a:tab pos="1312863" algn="l"/>
                  <a:tab pos="1968500" algn="l"/>
                  <a:tab pos="2625725" algn="l"/>
                  <a:tab pos="3282950" algn="l"/>
                  <a:tab pos="3938588" algn="l"/>
                  <a:tab pos="4595813" algn="l"/>
                  <a:tab pos="5253038" algn="l"/>
                  <a:tab pos="5908675" algn="l"/>
                  <a:tab pos="6565900" algn="l"/>
                  <a:tab pos="7223125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tabLst>
                  <a:tab pos="655638" algn="l"/>
                  <a:tab pos="1312863" algn="l"/>
                  <a:tab pos="1968500" algn="l"/>
                  <a:tab pos="2625725" algn="l"/>
                  <a:tab pos="3282950" algn="l"/>
                  <a:tab pos="3938588" algn="l"/>
                  <a:tab pos="4595813" algn="l"/>
                  <a:tab pos="5253038" algn="l"/>
                  <a:tab pos="5908675" algn="l"/>
                  <a:tab pos="6565900" algn="l"/>
                  <a:tab pos="7223125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tabLst>
                  <a:tab pos="655638" algn="l"/>
                  <a:tab pos="1312863" algn="l"/>
                  <a:tab pos="1968500" algn="l"/>
                  <a:tab pos="2625725" algn="l"/>
                  <a:tab pos="3282950" algn="l"/>
                  <a:tab pos="3938588" algn="l"/>
                  <a:tab pos="4595813" algn="l"/>
                  <a:tab pos="5253038" algn="l"/>
                  <a:tab pos="5908675" algn="l"/>
                  <a:tab pos="6565900" algn="l"/>
                  <a:tab pos="7223125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tabLst>
                  <a:tab pos="655638" algn="l"/>
                  <a:tab pos="1312863" algn="l"/>
                  <a:tab pos="1968500" algn="l"/>
                  <a:tab pos="2625725" algn="l"/>
                  <a:tab pos="3282950" algn="l"/>
                  <a:tab pos="3938588" algn="l"/>
                  <a:tab pos="4595813" algn="l"/>
                  <a:tab pos="5253038" algn="l"/>
                  <a:tab pos="5908675" algn="l"/>
                  <a:tab pos="6565900" algn="l"/>
                  <a:tab pos="7223125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tabLst>
                  <a:tab pos="655638" algn="l"/>
                  <a:tab pos="1312863" algn="l"/>
                  <a:tab pos="1968500" algn="l"/>
                  <a:tab pos="2625725" algn="l"/>
                  <a:tab pos="3282950" algn="l"/>
                  <a:tab pos="3938588" algn="l"/>
                  <a:tab pos="4595813" algn="l"/>
                  <a:tab pos="5253038" algn="l"/>
                  <a:tab pos="5908675" algn="l"/>
                  <a:tab pos="6565900" algn="l"/>
                  <a:tab pos="7223125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55638" algn="l"/>
                  <a:tab pos="1312863" algn="l"/>
                  <a:tab pos="1968500" algn="l"/>
                  <a:tab pos="2625725" algn="l"/>
                  <a:tab pos="3282950" algn="l"/>
                  <a:tab pos="3938588" algn="l"/>
                  <a:tab pos="4595813" algn="l"/>
                  <a:tab pos="5253038" algn="l"/>
                  <a:tab pos="5908675" algn="l"/>
                  <a:tab pos="6565900" algn="l"/>
                  <a:tab pos="7223125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55638" algn="l"/>
                  <a:tab pos="1312863" algn="l"/>
                  <a:tab pos="1968500" algn="l"/>
                  <a:tab pos="2625725" algn="l"/>
                  <a:tab pos="3282950" algn="l"/>
                  <a:tab pos="3938588" algn="l"/>
                  <a:tab pos="4595813" algn="l"/>
                  <a:tab pos="5253038" algn="l"/>
                  <a:tab pos="5908675" algn="l"/>
                  <a:tab pos="6565900" algn="l"/>
                  <a:tab pos="7223125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55638" algn="l"/>
                  <a:tab pos="1312863" algn="l"/>
                  <a:tab pos="1968500" algn="l"/>
                  <a:tab pos="2625725" algn="l"/>
                  <a:tab pos="3282950" algn="l"/>
                  <a:tab pos="3938588" algn="l"/>
                  <a:tab pos="4595813" algn="l"/>
                  <a:tab pos="5253038" algn="l"/>
                  <a:tab pos="5908675" algn="l"/>
                  <a:tab pos="6565900" algn="l"/>
                  <a:tab pos="7223125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55638" algn="l"/>
                  <a:tab pos="1312863" algn="l"/>
                  <a:tab pos="1968500" algn="l"/>
                  <a:tab pos="2625725" algn="l"/>
                  <a:tab pos="3282950" algn="l"/>
                  <a:tab pos="3938588" algn="l"/>
                  <a:tab pos="4595813" algn="l"/>
                  <a:tab pos="5253038" algn="l"/>
                  <a:tab pos="5908675" algn="l"/>
                  <a:tab pos="6565900" algn="l"/>
                  <a:tab pos="7223125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 eaLnBrk="1" hangingPunct="1">
                <a:lnSpc>
                  <a:spcPct val="87000"/>
                </a:lnSpc>
              </a:pPr>
              <a:r>
                <a:rPr lang="en-US" sz="1600" b="1" dirty="0">
                  <a:solidFill>
                    <a:srgbClr val="FF0000"/>
                  </a:solidFill>
                  <a:latin typeface="Arial"/>
                  <a:cs typeface="Arial"/>
                </a:rPr>
                <a:t>Distributed Architecture</a:t>
              </a:r>
            </a:p>
          </p:txBody>
        </p:sp>
        <p:grpSp>
          <p:nvGrpSpPr>
            <p:cNvPr id="24" name="Group 53"/>
            <p:cNvGrpSpPr>
              <a:grpSpLocks/>
            </p:cNvGrpSpPr>
            <p:nvPr/>
          </p:nvGrpSpPr>
          <p:grpSpPr bwMode="auto">
            <a:xfrm>
              <a:off x="279400" y="3143816"/>
              <a:ext cx="4105275" cy="1871663"/>
              <a:chOff x="1450975" y="3871913"/>
              <a:chExt cx="5903913" cy="2498725"/>
            </a:xfrm>
          </p:grpSpPr>
          <p:pic>
            <p:nvPicPr>
              <p:cNvPr id="25" name="Picture 20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09913" y="3871913"/>
                <a:ext cx="2828925" cy="24145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pic>
            <p:nvPicPr>
              <p:cNvPr id="26" name="Picture 22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11513" y="5500688"/>
                <a:ext cx="249237" cy="2174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pic>
            <p:nvPicPr>
              <p:cNvPr id="27" name="Picture 23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43463" y="6154738"/>
                <a:ext cx="249237" cy="2159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pic>
            <p:nvPicPr>
              <p:cNvPr id="28" name="Picture 24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06975" y="5957888"/>
                <a:ext cx="249238" cy="2159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pic>
            <p:nvPicPr>
              <p:cNvPr id="29" name="Picture 25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37150" y="5795963"/>
                <a:ext cx="249238" cy="2159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pic>
            <p:nvPicPr>
              <p:cNvPr id="30" name="Picture 26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35375" y="5599113"/>
                <a:ext cx="249238" cy="2159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pic>
            <p:nvPicPr>
              <p:cNvPr id="31" name="Picture 27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66900" y="5534025"/>
                <a:ext cx="287338" cy="2159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pic>
            <p:nvPicPr>
              <p:cNvPr id="32" name="Picture 28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24038" y="5078413"/>
                <a:ext cx="249237" cy="2159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pic>
            <p:nvPicPr>
              <p:cNvPr id="33" name="Picture 29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50975" y="5294313"/>
                <a:ext cx="249238" cy="2159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pic>
            <p:nvPicPr>
              <p:cNvPr id="34" name="Picture 30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91313" y="5294313"/>
                <a:ext cx="249237" cy="2159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pic>
            <p:nvPicPr>
              <p:cNvPr id="35" name="Picture 31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99275" y="5078413"/>
                <a:ext cx="249238" cy="2159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pic>
            <p:nvPicPr>
              <p:cNvPr id="36" name="Picture 32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05650" y="5492750"/>
                <a:ext cx="249238" cy="2159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sp>
            <p:nvSpPr>
              <p:cNvPr id="37" name="Line 33"/>
              <p:cNvSpPr>
                <a:spLocks noChangeShapeType="1"/>
              </p:cNvSpPr>
              <p:nvPr/>
            </p:nvSpPr>
            <p:spPr bwMode="auto">
              <a:xfrm>
                <a:off x="2281238" y="5294313"/>
                <a:ext cx="828675" cy="20637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lIns="82945" tIns="41473" rIns="82945" bIns="41473"/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38" name="Line 34"/>
              <p:cNvSpPr>
                <a:spLocks noChangeShapeType="1"/>
              </p:cNvSpPr>
              <p:nvPr/>
            </p:nvSpPr>
            <p:spPr bwMode="auto">
              <a:xfrm flipH="1">
                <a:off x="5389563" y="5454650"/>
                <a:ext cx="1204912" cy="2540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lIns="82945" tIns="41473" rIns="82945" bIns="41473"/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</p:grpSp>
        <p:sp>
          <p:nvSpPr>
            <p:cNvPr id="39" name="Text Box 21"/>
            <p:cNvSpPr txBox="1">
              <a:spLocks noChangeArrowheads="1"/>
            </p:cNvSpPr>
            <p:nvPr/>
          </p:nvSpPr>
          <p:spPr bwMode="auto">
            <a:xfrm>
              <a:off x="2795569" y="3343213"/>
              <a:ext cx="773972" cy="3108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1639" tIns="55221" rIns="81639" bIns="40820"/>
            <a:lstStyle>
              <a:lvl1pPr eaLnBrk="0" hangingPunct="0">
                <a:tabLst>
                  <a:tab pos="655638" algn="l"/>
                  <a:tab pos="1312863" algn="l"/>
                  <a:tab pos="1968500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tabLst>
                  <a:tab pos="655638" algn="l"/>
                  <a:tab pos="1312863" algn="l"/>
                  <a:tab pos="1968500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tabLst>
                  <a:tab pos="655638" algn="l"/>
                  <a:tab pos="1312863" algn="l"/>
                  <a:tab pos="1968500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tabLst>
                  <a:tab pos="655638" algn="l"/>
                  <a:tab pos="1312863" algn="l"/>
                  <a:tab pos="1968500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tabLst>
                  <a:tab pos="655638" algn="l"/>
                  <a:tab pos="1312863" algn="l"/>
                  <a:tab pos="1968500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55638" algn="l"/>
                  <a:tab pos="1312863" algn="l"/>
                  <a:tab pos="1968500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55638" algn="l"/>
                  <a:tab pos="1312863" algn="l"/>
                  <a:tab pos="1968500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55638" algn="l"/>
                  <a:tab pos="1312863" algn="l"/>
                  <a:tab pos="1968500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55638" algn="l"/>
                  <a:tab pos="1312863" algn="l"/>
                  <a:tab pos="1968500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600" dirty="0">
                  <a:solidFill>
                    <a:srgbClr val="FF0000"/>
                  </a:solidFill>
                  <a:latin typeface="Arial"/>
                  <a:cs typeface="Arial"/>
                </a:rPr>
                <a:t>Users</a:t>
              </a:r>
            </a:p>
            <a:p>
              <a:pPr eaLnBrk="1" hangingPunct="1"/>
              <a:endParaRPr lang="en-US" sz="2000" dirty="0">
                <a:solidFill>
                  <a:srgbClr val="000000"/>
                </a:solidFill>
                <a:latin typeface="Arial"/>
                <a:cs typeface="Arial"/>
              </a:endParaRPr>
            </a:p>
            <a:p>
              <a:pPr eaLnBrk="1" hangingPunct="1"/>
              <a:endParaRPr lang="en-US" sz="20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455132" y="5294949"/>
            <a:ext cx="4342817" cy="1107465"/>
            <a:chOff x="144887" y="5122589"/>
            <a:chExt cx="4592832" cy="1171221"/>
          </a:xfrm>
        </p:grpSpPr>
        <p:grpSp>
          <p:nvGrpSpPr>
            <p:cNvPr id="40" name="Group 22"/>
            <p:cNvGrpSpPr>
              <a:grpSpLocks/>
            </p:cNvGrpSpPr>
            <p:nvPr/>
          </p:nvGrpSpPr>
          <p:grpSpPr bwMode="auto">
            <a:xfrm>
              <a:off x="3554775" y="5629247"/>
              <a:ext cx="554489" cy="617005"/>
              <a:chOff x="480" y="3777"/>
              <a:chExt cx="492" cy="725"/>
            </a:xfrm>
          </p:grpSpPr>
          <p:pic>
            <p:nvPicPr>
              <p:cNvPr id="41" name="Picture 23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400" t="-14687" b="-7451"/>
              <a:stretch>
                <a:fillRect/>
              </a:stretch>
            </p:blipFill>
            <p:spPr bwMode="auto">
              <a:xfrm>
                <a:off x="480" y="4337"/>
                <a:ext cx="493" cy="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pic>
            <p:nvPicPr>
              <p:cNvPr id="42" name="Picture 24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0" y="3777"/>
                <a:ext cx="491" cy="5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</p:grpSp>
        <p:pic>
          <p:nvPicPr>
            <p:cNvPr id="43" name="Picture 27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6071" y="5715304"/>
              <a:ext cx="654385" cy="360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44" name="Picture 28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0831" y="5645845"/>
              <a:ext cx="691611" cy="6250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45" name="Picture 29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7307" y="5689928"/>
              <a:ext cx="474976" cy="6038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grpSp>
          <p:nvGrpSpPr>
            <p:cNvPr id="46" name="Group 30"/>
            <p:cNvGrpSpPr>
              <a:grpSpLocks/>
            </p:cNvGrpSpPr>
            <p:nvPr/>
          </p:nvGrpSpPr>
          <p:grpSpPr bwMode="auto">
            <a:xfrm>
              <a:off x="1925331" y="5629247"/>
              <a:ext cx="484188" cy="657225"/>
              <a:chOff x="1257" y="3777"/>
              <a:chExt cx="435" cy="655"/>
            </a:xfrm>
          </p:grpSpPr>
          <p:sp>
            <p:nvSpPr>
              <p:cNvPr id="47" name="Rectangle 31"/>
              <p:cNvSpPr>
                <a:spLocks noChangeArrowheads="1"/>
              </p:cNvSpPr>
              <p:nvPr/>
            </p:nvSpPr>
            <p:spPr bwMode="auto">
              <a:xfrm>
                <a:off x="1257" y="3777"/>
                <a:ext cx="436" cy="65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48" name="Picture 32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79" y="3793"/>
                <a:ext cx="399" cy="5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pic>
            <p:nvPicPr>
              <p:cNvPr id="49" name="Picture 33"/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8888" t="21889" b="14566"/>
              <a:stretch>
                <a:fillRect/>
              </a:stretch>
            </p:blipFill>
            <p:spPr bwMode="auto">
              <a:xfrm>
                <a:off x="1279" y="4305"/>
                <a:ext cx="393" cy="1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</p:grpSp>
        <p:pic>
          <p:nvPicPr>
            <p:cNvPr id="50" name="Picture 27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887" y="5155611"/>
              <a:ext cx="1566566" cy="2980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51" name="Picture 35"/>
            <p:cNvPicPr>
              <a:picLocks noChangeAspect="1" noChangeArrowheads="1"/>
            </p:cNvPicPr>
            <p:nvPr/>
          </p:nvPicPr>
          <p:blipFill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3832"/>
            <a:stretch/>
          </p:blipFill>
          <p:spPr bwMode="auto">
            <a:xfrm>
              <a:off x="3440731" y="5122589"/>
              <a:ext cx="1296988" cy="2660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52" name="Picture 2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292" t="21449" r="16943" b="71227"/>
            <a:stretch>
              <a:fillRect/>
            </a:stretch>
          </p:blipFill>
          <p:spPr bwMode="auto">
            <a:xfrm>
              <a:off x="1769489" y="5122589"/>
              <a:ext cx="1655762" cy="3546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94078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CBRAIN National Integration</a:t>
            </a:r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40189-A564-4279-8D71-ED573467B22B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93166" y="684425"/>
            <a:ext cx="5484906" cy="8518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200" dirty="0" smtClean="0">
                <a:solidFill>
                  <a:srgbClr val="000000"/>
                </a:solidFill>
                <a:latin typeface="Arial"/>
                <a:cs typeface="Arial"/>
              </a:rPr>
              <a:t>CBRAIN National HPC Integration (200,000 processors)</a:t>
            </a:r>
            <a:endParaRPr lang="en-US" sz="2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5" name="Picture 4" descr="Screen shot 2013-08-27 at 12.50.04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13" t="10375" r="38222" b="55942"/>
          <a:stretch/>
        </p:blipFill>
        <p:spPr>
          <a:xfrm>
            <a:off x="5761414" y="756143"/>
            <a:ext cx="3178208" cy="134941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t="13693"/>
          <a:stretch/>
        </p:blipFill>
        <p:spPr>
          <a:xfrm>
            <a:off x="279400" y="1536271"/>
            <a:ext cx="6032904" cy="4690330"/>
          </a:xfrm>
          <a:prstGeom prst="rect">
            <a:avLst/>
          </a:prstGeom>
        </p:spPr>
      </p:pic>
      <p:pic>
        <p:nvPicPr>
          <p:cNvPr id="7" name="Picture 6" descr="Screen shot 2013-08-27 at 1.24.12 PM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64" t="45661" r="8470" b="8882"/>
          <a:stretch/>
        </p:blipFill>
        <p:spPr>
          <a:xfrm>
            <a:off x="6384022" y="3958531"/>
            <a:ext cx="2555600" cy="2268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556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CBRAIN</a:t>
            </a:r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40189-A564-4279-8D71-ED573467B22B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4" name="Picture 3" descr="Screen Shot 2014-06-06 at 10.49.43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89" t="17557" r="17408" b="17217"/>
          <a:stretch/>
        </p:blipFill>
        <p:spPr>
          <a:xfrm>
            <a:off x="841058" y="799473"/>
            <a:ext cx="7302242" cy="5735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695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400" y="64359"/>
            <a:ext cx="6085541" cy="438547"/>
          </a:xfrm>
        </p:spPr>
        <p:txBody>
          <a:bodyPr>
            <a:normAutofit/>
          </a:bodyPr>
          <a:lstStyle/>
          <a:p>
            <a:r>
              <a:rPr lang="en-US" dirty="0" smtClean="0"/>
              <a:t>Novel evaluation of virtually ALL ADNI data!</a:t>
            </a:r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40189-A564-4279-8D71-ED573467B22B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39271" y="552077"/>
            <a:ext cx="85732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b="1" dirty="0" smtClean="0">
                <a:solidFill>
                  <a:srgbClr val="000000"/>
                </a:solidFill>
                <a:latin typeface="Arial" charset="0"/>
                <a:cs typeface="AR PL ShanHeiSun Uni" charset="0"/>
              </a:rPr>
              <a:t>“Early role of Vascular </a:t>
            </a:r>
            <a:r>
              <a:rPr lang="en-CA" sz="2000" b="1" dirty="0" err="1" smtClean="0">
                <a:solidFill>
                  <a:srgbClr val="000000"/>
                </a:solidFill>
                <a:latin typeface="Arial" charset="0"/>
                <a:cs typeface="AR PL ShanHeiSun Uni" charset="0"/>
              </a:rPr>
              <a:t>dysregulation</a:t>
            </a:r>
            <a:r>
              <a:rPr lang="en-CA" sz="2000" b="1" dirty="0" smtClean="0">
                <a:solidFill>
                  <a:srgbClr val="000000"/>
                </a:solidFill>
                <a:latin typeface="Arial" charset="0"/>
                <a:cs typeface="AR PL ShanHeiSun Uni" charset="0"/>
              </a:rPr>
              <a:t>..”</a:t>
            </a:r>
          </a:p>
          <a:p>
            <a:r>
              <a:rPr lang="en-CA" sz="2000" b="1" dirty="0" smtClean="0">
                <a:solidFill>
                  <a:srgbClr val="000000"/>
                </a:solidFill>
                <a:latin typeface="Arial" charset="0"/>
                <a:cs typeface="AR PL ShanHeiSun Uni" charset="0"/>
              </a:rPr>
              <a:t>Multi</a:t>
            </a:r>
            <a:r>
              <a:rPr lang="en-CA" sz="2000" b="1" dirty="0">
                <a:solidFill>
                  <a:srgbClr val="000000"/>
                </a:solidFill>
                <a:latin typeface="Arial" charset="0"/>
                <a:cs typeface="AR PL ShanHeiSun Uni" charset="0"/>
              </a:rPr>
              <a:t>-Factorial Data-Driven Analysis (MFDDA</a:t>
            </a:r>
            <a:r>
              <a:rPr lang="en-CA" sz="2000" b="1" dirty="0" smtClean="0">
                <a:solidFill>
                  <a:srgbClr val="000000"/>
                </a:solidFill>
                <a:latin typeface="Arial" charset="0"/>
                <a:cs typeface="AR PL ShanHeiSun Uni" charset="0"/>
              </a:rPr>
              <a:t>)</a:t>
            </a:r>
            <a:r>
              <a:rPr lang="en-US" sz="2000" b="1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endParaRPr lang="en-US" sz="2000" b="1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r>
              <a:rPr lang="en-US" sz="20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(</a:t>
            </a:r>
            <a:r>
              <a:rPr lang="en-US" sz="2000" b="1" dirty="0" err="1" smtClean="0">
                <a:solidFill>
                  <a:srgbClr val="000000"/>
                </a:solidFill>
                <a:latin typeface="Arial" charset="0"/>
                <a:cs typeface="Arial" charset="0"/>
              </a:rPr>
              <a:t>Iturria</a:t>
            </a:r>
            <a:r>
              <a:rPr lang="en-US" sz="2000" b="1" dirty="0">
                <a:solidFill>
                  <a:srgbClr val="000000"/>
                </a:solidFill>
                <a:latin typeface="Arial" charset="0"/>
                <a:cs typeface="Arial" charset="0"/>
              </a:rPr>
              <a:t>-Medina et al, </a:t>
            </a:r>
            <a:r>
              <a:rPr lang="en-US" sz="20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en-US" sz="2000" b="1" dirty="0">
                <a:solidFill>
                  <a:srgbClr val="000000"/>
                </a:solidFill>
                <a:latin typeface="Arial" charset="0"/>
                <a:cs typeface="Arial" charset="0"/>
              </a:rPr>
              <a:t>Nature Communications, 2016)</a:t>
            </a:r>
          </a:p>
          <a:p>
            <a:endParaRPr lang="en-CA" sz="2000" b="1" dirty="0"/>
          </a:p>
        </p:txBody>
      </p:sp>
      <p:pic>
        <p:nvPicPr>
          <p:cNvPr id="5" name="Picture 13" descr="Figure_version1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48" y="1609807"/>
            <a:ext cx="7568308" cy="4741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9693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CCNA</a:t>
            </a:r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40189-A564-4279-8D71-ED573467B22B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4" name="Image 9"/>
          <p:cNvPicPr>
            <a:picLocks noChangeAspect="1"/>
          </p:cNvPicPr>
          <p:nvPr/>
        </p:nvPicPr>
        <p:blipFill>
          <a:blip r:embed="rId2">
            <a:alphaModFix amt="29000"/>
          </a:blip>
          <a:stretch>
            <a:fillRect/>
          </a:stretch>
        </p:blipFill>
        <p:spPr>
          <a:xfrm>
            <a:off x="1048895" y="585341"/>
            <a:ext cx="2651039" cy="2301042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4038600" y="1028468"/>
            <a:ext cx="47413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C4961"/>
                </a:solidFill>
                <a:latin typeface="Arial" panose="020B0604020202020204" pitchFamily="34" charset="0"/>
                <a:ea typeface="Optima" pitchFamily="1" charset="0"/>
                <a:cs typeface="Arial" panose="020B0604020202020204" pitchFamily="34" charset="0"/>
              </a:rPr>
              <a:t>Canadian Consortium </a:t>
            </a:r>
            <a:r>
              <a:rPr lang="en-US" b="1" dirty="0" smtClean="0">
                <a:solidFill>
                  <a:srgbClr val="0C4961"/>
                </a:solidFill>
                <a:latin typeface="Arial" panose="020B0604020202020204" pitchFamily="34" charset="0"/>
                <a:ea typeface="Optima" pitchFamily="1" charset="0"/>
                <a:cs typeface="Arial" panose="020B0604020202020204" pitchFamily="34" charset="0"/>
              </a:rPr>
              <a:t>on Neurodegeneration </a:t>
            </a:r>
            <a:r>
              <a:rPr lang="en-US" b="1" dirty="0">
                <a:solidFill>
                  <a:srgbClr val="0C4961"/>
                </a:solidFill>
                <a:latin typeface="Arial" panose="020B0604020202020204" pitchFamily="34" charset="0"/>
                <a:ea typeface="Optima" pitchFamily="1" charset="0"/>
                <a:cs typeface="Arial" panose="020B0604020202020204" pitchFamily="34" charset="0"/>
              </a:rPr>
              <a:t>in Aging</a:t>
            </a:r>
            <a:br>
              <a:rPr lang="en-US" b="1" dirty="0">
                <a:solidFill>
                  <a:srgbClr val="0C4961"/>
                </a:solidFill>
                <a:latin typeface="Arial" panose="020B0604020202020204" pitchFamily="34" charset="0"/>
                <a:ea typeface="Optima" pitchFamily="1" charset="0"/>
                <a:cs typeface="Arial" panose="020B0604020202020204" pitchFamily="34" charset="0"/>
              </a:rPr>
            </a:br>
            <a:r>
              <a:rPr lang="en-US" b="1" dirty="0" smtClean="0">
                <a:solidFill>
                  <a:srgbClr val="0C4961"/>
                </a:solidFill>
                <a:latin typeface="Arial" panose="020B0604020202020204" pitchFamily="34" charset="0"/>
                <a:ea typeface="Optima" pitchFamily="1" charset="0"/>
                <a:cs typeface="Arial" panose="020B0604020202020204" pitchFamily="34" charset="0"/>
              </a:rPr>
              <a:t>Principal Investigator: Howard Chertkow</a:t>
            </a:r>
          </a:p>
          <a:p>
            <a:r>
              <a:rPr lang="en-US" b="1" dirty="0" smtClean="0">
                <a:solidFill>
                  <a:srgbClr val="0C4961"/>
                </a:solidFill>
                <a:latin typeface="Arial" panose="020B0604020202020204" pitchFamily="34" charset="0"/>
                <a:ea typeface="Optima" pitchFamily="1" charset="0"/>
                <a:cs typeface="Arial" panose="020B0604020202020204" pitchFamily="34" charset="0"/>
              </a:rPr>
              <a:t>2014-2019</a:t>
            </a:r>
            <a:endParaRPr lang="en-CA" b="1" dirty="0">
              <a:solidFill>
                <a:srgbClr val="0C496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5001" y="2968818"/>
            <a:ext cx="3801533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Five year Canadian government funded initiative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accelerate discovery, innovation and adoption of new knowledge, directed at the </a:t>
            </a:r>
            <a:r>
              <a:rPr lang="en-US" alt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prevention</a:t>
            </a:r>
            <a:r>
              <a:rPr lang="en-US" alt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treatment</a:t>
            </a:r>
            <a:r>
              <a:rPr lang="en-US" alt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and </a:t>
            </a:r>
            <a:r>
              <a:rPr lang="en-US" alt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management</a:t>
            </a:r>
            <a:r>
              <a:rPr lang="en-US" alt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the neurodegenerative diseases of aging,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improve the quality of life of individual Canadians living with these disorders.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1784" y="2238673"/>
            <a:ext cx="4248150" cy="370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35001" y="6137257"/>
            <a:ext cx="55013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*Five Canadian sites are part of ADNI 2, will continue in ADNI 3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247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400" y="64359"/>
            <a:ext cx="6641353" cy="438547"/>
          </a:xfrm>
        </p:spPr>
        <p:txBody>
          <a:bodyPr>
            <a:normAutofit/>
          </a:bodyPr>
          <a:lstStyle/>
          <a:p>
            <a:r>
              <a:rPr lang="en-CA" dirty="0"/>
              <a:t>Multi-Factorial Data-Driven Analysis (MFDDA</a:t>
            </a:r>
            <a:r>
              <a:rPr lang="en-CA" dirty="0" smtClean="0"/>
              <a:t>)</a:t>
            </a:r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40189-A564-4279-8D71-ED573467B22B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968405" y="961639"/>
            <a:ext cx="7754253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600" dirty="0">
                <a:solidFill>
                  <a:srgbClr val="000000"/>
                </a:solidFill>
                <a:latin typeface="Arial"/>
                <a:cs typeface="Arial"/>
              </a:rPr>
              <a:t>C</a:t>
            </a:r>
            <a:r>
              <a:rPr lang="en-CA" sz="1600" dirty="0" smtClean="0">
                <a:solidFill>
                  <a:srgbClr val="000000"/>
                </a:solidFill>
                <a:latin typeface="Arial"/>
                <a:cs typeface="Arial"/>
              </a:rPr>
              <a:t>haracterised LOAD progression and relation to spatiotemporal </a:t>
            </a:r>
            <a:r>
              <a:rPr lang="en-CA" sz="1600" dirty="0">
                <a:solidFill>
                  <a:srgbClr val="000000"/>
                </a:solidFill>
                <a:latin typeface="Arial"/>
                <a:cs typeface="Arial"/>
              </a:rPr>
              <a:t>alterations </a:t>
            </a:r>
            <a:r>
              <a:rPr lang="en-CA" sz="1600" dirty="0" smtClean="0">
                <a:solidFill>
                  <a:srgbClr val="000000"/>
                </a:solidFill>
                <a:latin typeface="Arial"/>
                <a:cs typeface="Arial"/>
              </a:rPr>
              <a:t>in:</a:t>
            </a:r>
          </a:p>
          <a:p>
            <a:endParaRPr lang="en-CA" sz="16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573088" indent="-341313">
              <a:buFont typeface="Wingdings" panose="05000000000000000000" pitchFamily="2" charset="2"/>
              <a:buChar char="§"/>
            </a:pPr>
            <a:r>
              <a:rPr lang="en-CA" sz="1600" dirty="0" smtClean="0">
                <a:solidFill>
                  <a:srgbClr val="000000"/>
                </a:solidFill>
                <a:latin typeface="Arial"/>
                <a:cs typeface="Arial"/>
              </a:rPr>
              <a:t>Brain amyloid</a:t>
            </a:r>
            <a:r>
              <a:rPr lang="en-CA" sz="16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CA" sz="1600" dirty="0" smtClean="0">
                <a:solidFill>
                  <a:srgbClr val="000000"/>
                </a:solidFill>
                <a:latin typeface="Arial"/>
                <a:cs typeface="Arial"/>
              </a:rPr>
              <a:t>(A</a:t>
            </a:r>
            <a:r>
              <a:rPr lang="en-CA" sz="1600" baseline="-25000" dirty="0" smtClean="0">
                <a:solidFill>
                  <a:srgbClr val="000000"/>
                </a:solidFill>
                <a:latin typeface="Arial"/>
                <a:cs typeface="Arial"/>
              </a:rPr>
              <a:t>β)</a:t>
            </a:r>
            <a:endParaRPr lang="en-CA" sz="16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573088" indent="-341313">
              <a:buFont typeface="Wingdings" panose="05000000000000000000" pitchFamily="2" charset="2"/>
              <a:buChar char="§"/>
            </a:pPr>
            <a:r>
              <a:rPr lang="en-CA" sz="1600" dirty="0" smtClean="0">
                <a:solidFill>
                  <a:srgbClr val="000000"/>
                </a:solidFill>
                <a:latin typeface="Arial"/>
                <a:cs typeface="Arial"/>
              </a:rPr>
              <a:t>Metabolism</a:t>
            </a:r>
          </a:p>
          <a:p>
            <a:pPr marL="573088" indent="-341313">
              <a:buFont typeface="Wingdings" panose="05000000000000000000" pitchFamily="2" charset="2"/>
              <a:buChar char="§"/>
            </a:pPr>
            <a:r>
              <a:rPr lang="en-CA" sz="1600" dirty="0">
                <a:solidFill>
                  <a:srgbClr val="000000"/>
                </a:solidFill>
                <a:latin typeface="Arial"/>
                <a:cs typeface="Arial"/>
              </a:rPr>
              <a:t>V</a:t>
            </a:r>
            <a:r>
              <a:rPr lang="en-CA" sz="1600" dirty="0" smtClean="0">
                <a:solidFill>
                  <a:srgbClr val="000000"/>
                </a:solidFill>
                <a:latin typeface="Arial"/>
                <a:cs typeface="Arial"/>
              </a:rPr>
              <a:t>ascular regulation</a:t>
            </a:r>
          </a:p>
          <a:p>
            <a:pPr marL="573088" indent="-341313">
              <a:buFont typeface="Wingdings" panose="05000000000000000000" pitchFamily="2" charset="2"/>
              <a:buChar char="§"/>
            </a:pPr>
            <a:r>
              <a:rPr lang="en-CA" sz="1600" dirty="0" smtClean="0">
                <a:solidFill>
                  <a:srgbClr val="000000"/>
                </a:solidFill>
                <a:latin typeface="Arial"/>
                <a:cs typeface="Arial"/>
              </a:rPr>
              <a:t>Functional activity</a:t>
            </a:r>
          </a:p>
          <a:p>
            <a:pPr marL="573088" indent="-341313">
              <a:buFont typeface="Wingdings" panose="05000000000000000000" pitchFamily="2" charset="2"/>
              <a:buChar char="§"/>
            </a:pPr>
            <a:r>
              <a:rPr lang="en-CA" sz="1600" dirty="0">
                <a:solidFill>
                  <a:srgbClr val="000000"/>
                </a:solidFill>
                <a:latin typeface="Arial"/>
                <a:cs typeface="Arial"/>
              </a:rPr>
              <a:t>S</a:t>
            </a:r>
            <a:r>
              <a:rPr lang="en-CA" sz="1600" dirty="0" smtClean="0">
                <a:solidFill>
                  <a:srgbClr val="000000"/>
                </a:solidFill>
                <a:latin typeface="Arial"/>
                <a:cs typeface="Arial"/>
              </a:rPr>
              <a:t>tructural properties</a:t>
            </a:r>
          </a:p>
          <a:p>
            <a:pPr marL="573088" indent="-341313">
              <a:buFont typeface="Wingdings" panose="05000000000000000000" pitchFamily="2" charset="2"/>
              <a:buChar char="§"/>
            </a:pPr>
            <a:r>
              <a:rPr lang="en-CA" sz="1600" dirty="0" smtClean="0">
                <a:solidFill>
                  <a:srgbClr val="000000"/>
                </a:solidFill>
                <a:latin typeface="Arial"/>
                <a:cs typeface="Arial"/>
              </a:rPr>
              <a:t>Cognition</a:t>
            </a:r>
            <a:endParaRPr lang="en-CA" sz="16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573088" indent="-341313">
              <a:buFont typeface="Wingdings" panose="05000000000000000000" pitchFamily="2" charset="2"/>
              <a:buChar char="§"/>
            </a:pPr>
            <a:r>
              <a:rPr lang="en-CA" sz="1600" dirty="0" smtClean="0">
                <a:solidFill>
                  <a:srgbClr val="000000"/>
                </a:solidFill>
                <a:latin typeface="Arial"/>
                <a:cs typeface="Arial"/>
              </a:rPr>
              <a:t>peripheral </a:t>
            </a:r>
            <a:r>
              <a:rPr lang="en-CA" sz="1600" dirty="0">
                <a:solidFill>
                  <a:srgbClr val="000000"/>
                </a:solidFill>
                <a:latin typeface="Arial"/>
                <a:cs typeface="Arial"/>
              </a:rPr>
              <a:t>proteins </a:t>
            </a:r>
            <a:r>
              <a:rPr lang="en-CA" sz="1600" dirty="0" smtClean="0">
                <a:solidFill>
                  <a:srgbClr val="000000"/>
                </a:solidFill>
                <a:latin typeface="Arial"/>
                <a:cs typeface="Arial"/>
              </a:rPr>
              <a:t>level</a:t>
            </a:r>
          </a:p>
          <a:p>
            <a:endParaRPr lang="en-CA" sz="1600" dirty="0">
              <a:solidFill>
                <a:srgbClr val="000000"/>
              </a:solidFill>
              <a:latin typeface="Arial"/>
              <a:cs typeface="Arial"/>
            </a:endParaRPr>
          </a:p>
          <a:p>
            <a:r>
              <a:rPr lang="en-CA" sz="1600" dirty="0" smtClean="0">
                <a:solidFill>
                  <a:srgbClr val="000000"/>
                </a:solidFill>
                <a:latin typeface="Arial"/>
                <a:cs typeface="Arial"/>
              </a:rPr>
              <a:t>7700  multi-modal brain images from 1171 </a:t>
            </a:r>
            <a:r>
              <a:rPr lang="en-CA" sz="1600" dirty="0">
                <a:solidFill>
                  <a:srgbClr val="000000"/>
                </a:solidFill>
                <a:latin typeface="Arial"/>
                <a:cs typeface="Arial"/>
              </a:rPr>
              <a:t>healthy and diseased ADNI </a:t>
            </a:r>
            <a:r>
              <a:rPr lang="en-CA" sz="1600" dirty="0" smtClean="0">
                <a:solidFill>
                  <a:srgbClr val="000000"/>
                </a:solidFill>
                <a:latin typeface="Arial"/>
                <a:cs typeface="Arial"/>
              </a:rPr>
              <a:t>subjects</a:t>
            </a:r>
          </a:p>
          <a:p>
            <a:endParaRPr lang="en-CA" sz="1600" dirty="0">
              <a:solidFill>
                <a:srgbClr val="000000"/>
              </a:solidFill>
              <a:latin typeface="Arial"/>
              <a:cs typeface="Arial"/>
            </a:endParaRPr>
          </a:p>
          <a:p>
            <a:r>
              <a:rPr lang="en-CA" sz="1600" dirty="0" smtClean="0">
                <a:solidFill>
                  <a:srgbClr val="000000"/>
                </a:solidFill>
                <a:latin typeface="Arial"/>
                <a:cs typeface="Arial"/>
              </a:rPr>
              <a:t>Plasma (146) and CSF (87) factors for all subjects and MMSE score</a:t>
            </a:r>
          </a:p>
          <a:p>
            <a:endParaRPr lang="en-CA" sz="1600" dirty="0">
              <a:solidFill>
                <a:srgbClr val="000000"/>
              </a:solidFill>
              <a:latin typeface="Arial"/>
              <a:cs typeface="Arial"/>
            </a:endParaRPr>
          </a:p>
          <a:p>
            <a:r>
              <a:rPr lang="en-CA" sz="1600" dirty="0" smtClean="0">
                <a:solidFill>
                  <a:srgbClr val="000000"/>
                </a:solidFill>
                <a:latin typeface="Arial"/>
                <a:cs typeface="Arial"/>
              </a:rPr>
              <a:t>AAL atlas: 78 grey matter ROIs </a:t>
            </a:r>
          </a:p>
          <a:p>
            <a:endParaRPr lang="en-CA" sz="1600" dirty="0">
              <a:solidFill>
                <a:srgbClr val="000000"/>
              </a:solidFill>
              <a:latin typeface="Arial"/>
              <a:cs typeface="Arial"/>
            </a:endParaRPr>
          </a:p>
          <a:p>
            <a:r>
              <a:rPr lang="en-CA" sz="1600" dirty="0" smtClean="0">
                <a:solidFill>
                  <a:srgbClr val="000000"/>
                </a:solidFill>
                <a:latin typeface="Arial"/>
                <a:cs typeface="Arial"/>
              </a:rPr>
              <a:t>Calculate “abnormality trajectory” for each ROI and factor combination</a:t>
            </a:r>
          </a:p>
          <a:p>
            <a:endParaRPr lang="en-CA" sz="1600" dirty="0">
              <a:solidFill>
                <a:srgbClr val="000000"/>
              </a:solidFill>
              <a:latin typeface="Arial"/>
              <a:cs typeface="Arial"/>
            </a:endParaRPr>
          </a:p>
          <a:p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LOAD abnormality index </a:t>
            </a:r>
            <a:r>
              <a:rPr lang="en-US" sz="1600" dirty="0">
                <a:solidFill>
                  <a:srgbClr val="000000"/>
                </a:solidFill>
                <a:latin typeface="Arial"/>
                <a:cs typeface="Arial"/>
              </a:rPr>
              <a:t>for all </a:t>
            </a:r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factors (normalized area under trajectory)</a:t>
            </a:r>
          </a:p>
          <a:p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  <a:p>
            <a:r>
              <a:rPr lang="en-US" sz="1600" dirty="0">
                <a:solidFill>
                  <a:srgbClr val="000000"/>
                </a:solidFill>
                <a:latin typeface="Arial"/>
                <a:cs typeface="Arial"/>
              </a:rPr>
              <a:t>T</a:t>
            </a:r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emporal </a:t>
            </a:r>
            <a:r>
              <a:rPr lang="en-US" sz="1600" dirty="0">
                <a:solidFill>
                  <a:srgbClr val="000000"/>
                </a:solidFill>
                <a:latin typeface="Arial"/>
                <a:cs typeface="Arial"/>
              </a:rPr>
              <a:t>ordering of disease </a:t>
            </a:r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progression</a:t>
            </a:r>
          </a:p>
        </p:txBody>
      </p:sp>
    </p:spTree>
    <p:extLst>
      <p:ext uri="{BB962C8B-B14F-4D97-AF65-F5344CB8AC3E}">
        <p14:creationId xmlns:p14="http://schemas.microsoft.com/office/powerpoint/2010/main" val="3211328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400" y="64359"/>
            <a:ext cx="6874435" cy="438547"/>
          </a:xfrm>
        </p:spPr>
        <p:txBody>
          <a:bodyPr>
            <a:normAutofit/>
          </a:bodyPr>
          <a:lstStyle/>
          <a:p>
            <a:r>
              <a:rPr lang="en-US" dirty="0"/>
              <a:t>Modalities and </a:t>
            </a:r>
            <a:r>
              <a:rPr lang="en-US" dirty="0" smtClean="0"/>
              <a:t>Associated Biomarkers from ADNI </a:t>
            </a:r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40189-A564-4279-8D71-ED573467B22B}" type="slidenum">
              <a:rPr lang="en-US" smtClean="0"/>
              <a:pPr/>
              <a:t>21</a:t>
            </a:fld>
            <a:endParaRPr lang="en-US" dirty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8777274"/>
              </p:ext>
            </p:extLst>
          </p:nvPr>
        </p:nvGraphicFramePr>
        <p:xfrm>
          <a:off x="874804" y="1334249"/>
          <a:ext cx="7502667" cy="4483844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7502667"/>
              </a:tblGrid>
              <a:tr h="666114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en-US" sz="1300" b="1" dirty="0" smtClean="0">
                          <a:solidFill>
                            <a:srgbClr val="000000"/>
                          </a:solidFill>
                          <a:latin typeface="Arial" charset="0"/>
                        </a:rPr>
                        <a:t>AV-45 PET→ Amyloid </a:t>
                      </a:r>
                      <a:r>
                        <a:rPr lang="en-CA" sz="1300" b="1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lang="en-CA" sz="1300" b="1" baseline="-2500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β</a:t>
                      </a:r>
                      <a:r>
                        <a:rPr lang="en-US" sz="1300" b="1" dirty="0" smtClean="0">
                          <a:solidFill>
                            <a:srgbClr val="000000"/>
                          </a:solidFill>
                          <a:latin typeface="Arial" charset="0"/>
                        </a:rPr>
                        <a:t> deposition (n = 901, </a:t>
                      </a:r>
                      <a:r>
                        <a:rPr lang="en-US" sz="1300" b="1" dirty="0" err="1" smtClean="0">
                          <a:solidFill>
                            <a:srgbClr val="000000"/>
                          </a:solidFill>
                          <a:latin typeface="Arial" charset="0"/>
                        </a:rPr>
                        <a:t>n</a:t>
                      </a:r>
                      <a:r>
                        <a:rPr lang="en-US" sz="1300" b="1" baseline="-25000" dirty="0" err="1" smtClean="0">
                          <a:solidFill>
                            <a:srgbClr val="000000"/>
                          </a:solidFill>
                          <a:latin typeface="Arial" charset="0"/>
                        </a:rPr>
                        <a:t>long</a:t>
                      </a:r>
                      <a:r>
                        <a:rPr lang="en-US" sz="1300" b="1" dirty="0" smtClean="0">
                          <a:solidFill>
                            <a:srgbClr val="000000"/>
                          </a:solidFill>
                          <a:latin typeface="Arial" charset="0"/>
                        </a:rPr>
                        <a:t>=1079)</a:t>
                      </a:r>
                      <a:endParaRPr lang="en-CA" sz="1300" b="1" dirty="0">
                        <a:solidFill>
                          <a:srgbClr val="000000"/>
                        </a:solidFill>
                      </a:endParaRPr>
                    </a:p>
                  </a:txBody>
                  <a:tcPr marL="86922" marR="86922" marT="43461" marB="43461" anchor="ctr"/>
                </a:tc>
              </a:tr>
              <a:tr h="626641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en-US" sz="1300" b="1" dirty="0" smtClean="0">
                          <a:solidFill>
                            <a:srgbClr val="000000"/>
                          </a:solidFill>
                          <a:latin typeface="Arial" charset="0"/>
                        </a:rPr>
                        <a:t>Arterial Spin Labeling (ASL) → Cerebral Blood Flow (n = 343 , </a:t>
                      </a:r>
                      <a:r>
                        <a:rPr lang="en-US" sz="1300" b="1" dirty="0" err="1" smtClean="0">
                          <a:solidFill>
                            <a:srgbClr val="000000"/>
                          </a:solidFill>
                          <a:latin typeface="Arial" charset="0"/>
                        </a:rPr>
                        <a:t>n</a:t>
                      </a:r>
                      <a:r>
                        <a:rPr lang="en-US" sz="1300" b="1" baseline="-25000" dirty="0" err="1" smtClean="0">
                          <a:solidFill>
                            <a:srgbClr val="000000"/>
                          </a:solidFill>
                          <a:latin typeface="Arial" charset="0"/>
                        </a:rPr>
                        <a:t>long</a:t>
                      </a:r>
                      <a:r>
                        <a:rPr lang="en-US" sz="1300" b="1" dirty="0" smtClean="0">
                          <a:solidFill>
                            <a:srgbClr val="000000"/>
                          </a:solidFill>
                          <a:latin typeface="Arial" charset="0"/>
                        </a:rPr>
                        <a:t>=1145)</a:t>
                      </a:r>
                      <a:endParaRPr lang="en-CA" sz="1300" b="1" dirty="0">
                        <a:solidFill>
                          <a:srgbClr val="000000"/>
                        </a:solidFill>
                      </a:endParaRPr>
                    </a:p>
                  </a:txBody>
                  <a:tcPr marL="86922" marR="86922" marT="43461" marB="43461" anchor="ctr"/>
                </a:tc>
              </a:tr>
              <a:tr h="626641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en-US" sz="1300" b="1" dirty="0" smtClean="0">
                          <a:solidFill>
                            <a:srgbClr val="000000"/>
                          </a:solidFill>
                          <a:latin typeface="Arial" charset="0"/>
                        </a:rPr>
                        <a:t>fMRI → connectivity, Regional Homogeneity, </a:t>
                      </a:r>
                      <a:r>
                        <a:rPr lang="en-US" sz="1300" b="1" dirty="0" err="1" smtClean="0">
                          <a:solidFill>
                            <a:srgbClr val="000000"/>
                          </a:solidFill>
                          <a:latin typeface="Arial" charset="0"/>
                        </a:rPr>
                        <a:t>faLFF</a:t>
                      </a:r>
                      <a:r>
                        <a:rPr lang="en-US" sz="1300" b="1" dirty="0" smtClean="0">
                          <a:solidFill>
                            <a:srgbClr val="000000"/>
                          </a:solidFill>
                          <a:latin typeface="Arial" charset="0"/>
                        </a:rPr>
                        <a:t> (n = 164 , </a:t>
                      </a:r>
                      <a:r>
                        <a:rPr lang="en-US" sz="1300" b="1" dirty="0" err="1" smtClean="0">
                          <a:solidFill>
                            <a:srgbClr val="000000"/>
                          </a:solidFill>
                          <a:latin typeface="Arial" charset="0"/>
                        </a:rPr>
                        <a:t>n</a:t>
                      </a:r>
                      <a:r>
                        <a:rPr lang="en-US" sz="1300" b="1" baseline="-25000" dirty="0" err="1" smtClean="0">
                          <a:solidFill>
                            <a:srgbClr val="000000"/>
                          </a:solidFill>
                          <a:latin typeface="Arial" charset="0"/>
                        </a:rPr>
                        <a:t>long</a:t>
                      </a:r>
                      <a:r>
                        <a:rPr lang="en-US" sz="1300" b="1" dirty="0" smtClean="0">
                          <a:solidFill>
                            <a:srgbClr val="000000"/>
                          </a:solidFill>
                          <a:latin typeface="Arial" charset="0"/>
                        </a:rPr>
                        <a:t>=621)</a:t>
                      </a:r>
                      <a:endParaRPr lang="en-CA" sz="1300" b="1" dirty="0">
                        <a:solidFill>
                          <a:srgbClr val="000000"/>
                        </a:solidFill>
                      </a:endParaRPr>
                    </a:p>
                  </a:txBody>
                  <a:tcPr marL="86922" marR="86922" marT="43461" marB="43461" anchor="ctr"/>
                </a:tc>
              </a:tr>
              <a:tr h="626641">
                <a:tc>
                  <a:txBody>
                    <a:bodyPr/>
                    <a:lstStyle/>
                    <a:p>
                      <a:pPr marL="285750" marR="0" lvl="0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lang="en-US" sz="1300" b="1" dirty="0" smtClean="0">
                          <a:solidFill>
                            <a:srgbClr val="000000"/>
                          </a:solidFill>
                          <a:latin typeface="Arial" charset="0"/>
                        </a:rPr>
                        <a:t>FDG PET → Glucose Metabolism SUVR (n = 1070, </a:t>
                      </a:r>
                      <a:r>
                        <a:rPr lang="en-US" sz="1300" b="1" dirty="0" err="1" smtClean="0">
                          <a:solidFill>
                            <a:srgbClr val="000000"/>
                          </a:solidFill>
                          <a:latin typeface="Arial" charset="0"/>
                        </a:rPr>
                        <a:t>n</a:t>
                      </a:r>
                      <a:r>
                        <a:rPr lang="en-US" sz="1300" b="1" baseline="-25000" dirty="0" err="1" smtClean="0">
                          <a:solidFill>
                            <a:srgbClr val="000000"/>
                          </a:solidFill>
                          <a:latin typeface="Arial" charset="0"/>
                        </a:rPr>
                        <a:t>long</a:t>
                      </a:r>
                      <a:r>
                        <a:rPr lang="en-US" sz="1300" b="1" dirty="0" smtClean="0">
                          <a:solidFill>
                            <a:srgbClr val="000000"/>
                          </a:solidFill>
                          <a:latin typeface="Arial" charset="0"/>
                        </a:rPr>
                        <a:t>=1680)</a:t>
                      </a:r>
                      <a:endParaRPr lang="en-CA" sz="1300" b="1" dirty="0" smtClean="0">
                        <a:solidFill>
                          <a:srgbClr val="000000"/>
                        </a:solidFill>
                      </a:endParaRPr>
                    </a:p>
                  </a:txBody>
                  <a:tcPr marL="86922" marR="86922" marT="43461" marB="43461" anchor="ctr"/>
                </a:tc>
              </a:tr>
              <a:tr h="626641">
                <a:tc>
                  <a:txBody>
                    <a:bodyPr/>
                    <a:lstStyle/>
                    <a:p>
                      <a:pPr marL="285750" marR="0" lvl="0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lang="en-US" sz="1300" b="1" dirty="0" smtClean="0">
                          <a:solidFill>
                            <a:srgbClr val="000000"/>
                          </a:solidFill>
                          <a:latin typeface="Arial" charset="0"/>
                        </a:rPr>
                        <a:t>T1 MRI → GM Density and Atrophy (n = 1092 , </a:t>
                      </a:r>
                      <a:r>
                        <a:rPr lang="en-US" sz="1300" b="1" dirty="0" err="1" smtClean="0">
                          <a:solidFill>
                            <a:srgbClr val="000000"/>
                          </a:solidFill>
                          <a:latin typeface="Arial" charset="0"/>
                        </a:rPr>
                        <a:t>n</a:t>
                      </a:r>
                      <a:r>
                        <a:rPr lang="en-US" sz="1300" b="1" baseline="-25000" dirty="0" err="1" smtClean="0">
                          <a:solidFill>
                            <a:srgbClr val="000000"/>
                          </a:solidFill>
                          <a:latin typeface="Arial" charset="0"/>
                        </a:rPr>
                        <a:t>long</a:t>
                      </a:r>
                      <a:r>
                        <a:rPr lang="en-US" sz="1300" b="1" dirty="0" smtClean="0">
                          <a:solidFill>
                            <a:srgbClr val="000000"/>
                          </a:solidFill>
                          <a:latin typeface="Arial" charset="0"/>
                        </a:rPr>
                        <a:t>=4943)</a:t>
                      </a:r>
                      <a:endParaRPr lang="en-CA" sz="1300" b="1" dirty="0" smtClean="0">
                        <a:solidFill>
                          <a:srgbClr val="000000"/>
                        </a:solidFill>
                      </a:endParaRPr>
                    </a:p>
                  </a:txBody>
                  <a:tcPr marL="86922" marR="86922" marT="43461" marB="43461" anchor="ctr"/>
                </a:tc>
              </a:tr>
              <a:tr h="680559">
                <a:tc>
                  <a:txBody>
                    <a:bodyPr/>
                    <a:lstStyle/>
                    <a:p>
                      <a:pPr marL="285750" marR="0" lvl="0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lang="en-US" sz="1300" b="1" dirty="0" smtClean="0">
                          <a:solidFill>
                            <a:srgbClr val="000000"/>
                          </a:solidFill>
                          <a:latin typeface="Arial" charset="0"/>
                        </a:rPr>
                        <a:t>Plasma and CSF measures → over 200 proteins concentrations (n = 326, </a:t>
                      </a:r>
                      <a:r>
                        <a:rPr lang="en-US" sz="1300" b="1" dirty="0" err="1" smtClean="0">
                          <a:solidFill>
                            <a:srgbClr val="000000"/>
                          </a:solidFill>
                          <a:latin typeface="Arial" charset="0"/>
                        </a:rPr>
                        <a:t>n</a:t>
                      </a:r>
                      <a:r>
                        <a:rPr lang="en-US" sz="1300" b="1" baseline="-25000" dirty="0" err="1" smtClean="0">
                          <a:solidFill>
                            <a:srgbClr val="000000"/>
                          </a:solidFill>
                          <a:latin typeface="Arial" charset="0"/>
                        </a:rPr>
                        <a:t>long</a:t>
                      </a:r>
                      <a:r>
                        <a:rPr lang="en-US" sz="1300" b="1" dirty="0" smtClean="0">
                          <a:solidFill>
                            <a:srgbClr val="000000"/>
                          </a:solidFill>
                          <a:latin typeface="Arial" charset="0"/>
                        </a:rPr>
                        <a:t>=1063)</a:t>
                      </a:r>
                      <a:endParaRPr lang="en-CA" sz="1300" b="1" dirty="0" smtClean="0">
                        <a:solidFill>
                          <a:srgbClr val="000000"/>
                        </a:solidFill>
                      </a:endParaRPr>
                    </a:p>
                  </a:txBody>
                  <a:tcPr marL="86922" marR="86922" marT="43461" marB="43461" anchor="ctr"/>
                </a:tc>
              </a:tr>
              <a:tr h="630607">
                <a:tc>
                  <a:txBody>
                    <a:bodyPr/>
                    <a:lstStyle/>
                    <a:p>
                      <a:pPr marL="285750" marR="0" lvl="0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lang="en-US" sz="1300" b="1" dirty="0" smtClean="0">
                          <a:solidFill>
                            <a:srgbClr val="000000"/>
                          </a:solidFill>
                          <a:latin typeface="Arial" charset="0"/>
                        </a:rPr>
                        <a:t>Covariables → MMSE score, age, sex, </a:t>
                      </a:r>
                      <a:r>
                        <a:rPr lang="en-US" sz="1300" b="1" dirty="0" err="1" smtClean="0">
                          <a:solidFill>
                            <a:srgbClr val="000000"/>
                          </a:solidFill>
                          <a:latin typeface="Arial" charset="0"/>
                        </a:rPr>
                        <a:t>apoe</a:t>
                      </a:r>
                      <a:r>
                        <a:rPr lang="en-US" sz="1300" b="1" dirty="0" smtClean="0">
                          <a:solidFill>
                            <a:srgbClr val="000000"/>
                          </a:solidFill>
                          <a:latin typeface="Arial" charset="0"/>
                        </a:rPr>
                        <a:t> E4, clinical state, educational level (all)</a:t>
                      </a:r>
                      <a:endParaRPr lang="en-CA" sz="1300" b="1" dirty="0" smtClean="0">
                        <a:solidFill>
                          <a:srgbClr val="000000"/>
                        </a:solidFill>
                      </a:endParaRPr>
                    </a:p>
                  </a:txBody>
                  <a:tcPr marL="86922" marR="86922" marT="43461" marB="43461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0813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400" y="64359"/>
            <a:ext cx="6829612" cy="438547"/>
          </a:xfrm>
        </p:spPr>
        <p:txBody>
          <a:bodyPr>
            <a:normAutofit/>
          </a:bodyPr>
          <a:lstStyle/>
          <a:p>
            <a:r>
              <a:rPr lang="en-US" dirty="0"/>
              <a:t>Hypothetical </a:t>
            </a:r>
            <a:r>
              <a:rPr lang="en-US" dirty="0" smtClean="0"/>
              <a:t>vs. Data-driven Models </a:t>
            </a:r>
            <a:r>
              <a:rPr lang="en-US" dirty="0"/>
              <a:t>of LOAD P</a:t>
            </a:r>
            <a:r>
              <a:rPr lang="en-US" dirty="0" smtClean="0"/>
              <a:t>rogression</a:t>
            </a:r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40189-A564-4279-8D71-ED573467B22B}" type="slidenum">
              <a:rPr lang="en-US" smtClean="0"/>
              <a:pPr/>
              <a:t>22</a:t>
            </a:fld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342154" y="742274"/>
            <a:ext cx="8514976" cy="3076692"/>
            <a:chOff x="384470" y="652626"/>
            <a:chExt cx="8540987" cy="3146019"/>
          </a:xfrm>
        </p:grpSpPr>
        <p:sp>
          <p:nvSpPr>
            <p:cNvPr id="4" name="TextBox 3"/>
            <p:cNvSpPr txBox="1"/>
            <p:nvPr/>
          </p:nvSpPr>
          <p:spPr>
            <a:xfrm>
              <a:off x="1471013" y="652626"/>
              <a:ext cx="7274601" cy="4091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rgbClr val="000514"/>
                  </a:solidFill>
                  <a:latin typeface="Arial"/>
                  <a:cs typeface="Arial"/>
                </a:rPr>
                <a:t>      </a:t>
              </a:r>
              <a:r>
                <a:rPr lang="en-US" dirty="0" smtClean="0">
                  <a:solidFill>
                    <a:srgbClr val="000514"/>
                  </a:solidFill>
                  <a:latin typeface="Arial"/>
                  <a:cs typeface="Arial"/>
                </a:rPr>
                <a:t>Jack et al.                                             </a:t>
              </a:r>
              <a:r>
                <a:rPr lang="en-US" dirty="0" err="1" smtClean="0">
                  <a:solidFill>
                    <a:srgbClr val="000514"/>
                  </a:solidFill>
                  <a:latin typeface="Arial"/>
                  <a:cs typeface="Arial"/>
                </a:rPr>
                <a:t>Iturria</a:t>
              </a:r>
              <a:r>
                <a:rPr lang="en-US" dirty="0" smtClean="0">
                  <a:solidFill>
                    <a:srgbClr val="000514"/>
                  </a:solidFill>
                  <a:latin typeface="Arial"/>
                  <a:cs typeface="Arial"/>
                </a:rPr>
                <a:t>-Medina et al.</a:t>
              </a:r>
              <a:endParaRPr lang="en-US" dirty="0">
                <a:solidFill>
                  <a:srgbClr val="000514"/>
                </a:solidFill>
                <a:latin typeface="Arial"/>
                <a:cs typeface="Arial"/>
              </a:endParaRPr>
            </a:p>
          </p:txBody>
        </p:sp>
        <p:pic>
          <p:nvPicPr>
            <p:cNvPr id="5" name="Picture 4" descr="yasser_LOAD_Figure-6_simpler.tif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4470" y="1202456"/>
              <a:ext cx="8540987" cy="2596189"/>
            </a:xfrm>
            <a:prstGeom prst="rect">
              <a:avLst/>
            </a:prstGeom>
          </p:spPr>
        </p:pic>
      </p:grpSp>
      <p:grpSp>
        <p:nvGrpSpPr>
          <p:cNvPr id="15" name="Group 14"/>
          <p:cNvGrpSpPr/>
          <p:nvPr/>
        </p:nvGrpSpPr>
        <p:grpSpPr>
          <a:xfrm>
            <a:off x="404907" y="3893817"/>
            <a:ext cx="8272928" cy="2447363"/>
            <a:chOff x="342154" y="3818966"/>
            <a:chExt cx="8514976" cy="2401175"/>
          </a:xfrm>
        </p:grpSpPr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342154" y="3818966"/>
              <a:ext cx="193739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  <a:latin typeface="Arial" charset="0"/>
                </a:rPr>
                <a:t>Main </a:t>
              </a:r>
              <a:r>
                <a:rPr lang="en-US" dirty="0">
                  <a:solidFill>
                    <a:srgbClr val="000000"/>
                  </a:solidFill>
                  <a:latin typeface="Arial" charset="0"/>
                </a:rPr>
                <a:t>differences:</a:t>
              </a:r>
              <a:endParaRPr lang="en-CA" dirty="0">
                <a:solidFill>
                  <a:srgbClr val="000000"/>
                </a:solidFill>
              </a:endParaRP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494553" y="4237218"/>
              <a:ext cx="8362577" cy="1982923"/>
              <a:chOff x="279400" y="4188298"/>
              <a:chExt cx="8577730" cy="1982923"/>
            </a:xfrm>
          </p:grpSpPr>
          <p:sp>
            <p:nvSpPr>
              <p:cNvPr id="8" name="Rectangle 10"/>
              <p:cNvSpPr>
                <a:spLocks noChangeArrowheads="1"/>
              </p:cNvSpPr>
              <p:nvPr/>
            </p:nvSpPr>
            <p:spPr bwMode="auto">
              <a:xfrm>
                <a:off x="489345" y="4188298"/>
                <a:ext cx="8367785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 marL="342900" indent="-342900">
                  <a:buAutoNum type="alphaUcParenBoth"/>
                </a:pPr>
                <a:r>
                  <a:rPr lang="en-CA" sz="1600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Absence </a:t>
                </a:r>
                <a:r>
                  <a:rPr lang="en-CA" sz="16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of a vascular </a:t>
                </a:r>
                <a:r>
                  <a:rPr lang="en-CA" sz="1600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component, assumption </a:t>
                </a:r>
                <a:r>
                  <a:rPr lang="en-CA" sz="16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that </a:t>
                </a:r>
                <a:r>
                  <a:rPr lang="en-CA" sz="1600" dirty="0" err="1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:r>
                  <a:rPr lang="en-CA" sz="1600" baseline="-25000" dirty="0" err="1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ß</a:t>
                </a:r>
                <a:r>
                  <a:rPr lang="en-CA" sz="1600" baseline="-25000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CA" sz="1600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is </a:t>
                </a:r>
                <a:r>
                  <a:rPr lang="en-CA" sz="16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earliest </a:t>
                </a:r>
                <a:r>
                  <a:rPr lang="en-CA" sz="1600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biomarker.</a:t>
                </a:r>
                <a:endParaRPr lang="en-CA" sz="16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indent="-342900">
                  <a:buAutoNum type="alphaUcParenBoth"/>
                </a:pPr>
                <a:r>
                  <a:rPr lang="en-CA" sz="16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</a:t>
                </a:r>
                <a:r>
                  <a:rPr lang="en-CA" sz="1600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ascular </a:t>
                </a:r>
                <a:r>
                  <a:rPr lang="en-CA" sz="16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dysfunction </a:t>
                </a:r>
                <a:r>
                  <a:rPr lang="en-CA" sz="1600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is </a:t>
                </a:r>
                <a:r>
                  <a:rPr lang="en-CA" sz="16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earliest pathological event, followed by </a:t>
                </a:r>
                <a:r>
                  <a:rPr lang="en-CA" sz="160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Aß</a:t>
                </a:r>
                <a:r>
                  <a:rPr lang="en-CA" sz="16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deposition.</a:t>
                </a:r>
              </a:p>
            </p:txBody>
          </p:sp>
          <p:sp>
            <p:nvSpPr>
              <p:cNvPr id="9" name="33 Flecha derecha"/>
              <p:cNvSpPr>
                <a:spLocks noChangeArrowheads="1"/>
              </p:cNvSpPr>
              <p:nvPr/>
            </p:nvSpPr>
            <p:spPr bwMode="auto">
              <a:xfrm>
                <a:off x="279401" y="4310823"/>
                <a:ext cx="184224" cy="169863"/>
              </a:xfrm>
              <a:prstGeom prst="rightArrow">
                <a:avLst>
                  <a:gd name="adj1" fmla="val 50000"/>
                  <a:gd name="adj2" fmla="val 49694"/>
                </a:avLst>
              </a:prstGeom>
              <a:solidFill>
                <a:srgbClr val="00B0F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buClr>
                    <a:srgbClr val="000000"/>
                  </a:buClr>
                  <a:buSzPct val="100000"/>
                  <a:buFont typeface="Times New Roman" charset="0"/>
                  <a:buNone/>
                </a:pPr>
                <a:endParaRPr lang="es-ES" sz="16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" name="Rectangle 10"/>
              <p:cNvSpPr>
                <a:spLocks noChangeArrowheads="1"/>
              </p:cNvSpPr>
              <p:nvPr/>
            </p:nvSpPr>
            <p:spPr bwMode="auto">
              <a:xfrm>
                <a:off x="489345" y="4887372"/>
                <a:ext cx="8367785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 marL="342900" indent="-342900">
                  <a:buAutoNum type="alphaUcParenBoth"/>
                </a:pPr>
                <a:r>
                  <a:rPr lang="en-CA" sz="1600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CSF </a:t>
                </a:r>
                <a:r>
                  <a:rPr lang="en-CA" sz="160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:r>
                  <a:rPr lang="en-CA" sz="1600" baseline="-2500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ß</a:t>
                </a:r>
                <a:r>
                  <a:rPr lang="en-CA" sz="16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and tau </a:t>
                </a:r>
                <a:r>
                  <a:rPr lang="en-CA" sz="1600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are the </a:t>
                </a:r>
                <a:r>
                  <a:rPr lang="en-CA" sz="16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two major </a:t>
                </a:r>
                <a:r>
                  <a:rPr lang="en-CA" sz="160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proteinopathies</a:t>
                </a:r>
                <a:r>
                  <a:rPr lang="en-CA" sz="16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endParaRPr lang="en-CA" sz="16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indent="-342900">
                  <a:buAutoNum type="alphaUcParenBoth"/>
                </a:pPr>
                <a:r>
                  <a:rPr lang="en-CA" sz="16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</a:t>
                </a:r>
                <a:r>
                  <a:rPr lang="en-CA" sz="1600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ot </a:t>
                </a:r>
                <a:r>
                  <a:rPr lang="en-CA" sz="16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among the earliest/strongest </a:t>
                </a:r>
                <a:r>
                  <a:rPr lang="en-CA" sz="1600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altered</a:t>
                </a:r>
                <a:r>
                  <a:rPr lang="en-CA" sz="16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 proteins </a:t>
                </a:r>
                <a:r>
                  <a:rPr lang="en-CA" sz="1600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(abnormality </a:t>
                </a:r>
                <a:r>
                  <a:rPr lang="en-CA" sz="16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positions </a:t>
                </a:r>
                <a:r>
                  <a:rPr lang="en-CA" sz="1600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85, 41).</a:t>
                </a:r>
                <a:endParaRPr lang="en-CA" sz="16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" name="33 Flecha derecha"/>
              <p:cNvSpPr>
                <a:spLocks noChangeArrowheads="1"/>
              </p:cNvSpPr>
              <p:nvPr/>
            </p:nvSpPr>
            <p:spPr bwMode="auto">
              <a:xfrm>
                <a:off x="279400" y="5009898"/>
                <a:ext cx="186132" cy="169862"/>
              </a:xfrm>
              <a:prstGeom prst="rightArrow">
                <a:avLst>
                  <a:gd name="adj1" fmla="val 50000"/>
                  <a:gd name="adj2" fmla="val 49694"/>
                </a:avLst>
              </a:prstGeom>
              <a:solidFill>
                <a:srgbClr val="00B0F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buClr>
                    <a:srgbClr val="000000"/>
                  </a:buClr>
                  <a:buSzPct val="100000"/>
                  <a:buFont typeface="Times New Roman" charset="0"/>
                  <a:buNone/>
                </a:pPr>
                <a:endParaRPr lang="es-ES" sz="16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/>
            </p:nvSpPr>
            <p:spPr bwMode="auto">
              <a:xfrm>
                <a:off x="489345" y="5586446"/>
                <a:ext cx="8279726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 marL="342900" indent="-342900">
                  <a:buAutoNum type="alphaUcParenBoth"/>
                </a:pPr>
                <a:r>
                  <a:rPr lang="en-CA" sz="16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</a:t>
                </a:r>
                <a:r>
                  <a:rPr lang="en-CA" sz="1600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ognitive </a:t>
                </a:r>
                <a:r>
                  <a:rPr lang="en-CA" sz="16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decline </a:t>
                </a:r>
                <a:r>
                  <a:rPr lang="en-CA" sz="1600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only</a:t>
                </a:r>
                <a:r>
                  <a:rPr lang="en-CA" sz="16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 detectable at advanced </a:t>
                </a:r>
                <a:r>
                  <a:rPr lang="en-CA" sz="1600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stage.</a:t>
                </a:r>
              </a:p>
              <a:p>
                <a:pPr marL="342900" indent="-342900">
                  <a:buAutoNum type="alphaUcParenBoth"/>
                </a:pPr>
                <a:r>
                  <a:rPr lang="en-CA" sz="1600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Cognitive changes observable </a:t>
                </a:r>
                <a:r>
                  <a:rPr lang="en-CA" sz="16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 parallel </a:t>
                </a:r>
                <a:r>
                  <a:rPr lang="en-CA" sz="1600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with </a:t>
                </a:r>
                <a:r>
                  <a:rPr lang="en-CA" sz="16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alterations </a:t>
                </a:r>
                <a:r>
                  <a:rPr lang="en-CA" sz="1600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 primary </a:t>
                </a:r>
                <a:r>
                  <a:rPr lang="en-CA" sz="16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factors.</a:t>
                </a:r>
              </a:p>
            </p:txBody>
          </p:sp>
          <p:sp>
            <p:nvSpPr>
              <p:cNvPr id="13" name="33 Flecha derecha"/>
              <p:cNvSpPr>
                <a:spLocks noChangeArrowheads="1"/>
              </p:cNvSpPr>
              <p:nvPr/>
            </p:nvSpPr>
            <p:spPr bwMode="auto">
              <a:xfrm>
                <a:off x="279400" y="5700746"/>
                <a:ext cx="187829" cy="169863"/>
              </a:xfrm>
              <a:prstGeom prst="rightArrow">
                <a:avLst>
                  <a:gd name="adj1" fmla="val 50000"/>
                  <a:gd name="adj2" fmla="val 49694"/>
                </a:avLst>
              </a:prstGeom>
              <a:solidFill>
                <a:srgbClr val="00B0F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buClr>
                    <a:srgbClr val="000000"/>
                  </a:buClr>
                  <a:buSzPct val="100000"/>
                  <a:buFont typeface="Times New Roman" charset="0"/>
                  <a:buNone/>
                </a:pPr>
                <a:endParaRPr lang="es-ES" sz="16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06925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400" y="64359"/>
            <a:ext cx="6659282" cy="438547"/>
          </a:xfrm>
        </p:spPr>
        <p:txBody>
          <a:bodyPr>
            <a:normAutofit/>
          </a:bodyPr>
          <a:lstStyle/>
          <a:p>
            <a:r>
              <a:rPr lang="en-US" dirty="0"/>
              <a:t>Plasma and CSF </a:t>
            </a:r>
            <a:r>
              <a:rPr lang="en-US" dirty="0" smtClean="0"/>
              <a:t>Biomarker Levels </a:t>
            </a:r>
            <a:r>
              <a:rPr lang="en-US" dirty="0"/>
              <a:t>in </a:t>
            </a:r>
            <a:r>
              <a:rPr lang="en-US" dirty="0" smtClean="0"/>
              <a:t>LOAD</a:t>
            </a:r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40189-A564-4279-8D71-ED573467B22B}" type="slidenum">
              <a:rPr lang="en-US" smtClean="0"/>
              <a:pPr/>
              <a:t>23</a:t>
            </a:fld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376517" y="673605"/>
            <a:ext cx="8493707" cy="5798912"/>
            <a:chOff x="395536" y="404664"/>
            <a:chExt cx="8689842" cy="6453336"/>
          </a:xfrm>
        </p:grpSpPr>
        <p:pic>
          <p:nvPicPr>
            <p:cNvPr id="5" name="Picture 1" descr="Figure 5_editado-1.t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6" y="404664"/>
              <a:ext cx="8689842" cy="6453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Oval 5"/>
            <p:cNvSpPr>
              <a:spLocks noChangeArrowheads="1"/>
            </p:cNvSpPr>
            <p:nvPr/>
          </p:nvSpPr>
          <p:spPr bwMode="auto">
            <a:xfrm>
              <a:off x="704850" y="922338"/>
              <a:ext cx="1752600" cy="525462"/>
            </a:xfrm>
            <a:prstGeom prst="ellipse">
              <a:avLst/>
            </a:prstGeom>
            <a:solidFill>
              <a:srgbClr val="FF0000">
                <a:alpha val="12157"/>
              </a:srgbClr>
            </a:solidFill>
            <a:ln w="25400">
              <a:solidFill>
                <a:srgbClr val="C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CA">
                <a:solidFill>
                  <a:srgbClr val="000514"/>
                </a:solidFill>
              </a:endParaRPr>
            </a:p>
          </p:txBody>
        </p:sp>
        <p:sp>
          <p:nvSpPr>
            <p:cNvPr id="7" name="Oval 6"/>
            <p:cNvSpPr>
              <a:spLocks noChangeArrowheads="1"/>
            </p:cNvSpPr>
            <p:nvPr/>
          </p:nvSpPr>
          <p:spPr bwMode="auto">
            <a:xfrm>
              <a:off x="4879975" y="922338"/>
              <a:ext cx="1752600" cy="228600"/>
            </a:xfrm>
            <a:prstGeom prst="ellipse">
              <a:avLst/>
            </a:prstGeom>
            <a:solidFill>
              <a:srgbClr val="002060">
                <a:alpha val="12157"/>
              </a:srgbClr>
            </a:solidFill>
            <a:ln w="25400">
              <a:solidFill>
                <a:srgbClr val="00206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CA">
                <a:solidFill>
                  <a:srgbClr val="000514"/>
                </a:solidFill>
              </a:endParaRPr>
            </a:p>
          </p:txBody>
        </p:sp>
        <p:cxnSp>
          <p:nvCxnSpPr>
            <p:cNvPr id="8" name="Straight Arrow Connector 7"/>
            <p:cNvCxnSpPr/>
            <p:nvPr/>
          </p:nvCxnSpPr>
          <p:spPr>
            <a:xfrm flipH="1">
              <a:off x="6876256" y="3933056"/>
              <a:ext cx="1152128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flipH="1">
              <a:off x="6732240" y="6021288"/>
              <a:ext cx="1152128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8028384" y="3717032"/>
              <a:ext cx="5055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solidFill>
                    <a:srgbClr val="000000"/>
                  </a:solidFill>
                  <a:latin typeface="Arial"/>
                  <a:cs typeface="Arial"/>
                </a:rPr>
                <a:t>tau</a:t>
              </a:r>
              <a:endParaRPr lang="en-US" sz="18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884368" y="5795972"/>
              <a:ext cx="7108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0000"/>
                  </a:solidFill>
                  <a:latin typeface="Arial"/>
                  <a:cs typeface="Arial"/>
                </a:rPr>
                <a:t>p</a:t>
              </a:r>
              <a:r>
                <a:rPr lang="en-US" sz="1800" dirty="0" smtClean="0">
                  <a:solidFill>
                    <a:srgbClr val="000000"/>
                  </a:solidFill>
                  <a:latin typeface="Arial"/>
                  <a:cs typeface="Arial"/>
                </a:rPr>
                <a:t>-tau</a:t>
              </a:r>
              <a:endParaRPr lang="en-US" sz="18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>
              <a:off x="8028384" y="6453336"/>
              <a:ext cx="0" cy="332656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/>
            <p:cNvSpPr/>
            <p:nvPr/>
          </p:nvSpPr>
          <p:spPr>
            <a:xfrm>
              <a:off x="8014978" y="6300028"/>
              <a:ext cx="44545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800" dirty="0">
                  <a:solidFill>
                    <a:srgbClr val="000000"/>
                  </a:solidFill>
                  <a:latin typeface="Arial" charset="0"/>
                </a:rPr>
                <a:t>A</a:t>
              </a:r>
              <a:r>
                <a:rPr lang="en-US" sz="1800" baseline="-25000" dirty="0">
                  <a:solidFill>
                    <a:srgbClr val="000000"/>
                  </a:solidFill>
                  <a:latin typeface="Arial" charset="0"/>
                </a:rPr>
                <a:t>ß</a:t>
              </a:r>
              <a:endParaRPr lang="en-US" sz="1800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09106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400" y="64359"/>
            <a:ext cx="6811682" cy="438547"/>
          </a:xfrm>
        </p:spPr>
        <p:txBody>
          <a:bodyPr>
            <a:normAutofit/>
          </a:bodyPr>
          <a:lstStyle/>
          <a:p>
            <a:r>
              <a:rPr lang="en-US" dirty="0"/>
              <a:t>Plasma, CSF B</a:t>
            </a:r>
            <a:r>
              <a:rPr lang="en-US" dirty="0" smtClean="0"/>
              <a:t>iomarkers Levels </a:t>
            </a:r>
            <a:r>
              <a:rPr lang="en-US" dirty="0"/>
              <a:t>in </a:t>
            </a:r>
            <a:r>
              <a:rPr lang="en-US" dirty="0" smtClean="0"/>
              <a:t>LOAD</a:t>
            </a:r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40189-A564-4279-8D71-ED573467B22B}" type="slidenum">
              <a:rPr lang="en-US" smtClean="0"/>
              <a:pPr/>
              <a:t>24</a:t>
            </a:fld>
            <a:endParaRPr lang="en-US" dirty="0"/>
          </a:p>
        </p:txBody>
      </p:sp>
      <p:grpSp>
        <p:nvGrpSpPr>
          <p:cNvPr id="70" name="Group 69"/>
          <p:cNvGrpSpPr/>
          <p:nvPr/>
        </p:nvGrpSpPr>
        <p:grpSpPr>
          <a:xfrm>
            <a:off x="528555" y="901348"/>
            <a:ext cx="8229963" cy="4952604"/>
            <a:chOff x="465802" y="668267"/>
            <a:chExt cx="8113423" cy="4432204"/>
          </a:xfrm>
        </p:grpSpPr>
        <p:sp>
          <p:nvSpPr>
            <p:cNvPr id="54" name="Text Box 4"/>
            <p:cNvSpPr txBox="1">
              <a:spLocks noChangeArrowheads="1"/>
            </p:cNvSpPr>
            <p:nvPr/>
          </p:nvSpPr>
          <p:spPr bwMode="auto">
            <a:xfrm>
              <a:off x="3616579" y="668267"/>
              <a:ext cx="1251258" cy="522965"/>
            </a:xfrm>
            <a:prstGeom prst="rect">
              <a:avLst/>
            </a:prstGeom>
            <a:noFill/>
            <a:ln w="936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square" lIns="90000" tIns="46800" rIns="90000" bIns="46800">
              <a:spAutoFit/>
            </a:bodyPr>
            <a:lstStyle>
              <a:lvl1pPr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  <a:cs typeface="AR PL ShanHeiSun Uni" charset="0"/>
                </a:defRPr>
              </a:lvl1pPr>
              <a:lvl2pPr marL="742950" indent="-28575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Times New Roman" charset="0"/>
                  <a:ea typeface="AR PL ShanHeiSun Uni" charset="0"/>
                  <a:cs typeface="AR PL ShanHeiSun Uni" charset="0"/>
                </a:defRPr>
              </a:lvl2pPr>
              <a:lvl3pPr marL="11430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Times New Roman" charset="0"/>
                  <a:ea typeface="AR PL ShanHeiSun Uni" charset="0"/>
                  <a:cs typeface="AR PL ShanHeiSun Uni" charset="0"/>
                </a:defRPr>
              </a:lvl3pPr>
              <a:lvl4pPr marL="16002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Times New Roman" charset="0"/>
                  <a:ea typeface="AR PL ShanHeiSun Uni" charset="0"/>
                  <a:cs typeface="AR PL ShanHeiSun Uni" charset="0"/>
                </a:defRPr>
              </a:lvl4pPr>
              <a:lvl5pPr marL="20574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Times New Roman" charset="0"/>
                  <a:ea typeface="AR PL ShanHeiSun Uni" charset="0"/>
                  <a:cs typeface="AR PL ShanHeiSun Un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Times New Roman" charset="0"/>
                  <a:ea typeface="AR PL ShanHeiSun Uni" charset="0"/>
                  <a:cs typeface="AR PL ShanHeiSun Un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Times New Roman" charset="0"/>
                  <a:ea typeface="AR PL ShanHeiSun Uni" charset="0"/>
                  <a:cs typeface="AR PL ShanHeiSun Un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Times New Roman" charset="0"/>
                  <a:ea typeface="AR PL ShanHeiSun Uni" charset="0"/>
                  <a:cs typeface="AR PL ShanHeiSun Un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Times New Roman" charset="0"/>
                  <a:ea typeface="AR PL ShanHeiSun Uni" charset="0"/>
                  <a:cs typeface="AR PL ShanHeiSun Uni" charset="0"/>
                </a:defRPr>
              </a:lvl9pPr>
            </a:lstStyle>
            <a:p>
              <a:pPr eaLnBrk="1" hangingPunct="1">
                <a:lnSpc>
                  <a:spcPct val="116000"/>
                </a:lnSpc>
                <a:spcBef>
                  <a:spcPts val="1250"/>
                </a:spcBef>
              </a:pPr>
              <a:r>
                <a:rPr lang="en-CA" dirty="0" smtClean="0">
                  <a:solidFill>
                    <a:srgbClr val="FF0000"/>
                  </a:solidFill>
                  <a:latin typeface="Arial" charset="0"/>
                </a:rPr>
                <a:t>Plasma</a:t>
              </a:r>
              <a:endParaRPr lang="en-US" dirty="0">
                <a:solidFill>
                  <a:srgbClr val="FF0000"/>
                </a:solidFill>
                <a:latin typeface="Arial" charset="0"/>
              </a:endParaRPr>
            </a:p>
          </p:txBody>
        </p:sp>
        <p:sp>
          <p:nvSpPr>
            <p:cNvPr id="55" name="33 Flecha derecha"/>
            <p:cNvSpPr>
              <a:spLocks noChangeArrowheads="1"/>
            </p:cNvSpPr>
            <p:nvPr/>
          </p:nvSpPr>
          <p:spPr bwMode="auto">
            <a:xfrm>
              <a:off x="465802" y="1289657"/>
              <a:ext cx="164016" cy="169862"/>
            </a:xfrm>
            <a:prstGeom prst="rightArrow">
              <a:avLst>
                <a:gd name="adj1" fmla="val 50000"/>
                <a:gd name="adj2" fmla="val 49694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s-ES"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" name="Rectangle 10"/>
            <p:cNvSpPr>
              <a:spLocks noChangeArrowheads="1"/>
            </p:cNvSpPr>
            <p:nvPr/>
          </p:nvSpPr>
          <p:spPr bwMode="auto">
            <a:xfrm>
              <a:off x="657889" y="1191232"/>
              <a:ext cx="7921336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sz="16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Pro-insulin → </a:t>
              </a:r>
              <a:r>
                <a:rPr lang="en-CA" sz="16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Brain </a:t>
              </a:r>
              <a:r>
                <a:rPr lang="en-CA" sz="16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insulin resistance </a:t>
              </a:r>
              <a:r>
                <a:rPr lang="en-CA" sz="16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linked with BBB </a:t>
              </a:r>
              <a:r>
                <a:rPr lang="en-CA" sz="16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breakdown. </a:t>
              </a:r>
              <a:r>
                <a:rPr lang="en-CA" sz="16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“Type </a:t>
              </a:r>
              <a:r>
                <a:rPr lang="en-CA" sz="16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III </a:t>
              </a:r>
              <a:r>
                <a:rPr lang="en-CA" sz="16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diabetes”</a:t>
              </a:r>
              <a:endParaRPr lang="en-CA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" name="Rectangle 4"/>
            <p:cNvSpPr>
              <a:spLocks noChangeArrowheads="1"/>
            </p:cNvSpPr>
            <p:nvPr/>
          </p:nvSpPr>
          <p:spPr bwMode="auto">
            <a:xfrm>
              <a:off x="700751" y="1714197"/>
              <a:ext cx="787847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en-CA" sz="16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Plasma Matrix Metalloproteinase 1 </a:t>
              </a:r>
              <a:r>
                <a:rPr lang="en-US" sz="16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→ </a:t>
              </a:r>
              <a:r>
                <a:rPr lang="en-CA" sz="16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linked </a:t>
              </a:r>
              <a:r>
                <a:rPr lang="en-CA" sz="16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</a:t>
              </a:r>
              <a:r>
                <a:rPr lang="en-CA" sz="16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neuroinflammation</a:t>
              </a:r>
              <a:r>
                <a:rPr lang="en-CA" sz="16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BBB deregulation</a:t>
              </a:r>
              <a:endParaRPr lang="en-CA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" name="33 Flecha derecha"/>
            <p:cNvSpPr>
              <a:spLocks noChangeArrowheads="1"/>
            </p:cNvSpPr>
            <p:nvPr/>
          </p:nvSpPr>
          <p:spPr bwMode="auto">
            <a:xfrm>
              <a:off x="465802" y="1809447"/>
              <a:ext cx="162959" cy="169863"/>
            </a:xfrm>
            <a:prstGeom prst="rightArrow">
              <a:avLst>
                <a:gd name="adj1" fmla="val 50000"/>
                <a:gd name="adj2" fmla="val 50001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s-ES"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" name="Rectangle 5"/>
            <p:cNvSpPr>
              <a:spLocks noChangeArrowheads="1"/>
            </p:cNvSpPr>
            <p:nvPr/>
          </p:nvSpPr>
          <p:spPr bwMode="auto">
            <a:xfrm>
              <a:off x="673764" y="2233402"/>
              <a:ext cx="790546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en-CA" sz="16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Glutathione S-</a:t>
              </a:r>
              <a:r>
                <a:rPr lang="en-CA" sz="16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Transferase</a:t>
              </a:r>
              <a:r>
                <a:rPr lang="en-CA" sz="16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Alpha</a:t>
              </a:r>
              <a:r>
                <a:rPr lang="en-US" sz="16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→ </a:t>
              </a:r>
              <a:r>
                <a:rPr lang="en-US" sz="16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oxidative stress ; </a:t>
              </a:r>
              <a:r>
                <a:rPr lang="en-CA" sz="16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pathway for </a:t>
              </a:r>
              <a:r>
                <a:rPr lang="en-CA" sz="16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BBB </a:t>
              </a:r>
              <a:r>
                <a:rPr lang="en-CA" sz="16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deregulation</a:t>
              </a:r>
              <a:endParaRPr lang="en-CA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" name="33 Flecha derecha"/>
            <p:cNvSpPr>
              <a:spLocks noChangeArrowheads="1"/>
            </p:cNvSpPr>
            <p:nvPr/>
          </p:nvSpPr>
          <p:spPr bwMode="auto">
            <a:xfrm>
              <a:off x="465802" y="2341352"/>
              <a:ext cx="163516" cy="169862"/>
            </a:xfrm>
            <a:prstGeom prst="rightArrow">
              <a:avLst>
                <a:gd name="adj1" fmla="val 50000"/>
                <a:gd name="adj2" fmla="val 50001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s-ES"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" name="Rectangle 7"/>
            <p:cNvSpPr>
              <a:spLocks noChangeArrowheads="1"/>
            </p:cNvSpPr>
            <p:nvPr/>
          </p:nvSpPr>
          <p:spPr bwMode="auto">
            <a:xfrm>
              <a:off x="661064" y="2752607"/>
              <a:ext cx="7918159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en-CA" sz="16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Angiotensin-Converting Enzyme</a:t>
              </a:r>
              <a:r>
                <a:rPr lang="en-US" sz="16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→ </a:t>
              </a:r>
              <a:r>
                <a:rPr lang="en-CA" sz="16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controls blood pressure and </a:t>
              </a:r>
              <a:r>
                <a:rPr lang="en-CA" sz="16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vessel constriction</a:t>
              </a:r>
              <a:endParaRPr lang="en-CA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" name="33 Flecha derecha"/>
            <p:cNvSpPr>
              <a:spLocks noChangeArrowheads="1"/>
            </p:cNvSpPr>
            <p:nvPr/>
          </p:nvSpPr>
          <p:spPr bwMode="auto">
            <a:xfrm>
              <a:off x="465802" y="2838332"/>
              <a:ext cx="160451" cy="169863"/>
            </a:xfrm>
            <a:prstGeom prst="rightArrow">
              <a:avLst>
                <a:gd name="adj1" fmla="val 50000"/>
                <a:gd name="adj2" fmla="val 50001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s-ES"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3" name="Text Box 4"/>
            <p:cNvSpPr txBox="1">
              <a:spLocks noChangeArrowheads="1"/>
            </p:cNvSpPr>
            <p:nvPr/>
          </p:nvSpPr>
          <p:spPr bwMode="auto">
            <a:xfrm>
              <a:off x="3840956" y="3271812"/>
              <a:ext cx="802504" cy="522965"/>
            </a:xfrm>
            <a:prstGeom prst="rect">
              <a:avLst/>
            </a:prstGeom>
            <a:noFill/>
            <a:ln w="9360">
              <a:noFill/>
              <a:miter lim="800000"/>
              <a:headEnd/>
              <a:tailEnd/>
            </a:ln>
            <a:extLst/>
          </p:spPr>
          <p:txBody>
            <a:bodyPr wrap="square" lIns="90000" tIns="46800" rIns="90000" bIns="46800">
              <a:spAutoFit/>
            </a:bodyPr>
            <a:lstStyle>
              <a:lvl1pPr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  <a:cs typeface="AR PL ShanHeiSun Uni" charset="0"/>
                </a:defRPr>
              </a:lvl1pPr>
              <a:lvl2pPr marL="742950" indent="-28575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Times New Roman" charset="0"/>
                  <a:ea typeface="AR PL ShanHeiSun Uni" charset="0"/>
                  <a:cs typeface="AR PL ShanHeiSun Uni" charset="0"/>
                </a:defRPr>
              </a:lvl2pPr>
              <a:lvl3pPr marL="11430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Times New Roman" charset="0"/>
                  <a:ea typeface="AR PL ShanHeiSun Uni" charset="0"/>
                  <a:cs typeface="AR PL ShanHeiSun Uni" charset="0"/>
                </a:defRPr>
              </a:lvl3pPr>
              <a:lvl4pPr marL="16002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Times New Roman" charset="0"/>
                  <a:ea typeface="AR PL ShanHeiSun Uni" charset="0"/>
                  <a:cs typeface="AR PL ShanHeiSun Uni" charset="0"/>
                </a:defRPr>
              </a:lvl4pPr>
              <a:lvl5pPr marL="20574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Times New Roman" charset="0"/>
                  <a:ea typeface="AR PL ShanHeiSun Uni" charset="0"/>
                  <a:cs typeface="AR PL ShanHeiSun Uni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Times New Roman" charset="0"/>
                  <a:ea typeface="AR PL ShanHeiSun Uni" charset="0"/>
                  <a:cs typeface="AR PL ShanHeiSun Uni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Times New Roman" charset="0"/>
                  <a:ea typeface="AR PL ShanHeiSun Uni" charset="0"/>
                  <a:cs typeface="AR PL ShanHeiSun Uni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Times New Roman" charset="0"/>
                  <a:ea typeface="AR PL ShanHeiSun Uni" charset="0"/>
                  <a:cs typeface="AR PL ShanHeiSun Uni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Times New Roman" charset="0"/>
                  <a:ea typeface="AR PL ShanHeiSun Uni" charset="0"/>
                  <a:cs typeface="AR PL ShanHeiSun Uni" charset="0"/>
                </a:defRPr>
              </a:lvl9pPr>
            </a:lstStyle>
            <a:p>
              <a:pPr eaLnBrk="1" hangingPunct="1">
                <a:lnSpc>
                  <a:spcPct val="116000"/>
                </a:lnSpc>
                <a:spcBef>
                  <a:spcPts val="1250"/>
                </a:spcBef>
              </a:pPr>
              <a:r>
                <a:rPr lang="en-CA" dirty="0" smtClean="0">
                  <a:solidFill>
                    <a:srgbClr val="3366FF"/>
                  </a:solidFill>
                  <a:latin typeface="Arial" charset="0"/>
                </a:rPr>
                <a:t>CSF</a:t>
              </a:r>
              <a:endParaRPr lang="en-US" dirty="0">
                <a:solidFill>
                  <a:srgbClr val="3366FF"/>
                </a:solidFill>
                <a:latin typeface="Arial" charset="0"/>
              </a:endParaRPr>
            </a:p>
          </p:txBody>
        </p:sp>
        <p:sp>
          <p:nvSpPr>
            <p:cNvPr id="64" name="Rectangle 6"/>
            <p:cNvSpPr>
              <a:spLocks noChangeArrowheads="1"/>
            </p:cNvSpPr>
            <p:nvPr/>
          </p:nvSpPr>
          <p:spPr bwMode="auto">
            <a:xfrm>
              <a:off x="673764" y="3794777"/>
              <a:ext cx="7905459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sz="16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Apoliprotein</a:t>
              </a:r>
              <a:r>
                <a:rPr lang="en-US" sz="16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A → </a:t>
              </a:r>
              <a:r>
                <a:rPr lang="en-CA" sz="16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central </a:t>
              </a:r>
              <a:r>
                <a:rPr lang="en-CA" sz="16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role in lipid </a:t>
              </a:r>
              <a:r>
                <a:rPr lang="en-CA" sz="16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metabolism and vascular integrity, CV disease </a:t>
              </a:r>
              <a:endParaRPr lang="en-CA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5" name="33 Flecha derecha"/>
            <p:cNvSpPr>
              <a:spLocks noChangeArrowheads="1"/>
            </p:cNvSpPr>
            <p:nvPr/>
          </p:nvSpPr>
          <p:spPr bwMode="auto">
            <a:xfrm>
              <a:off x="478502" y="3904314"/>
              <a:ext cx="167967" cy="169863"/>
            </a:xfrm>
            <a:prstGeom prst="rightArrow">
              <a:avLst>
                <a:gd name="adj1" fmla="val 50000"/>
                <a:gd name="adj2" fmla="val 50001"/>
              </a:avLst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s-ES"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6" name="Rectangle 9"/>
            <p:cNvSpPr>
              <a:spLocks noChangeArrowheads="1"/>
            </p:cNvSpPr>
            <p:nvPr/>
          </p:nvSpPr>
          <p:spPr bwMode="auto">
            <a:xfrm>
              <a:off x="672176" y="4313982"/>
              <a:ext cx="7907047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en-CA" sz="16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Heart </a:t>
              </a:r>
              <a:r>
                <a:rPr lang="en-CA" sz="16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Fatty </a:t>
              </a:r>
              <a:r>
                <a:rPr lang="en-CA" sz="16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Acid Binding</a:t>
              </a:r>
              <a:r>
                <a:rPr lang="en-US" sz="16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→ </a:t>
              </a:r>
              <a:r>
                <a:rPr lang="en-CA" sz="16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fatty </a:t>
              </a:r>
              <a:r>
                <a:rPr lang="en-CA" sz="16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acid metabolism, </a:t>
              </a:r>
              <a:r>
                <a:rPr lang="en-CA" sz="16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biomarker </a:t>
              </a:r>
              <a:r>
                <a:rPr lang="en-CA" sz="16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of specific </a:t>
              </a:r>
              <a:r>
                <a:rPr lang="en-CA" sz="16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CV disease</a:t>
              </a:r>
            </a:p>
          </p:txBody>
        </p:sp>
        <p:sp>
          <p:nvSpPr>
            <p:cNvPr id="67" name="33 Flecha derecha"/>
            <p:cNvSpPr>
              <a:spLocks noChangeArrowheads="1"/>
            </p:cNvSpPr>
            <p:nvPr/>
          </p:nvSpPr>
          <p:spPr bwMode="auto">
            <a:xfrm>
              <a:off x="478503" y="4409232"/>
              <a:ext cx="156122" cy="169863"/>
            </a:xfrm>
            <a:prstGeom prst="rightArrow">
              <a:avLst>
                <a:gd name="adj1" fmla="val 50000"/>
                <a:gd name="adj2" fmla="val 50001"/>
              </a:avLst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s-ES"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" name="Rectangle 6"/>
            <p:cNvSpPr>
              <a:spLocks noChangeArrowheads="1"/>
            </p:cNvSpPr>
            <p:nvPr/>
          </p:nvSpPr>
          <p:spPr bwMode="auto">
            <a:xfrm>
              <a:off x="673764" y="4761917"/>
              <a:ext cx="7905459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sz="16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Cortisol → risk factor for stress and </a:t>
              </a:r>
              <a:r>
                <a:rPr lang="en-US" sz="1600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neurodegeneration</a:t>
              </a:r>
              <a:endParaRPr lang="en-CA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9" name="33 Flecha derecha"/>
            <p:cNvSpPr>
              <a:spLocks noChangeArrowheads="1"/>
            </p:cNvSpPr>
            <p:nvPr/>
          </p:nvSpPr>
          <p:spPr bwMode="auto">
            <a:xfrm>
              <a:off x="478502" y="4871454"/>
              <a:ext cx="167967" cy="169863"/>
            </a:xfrm>
            <a:prstGeom prst="rightArrow">
              <a:avLst>
                <a:gd name="adj1" fmla="val 50000"/>
                <a:gd name="adj2" fmla="val 50001"/>
              </a:avLst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s-ES"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32330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400" y="64359"/>
            <a:ext cx="6036733" cy="438547"/>
          </a:xfrm>
        </p:spPr>
        <p:txBody>
          <a:bodyPr>
            <a:normAutofit/>
          </a:bodyPr>
          <a:lstStyle/>
          <a:p>
            <a:r>
              <a:rPr lang="en-CA" dirty="0"/>
              <a:t>International Linkages and Opportunities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40189-A564-4279-8D71-ED573467B22B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916858" y="1973233"/>
            <a:ext cx="7465141" cy="40370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2200" b="1" dirty="0" smtClean="0">
                <a:solidFill>
                  <a:srgbClr val="0C49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CCNA as partner with GAP NET and EPAD </a:t>
            </a:r>
          </a:p>
          <a:p>
            <a:pPr marL="800100" lvl="1" indent="-342900"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Trial ready cohort and registries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2200" b="1" dirty="0" smtClean="0">
                <a:solidFill>
                  <a:srgbClr val="0C49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Big Data – link with UK Dementia Platform (UKDP)</a:t>
            </a:r>
          </a:p>
          <a:p>
            <a:pPr marL="800100" lvl="1" indent="-342900"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Big Data in Dementia Canadian initiative</a:t>
            </a:r>
          </a:p>
          <a:p>
            <a:pPr marL="800100" lvl="1" indent="-342900"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Memorandum  of Understanding with  UKDP</a:t>
            </a:r>
          </a:p>
          <a:p>
            <a:pPr marL="800100" lvl="1" indent="-342900">
              <a:spcAft>
                <a:spcPts val="800"/>
              </a:spcAft>
              <a:buFont typeface="Wingdings" panose="05000000000000000000" pitchFamily="2" charset="2"/>
              <a:buChar char="§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rgbClr val="0C49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Big Data – </a:t>
            </a:r>
            <a:r>
              <a:rPr lang="en-US" sz="2000" b="1" dirty="0" smtClean="0">
                <a:solidFill>
                  <a:srgbClr val="0C49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of LORIS and C-Brain in Canada </a:t>
            </a:r>
            <a:r>
              <a:rPr lang="en-US" sz="2000" dirty="0" smtClean="0">
                <a:solidFill>
                  <a:srgbClr val="0C49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big data imaging of CCNA and international cohort data.</a:t>
            </a:r>
            <a:endParaRPr lang="en-US" sz="2000" dirty="0">
              <a:solidFill>
                <a:srgbClr val="0C496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spcAft>
                <a:spcPts val="800"/>
              </a:spcAft>
              <a:buFont typeface="Wingdings" panose="05000000000000000000" pitchFamily="2" charset="2"/>
              <a:buChar char="§"/>
            </a:pP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3402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400" y="64359"/>
            <a:ext cx="6938101" cy="438547"/>
          </a:xfrm>
        </p:spPr>
        <p:txBody>
          <a:bodyPr>
            <a:noAutofit/>
          </a:bodyPr>
          <a:lstStyle/>
          <a:p>
            <a:r>
              <a:rPr lang="en-US" dirty="0" smtClean="0"/>
              <a:t>Recruitment Targets for COMPASS-ND</a:t>
            </a:r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5373702"/>
              </p:ext>
            </p:extLst>
          </p:nvPr>
        </p:nvGraphicFramePr>
        <p:xfrm>
          <a:off x="1216210" y="1769469"/>
          <a:ext cx="6807698" cy="4208932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4839385"/>
                <a:gridCol w="1968313"/>
              </a:tblGrid>
              <a:tr h="601276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Diagnosis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C496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Minimum Number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C4961"/>
                    </a:solidFill>
                  </a:tcPr>
                </a:tc>
              </a:tr>
              <a:tr h="601276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Subjective Cognitive Impairment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601276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Mild AD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601276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Mixed AD/Vascular Dementia/VCI -Vascular Cognitive Impairment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400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601276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Mild Cognitive Impairment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400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601276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Lewy Body Disease/Parkinson's Dementia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601276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Frontal Temporal Dementia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40189-A564-4279-8D71-ED573467B22B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65305" y="906698"/>
            <a:ext cx="73251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“Comprehensive Assessment of Neurodegenerative Diseases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1600 individuals being recruited across Canada</a:t>
            </a:r>
            <a:endParaRPr lang="en-CA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6108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400" y="64359"/>
            <a:ext cx="6282267" cy="438547"/>
          </a:xfrm>
        </p:spPr>
        <p:txBody>
          <a:bodyPr>
            <a:normAutofit/>
          </a:bodyPr>
          <a:lstStyle/>
          <a:p>
            <a:r>
              <a:rPr lang="en-US" dirty="0"/>
              <a:t>Choice of I</a:t>
            </a:r>
            <a:r>
              <a:rPr lang="en-US" dirty="0" smtClean="0"/>
              <a:t>nclusion </a:t>
            </a:r>
            <a:r>
              <a:rPr lang="en-US" dirty="0"/>
              <a:t>and </a:t>
            </a:r>
            <a:r>
              <a:rPr lang="en-US" dirty="0" smtClean="0"/>
              <a:t>Exclusion </a:t>
            </a:r>
            <a:r>
              <a:rPr lang="en-US" dirty="0"/>
              <a:t>C</a:t>
            </a:r>
            <a:r>
              <a:rPr lang="en-US" dirty="0" smtClean="0"/>
              <a:t>riteria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40189-A564-4279-8D71-ED573467B22B}" type="slidenum">
              <a:rPr lang="en-US" smtClean="0"/>
              <a:pPr/>
              <a:t>4</a:t>
            </a:fld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3866615" y="931333"/>
            <a:ext cx="4779962" cy="5213350"/>
            <a:chOff x="4129088" y="371475"/>
            <a:chExt cx="4779962" cy="5680075"/>
          </a:xfrm>
        </p:grpSpPr>
        <p:sp>
          <p:nvSpPr>
            <p:cNvPr id="5" name="Round Diagonal Corner Rectangle 4"/>
            <p:cNvSpPr>
              <a:spLocks noChangeArrowheads="1"/>
            </p:cNvSpPr>
            <p:nvPr/>
          </p:nvSpPr>
          <p:spPr bwMode="auto">
            <a:xfrm>
              <a:off x="4162425" y="1022350"/>
              <a:ext cx="2527300" cy="1457325"/>
            </a:xfrm>
            <a:custGeom>
              <a:avLst/>
              <a:gdLst>
                <a:gd name="T0" fmla="*/ 2527300 w 2527300"/>
                <a:gd name="T1" fmla="*/ 728663 h 1457325"/>
                <a:gd name="T2" fmla="*/ 1263650 w 2527300"/>
                <a:gd name="T3" fmla="*/ 1457325 h 1457325"/>
                <a:gd name="T4" fmla="*/ 0 w 2527300"/>
                <a:gd name="T5" fmla="*/ 728663 h 1457325"/>
                <a:gd name="T6" fmla="*/ 1263650 w 2527300"/>
                <a:gd name="T7" fmla="*/ 0 h 1457325"/>
                <a:gd name="T8" fmla="*/ 0 60000 65536"/>
                <a:gd name="T9" fmla="*/ 1 60000 65536"/>
                <a:gd name="T10" fmla="*/ 2 60000 65536"/>
                <a:gd name="T11" fmla="*/ 3 60000 65536"/>
                <a:gd name="T12" fmla="*/ 71141 w 2527300"/>
                <a:gd name="T13" fmla="*/ 71141 h 1457325"/>
                <a:gd name="T14" fmla="*/ 2456159 w 2527300"/>
                <a:gd name="T15" fmla="*/ 1386184 h 14573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527300" h="1457325">
                  <a:moveTo>
                    <a:pt x="242892" y="0"/>
                  </a:moveTo>
                  <a:lnTo>
                    <a:pt x="2527300" y="0"/>
                  </a:lnTo>
                  <a:lnTo>
                    <a:pt x="2527300" y="1214433"/>
                  </a:lnTo>
                  <a:cubicBezTo>
                    <a:pt x="2527300" y="1348578"/>
                    <a:pt x="2418553" y="1457324"/>
                    <a:pt x="2284408" y="1457325"/>
                  </a:cubicBezTo>
                  <a:lnTo>
                    <a:pt x="0" y="1457325"/>
                  </a:lnTo>
                  <a:lnTo>
                    <a:pt x="0" y="242892"/>
                  </a:lnTo>
                  <a:lnTo>
                    <a:pt x="0" y="242891"/>
                  </a:lnTo>
                  <a:cubicBezTo>
                    <a:pt x="0" y="108746"/>
                    <a:pt x="108746" y="-1"/>
                    <a:pt x="242892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CBFFFF"/>
                </a:gs>
                <a:gs pos="100000">
                  <a:srgbClr val="B5E5E9"/>
                </a:gs>
              </a:gsLst>
              <a:lin ang="5400000"/>
            </a:gradFill>
            <a:ln w="9525">
              <a:solidFill>
                <a:srgbClr val="B6DCDF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/>
            <a:lstStyle/>
            <a:p>
              <a:pPr eaLnBrk="1" hangingPunct="1">
                <a:defRPr/>
              </a:pPr>
              <a:endParaRPr lang="en-US" dirty="0"/>
            </a:p>
          </p:txBody>
        </p:sp>
        <p:sp>
          <p:nvSpPr>
            <p:cNvPr id="6" name="Round Diagonal Corner Rectangle 5"/>
            <p:cNvSpPr>
              <a:spLocks noChangeArrowheads="1"/>
            </p:cNvSpPr>
            <p:nvPr/>
          </p:nvSpPr>
          <p:spPr bwMode="auto">
            <a:xfrm>
              <a:off x="4129088" y="2524125"/>
              <a:ext cx="901700" cy="2705100"/>
            </a:xfrm>
            <a:custGeom>
              <a:avLst/>
              <a:gdLst>
                <a:gd name="T0" fmla="*/ 901700 w 901700"/>
                <a:gd name="T1" fmla="*/ 1352550 h 2705100"/>
                <a:gd name="T2" fmla="*/ 450850 w 901700"/>
                <a:gd name="T3" fmla="*/ 2705100 h 2705100"/>
                <a:gd name="T4" fmla="*/ 0 w 901700"/>
                <a:gd name="T5" fmla="*/ 1352550 h 2705100"/>
                <a:gd name="T6" fmla="*/ 450850 w 901700"/>
                <a:gd name="T7" fmla="*/ 0 h 2705100"/>
                <a:gd name="T8" fmla="*/ 0 60000 65536"/>
                <a:gd name="T9" fmla="*/ 1 60000 65536"/>
                <a:gd name="T10" fmla="*/ 2 60000 65536"/>
                <a:gd name="T11" fmla="*/ 3 60000 65536"/>
                <a:gd name="T12" fmla="*/ 44017 w 901700"/>
                <a:gd name="T13" fmla="*/ 44017 h 2705100"/>
                <a:gd name="T14" fmla="*/ 857683 w 901700"/>
                <a:gd name="T15" fmla="*/ 2661083 h 27051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01700" h="2705100">
                  <a:moveTo>
                    <a:pt x="150286" y="0"/>
                  </a:moveTo>
                  <a:lnTo>
                    <a:pt x="901700" y="0"/>
                  </a:lnTo>
                  <a:lnTo>
                    <a:pt x="901700" y="2554814"/>
                  </a:lnTo>
                  <a:cubicBezTo>
                    <a:pt x="901700" y="2637814"/>
                    <a:pt x="834414" y="2705099"/>
                    <a:pt x="751414" y="2705100"/>
                  </a:cubicBezTo>
                  <a:lnTo>
                    <a:pt x="0" y="2705100"/>
                  </a:lnTo>
                  <a:lnTo>
                    <a:pt x="0" y="150286"/>
                  </a:lnTo>
                  <a:lnTo>
                    <a:pt x="0" y="150285"/>
                  </a:lnTo>
                  <a:cubicBezTo>
                    <a:pt x="0" y="67285"/>
                    <a:pt x="67285" y="-1"/>
                    <a:pt x="150286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CBFFFF"/>
                </a:gs>
                <a:gs pos="100000">
                  <a:srgbClr val="B5E5E9"/>
                </a:gs>
              </a:gsLst>
              <a:lin ang="5400000"/>
            </a:gradFill>
            <a:ln w="9525">
              <a:solidFill>
                <a:srgbClr val="B6DCDF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/>
            <a:lstStyle/>
            <a:p>
              <a:pPr eaLnBrk="1" hangingPunct="1">
                <a:defRPr/>
              </a:pPr>
              <a:endParaRPr lang="en-US" dirty="0"/>
            </a:p>
          </p:txBody>
        </p:sp>
        <p:sp>
          <p:nvSpPr>
            <p:cNvPr id="7" name="Rounded Rectangle 6"/>
            <p:cNvSpPr>
              <a:spLocks noChangeArrowheads="1"/>
            </p:cNvSpPr>
            <p:nvPr/>
          </p:nvSpPr>
          <p:spPr bwMode="auto">
            <a:xfrm>
              <a:off x="5597525" y="4578350"/>
              <a:ext cx="1204913" cy="138271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CBFFFF"/>
                </a:gs>
                <a:gs pos="100000">
                  <a:srgbClr val="B5E5E9"/>
                </a:gs>
              </a:gsLst>
              <a:lin ang="5400000"/>
            </a:gradFill>
            <a:ln w="9525">
              <a:solidFill>
                <a:srgbClr val="B6DCDF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/>
            <a:lstStyle/>
            <a:p>
              <a:pPr eaLnBrk="1" hangingPunct="1">
                <a:defRPr/>
              </a:pPr>
              <a:endParaRPr lang="en-US" dirty="0"/>
            </a:p>
          </p:txBody>
        </p:sp>
        <p:sp>
          <p:nvSpPr>
            <p:cNvPr id="8" name="Rounded Rectangle 7"/>
            <p:cNvSpPr>
              <a:spLocks noChangeArrowheads="1"/>
            </p:cNvSpPr>
            <p:nvPr/>
          </p:nvSpPr>
          <p:spPr bwMode="auto">
            <a:xfrm>
              <a:off x="6411913" y="371475"/>
              <a:ext cx="2182812" cy="319881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CBFFFF"/>
                </a:gs>
                <a:gs pos="100000">
                  <a:srgbClr val="B5E5E9"/>
                </a:gs>
              </a:gsLst>
              <a:lin ang="5400000"/>
            </a:gradFill>
            <a:ln w="9525">
              <a:solidFill>
                <a:srgbClr val="B6DCDF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/>
            <a:lstStyle/>
            <a:p>
              <a:pPr eaLnBrk="1" hangingPunct="1">
                <a:defRPr/>
              </a:pPr>
              <a:endParaRPr lang="en-US" dirty="0"/>
            </a:p>
          </p:txBody>
        </p:sp>
        <p:sp>
          <p:nvSpPr>
            <p:cNvPr id="9" name="Rounded Rectangle 8"/>
            <p:cNvSpPr>
              <a:spLocks noChangeArrowheads="1"/>
            </p:cNvSpPr>
            <p:nvPr/>
          </p:nvSpPr>
          <p:spPr bwMode="auto">
            <a:xfrm>
              <a:off x="7213600" y="2400300"/>
              <a:ext cx="1695450" cy="365125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CBFFFF"/>
                </a:gs>
                <a:gs pos="100000">
                  <a:srgbClr val="B5E5E9"/>
                </a:gs>
              </a:gsLst>
              <a:lin ang="5400000"/>
            </a:gradFill>
            <a:ln w="9525">
              <a:solidFill>
                <a:srgbClr val="B6DCDF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/>
            <a:lstStyle/>
            <a:p>
              <a:pPr eaLnBrk="1" hangingPunct="1">
                <a:defRPr/>
              </a:pPr>
              <a:endParaRPr lang="en-US" dirty="0"/>
            </a:p>
          </p:txBody>
        </p:sp>
        <p:sp>
          <p:nvSpPr>
            <p:cNvPr id="10" name="Rounded Rectangle 9"/>
            <p:cNvSpPr>
              <a:spLocks noChangeArrowheads="1"/>
            </p:cNvSpPr>
            <p:nvPr/>
          </p:nvSpPr>
          <p:spPr bwMode="auto">
            <a:xfrm>
              <a:off x="5540375" y="2741613"/>
              <a:ext cx="1358900" cy="150177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CBFFFF"/>
                </a:gs>
                <a:gs pos="100000">
                  <a:srgbClr val="B5E5E9"/>
                </a:gs>
              </a:gsLst>
              <a:lin ang="5400000"/>
            </a:gradFill>
            <a:ln w="9525">
              <a:solidFill>
                <a:srgbClr val="B6DCDF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/>
            <a:lstStyle/>
            <a:p>
              <a:pPr eaLnBrk="1" hangingPunct="1">
                <a:defRPr/>
              </a:pPr>
              <a:endParaRPr lang="en-US" dirty="0"/>
            </a:p>
          </p:txBody>
        </p:sp>
        <p:sp>
          <p:nvSpPr>
            <p:cNvPr id="11" name="Frame 10"/>
            <p:cNvSpPr>
              <a:spLocks noChangeArrowheads="1"/>
            </p:cNvSpPr>
            <p:nvPr/>
          </p:nvSpPr>
          <p:spPr bwMode="auto">
            <a:xfrm>
              <a:off x="4846638" y="1590675"/>
              <a:ext cx="615950" cy="822325"/>
            </a:xfrm>
            <a:custGeom>
              <a:avLst/>
              <a:gdLst>
                <a:gd name="T0" fmla="*/ 307975 w 615950"/>
                <a:gd name="T1" fmla="*/ 0 h 822325"/>
                <a:gd name="T2" fmla="*/ 0 w 615950"/>
                <a:gd name="T3" fmla="*/ 411163 h 822325"/>
                <a:gd name="T4" fmla="*/ 307975 w 615950"/>
                <a:gd name="T5" fmla="*/ 822325 h 822325"/>
                <a:gd name="T6" fmla="*/ 615950 w 615950"/>
                <a:gd name="T7" fmla="*/ 411163 h 822325"/>
                <a:gd name="T8" fmla="*/ 3 60000 65536"/>
                <a:gd name="T9" fmla="*/ 2 60000 65536"/>
                <a:gd name="T10" fmla="*/ 1 60000 65536"/>
                <a:gd name="T11" fmla="*/ 0 60000 65536"/>
                <a:gd name="T12" fmla="*/ 76994 w 615950"/>
                <a:gd name="T13" fmla="*/ 76994 h 822325"/>
                <a:gd name="T14" fmla="*/ 538956 w 615950"/>
                <a:gd name="T15" fmla="*/ 745331 h 8223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15950" h="822325">
                  <a:moveTo>
                    <a:pt x="0" y="0"/>
                  </a:moveTo>
                  <a:lnTo>
                    <a:pt x="615950" y="0"/>
                  </a:lnTo>
                  <a:lnTo>
                    <a:pt x="615950" y="822325"/>
                  </a:lnTo>
                  <a:lnTo>
                    <a:pt x="0" y="822325"/>
                  </a:lnTo>
                  <a:close/>
                  <a:moveTo>
                    <a:pt x="76994" y="76994"/>
                  </a:moveTo>
                  <a:lnTo>
                    <a:pt x="76994" y="745331"/>
                  </a:lnTo>
                  <a:lnTo>
                    <a:pt x="538956" y="745331"/>
                  </a:lnTo>
                  <a:lnTo>
                    <a:pt x="538956" y="76994"/>
                  </a:lnTo>
                  <a:close/>
                </a:path>
              </a:pathLst>
            </a:custGeom>
            <a:gradFill rotWithShape="1">
              <a:gsLst>
                <a:gs pos="0">
                  <a:srgbClr val="CBFFFF"/>
                </a:gs>
                <a:gs pos="100000">
                  <a:srgbClr val="B5E5E9"/>
                </a:gs>
              </a:gsLst>
              <a:lin ang="5400000"/>
            </a:gradFill>
            <a:ln w="9525">
              <a:solidFill>
                <a:srgbClr val="B6DCDF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/>
            <a:lstStyle/>
            <a:p>
              <a:pPr eaLnBrk="1" hangingPunct="1">
                <a:defRPr/>
              </a:pPr>
              <a:endParaRPr lang="en-US" dirty="0"/>
            </a:p>
          </p:txBody>
        </p:sp>
        <p:sp>
          <p:nvSpPr>
            <p:cNvPr id="12" name="Frame 11"/>
            <p:cNvSpPr>
              <a:spLocks noChangeArrowheads="1"/>
            </p:cNvSpPr>
            <p:nvPr/>
          </p:nvSpPr>
          <p:spPr bwMode="auto">
            <a:xfrm>
              <a:off x="4330700" y="3771900"/>
              <a:ext cx="617538" cy="822325"/>
            </a:xfrm>
            <a:custGeom>
              <a:avLst/>
              <a:gdLst>
                <a:gd name="T0" fmla="*/ 308769 w 617538"/>
                <a:gd name="T1" fmla="*/ 0 h 822325"/>
                <a:gd name="T2" fmla="*/ 0 w 617538"/>
                <a:gd name="T3" fmla="*/ 411163 h 822325"/>
                <a:gd name="T4" fmla="*/ 308769 w 617538"/>
                <a:gd name="T5" fmla="*/ 822325 h 822325"/>
                <a:gd name="T6" fmla="*/ 617538 w 617538"/>
                <a:gd name="T7" fmla="*/ 411163 h 822325"/>
                <a:gd name="T8" fmla="*/ 3 60000 65536"/>
                <a:gd name="T9" fmla="*/ 2 60000 65536"/>
                <a:gd name="T10" fmla="*/ 1 60000 65536"/>
                <a:gd name="T11" fmla="*/ 0 60000 65536"/>
                <a:gd name="T12" fmla="*/ 77192 w 617538"/>
                <a:gd name="T13" fmla="*/ 77192 h 822325"/>
                <a:gd name="T14" fmla="*/ 540346 w 617538"/>
                <a:gd name="T15" fmla="*/ 745133 h 8223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17538" h="822325">
                  <a:moveTo>
                    <a:pt x="0" y="0"/>
                  </a:moveTo>
                  <a:lnTo>
                    <a:pt x="617538" y="0"/>
                  </a:lnTo>
                  <a:lnTo>
                    <a:pt x="617538" y="822325"/>
                  </a:lnTo>
                  <a:lnTo>
                    <a:pt x="0" y="822325"/>
                  </a:lnTo>
                  <a:close/>
                  <a:moveTo>
                    <a:pt x="77192" y="77192"/>
                  </a:moveTo>
                  <a:lnTo>
                    <a:pt x="77192" y="745133"/>
                  </a:lnTo>
                  <a:lnTo>
                    <a:pt x="540346" y="745133"/>
                  </a:lnTo>
                  <a:lnTo>
                    <a:pt x="540346" y="77192"/>
                  </a:lnTo>
                  <a:close/>
                </a:path>
              </a:pathLst>
            </a:custGeom>
            <a:gradFill rotWithShape="1">
              <a:gsLst>
                <a:gs pos="0">
                  <a:srgbClr val="CBFFFF"/>
                </a:gs>
                <a:gs pos="100000">
                  <a:srgbClr val="B5E5E9"/>
                </a:gs>
              </a:gsLst>
              <a:lin ang="5400000"/>
            </a:gradFill>
            <a:ln w="9525">
              <a:solidFill>
                <a:srgbClr val="B6DCDF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/>
            <a:lstStyle/>
            <a:p>
              <a:pPr eaLnBrk="1" hangingPunct="1">
                <a:defRPr/>
              </a:pPr>
              <a:endParaRPr lang="en-US" dirty="0"/>
            </a:p>
          </p:txBody>
        </p:sp>
        <p:sp>
          <p:nvSpPr>
            <p:cNvPr id="13" name="Frame 12"/>
            <p:cNvSpPr>
              <a:spLocks noChangeArrowheads="1"/>
            </p:cNvSpPr>
            <p:nvPr/>
          </p:nvSpPr>
          <p:spPr bwMode="auto">
            <a:xfrm>
              <a:off x="6034088" y="3398838"/>
              <a:ext cx="617537" cy="822325"/>
            </a:xfrm>
            <a:custGeom>
              <a:avLst/>
              <a:gdLst>
                <a:gd name="T0" fmla="*/ 308769 w 617537"/>
                <a:gd name="T1" fmla="*/ 0 h 822325"/>
                <a:gd name="T2" fmla="*/ 0 w 617537"/>
                <a:gd name="T3" fmla="*/ 411163 h 822325"/>
                <a:gd name="T4" fmla="*/ 308769 w 617537"/>
                <a:gd name="T5" fmla="*/ 822325 h 822325"/>
                <a:gd name="T6" fmla="*/ 617537 w 617537"/>
                <a:gd name="T7" fmla="*/ 411163 h 822325"/>
                <a:gd name="T8" fmla="*/ 3 60000 65536"/>
                <a:gd name="T9" fmla="*/ 2 60000 65536"/>
                <a:gd name="T10" fmla="*/ 1 60000 65536"/>
                <a:gd name="T11" fmla="*/ 0 60000 65536"/>
                <a:gd name="T12" fmla="*/ 77192 w 617537"/>
                <a:gd name="T13" fmla="*/ 77192 h 822325"/>
                <a:gd name="T14" fmla="*/ 540345 w 617537"/>
                <a:gd name="T15" fmla="*/ 745133 h 8223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17537" h="822325">
                  <a:moveTo>
                    <a:pt x="0" y="0"/>
                  </a:moveTo>
                  <a:lnTo>
                    <a:pt x="617537" y="0"/>
                  </a:lnTo>
                  <a:lnTo>
                    <a:pt x="617537" y="822325"/>
                  </a:lnTo>
                  <a:lnTo>
                    <a:pt x="0" y="822325"/>
                  </a:lnTo>
                  <a:close/>
                  <a:moveTo>
                    <a:pt x="77192" y="77192"/>
                  </a:moveTo>
                  <a:lnTo>
                    <a:pt x="77192" y="745133"/>
                  </a:lnTo>
                  <a:lnTo>
                    <a:pt x="540345" y="745133"/>
                  </a:lnTo>
                  <a:lnTo>
                    <a:pt x="540345" y="77192"/>
                  </a:lnTo>
                  <a:close/>
                </a:path>
              </a:pathLst>
            </a:custGeom>
            <a:gradFill rotWithShape="1">
              <a:gsLst>
                <a:gs pos="0">
                  <a:srgbClr val="CBFFFF"/>
                </a:gs>
                <a:gs pos="100000">
                  <a:srgbClr val="B5E5E9"/>
                </a:gs>
              </a:gsLst>
              <a:lin ang="5400000"/>
            </a:gradFill>
            <a:ln w="9525">
              <a:solidFill>
                <a:srgbClr val="B6DCDF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/>
            <a:lstStyle/>
            <a:p>
              <a:pPr eaLnBrk="1" hangingPunct="1">
                <a:defRPr/>
              </a:pPr>
              <a:endParaRPr lang="en-US" dirty="0"/>
            </a:p>
          </p:txBody>
        </p:sp>
        <p:sp>
          <p:nvSpPr>
            <p:cNvPr id="14" name="Frame 13"/>
            <p:cNvSpPr>
              <a:spLocks noChangeArrowheads="1"/>
            </p:cNvSpPr>
            <p:nvPr/>
          </p:nvSpPr>
          <p:spPr bwMode="auto">
            <a:xfrm>
              <a:off x="5899150" y="5027613"/>
              <a:ext cx="617538" cy="822325"/>
            </a:xfrm>
            <a:custGeom>
              <a:avLst/>
              <a:gdLst>
                <a:gd name="T0" fmla="*/ 308769 w 617538"/>
                <a:gd name="T1" fmla="*/ 0 h 822325"/>
                <a:gd name="T2" fmla="*/ 0 w 617538"/>
                <a:gd name="T3" fmla="*/ 411163 h 822325"/>
                <a:gd name="T4" fmla="*/ 308769 w 617538"/>
                <a:gd name="T5" fmla="*/ 822325 h 822325"/>
                <a:gd name="T6" fmla="*/ 617538 w 617538"/>
                <a:gd name="T7" fmla="*/ 411163 h 822325"/>
                <a:gd name="T8" fmla="*/ 3 60000 65536"/>
                <a:gd name="T9" fmla="*/ 2 60000 65536"/>
                <a:gd name="T10" fmla="*/ 1 60000 65536"/>
                <a:gd name="T11" fmla="*/ 0 60000 65536"/>
                <a:gd name="T12" fmla="*/ 77192 w 617538"/>
                <a:gd name="T13" fmla="*/ 77192 h 822325"/>
                <a:gd name="T14" fmla="*/ 540346 w 617538"/>
                <a:gd name="T15" fmla="*/ 745133 h 8223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17538" h="822325">
                  <a:moveTo>
                    <a:pt x="0" y="0"/>
                  </a:moveTo>
                  <a:lnTo>
                    <a:pt x="617538" y="0"/>
                  </a:lnTo>
                  <a:lnTo>
                    <a:pt x="617538" y="822325"/>
                  </a:lnTo>
                  <a:lnTo>
                    <a:pt x="0" y="822325"/>
                  </a:lnTo>
                  <a:close/>
                  <a:moveTo>
                    <a:pt x="77192" y="77192"/>
                  </a:moveTo>
                  <a:lnTo>
                    <a:pt x="77192" y="745133"/>
                  </a:lnTo>
                  <a:lnTo>
                    <a:pt x="540346" y="745133"/>
                  </a:lnTo>
                  <a:lnTo>
                    <a:pt x="540346" y="77192"/>
                  </a:lnTo>
                  <a:close/>
                </a:path>
              </a:pathLst>
            </a:custGeom>
            <a:gradFill rotWithShape="1">
              <a:gsLst>
                <a:gs pos="0">
                  <a:srgbClr val="CBFFFF"/>
                </a:gs>
                <a:gs pos="100000">
                  <a:srgbClr val="B5E5E9"/>
                </a:gs>
              </a:gsLst>
              <a:lin ang="5400000"/>
            </a:gradFill>
            <a:ln w="9525">
              <a:solidFill>
                <a:srgbClr val="B6DCDF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/>
            <a:lstStyle/>
            <a:p>
              <a:pPr eaLnBrk="1" hangingPunct="1">
                <a:defRPr/>
              </a:pPr>
              <a:endParaRPr lang="en-US" dirty="0"/>
            </a:p>
          </p:txBody>
        </p:sp>
        <p:sp>
          <p:nvSpPr>
            <p:cNvPr id="15" name="Frame 14"/>
            <p:cNvSpPr>
              <a:spLocks noChangeArrowheads="1"/>
            </p:cNvSpPr>
            <p:nvPr/>
          </p:nvSpPr>
          <p:spPr bwMode="auto">
            <a:xfrm>
              <a:off x="7154863" y="1516063"/>
              <a:ext cx="617537" cy="822325"/>
            </a:xfrm>
            <a:custGeom>
              <a:avLst/>
              <a:gdLst>
                <a:gd name="T0" fmla="*/ 308769 w 617537"/>
                <a:gd name="T1" fmla="*/ 0 h 822325"/>
                <a:gd name="T2" fmla="*/ 0 w 617537"/>
                <a:gd name="T3" fmla="*/ 411163 h 822325"/>
                <a:gd name="T4" fmla="*/ 308769 w 617537"/>
                <a:gd name="T5" fmla="*/ 822325 h 822325"/>
                <a:gd name="T6" fmla="*/ 617537 w 617537"/>
                <a:gd name="T7" fmla="*/ 411163 h 822325"/>
                <a:gd name="T8" fmla="*/ 3 60000 65536"/>
                <a:gd name="T9" fmla="*/ 2 60000 65536"/>
                <a:gd name="T10" fmla="*/ 1 60000 65536"/>
                <a:gd name="T11" fmla="*/ 0 60000 65536"/>
                <a:gd name="T12" fmla="*/ 77192 w 617537"/>
                <a:gd name="T13" fmla="*/ 77192 h 822325"/>
                <a:gd name="T14" fmla="*/ 540345 w 617537"/>
                <a:gd name="T15" fmla="*/ 745133 h 8223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17537" h="822325">
                  <a:moveTo>
                    <a:pt x="0" y="0"/>
                  </a:moveTo>
                  <a:lnTo>
                    <a:pt x="617537" y="0"/>
                  </a:lnTo>
                  <a:lnTo>
                    <a:pt x="617537" y="822325"/>
                  </a:lnTo>
                  <a:lnTo>
                    <a:pt x="0" y="822325"/>
                  </a:lnTo>
                  <a:close/>
                  <a:moveTo>
                    <a:pt x="77192" y="77192"/>
                  </a:moveTo>
                  <a:lnTo>
                    <a:pt x="77192" y="745133"/>
                  </a:lnTo>
                  <a:lnTo>
                    <a:pt x="540345" y="745133"/>
                  </a:lnTo>
                  <a:lnTo>
                    <a:pt x="540345" y="77192"/>
                  </a:lnTo>
                  <a:close/>
                </a:path>
              </a:pathLst>
            </a:custGeom>
            <a:solidFill>
              <a:srgbClr val="FF6600"/>
            </a:solidFill>
            <a:ln w="9525">
              <a:solidFill>
                <a:srgbClr val="B6DCDF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/>
            <a:lstStyle/>
            <a:p>
              <a:pPr eaLnBrk="1" hangingPunct="1">
                <a:defRPr/>
              </a:pPr>
              <a:endParaRPr lang="en-US" dirty="0"/>
            </a:p>
          </p:txBody>
        </p:sp>
        <p:sp>
          <p:nvSpPr>
            <p:cNvPr id="16" name="Frame 15"/>
            <p:cNvSpPr>
              <a:spLocks noChangeArrowheads="1"/>
            </p:cNvSpPr>
            <p:nvPr/>
          </p:nvSpPr>
          <p:spPr bwMode="auto">
            <a:xfrm>
              <a:off x="7770813" y="4803775"/>
              <a:ext cx="617537" cy="822325"/>
            </a:xfrm>
            <a:custGeom>
              <a:avLst/>
              <a:gdLst>
                <a:gd name="T0" fmla="*/ 308769 w 617537"/>
                <a:gd name="T1" fmla="*/ 0 h 822325"/>
                <a:gd name="T2" fmla="*/ 0 w 617537"/>
                <a:gd name="T3" fmla="*/ 411163 h 822325"/>
                <a:gd name="T4" fmla="*/ 308769 w 617537"/>
                <a:gd name="T5" fmla="*/ 822325 h 822325"/>
                <a:gd name="T6" fmla="*/ 617537 w 617537"/>
                <a:gd name="T7" fmla="*/ 411163 h 822325"/>
                <a:gd name="T8" fmla="*/ 3 60000 65536"/>
                <a:gd name="T9" fmla="*/ 2 60000 65536"/>
                <a:gd name="T10" fmla="*/ 1 60000 65536"/>
                <a:gd name="T11" fmla="*/ 0 60000 65536"/>
                <a:gd name="T12" fmla="*/ 77192 w 617537"/>
                <a:gd name="T13" fmla="*/ 77192 h 822325"/>
                <a:gd name="T14" fmla="*/ 540345 w 617537"/>
                <a:gd name="T15" fmla="*/ 745133 h 8223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17537" h="822325">
                  <a:moveTo>
                    <a:pt x="0" y="0"/>
                  </a:moveTo>
                  <a:lnTo>
                    <a:pt x="617537" y="0"/>
                  </a:lnTo>
                  <a:lnTo>
                    <a:pt x="617537" y="822325"/>
                  </a:lnTo>
                  <a:lnTo>
                    <a:pt x="0" y="822325"/>
                  </a:lnTo>
                  <a:close/>
                  <a:moveTo>
                    <a:pt x="77192" y="77192"/>
                  </a:moveTo>
                  <a:lnTo>
                    <a:pt x="77192" y="745133"/>
                  </a:lnTo>
                  <a:lnTo>
                    <a:pt x="540345" y="745133"/>
                  </a:lnTo>
                  <a:lnTo>
                    <a:pt x="540345" y="77192"/>
                  </a:lnTo>
                  <a:close/>
                </a:path>
              </a:pathLst>
            </a:custGeom>
            <a:gradFill rotWithShape="1">
              <a:gsLst>
                <a:gs pos="0">
                  <a:srgbClr val="CBFFFF"/>
                </a:gs>
                <a:gs pos="100000">
                  <a:srgbClr val="B5E5E9"/>
                </a:gs>
              </a:gsLst>
              <a:lin ang="5400000"/>
            </a:gradFill>
            <a:ln w="9525">
              <a:solidFill>
                <a:srgbClr val="B6DCDF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/>
            <a:lstStyle/>
            <a:p>
              <a:pPr eaLnBrk="1" hangingPunct="1">
                <a:defRPr/>
              </a:pPr>
              <a:endParaRPr lang="en-US" dirty="0"/>
            </a:p>
          </p:txBody>
        </p:sp>
        <p:sp>
          <p:nvSpPr>
            <p:cNvPr id="17" name="TextBox 16"/>
            <p:cNvSpPr txBox="1">
              <a:spLocks noChangeArrowheads="1"/>
            </p:cNvSpPr>
            <p:nvPr/>
          </p:nvSpPr>
          <p:spPr bwMode="auto">
            <a:xfrm>
              <a:off x="4875213" y="1866900"/>
              <a:ext cx="606425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/>
                <a:t>MCI</a:t>
              </a:r>
            </a:p>
          </p:txBody>
        </p:sp>
        <p:sp>
          <p:nvSpPr>
            <p:cNvPr id="18" name="TextBox 17"/>
            <p:cNvSpPr txBox="1">
              <a:spLocks noChangeArrowheads="1"/>
            </p:cNvSpPr>
            <p:nvPr/>
          </p:nvSpPr>
          <p:spPr bwMode="auto">
            <a:xfrm>
              <a:off x="4343400" y="3886200"/>
              <a:ext cx="569913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/>
                <a:t>SCI</a:t>
              </a:r>
            </a:p>
          </p:txBody>
        </p:sp>
        <p:sp>
          <p:nvSpPr>
            <p:cNvPr id="19" name="TextBox 18"/>
            <p:cNvSpPr txBox="1">
              <a:spLocks noChangeArrowheads="1"/>
            </p:cNvSpPr>
            <p:nvPr/>
          </p:nvSpPr>
          <p:spPr bwMode="auto">
            <a:xfrm>
              <a:off x="7272338" y="1628775"/>
              <a:ext cx="519112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/>
                <a:t>AD</a:t>
              </a:r>
            </a:p>
          </p:txBody>
        </p:sp>
        <p:sp>
          <p:nvSpPr>
            <p:cNvPr id="20" name="TextBox 19"/>
            <p:cNvSpPr txBox="1">
              <a:spLocks noChangeArrowheads="1"/>
            </p:cNvSpPr>
            <p:nvPr/>
          </p:nvSpPr>
          <p:spPr bwMode="auto">
            <a:xfrm>
              <a:off x="6073775" y="3840163"/>
              <a:ext cx="633413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/>
                <a:t>LBD</a:t>
              </a:r>
            </a:p>
          </p:txBody>
        </p:sp>
        <p:sp>
          <p:nvSpPr>
            <p:cNvPr id="21" name="TextBox 20"/>
            <p:cNvSpPr txBox="1">
              <a:spLocks noChangeArrowheads="1"/>
            </p:cNvSpPr>
            <p:nvPr/>
          </p:nvSpPr>
          <p:spPr bwMode="auto">
            <a:xfrm>
              <a:off x="5943600" y="5257800"/>
              <a:ext cx="633412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/>
                <a:t>FTD</a:t>
              </a:r>
            </a:p>
          </p:txBody>
        </p:sp>
        <p:sp>
          <p:nvSpPr>
            <p:cNvPr id="22" name="TextBox 21"/>
            <p:cNvSpPr txBox="1">
              <a:spLocks noChangeArrowheads="1"/>
            </p:cNvSpPr>
            <p:nvPr/>
          </p:nvSpPr>
          <p:spPr bwMode="auto">
            <a:xfrm>
              <a:off x="7772400" y="5029200"/>
              <a:ext cx="582613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/>
                <a:t>VCI</a:t>
              </a:r>
            </a:p>
          </p:txBody>
        </p:sp>
        <p:sp>
          <p:nvSpPr>
            <p:cNvPr id="23" name="Frame 23"/>
            <p:cNvSpPr>
              <a:spLocks noChangeArrowheads="1"/>
            </p:cNvSpPr>
            <p:nvPr/>
          </p:nvSpPr>
          <p:spPr bwMode="auto">
            <a:xfrm>
              <a:off x="4852988" y="1606550"/>
              <a:ext cx="617537" cy="822326"/>
            </a:xfrm>
            <a:custGeom>
              <a:avLst/>
              <a:gdLst>
                <a:gd name="T0" fmla="*/ 308769 w 617537"/>
                <a:gd name="T1" fmla="*/ 0 h 822325"/>
                <a:gd name="T2" fmla="*/ 0 w 617537"/>
                <a:gd name="T3" fmla="*/ 411163 h 822325"/>
                <a:gd name="T4" fmla="*/ 308769 w 617537"/>
                <a:gd name="T5" fmla="*/ 822325 h 822325"/>
                <a:gd name="T6" fmla="*/ 617537 w 617537"/>
                <a:gd name="T7" fmla="*/ 411163 h 822325"/>
                <a:gd name="T8" fmla="*/ 3 60000 65536"/>
                <a:gd name="T9" fmla="*/ 2 60000 65536"/>
                <a:gd name="T10" fmla="*/ 1 60000 65536"/>
                <a:gd name="T11" fmla="*/ 0 60000 65536"/>
                <a:gd name="T12" fmla="*/ 77192 w 617537"/>
                <a:gd name="T13" fmla="*/ 77192 h 822325"/>
                <a:gd name="T14" fmla="*/ 540345 w 617537"/>
                <a:gd name="T15" fmla="*/ 745133 h 8223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17537" h="822325">
                  <a:moveTo>
                    <a:pt x="0" y="0"/>
                  </a:moveTo>
                  <a:lnTo>
                    <a:pt x="617537" y="0"/>
                  </a:lnTo>
                  <a:lnTo>
                    <a:pt x="617537" y="822325"/>
                  </a:lnTo>
                  <a:lnTo>
                    <a:pt x="0" y="822325"/>
                  </a:lnTo>
                  <a:close/>
                  <a:moveTo>
                    <a:pt x="77192" y="77192"/>
                  </a:moveTo>
                  <a:lnTo>
                    <a:pt x="77192" y="745133"/>
                  </a:lnTo>
                  <a:lnTo>
                    <a:pt x="540345" y="745133"/>
                  </a:lnTo>
                  <a:lnTo>
                    <a:pt x="540345" y="77192"/>
                  </a:lnTo>
                  <a:close/>
                </a:path>
              </a:pathLst>
            </a:custGeom>
            <a:solidFill>
              <a:srgbClr val="FF6600"/>
            </a:solidFill>
            <a:ln w="9525">
              <a:solidFill>
                <a:srgbClr val="B6DCDF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/>
            <a:lstStyle/>
            <a:p>
              <a:pPr eaLnBrk="1" hangingPunct="1">
                <a:defRPr/>
              </a:pPr>
              <a:endParaRPr lang="en-US" dirty="0"/>
            </a:p>
          </p:txBody>
        </p:sp>
        <p:sp>
          <p:nvSpPr>
            <p:cNvPr id="24" name="Frame 24"/>
            <p:cNvSpPr>
              <a:spLocks noChangeArrowheads="1"/>
            </p:cNvSpPr>
            <p:nvPr/>
          </p:nvSpPr>
          <p:spPr bwMode="auto">
            <a:xfrm>
              <a:off x="5919788" y="5027613"/>
              <a:ext cx="617537" cy="822325"/>
            </a:xfrm>
            <a:custGeom>
              <a:avLst/>
              <a:gdLst>
                <a:gd name="T0" fmla="*/ 308769 w 617537"/>
                <a:gd name="T1" fmla="*/ 0 h 822325"/>
                <a:gd name="T2" fmla="*/ 0 w 617537"/>
                <a:gd name="T3" fmla="*/ 411163 h 822325"/>
                <a:gd name="T4" fmla="*/ 308769 w 617537"/>
                <a:gd name="T5" fmla="*/ 822325 h 822325"/>
                <a:gd name="T6" fmla="*/ 617537 w 617537"/>
                <a:gd name="T7" fmla="*/ 411163 h 822325"/>
                <a:gd name="T8" fmla="*/ 3 60000 65536"/>
                <a:gd name="T9" fmla="*/ 2 60000 65536"/>
                <a:gd name="T10" fmla="*/ 1 60000 65536"/>
                <a:gd name="T11" fmla="*/ 0 60000 65536"/>
                <a:gd name="T12" fmla="*/ 77192 w 617537"/>
                <a:gd name="T13" fmla="*/ 77192 h 822325"/>
                <a:gd name="T14" fmla="*/ 540345 w 617537"/>
                <a:gd name="T15" fmla="*/ 745133 h 8223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17537" h="822325">
                  <a:moveTo>
                    <a:pt x="0" y="0"/>
                  </a:moveTo>
                  <a:lnTo>
                    <a:pt x="617537" y="0"/>
                  </a:lnTo>
                  <a:lnTo>
                    <a:pt x="617537" y="822325"/>
                  </a:lnTo>
                  <a:lnTo>
                    <a:pt x="0" y="822325"/>
                  </a:lnTo>
                  <a:close/>
                  <a:moveTo>
                    <a:pt x="77192" y="77192"/>
                  </a:moveTo>
                  <a:lnTo>
                    <a:pt x="77192" y="745133"/>
                  </a:lnTo>
                  <a:lnTo>
                    <a:pt x="540345" y="745133"/>
                  </a:lnTo>
                  <a:lnTo>
                    <a:pt x="540345" y="77192"/>
                  </a:lnTo>
                  <a:close/>
                </a:path>
              </a:pathLst>
            </a:custGeom>
            <a:solidFill>
              <a:srgbClr val="FF6600"/>
            </a:solidFill>
            <a:ln w="9525">
              <a:solidFill>
                <a:srgbClr val="B6DCDF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/>
            <a:lstStyle/>
            <a:p>
              <a:pPr eaLnBrk="1" hangingPunct="1">
                <a:defRPr/>
              </a:pPr>
              <a:endParaRPr lang="en-US" dirty="0"/>
            </a:p>
          </p:txBody>
        </p:sp>
        <p:sp>
          <p:nvSpPr>
            <p:cNvPr id="25" name="Frame 25"/>
            <p:cNvSpPr>
              <a:spLocks noChangeArrowheads="1"/>
            </p:cNvSpPr>
            <p:nvPr/>
          </p:nvSpPr>
          <p:spPr bwMode="auto">
            <a:xfrm>
              <a:off x="6057900" y="3413125"/>
              <a:ext cx="615950" cy="823913"/>
            </a:xfrm>
            <a:custGeom>
              <a:avLst/>
              <a:gdLst>
                <a:gd name="T0" fmla="*/ 307975 w 615950"/>
                <a:gd name="T1" fmla="*/ 0 h 823913"/>
                <a:gd name="T2" fmla="*/ 0 w 615950"/>
                <a:gd name="T3" fmla="*/ 411957 h 823913"/>
                <a:gd name="T4" fmla="*/ 307975 w 615950"/>
                <a:gd name="T5" fmla="*/ 823913 h 823913"/>
                <a:gd name="T6" fmla="*/ 615950 w 615950"/>
                <a:gd name="T7" fmla="*/ 411957 h 823913"/>
                <a:gd name="T8" fmla="*/ 3 60000 65536"/>
                <a:gd name="T9" fmla="*/ 2 60000 65536"/>
                <a:gd name="T10" fmla="*/ 1 60000 65536"/>
                <a:gd name="T11" fmla="*/ 0 60000 65536"/>
                <a:gd name="T12" fmla="*/ 76994 w 615950"/>
                <a:gd name="T13" fmla="*/ 76994 h 823913"/>
                <a:gd name="T14" fmla="*/ 538956 w 615950"/>
                <a:gd name="T15" fmla="*/ 746919 h 82391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15950" h="823913">
                  <a:moveTo>
                    <a:pt x="0" y="0"/>
                  </a:moveTo>
                  <a:lnTo>
                    <a:pt x="615950" y="0"/>
                  </a:lnTo>
                  <a:lnTo>
                    <a:pt x="615950" y="823913"/>
                  </a:lnTo>
                  <a:lnTo>
                    <a:pt x="0" y="823913"/>
                  </a:lnTo>
                  <a:close/>
                  <a:moveTo>
                    <a:pt x="76994" y="76994"/>
                  </a:moveTo>
                  <a:lnTo>
                    <a:pt x="76994" y="746919"/>
                  </a:lnTo>
                  <a:lnTo>
                    <a:pt x="538956" y="746919"/>
                  </a:lnTo>
                  <a:lnTo>
                    <a:pt x="538956" y="76994"/>
                  </a:lnTo>
                  <a:close/>
                </a:path>
              </a:pathLst>
            </a:custGeom>
            <a:solidFill>
              <a:srgbClr val="FF6600"/>
            </a:solidFill>
            <a:ln w="9525">
              <a:solidFill>
                <a:srgbClr val="B6DCDF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/>
            <a:lstStyle/>
            <a:p>
              <a:pPr eaLnBrk="1" hangingPunct="1">
                <a:defRPr/>
              </a:pPr>
              <a:endParaRPr lang="en-US" dirty="0"/>
            </a:p>
          </p:txBody>
        </p:sp>
        <p:sp>
          <p:nvSpPr>
            <p:cNvPr id="26" name="Frame 26"/>
            <p:cNvSpPr>
              <a:spLocks noChangeArrowheads="1"/>
            </p:cNvSpPr>
            <p:nvPr/>
          </p:nvSpPr>
          <p:spPr bwMode="auto">
            <a:xfrm>
              <a:off x="7773988" y="4835525"/>
              <a:ext cx="617537" cy="823913"/>
            </a:xfrm>
            <a:custGeom>
              <a:avLst/>
              <a:gdLst>
                <a:gd name="T0" fmla="*/ 308769 w 617537"/>
                <a:gd name="T1" fmla="*/ 0 h 823913"/>
                <a:gd name="T2" fmla="*/ 0 w 617537"/>
                <a:gd name="T3" fmla="*/ 411957 h 823913"/>
                <a:gd name="T4" fmla="*/ 308769 w 617537"/>
                <a:gd name="T5" fmla="*/ 823913 h 823913"/>
                <a:gd name="T6" fmla="*/ 617537 w 617537"/>
                <a:gd name="T7" fmla="*/ 411957 h 823913"/>
                <a:gd name="T8" fmla="*/ 3 60000 65536"/>
                <a:gd name="T9" fmla="*/ 2 60000 65536"/>
                <a:gd name="T10" fmla="*/ 1 60000 65536"/>
                <a:gd name="T11" fmla="*/ 0 60000 65536"/>
                <a:gd name="T12" fmla="*/ 77192 w 617537"/>
                <a:gd name="T13" fmla="*/ 77192 h 823913"/>
                <a:gd name="T14" fmla="*/ 540345 w 617537"/>
                <a:gd name="T15" fmla="*/ 746721 h 82391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17537" h="823913">
                  <a:moveTo>
                    <a:pt x="0" y="0"/>
                  </a:moveTo>
                  <a:lnTo>
                    <a:pt x="617537" y="0"/>
                  </a:lnTo>
                  <a:lnTo>
                    <a:pt x="617537" y="823913"/>
                  </a:lnTo>
                  <a:lnTo>
                    <a:pt x="0" y="823913"/>
                  </a:lnTo>
                  <a:close/>
                  <a:moveTo>
                    <a:pt x="77192" y="77192"/>
                  </a:moveTo>
                  <a:lnTo>
                    <a:pt x="77192" y="746721"/>
                  </a:lnTo>
                  <a:lnTo>
                    <a:pt x="540345" y="746721"/>
                  </a:lnTo>
                  <a:lnTo>
                    <a:pt x="540345" y="77192"/>
                  </a:lnTo>
                  <a:close/>
                </a:path>
              </a:pathLst>
            </a:custGeom>
            <a:solidFill>
              <a:srgbClr val="FF6600"/>
            </a:solidFill>
            <a:ln w="9525">
              <a:solidFill>
                <a:srgbClr val="B6DCDF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/>
            <a:lstStyle/>
            <a:p>
              <a:pPr eaLnBrk="1" hangingPunct="1">
                <a:defRPr/>
              </a:pPr>
              <a:endParaRPr lang="en-US" dirty="0"/>
            </a:p>
          </p:txBody>
        </p:sp>
        <p:sp>
          <p:nvSpPr>
            <p:cNvPr id="27" name="Frame 27"/>
            <p:cNvSpPr>
              <a:spLocks noChangeArrowheads="1"/>
            </p:cNvSpPr>
            <p:nvPr/>
          </p:nvSpPr>
          <p:spPr bwMode="auto">
            <a:xfrm>
              <a:off x="4352925" y="3790950"/>
              <a:ext cx="617538" cy="822325"/>
            </a:xfrm>
            <a:custGeom>
              <a:avLst/>
              <a:gdLst>
                <a:gd name="T0" fmla="*/ 308769 w 617538"/>
                <a:gd name="T1" fmla="*/ 0 h 822325"/>
                <a:gd name="T2" fmla="*/ 0 w 617538"/>
                <a:gd name="T3" fmla="*/ 411163 h 822325"/>
                <a:gd name="T4" fmla="*/ 308769 w 617538"/>
                <a:gd name="T5" fmla="*/ 822325 h 822325"/>
                <a:gd name="T6" fmla="*/ 617538 w 617538"/>
                <a:gd name="T7" fmla="*/ 411163 h 822325"/>
                <a:gd name="T8" fmla="*/ 3 60000 65536"/>
                <a:gd name="T9" fmla="*/ 2 60000 65536"/>
                <a:gd name="T10" fmla="*/ 1 60000 65536"/>
                <a:gd name="T11" fmla="*/ 0 60000 65536"/>
                <a:gd name="T12" fmla="*/ 77192 w 617538"/>
                <a:gd name="T13" fmla="*/ 77192 h 822325"/>
                <a:gd name="T14" fmla="*/ 540346 w 617538"/>
                <a:gd name="T15" fmla="*/ 745133 h 8223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17538" h="822325">
                  <a:moveTo>
                    <a:pt x="0" y="0"/>
                  </a:moveTo>
                  <a:lnTo>
                    <a:pt x="617538" y="0"/>
                  </a:lnTo>
                  <a:lnTo>
                    <a:pt x="617538" y="822325"/>
                  </a:lnTo>
                  <a:lnTo>
                    <a:pt x="0" y="822325"/>
                  </a:lnTo>
                  <a:close/>
                  <a:moveTo>
                    <a:pt x="77192" y="77192"/>
                  </a:moveTo>
                  <a:lnTo>
                    <a:pt x="77192" y="745133"/>
                  </a:lnTo>
                  <a:lnTo>
                    <a:pt x="540346" y="745133"/>
                  </a:lnTo>
                  <a:lnTo>
                    <a:pt x="540346" y="77192"/>
                  </a:lnTo>
                  <a:close/>
                </a:path>
              </a:pathLst>
            </a:custGeom>
            <a:solidFill>
              <a:srgbClr val="FF6600"/>
            </a:solidFill>
            <a:ln w="9525">
              <a:solidFill>
                <a:srgbClr val="B6DCDF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/>
            <a:lstStyle/>
            <a:p>
              <a:pPr eaLnBrk="1" hangingPunct="1">
                <a:defRPr/>
              </a:pPr>
              <a:endParaRPr lang="en-US" dirty="0"/>
            </a:p>
          </p:txBody>
        </p:sp>
        <p:sp>
          <p:nvSpPr>
            <p:cNvPr id="28" name="TextBox 28"/>
            <p:cNvSpPr txBox="1">
              <a:spLocks noChangeArrowheads="1"/>
            </p:cNvSpPr>
            <p:nvPr/>
          </p:nvSpPr>
          <p:spPr bwMode="auto">
            <a:xfrm>
              <a:off x="7642225" y="2881313"/>
              <a:ext cx="801688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/>
                <a:t>Mixed</a:t>
              </a: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572027" y="1944783"/>
            <a:ext cx="295486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If narrowly-focused criteria, will produce homogeneous groups that represent a small fraction of the dementia 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population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May exclude 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co-morbidities 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and mixed dementias</a:t>
            </a:r>
          </a:p>
          <a:p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ADNI example</a:t>
            </a:r>
          </a:p>
        </p:txBody>
      </p:sp>
    </p:spTree>
    <p:extLst>
      <p:ext uri="{BB962C8B-B14F-4D97-AF65-F5344CB8AC3E}">
        <p14:creationId xmlns:p14="http://schemas.microsoft.com/office/powerpoint/2010/main" val="2119120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400" y="64359"/>
            <a:ext cx="6231467" cy="438547"/>
          </a:xfrm>
        </p:spPr>
        <p:txBody>
          <a:bodyPr>
            <a:normAutofit/>
          </a:bodyPr>
          <a:lstStyle/>
          <a:p>
            <a:r>
              <a:rPr lang="en-US" dirty="0"/>
              <a:t>Choice of I</a:t>
            </a:r>
            <a:r>
              <a:rPr lang="en-US" dirty="0" smtClean="0"/>
              <a:t>nclusion </a:t>
            </a:r>
            <a:r>
              <a:rPr lang="en-US" dirty="0"/>
              <a:t>and E</a:t>
            </a:r>
            <a:r>
              <a:rPr lang="en-US" dirty="0" smtClean="0"/>
              <a:t>xclusion </a:t>
            </a:r>
            <a:r>
              <a:rPr lang="en-US" dirty="0"/>
              <a:t>C</a:t>
            </a:r>
            <a:r>
              <a:rPr lang="en-US" dirty="0" smtClean="0"/>
              <a:t>riteria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40189-A564-4279-8D71-ED573467B22B}" type="slidenum">
              <a:rPr lang="en-US" smtClean="0"/>
              <a:pPr/>
              <a:t>5</a:t>
            </a:fld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3674524" y="897467"/>
            <a:ext cx="4950885" cy="5328179"/>
            <a:chOff x="3994150" y="604838"/>
            <a:chExt cx="5003801" cy="5908675"/>
          </a:xfrm>
        </p:grpSpPr>
        <p:sp>
          <p:nvSpPr>
            <p:cNvPr id="5" name="Round Diagonal Corner Rectangle 4"/>
            <p:cNvSpPr>
              <a:spLocks noChangeArrowheads="1"/>
            </p:cNvSpPr>
            <p:nvPr/>
          </p:nvSpPr>
          <p:spPr bwMode="auto">
            <a:xfrm>
              <a:off x="3994150" y="828675"/>
              <a:ext cx="2527300" cy="2205038"/>
            </a:xfrm>
            <a:custGeom>
              <a:avLst/>
              <a:gdLst>
                <a:gd name="T0" fmla="*/ 2527300 w 2527300"/>
                <a:gd name="T1" fmla="*/ 1102519 h 2205038"/>
                <a:gd name="T2" fmla="*/ 1263650 w 2527300"/>
                <a:gd name="T3" fmla="*/ 2205038 h 2205038"/>
                <a:gd name="T4" fmla="*/ 0 w 2527300"/>
                <a:gd name="T5" fmla="*/ 1102519 h 2205038"/>
                <a:gd name="T6" fmla="*/ 1263650 w 2527300"/>
                <a:gd name="T7" fmla="*/ 0 h 2205038"/>
                <a:gd name="T8" fmla="*/ 0 60000 65536"/>
                <a:gd name="T9" fmla="*/ 1 60000 65536"/>
                <a:gd name="T10" fmla="*/ 2 60000 65536"/>
                <a:gd name="T11" fmla="*/ 3 60000 65536"/>
                <a:gd name="T12" fmla="*/ 107641 w 2527300"/>
                <a:gd name="T13" fmla="*/ 107641 h 2205038"/>
                <a:gd name="T14" fmla="*/ 2419659 w 2527300"/>
                <a:gd name="T15" fmla="*/ 2097397 h 220503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527300" h="2205038">
                  <a:moveTo>
                    <a:pt x="367514" y="0"/>
                  </a:moveTo>
                  <a:lnTo>
                    <a:pt x="2527300" y="0"/>
                  </a:lnTo>
                  <a:lnTo>
                    <a:pt x="2527300" y="1837524"/>
                  </a:lnTo>
                  <a:cubicBezTo>
                    <a:pt x="2527300" y="2040496"/>
                    <a:pt x="2362758" y="2205037"/>
                    <a:pt x="2159786" y="2205038"/>
                  </a:cubicBezTo>
                  <a:lnTo>
                    <a:pt x="0" y="2205038"/>
                  </a:lnTo>
                  <a:lnTo>
                    <a:pt x="0" y="367514"/>
                  </a:lnTo>
                  <a:lnTo>
                    <a:pt x="0" y="367513"/>
                  </a:lnTo>
                  <a:cubicBezTo>
                    <a:pt x="0" y="164541"/>
                    <a:pt x="164541" y="-1"/>
                    <a:pt x="36751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CBFFFF"/>
                </a:gs>
                <a:gs pos="100000">
                  <a:srgbClr val="B5E5E9"/>
                </a:gs>
              </a:gsLst>
              <a:lin ang="5400000"/>
            </a:gradFill>
            <a:ln w="9525">
              <a:solidFill>
                <a:srgbClr val="B6DCDF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/>
            <a:lstStyle/>
            <a:p>
              <a:pPr eaLnBrk="1" hangingPunct="1">
                <a:defRPr/>
              </a:pPr>
              <a:endParaRPr lang="en-US" dirty="0"/>
            </a:p>
          </p:txBody>
        </p:sp>
        <p:sp>
          <p:nvSpPr>
            <p:cNvPr id="6" name="Round Diagonal Corner Rectangle 5"/>
            <p:cNvSpPr>
              <a:spLocks noChangeArrowheads="1"/>
            </p:cNvSpPr>
            <p:nvPr/>
          </p:nvSpPr>
          <p:spPr bwMode="auto">
            <a:xfrm>
              <a:off x="4129088" y="2860675"/>
              <a:ext cx="1069975" cy="2368550"/>
            </a:xfrm>
            <a:custGeom>
              <a:avLst/>
              <a:gdLst>
                <a:gd name="T0" fmla="*/ 1069975 w 1069975"/>
                <a:gd name="T1" fmla="*/ 1184275 h 2368550"/>
                <a:gd name="T2" fmla="*/ 534988 w 1069975"/>
                <a:gd name="T3" fmla="*/ 2368550 h 2368550"/>
                <a:gd name="T4" fmla="*/ 0 w 1069975"/>
                <a:gd name="T5" fmla="*/ 1184275 h 2368550"/>
                <a:gd name="T6" fmla="*/ 534988 w 1069975"/>
                <a:gd name="T7" fmla="*/ 0 h 2368550"/>
                <a:gd name="T8" fmla="*/ 0 60000 65536"/>
                <a:gd name="T9" fmla="*/ 1 60000 65536"/>
                <a:gd name="T10" fmla="*/ 2 60000 65536"/>
                <a:gd name="T11" fmla="*/ 3 60000 65536"/>
                <a:gd name="T12" fmla="*/ 52232 w 1069975"/>
                <a:gd name="T13" fmla="*/ 52232 h 2368550"/>
                <a:gd name="T14" fmla="*/ 1017743 w 1069975"/>
                <a:gd name="T15" fmla="*/ 2316318 h 23685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69975" h="2368550">
                  <a:moveTo>
                    <a:pt x="178333" y="0"/>
                  </a:moveTo>
                  <a:lnTo>
                    <a:pt x="1069975" y="0"/>
                  </a:lnTo>
                  <a:lnTo>
                    <a:pt x="1069975" y="2190217"/>
                  </a:lnTo>
                  <a:cubicBezTo>
                    <a:pt x="1069975" y="2288707"/>
                    <a:pt x="990132" y="2368549"/>
                    <a:pt x="891642" y="2368550"/>
                  </a:cubicBezTo>
                  <a:lnTo>
                    <a:pt x="0" y="2368550"/>
                  </a:lnTo>
                  <a:lnTo>
                    <a:pt x="0" y="178333"/>
                  </a:lnTo>
                  <a:lnTo>
                    <a:pt x="0" y="178332"/>
                  </a:lnTo>
                  <a:cubicBezTo>
                    <a:pt x="0" y="79842"/>
                    <a:pt x="79842" y="-1"/>
                    <a:pt x="178333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CBFFFF"/>
                </a:gs>
                <a:gs pos="100000">
                  <a:srgbClr val="B5E5E9"/>
                </a:gs>
              </a:gsLst>
              <a:lin ang="5400000"/>
            </a:gradFill>
            <a:ln w="9525">
              <a:solidFill>
                <a:srgbClr val="B6DCDF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/>
            <a:lstStyle/>
            <a:p>
              <a:pPr eaLnBrk="1" hangingPunct="1">
                <a:defRPr/>
              </a:pPr>
              <a:endParaRPr lang="en-US" dirty="0"/>
            </a:p>
          </p:txBody>
        </p:sp>
        <p:sp>
          <p:nvSpPr>
            <p:cNvPr id="7" name="Rounded Rectangle 6"/>
            <p:cNvSpPr>
              <a:spLocks noChangeArrowheads="1"/>
            </p:cNvSpPr>
            <p:nvPr/>
          </p:nvSpPr>
          <p:spPr bwMode="auto">
            <a:xfrm>
              <a:off x="5168900" y="4964113"/>
              <a:ext cx="1703388" cy="1382712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CBFFFF"/>
                </a:gs>
                <a:gs pos="100000">
                  <a:srgbClr val="B5E5E9"/>
                </a:gs>
              </a:gsLst>
              <a:lin ang="5400000"/>
            </a:gradFill>
            <a:ln w="9525">
              <a:solidFill>
                <a:srgbClr val="B6DCDF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/>
            <a:lstStyle/>
            <a:p>
              <a:pPr eaLnBrk="1" hangingPunct="1">
                <a:defRPr/>
              </a:pPr>
              <a:endParaRPr lang="en-US" dirty="0"/>
            </a:p>
          </p:txBody>
        </p:sp>
        <p:sp>
          <p:nvSpPr>
            <p:cNvPr id="8" name="Rounded Rectangle 7"/>
            <p:cNvSpPr>
              <a:spLocks noChangeArrowheads="1"/>
            </p:cNvSpPr>
            <p:nvPr/>
          </p:nvSpPr>
          <p:spPr bwMode="auto">
            <a:xfrm>
              <a:off x="6454775" y="604838"/>
              <a:ext cx="2509838" cy="484822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CBFFFF"/>
                </a:gs>
                <a:gs pos="100000">
                  <a:srgbClr val="B5E5E9"/>
                </a:gs>
              </a:gsLst>
              <a:lin ang="5400000"/>
            </a:gradFill>
            <a:ln w="9525">
              <a:solidFill>
                <a:srgbClr val="B6DCDF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/>
            <a:lstStyle/>
            <a:p>
              <a:pPr eaLnBrk="1" hangingPunct="1">
                <a:defRPr/>
              </a:pPr>
              <a:endParaRPr lang="en-US" dirty="0"/>
            </a:p>
          </p:txBody>
        </p:sp>
        <p:sp>
          <p:nvSpPr>
            <p:cNvPr id="9" name="Rounded Rectangle 8"/>
            <p:cNvSpPr>
              <a:spLocks noChangeArrowheads="1"/>
            </p:cNvSpPr>
            <p:nvPr/>
          </p:nvSpPr>
          <p:spPr bwMode="auto">
            <a:xfrm>
              <a:off x="5737225" y="3436938"/>
              <a:ext cx="3260725" cy="303212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CBFFFF"/>
                </a:gs>
                <a:gs pos="100000">
                  <a:srgbClr val="B5E5E9"/>
                </a:gs>
              </a:gsLst>
              <a:lin ang="5400000"/>
            </a:gradFill>
            <a:ln w="9525">
              <a:solidFill>
                <a:srgbClr val="B6DCDF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/>
            <a:lstStyle/>
            <a:p>
              <a:pPr eaLnBrk="1" hangingPunct="1">
                <a:defRPr/>
              </a:pPr>
              <a:endParaRPr lang="en-US" dirty="0"/>
            </a:p>
          </p:txBody>
        </p:sp>
        <p:sp>
          <p:nvSpPr>
            <p:cNvPr id="10" name="Rounded Rectangle 9"/>
            <p:cNvSpPr>
              <a:spLocks noChangeArrowheads="1"/>
            </p:cNvSpPr>
            <p:nvPr/>
          </p:nvSpPr>
          <p:spPr bwMode="auto">
            <a:xfrm>
              <a:off x="5216525" y="3040063"/>
              <a:ext cx="1182688" cy="145732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CBFFFF"/>
                </a:gs>
                <a:gs pos="100000">
                  <a:srgbClr val="B5E5E9"/>
                </a:gs>
              </a:gsLst>
              <a:lin ang="5400000"/>
            </a:gradFill>
            <a:ln w="9525">
              <a:solidFill>
                <a:srgbClr val="B6DCDF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/>
            <a:lstStyle/>
            <a:p>
              <a:pPr eaLnBrk="1" hangingPunct="1">
                <a:defRPr/>
              </a:pPr>
              <a:endParaRPr lang="en-US" dirty="0"/>
            </a:p>
          </p:txBody>
        </p:sp>
        <p:sp>
          <p:nvSpPr>
            <p:cNvPr id="11" name="TextBox 16"/>
            <p:cNvSpPr txBox="1">
              <a:spLocks noChangeArrowheads="1"/>
            </p:cNvSpPr>
            <p:nvPr/>
          </p:nvSpPr>
          <p:spPr bwMode="auto">
            <a:xfrm>
              <a:off x="4875213" y="1866900"/>
              <a:ext cx="606425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/>
                <a:t>MCI</a:t>
              </a:r>
            </a:p>
          </p:txBody>
        </p:sp>
        <p:sp>
          <p:nvSpPr>
            <p:cNvPr id="12" name="TextBox 17"/>
            <p:cNvSpPr txBox="1">
              <a:spLocks noChangeArrowheads="1"/>
            </p:cNvSpPr>
            <p:nvPr/>
          </p:nvSpPr>
          <p:spPr bwMode="auto">
            <a:xfrm>
              <a:off x="4470400" y="3884613"/>
              <a:ext cx="569913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/>
                <a:t>SCI</a:t>
              </a:r>
            </a:p>
          </p:txBody>
        </p:sp>
        <p:sp>
          <p:nvSpPr>
            <p:cNvPr id="13" name="TextBox 18"/>
            <p:cNvSpPr txBox="1">
              <a:spLocks noChangeArrowheads="1"/>
            </p:cNvSpPr>
            <p:nvPr/>
          </p:nvSpPr>
          <p:spPr bwMode="auto">
            <a:xfrm>
              <a:off x="7272338" y="1628775"/>
              <a:ext cx="519112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/>
                <a:t>AD</a:t>
              </a:r>
            </a:p>
          </p:txBody>
        </p:sp>
        <p:sp>
          <p:nvSpPr>
            <p:cNvPr id="14" name="TextBox 19"/>
            <p:cNvSpPr txBox="1">
              <a:spLocks noChangeArrowheads="1"/>
            </p:cNvSpPr>
            <p:nvPr/>
          </p:nvSpPr>
          <p:spPr bwMode="auto">
            <a:xfrm>
              <a:off x="5659438" y="3481388"/>
              <a:ext cx="633412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/>
                <a:t>LBD</a:t>
              </a:r>
            </a:p>
          </p:txBody>
        </p:sp>
        <p:sp>
          <p:nvSpPr>
            <p:cNvPr id="15" name="TextBox 20"/>
            <p:cNvSpPr txBox="1">
              <a:spLocks noChangeArrowheads="1"/>
            </p:cNvSpPr>
            <p:nvPr/>
          </p:nvSpPr>
          <p:spPr bwMode="auto">
            <a:xfrm>
              <a:off x="6084888" y="5303838"/>
              <a:ext cx="633412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/>
                <a:t>FTD</a:t>
              </a:r>
            </a:p>
          </p:txBody>
        </p:sp>
        <p:sp>
          <p:nvSpPr>
            <p:cNvPr id="16" name="TextBox 21"/>
            <p:cNvSpPr txBox="1">
              <a:spLocks noChangeArrowheads="1"/>
            </p:cNvSpPr>
            <p:nvPr/>
          </p:nvSpPr>
          <p:spPr bwMode="auto">
            <a:xfrm>
              <a:off x="7877175" y="4975225"/>
              <a:ext cx="582613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/>
                <a:t>VCI</a:t>
              </a:r>
            </a:p>
          </p:txBody>
        </p:sp>
        <p:sp>
          <p:nvSpPr>
            <p:cNvPr id="17" name="TextBox 22"/>
            <p:cNvSpPr txBox="1">
              <a:spLocks noChangeArrowheads="1"/>
            </p:cNvSpPr>
            <p:nvPr/>
          </p:nvSpPr>
          <p:spPr bwMode="auto">
            <a:xfrm>
              <a:off x="7305675" y="3284538"/>
              <a:ext cx="800100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/>
                <a:t>Mixed</a:t>
              </a:r>
            </a:p>
          </p:txBody>
        </p:sp>
        <p:sp>
          <p:nvSpPr>
            <p:cNvPr id="18" name="Frame 23"/>
            <p:cNvSpPr>
              <a:spLocks noChangeArrowheads="1"/>
            </p:cNvSpPr>
            <p:nvPr/>
          </p:nvSpPr>
          <p:spPr bwMode="auto">
            <a:xfrm>
              <a:off x="4048125" y="1046205"/>
              <a:ext cx="2406649" cy="2043863"/>
            </a:xfrm>
            <a:custGeom>
              <a:avLst/>
              <a:gdLst>
                <a:gd name="T0" fmla="*/ 308769 w 617537"/>
                <a:gd name="T1" fmla="*/ 0 h 822325"/>
                <a:gd name="T2" fmla="*/ 0 w 617537"/>
                <a:gd name="T3" fmla="*/ 411163 h 822325"/>
                <a:gd name="T4" fmla="*/ 308769 w 617537"/>
                <a:gd name="T5" fmla="*/ 822325 h 822325"/>
                <a:gd name="T6" fmla="*/ 617537 w 617537"/>
                <a:gd name="T7" fmla="*/ 411163 h 822325"/>
                <a:gd name="T8" fmla="*/ 3 60000 65536"/>
                <a:gd name="T9" fmla="*/ 2 60000 65536"/>
                <a:gd name="T10" fmla="*/ 1 60000 65536"/>
                <a:gd name="T11" fmla="*/ 0 60000 65536"/>
                <a:gd name="T12" fmla="*/ 77192 w 617537"/>
                <a:gd name="T13" fmla="*/ 77192 h 822325"/>
                <a:gd name="T14" fmla="*/ 540345 w 617537"/>
                <a:gd name="T15" fmla="*/ 745133 h 8223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17537" h="822325">
                  <a:moveTo>
                    <a:pt x="0" y="0"/>
                  </a:moveTo>
                  <a:lnTo>
                    <a:pt x="617537" y="0"/>
                  </a:lnTo>
                  <a:lnTo>
                    <a:pt x="617537" y="822325"/>
                  </a:lnTo>
                  <a:lnTo>
                    <a:pt x="0" y="822325"/>
                  </a:lnTo>
                  <a:close/>
                  <a:moveTo>
                    <a:pt x="77192" y="77192"/>
                  </a:moveTo>
                  <a:lnTo>
                    <a:pt x="77192" y="745133"/>
                  </a:lnTo>
                  <a:lnTo>
                    <a:pt x="540345" y="745133"/>
                  </a:lnTo>
                  <a:lnTo>
                    <a:pt x="540345" y="77192"/>
                  </a:lnTo>
                  <a:close/>
                </a:path>
              </a:pathLst>
            </a:custGeom>
            <a:solidFill>
              <a:srgbClr val="FF6600"/>
            </a:solidFill>
            <a:ln w="9525">
              <a:solidFill>
                <a:srgbClr val="B6DCDF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/>
            <a:lstStyle/>
            <a:p>
              <a:pPr eaLnBrk="1" hangingPunct="1">
                <a:defRPr/>
              </a:pPr>
              <a:endParaRPr lang="en-US" dirty="0"/>
            </a:p>
          </p:txBody>
        </p:sp>
        <p:sp>
          <p:nvSpPr>
            <p:cNvPr id="19" name="Frame 23"/>
            <p:cNvSpPr>
              <a:spLocks noChangeArrowheads="1"/>
            </p:cNvSpPr>
            <p:nvPr/>
          </p:nvSpPr>
          <p:spPr bwMode="auto">
            <a:xfrm>
              <a:off x="4043363" y="2685535"/>
              <a:ext cx="1204912" cy="2543690"/>
            </a:xfrm>
            <a:custGeom>
              <a:avLst/>
              <a:gdLst>
                <a:gd name="T0" fmla="*/ 308769 w 617537"/>
                <a:gd name="T1" fmla="*/ 0 h 822325"/>
                <a:gd name="T2" fmla="*/ 0 w 617537"/>
                <a:gd name="T3" fmla="*/ 411163 h 822325"/>
                <a:gd name="T4" fmla="*/ 308769 w 617537"/>
                <a:gd name="T5" fmla="*/ 822325 h 822325"/>
                <a:gd name="T6" fmla="*/ 617537 w 617537"/>
                <a:gd name="T7" fmla="*/ 411163 h 822325"/>
                <a:gd name="T8" fmla="*/ 3 60000 65536"/>
                <a:gd name="T9" fmla="*/ 2 60000 65536"/>
                <a:gd name="T10" fmla="*/ 1 60000 65536"/>
                <a:gd name="T11" fmla="*/ 0 60000 65536"/>
                <a:gd name="T12" fmla="*/ 77192 w 617537"/>
                <a:gd name="T13" fmla="*/ 77192 h 822325"/>
                <a:gd name="T14" fmla="*/ 540345 w 617537"/>
                <a:gd name="T15" fmla="*/ 745133 h 8223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17537" h="822325">
                  <a:moveTo>
                    <a:pt x="0" y="0"/>
                  </a:moveTo>
                  <a:lnTo>
                    <a:pt x="617537" y="0"/>
                  </a:lnTo>
                  <a:lnTo>
                    <a:pt x="617537" y="822325"/>
                  </a:lnTo>
                  <a:lnTo>
                    <a:pt x="0" y="822325"/>
                  </a:lnTo>
                  <a:close/>
                  <a:moveTo>
                    <a:pt x="77192" y="77192"/>
                  </a:moveTo>
                  <a:lnTo>
                    <a:pt x="77192" y="745133"/>
                  </a:lnTo>
                  <a:lnTo>
                    <a:pt x="540345" y="745133"/>
                  </a:lnTo>
                  <a:lnTo>
                    <a:pt x="540345" y="77192"/>
                  </a:lnTo>
                  <a:close/>
                </a:path>
              </a:pathLst>
            </a:custGeom>
            <a:solidFill>
              <a:srgbClr val="FF6600"/>
            </a:solidFill>
            <a:ln w="9525">
              <a:solidFill>
                <a:srgbClr val="B6DCDF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/>
            <a:lstStyle/>
            <a:p>
              <a:pPr eaLnBrk="1" hangingPunct="1">
                <a:defRPr/>
              </a:pPr>
              <a:endParaRPr lang="en-US" dirty="0"/>
            </a:p>
          </p:txBody>
        </p:sp>
        <p:sp>
          <p:nvSpPr>
            <p:cNvPr id="20" name="Frame 23"/>
            <p:cNvSpPr>
              <a:spLocks noChangeArrowheads="1"/>
            </p:cNvSpPr>
            <p:nvPr/>
          </p:nvSpPr>
          <p:spPr bwMode="auto">
            <a:xfrm>
              <a:off x="5166517" y="2944416"/>
              <a:ext cx="1373981" cy="1672827"/>
            </a:xfrm>
            <a:custGeom>
              <a:avLst/>
              <a:gdLst>
                <a:gd name="T0" fmla="*/ 308769 w 617537"/>
                <a:gd name="T1" fmla="*/ 0 h 822325"/>
                <a:gd name="T2" fmla="*/ 0 w 617537"/>
                <a:gd name="T3" fmla="*/ 411163 h 822325"/>
                <a:gd name="T4" fmla="*/ 308769 w 617537"/>
                <a:gd name="T5" fmla="*/ 822325 h 822325"/>
                <a:gd name="T6" fmla="*/ 617537 w 617537"/>
                <a:gd name="T7" fmla="*/ 411163 h 822325"/>
                <a:gd name="T8" fmla="*/ 3 60000 65536"/>
                <a:gd name="T9" fmla="*/ 2 60000 65536"/>
                <a:gd name="T10" fmla="*/ 1 60000 65536"/>
                <a:gd name="T11" fmla="*/ 0 60000 65536"/>
                <a:gd name="T12" fmla="*/ 77192 w 617537"/>
                <a:gd name="T13" fmla="*/ 77192 h 822325"/>
                <a:gd name="T14" fmla="*/ 540345 w 617537"/>
                <a:gd name="T15" fmla="*/ 745133 h 8223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17537" h="822325">
                  <a:moveTo>
                    <a:pt x="0" y="0"/>
                  </a:moveTo>
                  <a:lnTo>
                    <a:pt x="617537" y="0"/>
                  </a:lnTo>
                  <a:lnTo>
                    <a:pt x="617537" y="822325"/>
                  </a:lnTo>
                  <a:lnTo>
                    <a:pt x="0" y="822325"/>
                  </a:lnTo>
                  <a:close/>
                  <a:moveTo>
                    <a:pt x="77192" y="77192"/>
                  </a:moveTo>
                  <a:lnTo>
                    <a:pt x="77192" y="745133"/>
                  </a:lnTo>
                  <a:lnTo>
                    <a:pt x="540345" y="745133"/>
                  </a:lnTo>
                  <a:lnTo>
                    <a:pt x="540345" y="77192"/>
                  </a:lnTo>
                  <a:close/>
                </a:path>
              </a:pathLst>
            </a:custGeom>
            <a:solidFill>
              <a:srgbClr val="FF6600"/>
            </a:solidFill>
            <a:ln w="9525">
              <a:solidFill>
                <a:srgbClr val="B6DCDF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/>
            <a:lstStyle/>
            <a:p>
              <a:pPr eaLnBrk="1" hangingPunct="1">
                <a:defRPr/>
              </a:pPr>
              <a:endParaRPr lang="en-US" dirty="0"/>
            </a:p>
          </p:txBody>
        </p:sp>
        <p:sp>
          <p:nvSpPr>
            <p:cNvPr id="21" name="Frame 23"/>
            <p:cNvSpPr>
              <a:spLocks noChangeArrowheads="1"/>
            </p:cNvSpPr>
            <p:nvPr/>
          </p:nvSpPr>
          <p:spPr bwMode="auto">
            <a:xfrm>
              <a:off x="6718300" y="733169"/>
              <a:ext cx="2141537" cy="2593437"/>
            </a:xfrm>
            <a:custGeom>
              <a:avLst/>
              <a:gdLst>
                <a:gd name="T0" fmla="*/ 308769 w 617537"/>
                <a:gd name="T1" fmla="*/ 0 h 822325"/>
                <a:gd name="T2" fmla="*/ 0 w 617537"/>
                <a:gd name="T3" fmla="*/ 411163 h 822325"/>
                <a:gd name="T4" fmla="*/ 308769 w 617537"/>
                <a:gd name="T5" fmla="*/ 822325 h 822325"/>
                <a:gd name="T6" fmla="*/ 617537 w 617537"/>
                <a:gd name="T7" fmla="*/ 411163 h 822325"/>
                <a:gd name="T8" fmla="*/ 3 60000 65536"/>
                <a:gd name="T9" fmla="*/ 2 60000 65536"/>
                <a:gd name="T10" fmla="*/ 1 60000 65536"/>
                <a:gd name="T11" fmla="*/ 0 60000 65536"/>
                <a:gd name="T12" fmla="*/ 77192 w 617537"/>
                <a:gd name="T13" fmla="*/ 77192 h 822325"/>
                <a:gd name="T14" fmla="*/ 540345 w 617537"/>
                <a:gd name="T15" fmla="*/ 745133 h 8223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17537" h="822325">
                  <a:moveTo>
                    <a:pt x="0" y="0"/>
                  </a:moveTo>
                  <a:lnTo>
                    <a:pt x="617537" y="0"/>
                  </a:lnTo>
                  <a:lnTo>
                    <a:pt x="617537" y="822325"/>
                  </a:lnTo>
                  <a:lnTo>
                    <a:pt x="0" y="822325"/>
                  </a:lnTo>
                  <a:close/>
                  <a:moveTo>
                    <a:pt x="77192" y="77192"/>
                  </a:moveTo>
                  <a:lnTo>
                    <a:pt x="77192" y="745133"/>
                  </a:lnTo>
                  <a:lnTo>
                    <a:pt x="540345" y="745133"/>
                  </a:lnTo>
                  <a:lnTo>
                    <a:pt x="540345" y="77192"/>
                  </a:lnTo>
                  <a:close/>
                </a:path>
              </a:pathLst>
            </a:custGeom>
            <a:solidFill>
              <a:srgbClr val="FF6600"/>
            </a:solidFill>
            <a:ln w="9525">
              <a:solidFill>
                <a:srgbClr val="B6DCDF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/>
            <a:lstStyle/>
            <a:p>
              <a:pPr eaLnBrk="1" hangingPunct="1">
                <a:defRPr/>
              </a:pPr>
              <a:endParaRPr lang="en-US" dirty="0"/>
            </a:p>
          </p:txBody>
        </p:sp>
        <p:sp>
          <p:nvSpPr>
            <p:cNvPr id="22" name="Frame 23"/>
            <p:cNvSpPr>
              <a:spLocks noChangeArrowheads="1"/>
            </p:cNvSpPr>
            <p:nvPr/>
          </p:nvSpPr>
          <p:spPr bwMode="auto">
            <a:xfrm>
              <a:off x="6540499" y="3042251"/>
              <a:ext cx="2457452" cy="1179961"/>
            </a:xfrm>
            <a:custGeom>
              <a:avLst/>
              <a:gdLst>
                <a:gd name="T0" fmla="*/ 308769 w 617537"/>
                <a:gd name="T1" fmla="*/ 0 h 822325"/>
                <a:gd name="T2" fmla="*/ 0 w 617537"/>
                <a:gd name="T3" fmla="*/ 411163 h 822325"/>
                <a:gd name="T4" fmla="*/ 308769 w 617537"/>
                <a:gd name="T5" fmla="*/ 822325 h 822325"/>
                <a:gd name="T6" fmla="*/ 617537 w 617537"/>
                <a:gd name="T7" fmla="*/ 411163 h 822325"/>
                <a:gd name="T8" fmla="*/ 3 60000 65536"/>
                <a:gd name="T9" fmla="*/ 2 60000 65536"/>
                <a:gd name="T10" fmla="*/ 1 60000 65536"/>
                <a:gd name="T11" fmla="*/ 0 60000 65536"/>
                <a:gd name="T12" fmla="*/ 77192 w 617537"/>
                <a:gd name="T13" fmla="*/ 77192 h 822325"/>
                <a:gd name="T14" fmla="*/ 540345 w 617537"/>
                <a:gd name="T15" fmla="*/ 745133 h 8223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17537" h="822325">
                  <a:moveTo>
                    <a:pt x="0" y="0"/>
                  </a:moveTo>
                  <a:lnTo>
                    <a:pt x="617537" y="0"/>
                  </a:lnTo>
                  <a:lnTo>
                    <a:pt x="617537" y="822325"/>
                  </a:lnTo>
                  <a:lnTo>
                    <a:pt x="0" y="822325"/>
                  </a:lnTo>
                  <a:close/>
                  <a:moveTo>
                    <a:pt x="77192" y="77192"/>
                  </a:moveTo>
                  <a:lnTo>
                    <a:pt x="77192" y="745133"/>
                  </a:lnTo>
                  <a:lnTo>
                    <a:pt x="540345" y="745133"/>
                  </a:lnTo>
                  <a:lnTo>
                    <a:pt x="540345" y="77192"/>
                  </a:lnTo>
                  <a:close/>
                </a:path>
              </a:pathLst>
            </a:custGeom>
            <a:solidFill>
              <a:srgbClr val="FF6600"/>
            </a:solidFill>
            <a:ln w="9525">
              <a:solidFill>
                <a:srgbClr val="B6DCDF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/>
            <a:lstStyle/>
            <a:p>
              <a:pPr eaLnBrk="1" hangingPunct="1">
                <a:defRPr/>
              </a:pPr>
              <a:endParaRPr lang="en-US" dirty="0"/>
            </a:p>
          </p:txBody>
        </p:sp>
        <p:sp>
          <p:nvSpPr>
            <p:cNvPr id="23" name="Frame 23"/>
            <p:cNvSpPr>
              <a:spLocks noChangeArrowheads="1"/>
            </p:cNvSpPr>
            <p:nvPr/>
          </p:nvSpPr>
          <p:spPr bwMode="auto">
            <a:xfrm>
              <a:off x="6996201" y="3895125"/>
              <a:ext cx="1968412" cy="2463606"/>
            </a:xfrm>
            <a:custGeom>
              <a:avLst/>
              <a:gdLst>
                <a:gd name="T0" fmla="*/ 308769 w 617537"/>
                <a:gd name="T1" fmla="*/ 0 h 822325"/>
                <a:gd name="T2" fmla="*/ 0 w 617537"/>
                <a:gd name="T3" fmla="*/ 411163 h 822325"/>
                <a:gd name="T4" fmla="*/ 308769 w 617537"/>
                <a:gd name="T5" fmla="*/ 822325 h 822325"/>
                <a:gd name="T6" fmla="*/ 617537 w 617537"/>
                <a:gd name="T7" fmla="*/ 411163 h 822325"/>
                <a:gd name="T8" fmla="*/ 3 60000 65536"/>
                <a:gd name="T9" fmla="*/ 2 60000 65536"/>
                <a:gd name="T10" fmla="*/ 1 60000 65536"/>
                <a:gd name="T11" fmla="*/ 0 60000 65536"/>
                <a:gd name="T12" fmla="*/ 77192 w 617537"/>
                <a:gd name="T13" fmla="*/ 77192 h 822325"/>
                <a:gd name="T14" fmla="*/ 540345 w 617537"/>
                <a:gd name="T15" fmla="*/ 745133 h 8223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17537" h="822325">
                  <a:moveTo>
                    <a:pt x="0" y="0"/>
                  </a:moveTo>
                  <a:lnTo>
                    <a:pt x="617537" y="0"/>
                  </a:lnTo>
                  <a:lnTo>
                    <a:pt x="617537" y="822325"/>
                  </a:lnTo>
                  <a:lnTo>
                    <a:pt x="0" y="822325"/>
                  </a:lnTo>
                  <a:close/>
                  <a:moveTo>
                    <a:pt x="77192" y="77192"/>
                  </a:moveTo>
                  <a:lnTo>
                    <a:pt x="77192" y="745133"/>
                  </a:lnTo>
                  <a:lnTo>
                    <a:pt x="540345" y="745133"/>
                  </a:lnTo>
                  <a:lnTo>
                    <a:pt x="540345" y="77192"/>
                  </a:lnTo>
                  <a:close/>
                </a:path>
              </a:pathLst>
            </a:custGeom>
            <a:solidFill>
              <a:srgbClr val="FF6600"/>
            </a:solidFill>
            <a:ln w="9525">
              <a:solidFill>
                <a:srgbClr val="B6DCDF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/>
            <a:lstStyle/>
            <a:p>
              <a:pPr eaLnBrk="1" hangingPunct="1">
                <a:defRPr/>
              </a:pPr>
              <a:endParaRPr lang="en-US" dirty="0"/>
            </a:p>
          </p:txBody>
        </p:sp>
        <p:sp>
          <p:nvSpPr>
            <p:cNvPr id="24" name="Frame 23"/>
            <p:cNvSpPr>
              <a:spLocks noChangeArrowheads="1"/>
            </p:cNvSpPr>
            <p:nvPr/>
          </p:nvSpPr>
          <p:spPr bwMode="auto">
            <a:xfrm>
              <a:off x="5481638" y="4460939"/>
              <a:ext cx="1958975" cy="2052574"/>
            </a:xfrm>
            <a:custGeom>
              <a:avLst/>
              <a:gdLst>
                <a:gd name="T0" fmla="*/ 308769 w 617537"/>
                <a:gd name="T1" fmla="*/ 0 h 822325"/>
                <a:gd name="T2" fmla="*/ 0 w 617537"/>
                <a:gd name="T3" fmla="*/ 411163 h 822325"/>
                <a:gd name="T4" fmla="*/ 308769 w 617537"/>
                <a:gd name="T5" fmla="*/ 822325 h 822325"/>
                <a:gd name="T6" fmla="*/ 617537 w 617537"/>
                <a:gd name="T7" fmla="*/ 411163 h 822325"/>
                <a:gd name="T8" fmla="*/ 3 60000 65536"/>
                <a:gd name="T9" fmla="*/ 2 60000 65536"/>
                <a:gd name="T10" fmla="*/ 1 60000 65536"/>
                <a:gd name="T11" fmla="*/ 0 60000 65536"/>
                <a:gd name="T12" fmla="*/ 77192 w 617537"/>
                <a:gd name="T13" fmla="*/ 77192 h 822325"/>
                <a:gd name="T14" fmla="*/ 540345 w 617537"/>
                <a:gd name="T15" fmla="*/ 745133 h 8223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17537" h="822325">
                  <a:moveTo>
                    <a:pt x="0" y="0"/>
                  </a:moveTo>
                  <a:lnTo>
                    <a:pt x="617537" y="0"/>
                  </a:lnTo>
                  <a:lnTo>
                    <a:pt x="617537" y="822325"/>
                  </a:lnTo>
                  <a:lnTo>
                    <a:pt x="0" y="822325"/>
                  </a:lnTo>
                  <a:close/>
                  <a:moveTo>
                    <a:pt x="77192" y="77192"/>
                  </a:moveTo>
                  <a:lnTo>
                    <a:pt x="77192" y="745133"/>
                  </a:lnTo>
                  <a:lnTo>
                    <a:pt x="540345" y="745133"/>
                  </a:lnTo>
                  <a:lnTo>
                    <a:pt x="540345" y="77192"/>
                  </a:lnTo>
                  <a:close/>
                </a:path>
              </a:pathLst>
            </a:custGeom>
            <a:solidFill>
              <a:srgbClr val="FF6600"/>
            </a:solidFill>
            <a:ln w="9525">
              <a:solidFill>
                <a:srgbClr val="B6DCDF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/>
            <a:lstStyle/>
            <a:p>
              <a:pPr eaLnBrk="1" hangingPunct="1">
                <a:defRPr/>
              </a:pPr>
              <a:endParaRPr lang="en-US" dirty="0"/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760322" y="1623975"/>
            <a:ext cx="250613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Broadly inclusive criteria will produce heterogeneous groups that cover the entire dementia 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population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Include almost all co-morbidities and mixed dementias</a:t>
            </a:r>
          </a:p>
          <a:p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Difficult to specify definitions of “pure” disease</a:t>
            </a:r>
          </a:p>
        </p:txBody>
      </p:sp>
    </p:spTree>
    <p:extLst>
      <p:ext uri="{BB962C8B-B14F-4D97-AF65-F5344CB8AC3E}">
        <p14:creationId xmlns:p14="http://schemas.microsoft.com/office/powerpoint/2010/main" val="845413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400" y="64359"/>
            <a:ext cx="4071559" cy="438547"/>
          </a:xfrm>
        </p:spPr>
        <p:txBody>
          <a:bodyPr>
            <a:normAutofit/>
          </a:bodyPr>
          <a:lstStyle/>
          <a:p>
            <a:r>
              <a:rPr lang="en-US" dirty="0"/>
              <a:t>Protocol Flow in “COMPASS-ND”</a:t>
            </a:r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40189-A564-4279-8D71-ED573467B22B}" type="slidenum">
              <a:rPr lang="en-US" smtClean="0"/>
              <a:pPr/>
              <a:t>6</a:t>
            </a:fld>
            <a:endParaRPr lang="en-US" dirty="0"/>
          </a:p>
        </p:txBody>
      </p:sp>
      <p:grpSp>
        <p:nvGrpSpPr>
          <p:cNvPr id="87" name="Group 86"/>
          <p:cNvGrpSpPr/>
          <p:nvPr/>
        </p:nvGrpSpPr>
        <p:grpSpPr>
          <a:xfrm>
            <a:off x="423333" y="745067"/>
            <a:ext cx="8382000" cy="5708650"/>
            <a:chOff x="296863" y="495300"/>
            <a:chExt cx="8847137" cy="6076950"/>
          </a:xfrm>
        </p:grpSpPr>
        <p:sp>
          <p:nvSpPr>
            <p:cNvPr id="4" name="Rectangle 3"/>
            <p:cNvSpPr>
              <a:spLocks noChangeArrowheads="1"/>
            </p:cNvSpPr>
            <p:nvPr/>
          </p:nvSpPr>
          <p:spPr bwMode="auto">
            <a:xfrm>
              <a:off x="341313" y="495300"/>
              <a:ext cx="1792287" cy="8763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8"/>
                </a:srgbClr>
              </a:outerShdw>
            </a:effectLst>
          </p:spPr>
          <p:txBody>
            <a:bodyPr anchor="ctr"/>
            <a:lstStyle/>
            <a:p>
              <a:pPr marL="342900" indent="-342900" algn="ctr" defTabSz="457200" fontAlgn="auto">
                <a:spcBef>
                  <a:spcPts val="0"/>
                </a:spcBef>
                <a:spcAft>
                  <a:spcPts val="0"/>
                </a:spcAft>
                <a:buFontTx/>
                <a:buAutoNum type="arabicPeriod"/>
                <a:defRPr/>
              </a:pPr>
              <a:endParaRPr lang="en-US" sz="18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" name="TextBox 2"/>
            <p:cNvSpPr txBox="1">
              <a:spLocks noChangeArrowheads="1"/>
            </p:cNvSpPr>
            <p:nvPr/>
          </p:nvSpPr>
          <p:spPr bwMode="auto">
            <a:xfrm>
              <a:off x="341313" y="495300"/>
              <a:ext cx="1044276" cy="4259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4572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37931725" indent="-37474525" defTabSz="4572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4572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4572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4572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ts val="0"/>
                </a:spcAft>
                <a:buFontTx/>
                <a:buNone/>
              </a:pPr>
              <a:r>
                <a:rPr lang="en-US" altLang="en-US" sz="1000" dirty="0">
                  <a:solidFill>
                    <a:prstClr val="black"/>
                  </a:solidFill>
                  <a:latin typeface="Calibri" panose="020F0502020204030204" pitchFamily="34" charset="0"/>
                </a:rPr>
                <a:t>1. Recruitment </a:t>
              </a:r>
            </a:p>
            <a:p>
              <a:pPr fontAlgn="auto">
                <a:spcBef>
                  <a:spcPct val="0"/>
                </a:spcBef>
                <a:spcAft>
                  <a:spcPts val="0"/>
                </a:spcAft>
                <a:buFontTx/>
                <a:buNone/>
              </a:pPr>
              <a:r>
                <a:rPr lang="en-US" altLang="en-US" sz="1000" dirty="0">
                  <a:solidFill>
                    <a:prstClr val="black"/>
                  </a:solidFill>
                  <a:latin typeface="Calibri" panose="020F0502020204030204" pitchFamily="34" charset="0"/>
                </a:rPr>
                <a:t>     Into CCNA</a:t>
              </a: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0988" y="523139"/>
              <a:ext cx="527050" cy="7898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344488" y="1693863"/>
              <a:ext cx="1911350" cy="99218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8"/>
                </a:srgbClr>
              </a:outerShdw>
            </a:effectLst>
          </p:spPr>
          <p:txBody>
            <a:bodyPr anchor="ctr"/>
            <a:lstStyle/>
            <a:p>
              <a:pPr marL="342900" indent="-342900" algn="ctr" defTabSz="457200" fontAlgn="auto">
                <a:spcBef>
                  <a:spcPts val="0"/>
                </a:spcBef>
                <a:spcAft>
                  <a:spcPts val="0"/>
                </a:spcAft>
                <a:buFontTx/>
                <a:buAutoNum type="arabicPeriod"/>
                <a:defRPr/>
              </a:pPr>
              <a:endParaRPr lang="en-US" sz="18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" name="TextBox 7"/>
            <p:cNvSpPr txBox="1">
              <a:spLocks noChangeArrowheads="1"/>
            </p:cNvSpPr>
            <p:nvPr/>
          </p:nvSpPr>
          <p:spPr bwMode="auto">
            <a:xfrm>
              <a:off x="344488" y="1790700"/>
              <a:ext cx="1719368" cy="262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4572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37931725" indent="-37474525" defTabSz="4572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4572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4572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4572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ts val="0"/>
                </a:spcAft>
                <a:buFontTx/>
                <a:buNone/>
              </a:pPr>
              <a:r>
                <a:rPr lang="en-US" altLang="en-US" sz="1000" dirty="0">
                  <a:solidFill>
                    <a:prstClr val="black"/>
                  </a:solidFill>
                  <a:latin typeface="Calibri" panose="020F0502020204030204" pitchFamily="34" charset="0"/>
                </a:rPr>
                <a:t>2. Informed Consent Signed</a:t>
              </a: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3600" y="2068513"/>
              <a:ext cx="742950" cy="496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0" name="Straight Arrow Connector 9"/>
            <p:cNvCxnSpPr>
              <a:cxnSpLocks noChangeShapeType="1"/>
            </p:cNvCxnSpPr>
            <p:nvPr/>
          </p:nvCxnSpPr>
          <p:spPr bwMode="auto">
            <a:xfrm rot="5400000">
              <a:off x="1135856" y="1529557"/>
              <a:ext cx="322263" cy="6350"/>
            </a:xfrm>
            <a:prstGeom prst="straightConnector1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arrow" w="med" len="med"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</p:cxn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336550" y="2997200"/>
              <a:ext cx="1911350" cy="99218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8"/>
                </a:srgbClr>
              </a:outerShdw>
            </a:effectLst>
          </p:spPr>
          <p:txBody>
            <a:bodyPr anchor="ctr"/>
            <a:lstStyle/>
            <a:p>
              <a:pPr marL="342900" indent="-342900" algn="ctr" defTabSz="457200" fontAlgn="auto">
                <a:spcBef>
                  <a:spcPts val="0"/>
                </a:spcBef>
                <a:spcAft>
                  <a:spcPts val="0"/>
                </a:spcAft>
                <a:buFontTx/>
                <a:buAutoNum type="arabicPeriod"/>
                <a:defRPr/>
              </a:pPr>
              <a:endParaRPr lang="en-US" sz="18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2" name="TextBox 10"/>
            <p:cNvSpPr txBox="1">
              <a:spLocks noChangeArrowheads="1"/>
            </p:cNvSpPr>
            <p:nvPr/>
          </p:nvSpPr>
          <p:spPr bwMode="auto">
            <a:xfrm>
              <a:off x="296863" y="2997200"/>
              <a:ext cx="1831036" cy="4259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4572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37931725" indent="-37474525" defTabSz="4572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4572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4572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4572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ts val="0"/>
                </a:spcAft>
                <a:buFontTx/>
                <a:buNone/>
              </a:pPr>
              <a:r>
                <a:rPr lang="en-US" altLang="en-US" sz="1000" dirty="0">
                  <a:solidFill>
                    <a:prstClr val="black"/>
                  </a:solidFill>
                  <a:latin typeface="Calibri" panose="020F0502020204030204" pitchFamily="34" charset="0"/>
                </a:rPr>
                <a:t>3. History, Physical, Cognitive </a:t>
              </a:r>
            </a:p>
            <a:p>
              <a:pPr fontAlgn="auto">
                <a:spcBef>
                  <a:spcPct val="0"/>
                </a:spcBef>
                <a:spcAft>
                  <a:spcPts val="0"/>
                </a:spcAft>
                <a:buFontTx/>
                <a:buNone/>
              </a:pPr>
              <a:r>
                <a:rPr lang="en-US" altLang="en-US" sz="1000" dirty="0">
                  <a:solidFill>
                    <a:prstClr val="black"/>
                  </a:solidFill>
                  <a:latin typeface="Calibri" panose="020F0502020204030204" pitchFamily="34" charset="0"/>
                </a:rPr>
                <a:t> Evaluation</a:t>
              </a: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6460" y="3280643"/>
              <a:ext cx="874916" cy="584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4" name="Straight Arrow Connector 13"/>
            <p:cNvCxnSpPr>
              <a:cxnSpLocks noChangeShapeType="1"/>
            </p:cNvCxnSpPr>
            <p:nvPr/>
          </p:nvCxnSpPr>
          <p:spPr bwMode="auto">
            <a:xfrm rot="5400000">
              <a:off x="1149351" y="2844800"/>
              <a:ext cx="303212" cy="1587"/>
            </a:xfrm>
            <a:prstGeom prst="straightConnector1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arrow" w="med" len="med"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</p:cxnSp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336550" y="4251325"/>
              <a:ext cx="1911350" cy="96202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D486FF"/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8"/>
                </a:srgbClr>
              </a:outerShdw>
            </a:effectLst>
          </p:spPr>
          <p:txBody>
            <a:bodyPr anchor="ctr"/>
            <a:lstStyle/>
            <a:p>
              <a:pPr marL="342900" indent="-342900" algn="ctr" defTabSz="457200" fontAlgn="auto">
                <a:spcBef>
                  <a:spcPts val="0"/>
                </a:spcBef>
                <a:spcAft>
                  <a:spcPts val="0"/>
                </a:spcAft>
                <a:buFontTx/>
                <a:buAutoNum type="arabicPeriod"/>
                <a:defRPr/>
              </a:pPr>
              <a:endParaRPr lang="en-US" sz="18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7" name="TextBox 41"/>
            <p:cNvSpPr txBox="1">
              <a:spLocks noChangeArrowheads="1"/>
            </p:cNvSpPr>
            <p:nvPr/>
          </p:nvSpPr>
          <p:spPr bwMode="auto">
            <a:xfrm>
              <a:off x="296863" y="4295775"/>
              <a:ext cx="1162714" cy="262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4572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37931725" indent="-37474525" defTabSz="4572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4572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4572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4572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ts val="0"/>
                </a:spcAft>
                <a:buFontTx/>
                <a:buNone/>
              </a:pPr>
              <a:r>
                <a:rPr lang="en-US" altLang="en-US" sz="1000" dirty="0">
                  <a:solidFill>
                    <a:prstClr val="black"/>
                  </a:solidFill>
                  <a:latin typeface="Calibri" panose="020F0502020204030204" pitchFamily="34" charset="0"/>
                </a:rPr>
                <a:t>4. Questionnaires</a:t>
              </a:r>
            </a:p>
          </p:txBody>
        </p:sp>
        <p:pic>
          <p:nvPicPr>
            <p:cNvPr id="18" name="Picture 4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4575" y="4573588"/>
              <a:ext cx="788988" cy="52228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Rectangle 18"/>
            <p:cNvSpPr>
              <a:spLocks noChangeArrowheads="1"/>
            </p:cNvSpPr>
            <p:nvPr/>
          </p:nvSpPr>
          <p:spPr bwMode="auto">
            <a:xfrm>
              <a:off x="311150" y="5494338"/>
              <a:ext cx="1927225" cy="93503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D486FF"/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8"/>
                </a:srgbClr>
              </a:outerShdw>
            </a:effectLst>
          </p:spPr>
          <p:txBody>
            <a:bodyPr anchor="ctr"/>
            <a:lstStyle/>
            <a:p>
              <a:pPr marL="342900" indent="-342900" algn="ctr" defTabSz="457200" fontAlgn="auto">
                <a:spcBef>
                  <a:spcPts val="0"/>
                </a:spcBef>
                <a:spcAft>
                  <a:spcPts val="0"/>
                </a:spcAft>
                <a:buFontTx/>
                <a:buAutoNum type="arabicPeriod"/>
                <a:defRPr/>
              </a:pPr>
              <a:endParaRPr lang="en-US" sz="18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0" name="TextBox 45"/>
            <p:cNvSpPr txBox="1">
              <a:spLocks noChangeArrowheads="1"/>
            </p:cNvSpPr>
            <p:nvPr/>
          </p:nvSpPr>
          <p:spPr bwMode="auto">
            <a:xfrm>
              <a:off x="311150" y="5545138"/>
              <a:ext cx="1098419" cy="4259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4572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37931725" indent="-37474525" defTabSz="4572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4572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4572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4572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ts val="0"/>
                </a:spcAft>
                <a:buFontTx/>
                <a:buNone/>
              </a:pPr>
              <a:r>
                <a:rPr lang="en-US" altLang="en-US" sz="1000" dirty="0">
                  <a:solidFill>
                    <a:prstClr val="black"/>
                  </a:solidFill>
                  <a:latin typeface="Calibri" panose="020F0502020204030204" pitchFamily="34" charset="0"/>
                </a:rPr>
                <a:t>5. Psychometric </a:t>
              </a:r>
            </a:p>
            <a:p>
              <a:pPr fontAlgn="auto">
                <a:spcBef>
                  <a:spcPct val="0"/>
                </a:spcBef>
                <a:spcAft>
                  <a:spcPts val="0"/>
                </a:spcAft>
                <a:buFontTx/>
                <a:buNone/>
              </a:pPr>
              <a:r>
                <a:rPr lang="en-US" altLang="en-US" sz="1000" dirty="0">
                  <a:solidFill>
                    <a:prstClr val="black"/>
                  </a:solidFill>
                  <a:latin typeface="Calibri" panose="020F0502020204030204" pitchFamily="34" charset="0"/>
                </a:rPr>
                <a:t>    Testing</a:t>
              </a:r>
            </a:p>
          </p:txBody>
        </p:sp>
        <p:cxnSp>
          <p:nvCxnSpPr>
            <p:cNvPr id="21" name="Straight Arrow Connector 20"/>
            <p:cNvCxnSpPr>
              <a:cxnSpLocks noChangeShapeType="1"/>
            </p:cNvCxnSpPr>
            <p:nvPr/>
          </p:nvCxnSpPr>
          <p:spPr bwMode="auto">
            <a:xfrm rot="5400000">
              <a:off x="1151732" y="5352256"/>
              <a:ext cx="280988" cy="3175"/>
            </a:xfrm>
            <a:prstGeom prst="straightConnector1">
              <a:avLst/>
            </a:prstGeom>
            <a:noFill/>
            <a:ln w="38100">
              <a:solidFill>
                <a:srgbClr val="D486FF"/>
              </a:solidFill>
              <a:round/>
              <a:headEnd/>
              <a:tailEnd type="arrow" w="med" len="med"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</p:cxnSp>
        <p:pic>
          <p:nvPicPr>
            <p:cNvPr id="22" name="Picture 4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5287" y="5703093"/>
              <a:ext cx="730988" cy="548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Rectangle 22"/>
            <p:cNvSpPr>
              <a:spLocks noChangeArrowheads="1"/>
            </p:cNvSpPr>
            <p:nvPr/>
          </p:nvSpPr>
          <p:spPr bwMode="auto">
            <a:xfrm>
              <a:off x="5392738" y="546100"/>
              <a:ext cx="1963737" cy="99536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6600"/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8"/>
                </a:srgbClr>
              </a:outerShdw>
            </a:effectLst>
          </p:spPr>
          <p:txBody>
            <a:bodyPr anchor="ctr"/>
            <a:lstStyle/>
            <a:p>
              <a:pPr marL="342900" indent="-342900" algn="ctr" defTabSz="457200" fontAlgn="auto">
                <a:spcBef>
                  <a:spcPts val="0"/>
                </a:spcBef>
                <a:spcAft>
                  <a:spcPts val="0"/>
                </a:spcAft>
                <a:buFontTx/>
                <a:buAutoNum type="arabicPeriod"/>
                <a:defRPr/>
              </a:pPr>
              <a:endParaRPr lang="en-US" sz="18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4" name="TextBox 50"/>
            <p:cNvSpPr txBox="1">
              <a:spLocks noChangeArrowheads="1"/>
            </p:cNvSpPr>
            <p:nvPr/>
          </p:nvSpPr>
          <p:spPr bwMode="auto">
            <a:xfrm>
              <a:off x="5392738" y="614363"/>
              <a:ext cx="920764" cy="262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4572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37931725" indent="-37474525" defTabSz="4572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4572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4572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4572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ts val="0"/>
                </a:spcAft>
                <a:buFontTx/>
                <a:buNone/>
              </a:pPr>
              <a:r>
                <a:rPr lang="en-US" altLang="en-US" sz="1000" dirty="0">
                  <a:solidFill>
                    <a:prstClr val="black"/>
                  </a:solidFill>
                  <a:latin typeface="Calibri" panose="020F0502020204030204" pitchFamily="34" charset="0"/>
                </a:rPr>
                <a:t>6.Biosamples</a:t>
              </a:r>
            </a:p>
          </p:txBody>
        </p:sp>
        <p:pic>
          <p:nvPicPr>
            <p:cNvPr id="25" name="Picture 5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1950" y="674688"/>
              <a:ext cx="501650" cy="747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6" name="Straight Arrow Connector 25"/>
            <p:cNvCxnSpPr>
              <a:cxnSpLocks noChangeShapeType="1"/>
            </p:cNvCxnSpPr>
            <p:nvPr/>
          </p:nvCxnSpPr>
          <p:spPr bwMode="auto">
            <a:xfrm rot="5400000">
              <a:off x="6245226" y="1695450"/>
              <a:ext cx="328612" cy="1587"/>
            </a:xfrm>
            <a:prstGeom prst="straightConnector1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</p:cxnSp>
        <p:cxnSp>
          <p:nvCxnSpPr>
            <p:cNvPr id="27" name="Straight Arrow Connector 26"/>
            <p:cNvCxnSpPr>
              <a:cxnSpLocks noChangeShapeType="1"/>
            </p:cNvCxnSpPr>
            <p:nvPr/>
          </p:nvCxnSpPr>
          <p:spPr bwMode="auto">
            <a:xfrm rot="16200000" flipH="1">
              <a:off x="1168400" y="4117975"/>
              <a:ext cx="260350" cy="6350"/>
            </a:xfrm>
            <a:prstGeom prst="straightConnector1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arrow" w="med" len="med"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</p:cxnSp>
        <p:sp>
          <p:nvSpPr>
            <p:cNvPr id="28" name="Rectangle 27"/>
            <p:cNvSpPr>
              <a:spLocks noChangeArrowheads="1"/>
            </p:cNvSpPr>
            <p:nvPr/>
          </p:nvSpPr>
          <p:spPr bwMode="auto">
            <a:xfrm>
              <a:off x="7397750" y="1866900"/>
              <a:ext cx="1643063" cy="75406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6600"/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8"/>
                </a:srgbClr>
              </a:outerShdw>
            </a:effectLst>
          </p:spPr>
          <p:txBody>
            <a:bodyPr anchor="ctr"/>
            <a:lstStyle/>
            <a:p>
              <a:pPr marL="342900" indent="-342900" algn="ctr" defTabSz="457200" fontAlgn="auto">
                <a:spcBef>
                  <a:spcPts val="0"/>
                </a:spcBef>
                <a:spcAft>
                  <a:spcPts val="0"/>
                </a:spcAft>
                <a:buFontTx/>
                <a:buAutoNum type="arabicPeriod"/>
                <a:defRPr/>
              </a:pPr>
              <a:r>
                <a:rPr lang="en-GB" sz="1800" dirty="0">
                  <a:solidFill>
                    <a:srgbClr val="FFFFFF"/>
                  </a:solidFill>
                  <a:latin typeface="Calibri" pitchFamily="1" charset="0"/>
                </a:rPr>
                <a:t>6.c</a:t>
              </a:r>
            </a:p>
          </p:txBody>
        </p:sp>
        <p:sp>
          <p:nvSpPr>
            <p:cNvPr id="29" name="TextBox 64"/>
            <p:cNvSpPr txBox="1">
              <a:spLocks noChangeArrowheads="1"/>
            </p:cNvSpPr>
            <p:nvPr/>
          </p:nvSpPr>
          <p:spPr bwMode="auto">
            <a:xfrm>
              <a:off x="7409870" y="1902338"/>
              <a:ext cx="553609" cy="262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4572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37931725" indent="-37474525" defTabSz="4572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4572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4572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4572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ts val="0"/>
                </a:spcAft>
                <a:buFontTx/>
                <a:buNone/>
              </a:pPr>
              <a:r>
                <a:rPr lang="en-US" altLang="en-US" sz="1000" dirty="0">
                  <a:solidFill>
                    <a:srgbClr val="000000"/>
                  </a:solidFill>
                  <a:latin typeface="Calibri" panose="020F0502020204030204" pitchFamily="34" charset="0"/>
                </a:rPr>
                <a:t>6c.</a:t>
              </a:r>
              <a:r>
                <a:rPr lang="en-US" altLang="en-US" sz="1000" dirty="0">
                  <a:solidFill>
                    <a:prstClr val="black"/>
                  </a:solidFill>
                  <a:latin typeface="Calibri" panose="020F0502020204030204" pitchFamily="34" charset="0"/>
                </a:rPr>
                <a:t>CSF</a:t>
              </a:r>
            </a:p>
          </p:txBody>
        </p:sp>
        <p:pic>
          <p:nvPicPr>
            <p:cNvPr id="30" name="Picture 65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75600" y="1937998"/>
              <a:ext cx="903287" cy="5937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" name="Rectangle 30"/>
            <p:cNvSpPr>
              <a:spLocks noChangeArrowheads="1"/>
            </p:cNvSpPr>
            <p:nvPr/>
          </p:nvSpPr>
          <p:spPr bwMode="auto">
            <a:xfrm>
              <a:off x="5522913" y="1866900"/>
              <a:ext cx="1677987" cy="75406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6600"/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8"/>
                </a:srgbClr>
              </a:outerShdw>
            </a:effectLst>
          </p:spPr>
          <p:txBody>
            <a:bodyPr anchor="ctr"/>
            <a:lstStyle/>
            <a:p>
              <a:pPr marL="342900" indent="-342900" algn="ctr" defTabSz="457200" fontAlgn="auto">
                <a:spcBef>
                  <a:spcPts val="0"/>
                </a:spcBef>
                <a:spcAft>
                  <a:spcPts val="0"/>
                </a:spcAft>
                <a:buFontTx/>
                <a:buAutoNum type="arabicPeriod"/>
                <a:defRPr/>
              </a:pPr>
              <a:endParaRPr lang="en-US" sz="18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2" name="TextBox 72"/>
            <p:cNvSpPr txBox="1">
              <a:spLocks noChangeArrowheads="1"/>
            </p:cNvSpPr>
            <p:nvPr/>
          </p:nvSpPr>
          <p:spPr bwMode="auto">
            <a:xfrm>
              <a:off x="5541963" y="1901825"/>
              <a:ext cx="682197" cy="262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4572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37931725" indent="-37474525" defTabSz="4572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4572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4572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4572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ts val="0"/>
                </a:spcAft>
                <a:buFontTx/>
                <a:buNone/>
              </a:pPr>
              <a:r>
                <a:rPr lang="en-US" altLang="en-US" sz="1000" dirty="0">
                  <a:solidFill>
                    <a:srgbClr val="000000"/>
                  </a:solidFill>
                  <a:latin typeface="Calibri" panose="020F0502020204030204" pitchFamily="34" charset="0"/>
                </a:rPr>
                <a:t>6b.</a:t>
              </a:r>
              <a:r>
                <a:rPr lang="en-US" altLang="en-US" sz="1000" dirty="0">
                  <a:solidFill>
                    <a:prstClr val="black"/>
                  </a:solidFill>
                  <a:latin typeface="Calibri" panose="020F0502020204030204" pitchFamily="34" charset="0"/>
                </a:rPr>
                <a:t>Saliva</a:t>
              </a:r>
            </a:p>
          </p:txBody>
        </p:sp>
        <p:pic>
          <p:nvPicPr>
            <p:cNvPr id="33" name="Picture 73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55011" y="1938154"/>
              <a:ext cx="846138" cy="5936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34" name="Straight Arrow Connector 33"/>
            <p:cNvCxnSpPr>
              <a:cxnSpLocks noChangeShapeType="1"/>
              <a:endCxn id="28" idx="0"/>
            </p:cNvCxnSpPr>
            <p:nvPr/>
          </p:nvCxnSpPr>
          <p:spPr bwMode="auto">
            <a:xfrm>
              <a:off x="6523038" y="1541463"/>
              <a:ext cx="1697037" cy="325437"/>
            </a:xfrm>
            <a:prstGeom prst="straightConnector1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</p:cxnSp>
        <p:cxnSp>
          <p:nvCxnSpPr>
            <p:cNvPr id="35" name="Straight Arrow Connector 34"/>
            <p:cNvCxnSpPr>
              <a:cxnSpLocks noChangeShapeType="1"/>
              <a:endCxn id="68" idx="0"/>
            </p:cNvCxnSpPr>
            <p:nvPr/>
          </p:nvCxnSpPr>
          <p:spPr bwMode="auto">
            <a:xfrm rot="10800000" flipV="1">
              <a:off x="4560888" y="1573213"/>
              <a:ext cx="1738312" cy="319087"/>
            </a:xfrm>
            <a:prstGeom prst="straightConnector1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</p:cxnSp>
        <p:sp>
          <p:nvSpPr>
            <p:cNvPr id="36" name="Rectangle 35"/>
            <p:cNvSpPr>
              <a:spLocks noChangeArrowheads="1"/>
            </p:cNvSpPr>
            <p:nvPr/>
          </p:nvSpPr>
          <p:spPr bwMode="auto">
            <a:xfrm>
              <a:off x="4808538" y="2876550"/>
              <a:ext cx="1954212" cy="9906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660066"/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8"/>
                </a:srgbClr>
              </a:outerShdw>
            </a:effectLst>
          </p:spPr>
          <p:txBody>
            <a:bodyPr anchor="ctr"/>
            <a:lstStyle/>
            <a:p>
              <a:pPr marL="342900" indent="-342900" algn="ctr" defTabSz="457200" fontAlgn="auto">
                <a:spcBef>
                  <a:spcPts val="0"/>
                </a:spcBef>
                <a:spcAft>
                  <a:spcPts val="0"/>
                </a:spcAft>
                <a:buFontTx/>
                <a:buAutoNum type="arabicPeriod"/>
                <a:defRPr/>
              </a:pPr>
              <a:endParaRPr lang="en-US" sz="18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7" name="TextBox 88"/>
            <p:cNvSpPr txBox="1">
              <a:spLocks noChangeArrowheads="1"/>
            </p:cNvSpPr>
            <p:nvPr/>
          </p:nvSpPr>
          <p:spPr bwMode="auto">
            <a:xfrm>
              <a:off x="4827969" y="2920096"/>
              <a:ext cx="1347137" cy="262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4572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37931725" indent="-37474525" defTabSz="4572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4572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4572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4572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ts val="0"/>
                </a:spcAft>
                <a:buFontTx/>
                <a:buNone/>
              </a:pPr>
              <a:r>
                <a:rPr lang="en-US" altLang="en-US" sz="1000" dirty="0">
                  <a:solidFill>
                    <a:prstClr val="black"/>
                  </a:solidFill>
                  <a:latin typeface="Calibri" panose="020F0502020204030204" pitchFamily="34" charset="0"/>
                </a:rPr>
                <a:t>7. Sample Processing</a:t>
              </a:r>
            </a:p>
          </p:txBody>
        </p:sp>
        <p:pic>
          <p:nvPicPr>
            <p:cNvPr id="38" name="Picture 89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5813" y="3230563"/>
              <a:ext cx="744537" cy="493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" name="Rectangle 38"/>
            <p:cNvSpPr>
              <a:spLocks noChangeArrowheads="1"/>
            </p:cNvSpPr>
            <p:nvPr/>
          </p:nvSpPr>
          <p:spPr bwMode="auto">
            <a:xfrm>
              <a:off x="7038975" y="2876550"/>
              <a:ext cx="2105025" cy="9906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660066"/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8"/>
                </a:srgbClr>
              </a:outerShdw>
            </a:effectLst>
          </p:spPr>
          <p:txBody>
            <a:bodyPr anchor="ctr"/>
            <a:lstStyle/>
            <a:p>
              <a:pPr marL="342900" indent="-342900" algn="ctr" defTabSz="457200" fontAlgn="auto">
                <a:spcBef>
                  <a:spcPts val="0"/>
                </a:spcBef>
                <a:spcAft>
                  <a:spcPts val="0"/>
                </a:spcAft>
                <a:buFontTx/>
                <a:buAutoNum type="arabicPeriod"/>
                <a:defRPr/>
              </a:pPr>
              <a:endParaRPr lang="en-US" sz="18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0" name="TextBox 92"/>
            <p:cNvSpPr txBox="1">
              <a:spLocks noChangeArrowheads="1"/>
            </p:cNvSpPr>
            <p:nvPr/>
          </p:nvSpPr>
          <p:spPr bwMode="auto">
            <a:xfrm>
              <a:off x="7070524" y="2901477"/>
              <a:ext cx="1265923" cy="4259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4572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37931725" indent="-37474525" defTabSz="4572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4572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4572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4572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ts val="0"/>
                </a:spcAft>
                <a:buFontTx/>
                <a:buNone/>
              </a:pPr>
              <a:r>
                <a:rPr lang="en-US" altLang="en-US" sz="1000" dirty="0">
                  <a:solidFill>
                    <a:prstClr val="black"/>
                  </a:solidFill>
                  <a:latin typeface="Calibri" panose="020F0502020204030204" pitchFamily="34" charset="0"/>
                </a:rPr>
                <a:t>8. Sample Shipping </a:t>
              </a:r>
            </a:p>
            <a:p>
              <a:pPr fontAlgn="auto">
                <a:spcBef>
                  <a:spcPct val="0"/>
                </a:spcBef>
                <a:spcAft>
                  <a:spcPts val="0"/>
                </a:spcAft>
                <a:buFontTx/>
                <a:buNone/>
              </a:pPr>
              <a:r>
                <a:rPr lang="en-US" altLang="en-US" sz="1000" dirty="0">
                  <a:solidFill>
                    <a:prstClr val="black"/>
                  </a:solidFill>
                  <a:latin typeface="Calibri" panose="020F0502020204030204" pitchFamily="34" charset="0"/>
                </a:rPr>
                <a:t>    to Biobank</a:t>
              </a:r>
            </a:p>
          </p:txBody>
        </p:sp>
        <p:pic>
          <p:nvPicPr>
            <p:cNvPr id="41" name="Picture 93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50263" y="3076575"/>
              <a:ext cx="693737" cy="693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" name="Picture 94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51788" y="3067050"/>
              <a:ext cx="525462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43" name="Straight Arrow Connector 42"/>
            <p:cNvCxnSpPr>
              <a:cxnSpLocks noChangeShapeType="1"/>
              <a:stCxn id="36" idx="3"/>
              <a:endCxn id="39" idx="1"/>
            </p:cNvCxnSpPr>
            <p:nvPr/>
          </p:nvCxnSpPr>
          <p:spPr bwMode="auto">
            <a:xfrm>
              <a:off x="6762750" y="3371850"/>
              <a:ext cx="276225" cy="1588"/>
            </a:xfrm>
            <a:prstGeom prst="straightConnector1">
              <a:avLst/>
            </a:prstGeom>
            <a:noFill/>
            <a:ln w="38100">
              <a:solidFill>
                <a:srgbClr val="660066"/>
              </a:solidFill>
              <a:round/>
              <a:headEnd/>
              <a:tailEnd type="arrow" w="med" len="med"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</p:cxnSp>
        <p:sp>
          <p:nvSpPr>
            <p:cNvPr id="44" name="Rectangle 43"/>
            <p:cNvSpPr>
              <a:spLocks noChangeArrowheads="1"/>
            </p:cNvSpPr>
            <p:nvPr/>
          </p:nvSpPr>
          <p:spPr bwMode="auto">
            <a:xfrm>
              <a:off x="4808538" y="4084638"/>
              <a:ext cx="1954212" cy="1133475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08000"/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8"/>
                </a:srgbClr>
              </a:outerShdw>
            </a:effectLst>
          </p:spPr>
          <p:txBody>
            <a:bodyPr anchor="ctr"/>
            <a:lstStyle/>
            <a:p>
              <a:pPr marL="342900" indent="-342900" algn="ctr" defTabSz="457200" fontAlgn="auto">
                <a:spcBef>
                  <a:spcPts val="0"/>
                </a:spcBef>
                <a:spcAft>
                  <a:spcPts val="0"/>
                </a:spcAft>
                <a:buFontTx/>
                <a:buAutoNum type="arabicPeriod"/>
                <a:defRPr/>
              </a:pPr>
              <a:endParaRPr lang="en-US" sz="18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5" name="TextBox 98"/>
            <p:cNvSpPr txBox="1">
              <a:spLocks noChangeArrowheads="1"/>
            </p:cNvSpPr>
            <p:nvPr/>
          </p:nvSpPr>
          <p:spPr bwMode="auto">
            <a:xfrm>
              <a:off x="4876802" y="4115510"/>
              <a:ext cx="1656764" cy="262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4572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37931725" indent="-37474525" defTabSz="4572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4572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4572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4572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ts val="0"/>
                </a:spcAft>
                <a:buFontTx/>
                <a:buNone/>
              </a:pPr>
              <a:r>
                <a:rPr lang="en-US" altLang="en-US" sz="1000" dirty="0">
                  <a:solidFill>
                    <a:prstClr val="black"/>
                  </a:solidFill>
                  <a:latin typeface="Calibri" panose="020F0502020204030204" pitchFamily="34" charset="0"/>
                </a:rPr>
                <a:t>9. MRI Imaging Acquisition</a:t>
              </a:r>
            </a:p>
          </p:txBody>
        </p:sp>
        <p:pic>
          <p:nvPicPr>
            <p:cNvPr id="46" name="Picture 99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53119" y="4352516"/>
              <a:ext cx="788987" cy="787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7" name="Rectangle 46"/>
            <p:cNvSpPr>
              <a:spLocks noChangeArrowheads="1"/>
            </p:cNvSpPr>
            <p:nvPr/>
          </p:nvSpPr>
          <p:spPr bwMode="auto">
            <a:xfrm>
              <a:off x="7081838" y="4084638"/>
              <a:ext cx="2022475" cy="11922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08000"/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8"/>
                </a:srgbClr>
              </a:outerShdw>
            </a:effectLst>
          </p:spPr>
          <p:txBody>
            <a:bodyPr anchor="ctr"/>
            <a:lstStyle/>
            <a:p>
              <a:pPr marL="342900" indent="-342900" algn="ctr" defTabSz="457200" fontAlgn="auto">
                <a:spcBef>
                  <a:spcPts val="0"/>
                </a:spcBef>
                <a:spcAft>
                  <a:spcPts val="0"/>
                </a:spcAft>
                <a:buFontTx/>
                <a:buAutoNum type="arabicPeriod"/>
                <a:defRPr/>
              </a:pPr>
              <a:endParaRPr lang="en-US" sz="18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8" name="TextBox 103"/>
            <p:cNvSpPr txBox="1">
              <a:spLocks noChangeArrowheads="1"/>
            </p:cNvSpPr>
            <p:nvPr/>
          </p:nvSpPr>
          <p:spPr bwMode="auto">
            <a:xfrm>
              <a:off x="7123953" y="4090409"/>
              <a:ext cx="1628002" cy="262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4572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37931725" indent="-37474525" defTabSz="4572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4572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4572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4572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ts val="0"/>
                </a:spcAft>
                <a:buFontTx/>
                <a:buNone/>
              </a:pPr>
              <a:r>
                <a:rPr lang="en-US" altLang="en-US" sz="1000" dirty="0">
                  <a:solidFill>
                    <a:prstClr val="black"/>
                  </a:solidFill>
                  <a:latin typeface="Calibri" panose="020F0502020204030204" pitchFamily="34" charset="0"/>
                </a:rPr>
                <a:t>10. MRI IT and Databasing</a:t>
              </a:r>
            </a:p>
          </p:txBody>
        </p:sp>
        <p:pic>
          <p:nvPicPr>
            <p:cNvPr id="49" name="Picture 104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48501" y="4408488"/>
              <a:ext cx="898537" cy="6576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0" name="TextBox 105"/>
            <p:cNvSpPr txBox="1">
              <a:spLocks noChangeArrowheads="1"/>
            </p:cNvSpPr>
            <p:nvPr/>
          </p:nvSpPr>
          <p:spPr bwMode="auto">
            <a:xfrm>
              <a:off x="8426450" y="4392613"/>
              <a:ext cx="638175" cy="277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4572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37931725" indent="-37474525" defTabSz="4572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4572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4572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4572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ts val="0"/>
                </a:spcAft>
                <a:buFontTx/>
                <a:buNone/>
              </a:pPr>
              <a:r>
                <a:rPr lang="en-US" altLang="en-US" sz="1200" dirty="0">
                  <a:solidFill>
                    <a:prstClr val="black"/>
                  </a:solidFill>
                  <a:latin typeface="Calibri" panose="020F0502020204030204" pitchFamily="34" charset="0"/>
                </a:rPr>
                <a:t>C-Brain</a:t>
              </a:r>
            </a:p>
          </p:txBody>
        </p:sp>
        <p:sp>
          <p:nvSpPr>
            <p:cNvPr id="51" name="TextBox 106"/>
            <p:cNvSpPr txBox="1">
              <a:spLocks noChangeArrowheads="1"/>
            </p:cNvSpPr>
            <p:nvPr/>
          </p:nvSpPr>
          <p:spPr bwMode="auto">
            <a:xfrm>
              <a:off x="8474075" y="4972050"/>
              <a:ext cx="541338" cy="277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4572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37931725" indent="-37474525" defTabSz="4572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4572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4572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4572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ts val="0"/>
                </a:spcAft>
                <a:buFontTx/>
                <a:buNone/>
              </a:pPr>
              <a:r>
                <a:rPr lang="en-US" altLang="en-US" sz="1200" dirty="0">
                  <a:solidFill>
                    <a:prstClr val="black"/>
                  </a:solidFill>
                  <a:latin typeface="Calibri" panose="020F0502020204030204" pitchFamily="34" charset="0"/>
                </a:rPr>
                <a:t>LORIS</a:t>
              </a:r>
            </a:p>
          </p:txBody>
        </p:sp>
        <p:cxnSp>
          <p:nvCxnSpPr>
            <p:cNvPr id="52" name="Straight Arrow Connector 51"/>
            <p:cNvCxnSpPr>
              <a:cxnSpLocks noChangeShapeType="1"/>
            </p:cNvCxnSpPr>
            <p:nvPr/>
          </p:nvCxnSpPr>
          <p:spPr bwMode="auto">
            <a:xfrm>
              <a:off x="6765925" y="4581525"/>
              <a:ext cx="315913" cy="0"/>
            </a:xfrm>
            <a:prstGeom prst="straightConnector1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 type="arrow" w="med" len="med"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</p:cxnSp>
        <p:cxnSp>
          <p:nvCxnSpPr>
            <p:cNvPr id="53" name="Straight Arrow Connector 52"/>
            <p:cNvCxnSpPr>
              <a:cxnSpLocks noChangeShapeType="1"/>
            </p:cNvCxnSpPr>
            <p:nvPr/>
          </p:nvCxnSpPr>
          <p:spPr bwMode="auto">
            <a:xfrm>
              <a:off x="8035925" y="4530725"/>
              <a:ext cx="390525" cy="7938"/>
            </a:xfrm>
            <a:prstGeom prst="straightConnector1">
              <a:avLst/>
            </a:prstGeom>
            <a:noFill/>
            <a:ln w="38100">
              <a:solidFill>
                <a:srgbClr val="387FE6"/>
              </a:solidFill>
              <a:round/>
              <a:headEnd/>
              <a:tailEnd type="arrow" w="med" len="med"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</p:cxnSp>
        <p:cxnSp>
          <p:nvCxnSpPr>
            <p:cNvPr id="54" name="Straight Arrow Connector 53"/>
            <p:cNvCxnSpPr>
              <a:cxnSpLocks noChangeShapeType="1"/>
            </p:cNvCxnSpPr>
            <p:nvPr/>
          </p:nvCxnSpPr>
          <p:spPr bwMode="auto">
            <a:xfrm rot="16200000" flipH="1">
              <a:off x="8576469" y="4849019"/>
              <a:ext cx="338138" cy="0"/>
            </a:xfrm>
            <a:prstGeom prst="straightConnector1">
              <a:avLst/>
            </a:prstGeom>
            <a:noFill/>
            <a:ln w="38100">
              <a:solidFill>
                <a:srgbClr val="387FE6"/>
              </a:solidFill>
              <a:round/>
              <a:headEnd/>
              <a:tailEnd type="arrow" w="med" len="med"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</p:cxnSp>
        <p:sp>
          <p:nvSpPr>
            <p:cNvPr id="55" name="Rectangle 54"/>
            <p:cNvSpPr>
              <a:spLocks noChangeArrowheads="1"/>
            </p:cNvSpPr>
            <p:nvPr/>
          </p:nvSpPr>
          <p:spPr bwMode="auto">
            <a:xfrm>
              <a:off x="5335588" y="5494338"/>
              <a:ext cx="3254375" cy="107791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8"/>
                </a:srgbClr>
              </a:outerShdw>
            </a:effectLst>
          </p:spPr>
          <p:txBody>
            <a:bodyPr anchor="ctr"/>
            <a:lstStyle/>
            <a:p>
              <a:pPr marL="342900" indent="-342900" algn="ctr" defTabSz="457200" fontAlgn="auto">
                <a:spcBef>
                  <a:spcPts val="0"/>
                </a:spcBef>
                <a:spcAft>
                  <a:spcPts val="0"/>
                </a:spcAft>
                <a:buFontTx/>
                <a:buAutoNum type="arabicPeriod"/>
                <a:defRPr/>
              </a:pPr>
              <a:endParaRPr lang="en-US" sz="18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6" name="TextBox 120"/>
            <p:cNvSpPr txBox="1">
              <a:spLocks noChangeArrowheads="1"/>
            </p:cNvSpPr>
            <p:nvPr/>
          </p:nvSpPr>
          <p:spPr bwMode="auto">
            <a:xfrm>
              <a:off x="5375013" y="5540727"/>
              <a:ext cx="1726135" cy="4259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4572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37931725" indent="-37474525" defTabSz="4572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4572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4572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4572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ts val="0"/>
                </a:spcAft>
                <a:buFontTx/>
                <a:buNone/>
              </a:pPr>
              <a:r>
                <a:rPr lang="en-US" altLang="en-US" sz="1000" dirty="0">
                  <a:solidFill>
                    <a:prstClr val="black"/>
                  </a:solidFill>
                  <a:latin typeface="Calibri" panose="020F0502020204030204" pitchFamily="34" charset="0"/>
                </a:rPr>
                <a:t>11. Brain Donation Program</a:t>
              </a:r>
            </a:p>
            <a:p>
              <a:pPr fontAlgn="auto">
                <a:spcBef>
                  <a:spcPct val="0"/>
                </a:spcBef>
                <a:spcAft>
                  <a:spcPts val="0"/>
                </a:spcAft>
                <a:buFontTx/>
                <a:buNone/>
              </a:pPr>
              <a:r>
                <a:rPr lang="en-US" altLang="en-US" sz="1000" dirty="0">
                  <a:solidFill>
                    <a:prstClr val="black"/>
                  </a:solidFill>
                  <a:latin typeface="Calibri" panose="020F0502020204030204" pitchFamily="34" charset="0"/>
                </a:rPr>
                <a:t>       and Follow-up in Clinic</a:t>
              </a:r>
            </a:p>
          </p:txBody>
        </p:sp>
        <p:pic>
          <p:nvPicPr>
            <p:cNvPr id="57" name="Picture 121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4075" y="5618163"/>
              <a:ext cx="1273175" cy="811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8" name="TextBox 62"/>
            <p:cNvSpPr txBox="1">
              <a:spLocks noChangeArrowheads="1"/>
            </p:cNvSpPr>
            <p:nvPr/>
          </p:nvSpPr>
          <p:spPr bwMode="auto">
            <a:xfrm>
              <a:off x="2300980" y="4418013"/>
              <a:ext cx="1030287" cy="600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4572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37931725" indent="-37474525" defTabSz="4572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4572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4572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4572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ts val="0"/>
                </a:spcAft>
              </a:pPr>
              <a:r>
                <a:rPr lang="en-US" altLang="en-US" sz="1000" dirty="0">
                  <a:solidFill>
                    <a:prstClr val="black"/>
                  </a:solidFill>
                  <a:latin typeface="Calibri" panose="020F0502020204030204" pitchFamily="34" charset="0"/>
                </a:rPr>
                <a:t>mental health</a:t>
              </a:r>
            </a:p>
            <a:p>
              <a:pPr fontAlgn="auto">
                <a:spcBef>
                  <a:spcPct val="0"/>
                </a:spcBef>
                <a:spcAft>
                  <a:spcPts val="0"/>
                </a:spcAft>
              </a:pPr>
              <a:r>
                <a:rPr lang="en-US" altLang="en-US" sz="1000" dirty="0">
                  <a:solidFill>
                    <a:prstClr val="black"/>
                  </a:solidFill>
                  <a:latin typeface="Calibri" panose="020F0502020204030204" pitchFamily="34" charset="0"/>
                </a:rPr>
                <a:t>Social</a:t>
              </a:r>
            </a:p>
            <a:p>
              <a:pPr fontAlgn="auto">
                <a:spcBef>
                  <a:spcPct val="0"/>
                </a:spcBef>
                <a:spcAft>
                  <a:spcPts val="0"/>
                </a:spcAft>
              </a:pPr>
              <a:r>
                <a:rPr lang="en-US" altLang="en-US" sz="1000" dirty="0">
                  <a:solidFill>
                    <a:prstClr val="black"/>
                  </a:solidFill>
                  <a:latin typeface="Calibri" panose="020F0502020204030204" pitchFamily="34" charset="0"/>
                </a:rPr>
                <a:t>psychiatric</a:t>
              </a:r>
            </a:p>
          </p:txBody>
        </p:sp>
        <p:sp>
          <p:nvSpPr>
            <p:cNvPr id="59" name="TextBox 70"/>
            <p:cNvSpPr txBox="1">
              <a:spLocks noChangeArrowheads="1"/>
            </p:cNvSpPr>
            <p:nvPr/>
          </p:nvSpPr>
          <p:spPr bwMode="auto">
            <a:xfrm>
              <a:off x="2265363" y="5745162"/>
              <a:ext cx="1333501" cy="261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defTabSz="4572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37931725" indent="-37474525" defTabSz="4572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4572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4572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4572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ts val="0"/>
                </a:spcAft>
              </a:pPr>
              <a:r>
                <a:rPr lang="en-US" altLang="en-US" sz="1000" dirty="0">
                  <a:solidFill>
                    <a:prstClr val="black"/>
                  </a:solidFill>
                  <a:latin typeface="Calibri" panose="020F0502020204030204" pitchFamily="34" charset="0"/>
                </a:rPr>
                <a:t>National battery</a:t>
              </a:r>
            </a:p>
          </p:txBody>
        </p:sp>
        <p:cxnSp>
          <p:nvCxnSpPr>
            <p:cNvPr id="60" name="Straight Arrow Connector 59"/>
            <p:cNvCxnSpPr>
              <a:cxnSpLocks noChangeShapeType="1"/>
            </p:cNvCxnSpPr>
            <p:nvPr/>
          </p:nvCxnSpPr>
          <p:spPr bwMode="auto">
            <a:xfrm flipV="1">
              <a:off x="2238375" y="6083300"/>
              <a:ext cx="2322513" cy="1588"/>
            </a:xfrm>
            <a:prstGeom prst="straightConnector1">
              <a:avLst/>
            </a:prstGeom>
            <a:noFill/>
            <a:ln w="38100">
              <a:solidFill>
                <a:srgbClr val="D486FF"/>
              </a:solidFill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</p:cxnSp>
        <p:cxnSp>
          <p:nvCxnSpPr>
            <p:cNvPr id="61" name="Straight Arrow Connector 60"/>
            <p:cNvCxnSpPr>
              <a:cxnSpLocks noChangeShapeType="1"/>
            </p:cNvCxnSpPr>
            <p:nvPr/>
          </p:nvCxnSpPr>
          <p:spPr bwMode="auto">
            <a:xfrm flipV="1">
              <a:off x="4560888" y="890588"/>
              <a:ext cx="0" cy="5192712"/>
            </a:xfrm>
            <a:prstGeom prst="straightConnector1">
              <a:avLst/>
            </a:prstGeom>
            <a:noFill/>
            <a:ln w="38100">
              <a:solidFill>
                <a:srgbClr val="D486FF"/>
              </a:solidFill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</p:cxnSp>
        <p:cxnSp>
          <p:nvCxnSpPr>
            <p:cNvPr id="62" name="Straight Arrow Connector 61"/>
            <p:cNvCxnSpPr>
              <a:cxnSpLocks noChangeShapeType="1"/>
            </p:cNvCxnSpPr>
            <p:nvPr/>
          </p:nvCxnSpPr>
          <p:spPr bwMode="auto">
            <a:xfrm rot="16200000" flipH="1">
              <a:off x="5051425" y="2765425"/>
              <a:ext cx="247650" cy="0"/>
            </a:xfrm>
            <a:prstGeom prst="straightConnector1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 type="triangle" w="med" len="med"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</p:cxnSp>
        <p:cxnSp>
          <p:nvCxnSpPr>
            <p:cNvPr id="63" name="Straight Arrow Connector 62"/>
            <p:cNvCxnSpPr>
              <a:cxnSpLocks noChangeShapeType="1"/>
            </p:cNvCxnSpPr>
            <p:nvPr/>
          </p:nvCxnSpPr>
          <p:spPr bwMode="auto">
            <a:xfrm rot="16200000" flipH="1">
              <a:off x="5963444" y="2728119"/>
              <a:ext cx="246062" cy="0"/>
            </a:xfrm>
            <a:prstGeom prst="straightConnector1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 type="triangle" w="med" len="med"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</p:cxnSp>
        <p:cxnSp>
          <p:nvCxnSpPr>
            <p:cNvPr id="64" name="Straight Arrow Connector 63"/>
            <p:cNvCxnSpPr>
              <a:cxnSpLocks noChangeShapeType="1"/>
            </p:cNvCxnSpPr>
            <p:nvPr/>
          </p:nvCxnSpPr>
          <p:spPr bwMode="auto">
            <a:xfrm rot="10800000" flipV="1">
              <a:off x="6711950" y="2598738"/>
              <a:ext cx="685800" cy="290512"/>
            </a:xfrm>
            <a:prstGeom prst="straightConnector1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 type="triangle" w="med" len="med"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</p:cxnSp>
        <p:cxnSp>
          <p:nvCxnSpPr>
            <p:cNvPr id="65" name="Straight Arrow Connector 64"/>
            <p:cNvCxnSpPr>
              <a:cxnSpLocks noChangeShapeType="1"/>
            </p:cNvCxnSpPr>
            <p:nvPr/>
          </p:nvCxnSpPr>
          <p:spPr bwMode="auto">
            <a:xfrm rot="5400000">
              <a:off x="5613400" y="3970338"/>
              <a:ext cx="227013" cy="1587"/>
            </a:xfrm>
            <a:prstGeom prst="straightConnector1">
              <a:avLst/>
            </a:prstGeom>
            <a:noFill/>
            <a:ln w="38100">
              <a:solidFill>
                <a:srgbClr val="660066"/>
              </a:solidFill>
              <a:round/>
              <a:headEnd/>
              <a:tailEnd type="arrow" w="med" len="med"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</p:cxnSp>
        <p:cxnSp>
          <p:nvCxnSpPr>
            <p:cNvPr id="66" name="Straight Arrow Connector 65"/>
            <p:cNvCxnSpPr>
              <a:cxnSpLocks noChangeShapeType="1"/>
            </p:cNvCxnSpPr>
            <p:nvPr/>
          </p:nvCxnSpPr>
          <p:spPr bwMode="auto">
            <a:xfrm rot="5400000">
              <a:off x="5631656" y="5355432"/>
              <a:ext cx="276225" cy="1588"/>
            </a:xfrm>
            <a:prstGeom prst="straightConnector1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 type="arrow" w="med" len="med"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</p:cxnSp>
        <p:cxnSp>
          <p:nvCxnSpPr>
            <p:cNvPr id="67" name="Straight Arrow Connector 74"/>
            <p:cNvCxnSpPr>
              <a:cxnSpLocks noChangeShapeType="1"/>
            </p:cNvCxnSpPr>
            <p:nvPr/>
          </p:nvCxnSpPr>
          <p:spPr bwMode="auto">
            <a:xfrm>
              <a:off x="4560888" y="890588"/>
              <a:ext cx="831850" cy="0"/>
            </a:xfrm>
            <a:prstGeom prst="straightConnector1">
              <a:avLst/>
            </a:prstGeom>
            <a:noFill/>
            <a:ln w="38100">
              <a:solidFill>
                <a:srgbClr val="D486FF"/>
              </a:solidFill>
              <a:round/>
              <a:headEnd/>
              <a:tailEnd type="arrow" w="med" len="med"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</p:cxnSp>
        <p:sp>
          <p:nvSpPr>
            <p:cNvPr id="68" name="Rectangle 67"/>
            <p:cNvSpPr>
              <a:spLocks noChangeArrowheads="1"/>
            </p:cNvSpPr>
            <p:nvPr/>
          </p:nvSpPr>
          <p:spPr bwMode="auto">
            <a:xfrm>
              <a:off x="3727450" y="1901825"/>
              <a:ext cx="1665288" cy="78105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6600"/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8"/>
                </a:srgbClr>
              </a:outerShdw>
            </a:effectLst>
          </p:spPr>
          <p:txBody>
            <a:bodyPr anchor="ctr"/>
            <a:lstStyle/>
            <a:p>
              <a:pPr marL="342900" indent="-342900" algn="ctr" defTabSz="457200" fontAlgn="auto">
                <a:spcBef>
                  <a:spcPts val="0"/>
                </a:spcBef>
                <a:spcAft>
                  <a:spcPts val="0"/>
                </a:spcAft>
                <a:buFontTx/>
                <a:buAutoNum type="arabicPeriod"/>
                <a:defRPr/>
              </a:pPr>
              <a:endParaRPr lang="en-US" sz="1800" dirty="0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69" name="Picture 69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42442" y="1966913"/>
              <a:ext cx="820591" cy="6080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0" name="TextBox 68"/>
            <p:cNvSpPr txBox="1">
              <a:spLocks noChangeArrowheads="1"/>
            </p:cNvSpPr>
            <p:nvPr/>
          </p:nvSpPr>
          <p:spPr bwMode="auto">
            <a:xfrm>
              <a:off x="3727450" y="1919288"/>
              <a:ext cx="680505" cy="262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4572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37931725" indent="-37474525" defTabSz="4572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4572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4572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4572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ts val="0"/>
                </a:spcAft>
                <a:buFontTx/>
                <a:buNone/>
              </a:pPr>
              <a:r>
                <a:rPr lang="en-US" altLang="en-US" sz="1000" dirty="0">
                  <a:solidFill>
                    <a:srgbClr val="000000"/>
                  </a:solidFill>
                  <a:latin typeface="Calibri" panose="020F0502020204030204" pitchFamily="34" charset="0"/>
                </a:rPr>
                <a:t>6a.</a:t>
              </a:r>
              <a:r>
                <a:rPr lang="en-US" altLang="en-US" sz="1000" dirty="0">
                  <a:solidFill>
                    <a:prstClr val="black"/>
                  </a:solidFill>
                  <a:latin typeface="Calibri" panose="020F0502020204030204" pitchFamily="34" charset="0"/>
                </a:rPr>
                <a:t>Blood</a:t>
              </a:r>
            </a:p>
          </p:txBody>
        </p:sp>
        <p:sp>
          <p:nvSpPr>
            <p:cNvPr id="15" name="TextBox 22"/>
            <p:cNvSpPr txBox="1">
              <a:spLocks noChangeArrowheads="1"/>
            </p:cNvSpPr>
            <p:nvPr/>
          </p:nvSpPr>
          <p:spPr bwMode="auto">
            <a:xfrm>
              <a:off x="2300980" y="3036095"/>
              <a:ext cx="2374155" cy="4259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4572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37931725" indent="-37474525" defTabSz="4572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4572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4572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4572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fontAlgn="auto">
                <a:spcBef>
                  <a:spcPct val="0"/>
                </a:spcBef>
                <a:spcAft>
                  <a:spcPts val="0"/>
                </a:spcAft>
              </a:pPr>
              <a:r>
                <a:rPr lang="en-US" altLang="en-US" sz="1000" dirty="0" smtClean="0">
                  <a:solidFill>
                    <a:prstClr val="black"/>
                  </a:solidFill>
                  <a:latin typeface="Calibri" panose="020F0502020204030204" pitchFamily="34" charset="0"/>
                </a:rPr>
                <a:t>Demographics</a:t>
              </a:r>
              <a:r>
                <a:rPr lang="en-US" altLang="en-US" sz="1000" dirty="0">
                  <a:solidFill>
                    <a:prstClr val="black"/>
                  </a:solidFill>
                  <a:latin typeface="Calibri" panose="020F0502020204030204" pitchFamily="34" charset="0"/>
                </a:rPr>
                <a:t>, medical/surgical history</a:t>
              </a:r>
            </a:p>
            <a:p>
              <a:pPr fontAlgn="auto">
                <a:spcBef>
                  <a:spcPct val="0"/>
                </a:spcBef>
                <a:spcAft>
                  <a:spcPts val="0"/>
                </a:spcAft>
              </a:pPr>
              <a:r>
                <a:rPr lang="en-US" altLang="en-US" sz="1000" dirty="0">
                  <a:solidFill>
                    <a:prstClr val="black"/>
                  </a:solidFill>
                  <a:latin typeface="Calibri" panose="020F0502020204030204" pitchFamily="34" charset="0"/>
                </a:rPr>
                <a:t> Physical/Neurological examination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20290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399" y="64359"/>
            <a:ext cx="6942667" cy="438547"/>
          </a:xfrm>
        </p:spPr>
        <p:txBody>
          <a:bodyPr>
            <a:normAutofit fontScale="90000"/>
          </a:bodyPr>
          <a:lstStyle/>
          <a:p>
            <a:r>
              <a:rPr lang="en-US" dirty="0"/>
              <a:t>Comprehensive Assessment of Neurodegeneration and Dementia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40189-A564-4279-8D71-ED573467B22B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943736" y="1391545"/>
            <a:ext cx="7536876" cy="42524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200" b="1" dirty="0" smtClean="0">
                <a:solidFill>
                  <a:srgbClr val="0C49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COMPASS-ND </a:t>
            </a:r>
            <a:r>
              <a:rPr lang="en-US" sz="2200" b="1" dirty="0">
                <a:solidFill>
                  <a:srgbClr val="0C49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 </a:t>
            </a:r>
            <a:r>
              <a:rPr lang="en-US" sz="2200" b="1" dirty="0" smtClean="0">
                <a:solidFill>
                  <a:srgbClr val="0C49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 deeply phenotyped cohorts</a:t>
            </a:r>
          </a:p>
          <a:p>
            <a:pPr marL="457200" indent="-342900"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Genetic information: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Genetic information: UK Dementia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Biobank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Affymatrix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Chip = 240,000 SNP’s</a:t>
            </a:r>
          </a:p>
          <a:p>
            <a:pPr marL="461963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3T MRI</a:t>
            </a:r>
          </a:p>
          <a:p>
            <a:pPr marL="461963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Extensive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behavioural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data</a:t>
            </a:r>
          </a:p>
          <a:p>
            <a:pPr marL="461963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Extensive clinical information</a:t>
            </a:r>
          </a:p>
          <a:p>
            <a:pPr marL="461963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Neuropsychology</a:t>
            </a:r>
          </a:p>
          <a:p>
            <a:pPr marL="461963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Biosamples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 blood, saliva,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csf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microbiome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342900"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is-IS" sz="2000" dirty="0">
                <a:latin typeface="Arial" panose="020B0604020202020204" pitchFamily="34" charset="0"/>
                <a:cs typeface="Arial" panose="020B0604020202020204" pitchFamily="34" charset="0"/>
              </a:rPr>
              <a:t>longitudinal followup</a:t>
            </a:r>
          </a:p>
          <a:p>
            <a:pPr marL="457200" indent="-342900"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is-IS" sz="2000" dirty="0">
                <a:latin typeface="Arial" panose="020B0604020202020204" pitchFamily="34" charset="0"/>
                <a:cs typeface="Arial" panose="020B0604020202020204" pitchFamily="34" charset="0"/>
              </a:rPr>
              <a:t>Brain donation program, standardized neuropathology </a:t>
            </a:r>
            <a:r>
              <a:rPr lang="is-I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protocol</a:t>
            </a:r>
            <a:endParaRPr lang="is-I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5248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40189-A564-4279-8D71-ED573467B22B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63959" y="2052159"/>
            <a:ext cx="6731440" cy="1470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1963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Planned 200 MRI studies within CLSA sub-cohort  (Dr. E. Smith)</a:t>
            </a:r>
          </a:p>
          <a:p>
            <a:pPr marL="461963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Planned normal (n=600) CCNA neuropsych normative group (Drs. R. Dixon and N. Phillips) 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79400" y="64359"/>
            <a:ext cx="6612467" cy="438547"/>
          </a:xfrm>
        </p:spPr>
        <p:txBody>
          <a:bodyPr>
            <a:normAutofit fontScale="90000"/>
          </a:bodyPr>
          <a:lstStyle/>
          <a:p>
            <a:r>
              <a:rPr lang="en-US" dirty="0"/>
              <a:t>Comprehensive Assessment of Neurodegeneration and Dementia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63959" y="1348959"/>
            <a:ext cx="758975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1200"/>
              </a:spcAft>
            </a:pPr>
            <a:r>
              <a:rPr lang="en-US" sz="2200" b="1" dirty="0">
                <a:solidFill>
                  <a:srgbClr val="0C49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COMPASS-ND will provide a normal comparison group</a:t>
            </a:r>
          </a:p>
        </p:txBody>
      </p:sp>
    </p:spTree>
    <p:extLst>
      <p:ext uri="{BB962C8B-B14F-4D97-AF65-F5344CB8AC3E}">
        <p14:creationId xmlns:p14="http://schemas.microsoft.com/office/powerpoint/2010/main" val="864745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Approach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77420" y="1529137"/>
            <a:ext cx="7460171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1313" indent="-341313"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We will embrace the complexity of Neurodegenerative Diseases (NDD)</a:t>
            </a:r>
          </a:p>
          <a:p>
            <a:pPr marL="798513" lvl="1" indent="-341313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ssessing a range of NDD, liberal inclusion criteria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Mixed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dementias, vascular + neurodegenerative elements</a:t>
            </a:r>
          </a:p>
          <a:p>
            <a:pPr marL="798513" lvl="1" indent="-341313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Look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at risk factors, biomarkers, therapy response in real life “messy” and mixed dementia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cases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7763" lvl="2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Entertain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the possibility of mixed/multiple therapy trials in years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3-5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7763" lvl="2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Bring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vascular assessment, VCI, vascular risk factors to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centre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stage</a:t>
            </a:r>
          </a:p>
          <a:p>
            <a:pPr marL="1147763" lvl="2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tudying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shared mechanisms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that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cut across disease categories. 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1313" indent="-341313"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Leverage deeply </a:t>
            </a:r>
            <a:r>
              <a:rPr lang="en-US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phenotyped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subjects: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98513" lvl="2" indent="-341313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Roll SCI, MCI, AD, FTD subjects into intervention studies at lower cost.</a:t>
            </a:r>
          </a:p>
          <a:p>
            <a:pPr marL="798513" lvl="2" indent="-341313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Treatment, not natural history cohorts.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40189-A564-4279-8D71-ED573467B22B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77420" y="1011088"/>
            <a:ext cx="75557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000" b="1" dirty="0">
                <a:solidFill>
                  <a:srgbClr val="0C49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Novel </a:t>
            </a:r>
            <a:r>
              <a:rPr lang="en-US" sz="2000" b="1" dirty="0" smtClean="0">
                <a:solidFill>
                  <a:srgbClr val="0C49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approaches:</a:t>
            </a:r>
            <a:endParaRPr lang="en-US" sz="2000" b="1" dirty="0">
              <a:solidFill>
                <a:srgbClr val="0C496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2029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GUID" val="63c8ddeb-1783-4ce4-9757-2f16c4fe76ff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17311</TotalTime>
  <Words>1240</Words>
  <Application>Microsoft Office PowerPoint</Application>
  <PresentationFormat>On-screen Show (4:3)</PresentationFormat>
  <Paragraphs>257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6" baseType="lpstr">
      <vt:lpstr>ＭＳ Ｐゴシック</vt:lpstr>
      <vt:lpstr>AR PL ShanHeiSun Uni</vt:lpstr>
      <vt:lpstr>Arial</vt:lpstr>
      <vt:lpstr>Calibri</vt:lpstr>
      <vt:lpstr>Calibri Light</vt:lpstr>
      <vt:lpstr>Myriad Pro</vt:lpstr>
      <vt:lpstr>Optima</vt:lpstr>
      <vt:lpstr>Times New Roman</vt:lpstr>
      <vt:lpstr>Trebuchet MS</vt:lpstr>
      <vt:lpstr>Wingdings</vt:lpstr>
      <vt:lpstr>Office Theme</vt:lpstr>
      <vt:lpstr>PowerPoint Presentation</vt:lpstr>
      <vt:lpstr>The CCNA</vt:lpstr>
      <vt:lpstr>Recruitment Targets for COMPASS-ND</vt:lpstr>
      <vt:lpstr>Choice of Inclusion and Exclusion Criteria</vt:lpstr>
      <vt:lpstr>Choice of Inclusion and Exclusion Criteria</vt:lpstr>
      <vt:lpstr>Protocol Flow in “COMPASS-ND”</vt:lpstr>
      <vt:lpstr>Comprehensive Assessment of Neurodegeneration and Dementia </vt:lpstr>
      <vt:lpstr>Comprehensive Assessment of Neurodegeneration and Dementia </vt:lpstr>
      <vt:lpstr>Our Approach</vt:lpstr>
      <vt:lpstr>Comprehensive Assessment of Neurodegeneration and Dementia </vt:lpstr>
      <vt:lpstr>MRI Imaging</vt:lpstr>
      <vt:lpstr>Image Processing</vt:lpstr>
      <vt:lpstr>LORIS Database</vt:lpstr>
      <vt:lpstr>LORIS Data Types</vt:lpstr>
      <vt:lpstr>International Partners</vt:lpstr>
      <vt:lpstr>CBRAIN Canadian Distributed Neuroimaging Platform</vt:lpstr>
      <vt:lpstr>CBRAIN National Integration</vt:lpstr>
      <vt:lpstr>CBRAIN</vt:lpstr>
      <vt:lpstr>Novel evaluation of virtually ALL ADNI data!</vt:lpstr>
      <vt:lpstr>Multi-Factorial Data-Driven Analysis (MFDDA)</vt:lpstr>
      <vt:lpstr>Modalities and Associated Biomarkers from ADNI </vt:lpstr>
      <vt:lpstr>Hypothetical vs. Data-driven Models of LOAD Progression</vt:lpstr>
      <vt:lpstr>Plasma and CSF Biomarker Levels in LOAD</vt:lpstr>
      <vt:lpstr>Plasma, CSF Biomarkers Levels in LOAD</vt:lpstr>
      <vt:lpstr>International Linkages and Opportunities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Brian Kuan</dc:creator>
  <cp:lastModifiedBy>SRI</cp:lastModifiedBy>
  <cp:revision>343</cp:revision>
  <cp:lastPrinted>2016-01-18T16:02:37Z</cp:lastPrinted>
  <dcterms:created xsi:type="dcterms:W3CDTF">2016-01-05T20:55:07Z</dcterms:created>
  <dcterms:modified xsi:type="dcterms:W3CDTF">2016-07-22T12:27:29Z</dcterms:modified>
</cp:coreProperties>
</file>