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3" r:id="rId2"/>
    <p:sldId id="316" r:id="rId3"/>
    <p:sldId id="315" r:id="rId4"/>
    <p:sldId id="288" r:id="rId5"/>
    <p:sldId id="289" r:id="rId6"/>
    <p:sldId id="317" r:id="rId7"/>
    <p:sldId id="298" r:id="rId8"/>
    <p:sldId id="295" r:id="rId9"/>
    <p:sldId id="291" r:id="rId10"/>
    <p:sldId id="314" r:id="rId11"/>
    <p:sldId id="320" r:id="rId12"/>
    <p:sldId id="319" r:id="rId13"/>
    <p:sldId id="321" r:id="rId14"/>
    <p:sldId id="322" r:id="rId15"/>
    <p:sldId id="297" r:id="rId16"/>
    <p:sldId id="318" r:id="rId17"/>
    <p:sldId id="323" r:id="rId18"/>
    <p:sldId id="324" r:id="rId19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1C8"/>
    <a:srgbClr val="8D776B"/>
    <a:srgbClr val="522810"/>
    <a:srgbClr val="422516"/>
    <a:srgbClr val="755F50"/>
    <a:srgbClr val="333333"/>
    <a:srgbClr val="AD9881"/>
    <a:srgbClr val="B09880"/>
    <a:srgbClr val="AE9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1" autoAdjust="0"/>
    <p:restoredTop sz="98401" autoAdjust="0"/>
  </p:normalViewPr>
  <p:slideViewPr>
    <p:cSldViewPr>
      <p:cViewPr varScale="1">
        <p:scale>
          <a:sx n="151" d="100"/>
          <a:sy n="151" d="100"/>
        </p:scale>
        <p:origin x="-76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F1CC7-3463-4DC3-9A7A-913E47EDCFCC}" type="datetimeFigureOut">
              <a:rPr lang="en-GB" smtClean="0"/>
              <a:t>16-07-19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35B7-6B62-4189-A289-1E8702C2CE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79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FFB1-FF30-44A1-A8ED-4B767A9FA762}" type="datetimeFigureOut">
              <a:rPr lang="en-GB" smtClean="0"/>
              <a:t>16-07-19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08381-41B2-4FE8-B7B9-6A58D8DAAD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35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CCB1-0634-449F-94FE-F8ACFDDC32F1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33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3190-67D0-407F-BD10-FDA7BE57A1C7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90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6A28-FD15-432D-9D53-81EB964FCA9F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10D-B5AA-4019-8122-82CD05EF91D9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43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3F71-C5F5-4F8D-9F41-B0328606A6EE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99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2DB3-FED6-4E74-87CD-16116BC309EC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3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ADA2-FA8E-459A-B4AF-27F7DC63C8F1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02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E8458-E75C-4635-B0D0-7B36363EDC8B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0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F8A-E411-473A-80F9-695906B155C4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1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45F5-053C-4630-8A27-F5F1F8BEB2CA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2D1FE-0D94-434F-8B8F-933E414928FA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9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4D96-F467-4E10-B1D8-42F536EA829D}" type="datetime1">
              <a:rPr lang="en-GB" smtClean="0"/>
              <a:t>16-07-19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74A5-9EB5-4B7B-954F-07C6BEA060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6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worlddementiacouncil.com" TargetMode="Externa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786" b="46493"/>
          <a:stretch/>
        </p:blipFill>
        <p:spPr>
          <a:xfrm rot="5400000">
            <a:off x="53751" y="2511152"/>
            <a:ext cx="4320480" cy="442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1512168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US" dirty="0" smtClean="0">
                <a:latin typeface="Lucida Grande CE"/>
                <a:cs typeface="Lucida Grande CE"/>
              </a:rPr>
              <a:t>The Global Dementia</a:t>
            </a:r>
            <a:br>
              <a:rPr lang="en-US" dirty="0" smtClean="0">
                <a:latin typeface="Lucida Grande CE"/>
                <a:cs typeface="Lucida Grande CE"/>
              </a:rPr>
            </a:br>
            <a:r>
              <a:rPr lang="en-US" dirty="0" smtClean="0">
                <a:latin typeface="Lucida Grande CE"/>
                <a:cs typeface="Lucida Grande CE"/>
              </a:rPr>
              <a:t>Environment</a:t>
            </a:r>
            <a:endParaRPr lang="en-GB" dirty="0">
              <a:latin typeface="Lucida Grande CE"/>
              <a:cs typeface="Lucida Grande C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8" y="3861048"/>
            <a:ext cx="4968552" cy="2400672"/>
          </a:xfrm>
        </p:spPr>
        <p:txBody>
          <a:bodyPr>
            <a:normAutofit/>
          </a:bodyPr>
          <a:lstStyle/>
          <a:p>
            <a:pPr algn="r"/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Yves Joanette, PhD, FCAHS</a:t>
            </a:r>
          </a:p>
          <a:p>
            <a:pPr algn="r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Chair, World Dementia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Council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  <a:p>
            <a:pPr algn="r"/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  <a:p>
            <a:pPr algn="r"/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ADNI Meeting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Toronto, 2016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</p:txBody>
      </p:sp>
      <p:pic>
        <p:nvPicPr>
          <p:cNvPr id="6" name="Image 5" descr="WDC_wordmark_WS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2"/>
            <a:ext cx="3960440" cy="15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5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2736"/>
            <a:ext cx="7200800" cy="5688632"/>
          </a:xfrm>
        </p:spPr>
        <p:txBody>
          <a:bodyPr>
            <a:normAutofit fontScale="92500" lnSpcReduction="10000"/>
          </a:bodyPr>
          <a:lstStyle/>
          <a:p>
            <a:pPr marL="471488" lvl="1" indent="-457200">
              <a:buClr>
                <a:srgbClr val="522810"/>
              </a:buClr>
              <a:buFont typeface="+mj-lt"/>
              <a:buAutoNum type="arabicPeriod"/>
            </a:pPr>
            <a:r>
              <a:rPr lang="en-GB" sz="2400" dirty="0" err="1">
                <a:latin typeface="Lucida Grande CE"/>
                <a:cs typeface="Lucida Grande CE"/>
              </a:rPr>
              <a:t>F</a:t>
            </a:r>
            <a:r>
              <a:rPr lang="en-GB" sz="2400" dirty="0" err="1" smtClean="0">
                <a:latin typeface="Lucida Grande CE"/>
                <a:cs typeface="Lucida Grande CE"/>
              </a:rPr>
              <a:t>avor</a:t>
            </a:r>
            <a:r>
              <a:rPr lang="en-GB" sz="2400" dirty="0" smtClean="0">
                <a:latin typeface="Lucida Grande CE"/>
                <a:cs typeface="Lucida Grande CE"/>
              </a:rPr>
              <a:t> integrated </a:t>
            </a:r>
            <a:r>
              <a:rPr lang="en-GB" sz="2400" dirty="0">
                <a:latin typeface="Lucida Grande CE"/>
                <a:cs typeface="Lucida Grande CE"/>
              </a:rPr>
              <a:t>drug development</a:t>
            </a:r>
          </a:p>
          <a:p>
            <a:pPr marL="471488" lvl="1" indent="-457200">
              <a:buClr>
                <a:srgbClr val="522810"/>
              </a:buClr>
              <a:buFont typeface="+mj-lt"/>
              <a:buAutoNum type="arabicPeriod"/>
            </a:pPr>
            <a:r>
              <a:rPr lang="en-GB" sz="2400" dirty="0">
                <a:latin typeface="Lucida Grande CE"/>
                <a:cs typeface="Lucida Grande CE"/>
              </a:rPr>
              <a:t>A</a:t>
            </a:r>
            <a:r>
              <a:rPr lang="en-GB" sz="2400" dirty="0" smtClean="0">
                <a:latin typeface="Lucida Grande CE"/>
                <a:cs typeface="Lucida Grande CE"/>
              </a:rPr>
              <a:t>dvocate for </a:t>
            </a:r>
            <a:r>
              <a:rPr lang="en-GB" sz="2400" dirty="0">
                <a:latin typeface="Lucida Grande CE"/>
                <a:cs typeface="Lucida Grande CE"/>
              </a:rPr>
              <a:t>i</a:t>
            </a:r>
            <a:r>
              <a:rPr lang="en-GB" sz="2400" dirty="0" smtClean="0">
                <a:latin typeface="Lucida Grande CE"/>
                <a:cs typeface="Lucida Grande CE"/>
              </a:rPr>
              <a:t>nnovative </a:t>
            </a:r>
            <a:r>
              <a:rPr lang="en-GB" sz="2400" dirty="0">
                <a:latin typeface="Lucida Grande CE"/>
                <a:cs typeface="Lucida Grande CE"/>
              </a:rPr>
              <a:t>and global finance models</a:t>
            </a:r>
          </a:p>
          <a:p>
            <a:pPr marL="471488" lvl="1" indent="-457200">
              <a:buClr>
                <a:srgbClr val="522810"/>
              </a:buClr>
              <a:buFont typeface="+mj-lt"/>
              <a:buAutoNum type="arabicPeriod"/>
            </a:pPr>
            <a:r>
              <a:rPr lang="en-GB" sz="2400" dirty="0">
                <a:latin typeface="Lucida Grande CE"/>
                <a:cs typeface="Lucida Grande CE"/>
              </a:rPr>
              <a:t>E</a:t>
            </a:r>
            <a:r>
              <a:rPr lang="en-GB" sz="2400" dirty="0" smtClean="0">
                <a:latin typeface="Lucida Grande CE"/>
                <a:cs typeface="Lucida Grande CE"/>
              </a:rPr>
              <a:t>ncourage open </a:t>
            </a:r>
            <a:r>
              <a:rPr lang="en-GB" sz="2400" dirty="0">
                <a:latin typeface="Lucida Grande CE"/>
                <a:cs typeface="Lucida Grande CE"/>
              </a:rPr>
              <a:t>science collaborative global research including </a:t>
            </a:r>
            <a:r>
              <a:rPr lang="en-GB" sz="2400" dirty="0" smtClean="0">
                <a:latin typeface="Lucida Grande CE"/>
                <a:cs typeface="Lucida Grande CE"/>
              </a:rPr>
              <a:t>big </a:t>
            </a:r>
            <a:r>
              <a:rPr lang="en-GB" sz="2400" dirty="0">
                <a:latin typeface="Lucida Grande CE"/>
                <a:cs typeface="Lucida Grande CE"/>
              </a:rPr>
              <a:t>data</a:t>
            </a:r>
          </a:p>
          <a:p>
            <a:pPr marL="471488" lvl="1" indent="-457200">
              <a:buClr>
                <a:srgbClr val="522810"/>
              </a:buClr>
              <a:buFont typeface="+mj-lt"/>
              <a:buAutoNum type="arabicPeriod"/>
            </a:pPr>
            <a:r>
              <a:rPr lang="en-GB" sz="2400" dirty="0">
                <a:latin typeface="Lucida Grande CE"/>
                <a:cs typeface="Lucida Grande CE"/>
              </a:rPr>
              <a:t>S</a:t>
            </a:r>
            <a:r>
              <a:rPr lang="en-GB" sz="2400" dirty="0" smtClean="0">
                <a:latin typeface="Lucida Grande CE"/>
                <a:cs typeface="Lucida Grande CE"/>
              </a:rPr>
              <a:t>timulate adequate </a:t>
            </a:r>
            <a:r>
              <a:rPr lang="en-GB" sz="2400" dirty="0">
                <a:latin typeface="Lucida Grande CE"/>
                <a:cs typeface="Lucida Grande CE"/>
              </a:rPr>
              <a:t>care for people living with dementia and their carers in </a:t>
            </a:r>
            <a:r>
              <a:rPr lang="en-GB" sz="2400" dirty="0" smtClean="0">
                <a:latin typeface="Lucida Grande CE"/>
                <a:cs typeface="Lucida Grande CE"/>
              </a:rPr>
              <a:t>high, </a:t>
            </a:r>
            <a:r>
              <a:rPr lang="en-GB" sz="2400" dirty="0">
                <a:latin typeface="Lucida Grande CE"/>
                <a:cs typeface="Lucida Grande CE"/>
              </a:rPr>
              <a:t>middle and low-income countries</a:t>
            </a:r>
          </a:p>
          <a:p>
            <a:pPr marL="471488" lvl="1" indent="-457200">
              <a:buClr>
                <a:srgbClr val="522810"/>
              </a:buClr>
              <a:buFont typeface="+mj-lt"/>
              <a:buAutoNum type="arabicPeriod"/>
            </a:pPr>
            <a:r>
              <a:rPr lang="en-GB" sz="2400" dirty="0" smtClean="0">
                <a:latin typeface="Lucida Grande CE"/>
                <a:cs typeface="Lucida Grande CE"/>
              </a:rPr>
              <a:t>Facilitate </a:t>
            </a:r>
            <a:r>
              <a:rPr lang="en-GB" sz="2400" dirty="0">
                <a:latin typeface="Lucida Grande CE"/>
                <a:cs typeface="Lucida Grande CE"/>
              </a:rPr>
              <a:t>the identification and the dissemination of risk reduction </a:t>
            </a:r>
            <a:r>
              <a:rPr lang="en-GB" sz="2400" dirty="0" smtClean="0">
                <a:latin typeface="Lucida Grande CE"/>
                <a:cs typeface="Lucida Grande CE"/>
              </a:rPr>
              <a:t>strategies</a:t>
            </a:r>
          </a:p>
          <a:p>
            <a:pPr marL="0" indent="0" defTabSz="449263">
              <a:buNone/>
            </a:pPr>
            <a:r>
              <a:rPr lang="en-GB" sz="2800" dirty="0">
                <a:latin typeface="Lucida Grande"/>
                <a:cs typeface="Lucida Grande"/>
              </a:rPr>
              <a:t>Integrating cross-cutting themes</a:t>
            </a:r>
          </a:p>
          <a:p>
            <a:pPr marL="406400" lvl="1" indent="-342900">
              <a:buFont typeface="Wingdings" charset="2"/>
              <a:buChar char="§"/>
            </a:pPr>
            <a:r>
              <a:rPr lang="en-GB" sz="2400" dirty="0">
                <a:latin typeface="Lucida Grande"/>
                <a:cs typeface="Lucida Grande"/>
              </a:rPr>
              <a:t>Women and dementia</a:t>
            </a:r>
          </a:p>
          <a:p>
            <a:pPr marL="406400" lvl="1" indent="-342900">
              <a:buFont typeface="Wingdings" charset="2"/>
              <a:buChar char="§"/>
            </a:pPr>
            <a:r>
              <a:rPr lang="en-GB" sz="2400" dirty="0">
                <a:latin typeface="Lucida Grande"/>
                <a:cs typeface="Lucida Grande"/>
              </a:rPr>
              <a:t>Awareness </a:t>
            </a:r>
          </a:p>
          <a:p>
            <a:pPr marL="406400" lvl="1" indent="-342900">
              <a:buFont typeface="Wingdings" charset="2"/>
              <a:buChar char="§"/>
            </a:pPr>
            <a:r>
              <a:rPr lang="en-GB" sz="2400" dirty="0">
                <a:latin typeface="Lucida Grande"/>
                <a:cs typeface="Lucida Grande"/>
              </a:rPr>
              <a:t>Stigma</a:t>
            </a:r>
          </a:p>
          <a:p>
            <a:pPr marL="406400" lvl="1" indent="-342900">
              <a:buFont typeface="Wingdings" charset="2"/>
              <a:buChar char="§"/>
            </a:pPr>
            <a:r>
              <a:rPr lang="en-GB" sz="2400" dirty="0">
                <a:latin typeface="Lucida Grande"/>
                <a:cs typeface="Lucida Grande"/>
              </a:rPr>
              <a:t>Inequalities</a:t>
            </a:r>
          </a:p>
          <a:p>
            <a:pPr marL="347663" lvl="1" indent="-333375">
              <a:buClr>
                <a:srgbClr val="522810"/>
              </a:buClr>
              <a:buFont typeface="Wingdings" charset="2"/>
              <a:buChar char="§"/>
            </a:pPr>
            <a:endParaRPr lang="en-GB" sz="2400" dirty="0">
              <a:latin typeface="Lucida Grande CE"/>
              <a:cs typeface="Lucida Grande C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Current Priorities of the Council</a:t>
            </a:r>
            <a:endParaRPr lang="en-GB" sz="3200" dirty="0">
              <a:solidFill>
                <a:srgbClr val="522810"/>
              </a:solidFill>
              <a:latin typeface="Lucida Grande CE"/>
              <a:cs typeface="Lucida Grande CE"/>
            </a:endParaRPr>
          </a:p>
        </p:txBody>
      </p:sp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123728" y="1020792"/>
            <a:ext cx="6948264" cy="3416320"/>
          </a:xfrm>
          <a:prstGeom prst="rect">
            <a:avLst/>
          </a:prstGeom>
          <a:solidFill>
            <a:srgbClr val="8D776B"/>
          </a:solidFill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Global Team 1 - Raj Long, Lead</a:t>
            </a:r>
          </a:p>
          <a:p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Global Team 2 – Chris Llewellyn, Lead</a:t>
            </a:r>
          </a:p>
          <a:p>
            <a:endParaRPr lang="en-CA" sz="2400" dirty="0" smtClean="0">
              <a:solidFill>
                <a:schemeClr val="bg1"/>
              </a:solidFill>
              <a:latin typeface="Lucida Grande"/>
              <a:cs typeface="Lucida Grande"/>
            </a:endParaRPr>
          </a:p>
          <a:p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Global Team 3 – Philippe </a:t>
            </a:r>
            <a:r>
              <a:rPr lang="en-CA" sz="2400" dirty="0" err="1" smtClean="0">
                <a:solidFill>
                  <a:schemeClr val="bg1"/>
                </a:solidFill>
                <a:latin typeface="Lucida Grande"/>
                <a:cs typeface="Lucida Grande"/>
              </a:rPr>
              <a:t>Amouyel</a:t>
            </a:r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, Lead</a:t>
            </a:r>
          </a:p>
          <a:p>
            <a:endParaRPr lang="en-CA" sz="2400" dirty="0">
              <a:solidFill>
                <a:schemeClr val="bg1"/>
              </a:solidFill>
              <a:latin typeface="Lucida Grande"/>
              <a:cs typeface="Lucida Grande"/>
            </a:endParaRPr>
          </a:p>
          <a:p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Global Team 4 – Harry Johns, Lead</a:t>
            </a:r>
          </a:p>
          <a:p>
            <a:endParaRPr lang="en-CA" sz="2400" dirty="0">
              <a:solidFill>
                <a:schemeClr val="bg1"/>
              </a:solidFill>
              <a:latin typeface="Lucida Grande"/>
              <a:cs typeface="Lucida Grande"/>
            </a:endParaRPr>
          </a:p>
          <a:p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Global Team 5 – Ron </a:t>
            </a:r>
            <a:r>
              <a:rPr lang="en-CA" sz="2400" dirty="0">
                <a:solidFill>
                  <a:schemeClr val="bg1"/>
                </a:solidFill>
                <a:latin typeface="Lucida Grande"/>
                <a:cs typeface="Lucida Grande"/>
              </a:rPr>
              <a:t>P</a:t>
            </a:r>
            <a:r>
              <a:rPr lang="en-CA" sz="2400" dirty="0" smtClean="0">
                <a:solidFill>
                  <a:schemeClr val="bg1"/>
                </a:solidFill>
                <a:latin typeface="Lucida Grande"/>
                <a:cs typeface="Lucida Grande"/>
              </a:rPr>
              <a:t>etersen, Lead</a:t>
            </a:r>
          </a:p>
          <a:p>
            <a:endParaRPr lang="en-CA" sz="2400" dirty="0">
              <a:solidFill>
                <a:schemeClr val="bg1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68871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44"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0" b="47993"/>
          <a:stretch>
            <a:fillRect/>
          </a:stretch>
        </p:blipFill>
        <p:spPr bwMode="auto">
          <a:xfrm>
            <a:off x="0" y="0"/>
            <a:ext cx="91440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5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24744"/>
            <a:ext cx="7200800" cy="5616624"/>
          </a:xfrm>
        </p:spPr>
        <p:txBody>
          <a:bodyPr>
            <a:normAutofit/>
          </a:bodyPr>
          <a:lstStyle/>
          <a:p>
            <a:r>
              <a:rPr lang="en-GB" sz="2100" dirty="0">
                <a:latin typeface="Lucida Grande CE"/>
                <a:cs typeface="Lucida Grande CE"/>
              </a:rPr>
              <a:t>In March 2015, the WDC helped to shape the UK Govt-led work to establish the </a:t>
            </a:r>
            <a:r>
              <a:rPr lang="en-GB" sz="2100" b="1" i="1" dirty="0">
                <a:latin typeface="Lucida Grande CE"/>
                <a:cs typeface="Lucida Grande CE"/>
              </a:rPr>
              <a:t>Dementia Discovery Fund</a:t>
            </a:r>
            <a:r>
              <a:rPr lang="en-GB" sz="2100" dirty="0">
                <a:latin typeface="Lucida Grande CE"/>
                <a:cs typeface="Lucida Grande CE"/>
              </a:rPr>
              <a:t> – a ground breaking public/private venture capital fund which aims to finance pre-clinical research to find new drugs to treat dementia. The initial fund level is just over $100m &amp; it aims to raise a further $100m during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Progress – Finance Models</a:t>
            </a:r>
          </a:p>
        </p:txBody>
      </p:sp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1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1703" r="26835" b="71722"/>
          <a:stretch/>
        </p:blipFill>
        <p:spPr bwMode="auto">
          <a:xfrm>
            <a:off x="2048305" y="3933057"/>
            <a:ext cx="708914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67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3304" y="188640"/>
            <a:ext cx="7632848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Progress – Research, Open Science</a:t>
            </a:r>
            <a:b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</a:br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and Big Data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58801"/>
          <a:stretch/>
        </p:blipFill>
        <p:spPr>
          <a:xfrm>
            <a:off x="1120283" y="1268760"/>
            <a:ext cx="8023717" cy="358806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t="76849"/>
          <a:stretch/>
        </p:blipFill>
        <p:spPr>
          <a:xfrm>
            <a:off x="1120283" y="3956236"/>
            <a:ext cx="802371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6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74A5-9EB5-4B7B-954F-07C6BEA0601F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3304" y="188640"/>
            <a:ext cx="7632848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Progress – Care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0"/>
            <a:ext cx="6948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2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12776"/>
            <a:ext cx="7344816" cy="5040560"/>
          </a:xfrm>
        </p:spPr>
        <p:txBody>
          <a:bodyPr>
            <a:normAutofit lnSpcReduction="10000"/>
          </a:bodyPr>
          <a:lstStyle/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The World Dementia Council is now ready to move forward </a:t>
            </a:r>
          </a:p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The 5 Global Teams made up of Council Members and other experts will facilitate moving forward on all five priorities and cross-cutting themes</a:t>
            </a:r>
          </a:p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The World Dementia Council will be working closely with WHO, OECD, ADI, Industry and all stakeholders to help promote, connect the dots and accelerate truly global approaches and solutions</a:t>
            </a:r>
          </a:p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Important Action-Meeting on July 28-29 in Toronto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The World Dementia Council</a:t>
            </a:r>
            <a:b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</a:br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Moving Forward</a:t>
            </a:r>
            <a:endParaRPr lang="en-GB" sz="3200" dirty="0">
              <a:solidFill>
                <a:srgbClr val="522810"/>
              </a:solidFill>
              <a:latin typeface="Lucida Grande CE"/>
              <a:cs typeface="Lucida Grande CE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980728"/>
            <a:ext cx="7344816" cy="5976664"/>
          </a:xfrm>
        </p:spPr>
        <p:txBody>
          <a:bodyPr>
            <a:normAutofit lnSpcReduction="10000"/>
          </a:bodyPr>
          <a:lstStyle/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WHO first highlighted the challenge of dementia in 2012  </a:t>
            </a:r>
          </a:p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WHO organized in March 2015 the </a:t>
            </a:r>
            <a:r>
              <a:rPr lang="en-GB" sz="2400" i="1" dirty="0" smtClean="0">
                <a:latin typeface="Lucida Grande CE"/>
                <a:cs typeface="Lucida Grande CE"/>
              </a:rPr>
              <a:t>First Ministerial Conference on Dementia</a:t>
            </a:r>
            <a:r>
              <a:rPr lang="en-GB" sz="2400" dirty="0" smtClean="0">
                <a:latin typeface="Lucida Grande CE"/>
                <a:cs typeface="Lucida Grande CE"/>
              </a:rPr>
              <a:t> with an action plan endorsed by more than 90 countries</a:t>
            </a:r>
          </a:p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The next step is that the World health Assembly would adopt a Global Dementia Action Plan</a:t>
            </a:r>
          </a:p>
          <a:p>
            <a:pPr marL="857250" lvl="1"/>
            <a:r>
              <a:rPr lang="en-GB" sz="2000" dirty="0" smtClean="0">
                <a:latin typeface="Lucida Grande CE"/>
                <a:cs typeface="Lucida Grande CE"/>
              </a:rPr>
              <a:t>On May 27, 2016, 19 countries proposed a resolution in that sense to the Executive Board of the </a:t>
            </a:r>
            <a:r>
              <a:rPr lang="en-GB" sz="2000" dirty="0" smtClean="0">
                <a:latin typeface="Lucida Grande CE"/>
                <a:cs typeface="Lucida Grande CE"/>
              </a:rPr>
              <a:t>WHA</a:t>
            </a:r>
            <a:r>
              <a:rPr lang="en-GB" sz="2000" dirty="0" smtClean="0">
                <a:latin typeface="Lucida Grande CE"/>
                <a:cs typeface="Lucida Grande CE"/>
              </a:rPr>
              <a:t>, which was strongly endorsed</a:t>
            </a:r>
          </a:p>
          <a:p>
            <a:pPr marL="857250" lvl="1"/>
            <a:r>
              <a:rPr lang="en-GB" sz="2000" dirty="0" smtClean="0">
                <a:latin typeface="Lucida Grande CE"/>
                <a:cs typeface="Lucida Grande CE"/>
              </a:rPr>
              <a:t>The process towards a Global Action Plan is engaged and could be submitted to the WHA in 2017</a:t>
            </a:r>
          </a:p>
          <a:p>
            <a:pPr marL="857250" lvl="1"/>
            <a:r>
              <a:rPr lang="en-GB" sz="2000" dirty="0" smtClean="0">
                <a:latin typeface="Lucida Grande CE"/>
                <a:cs typeface="Lucida Grande CE"/>
              </a:rPr>
              <a:t>The work on the Global Dementia Observatory has started (July 2016, Geneva)  </a:t>
            </a:r>
            <a:endParaRPr lang="en-GB" sz="1800" dirty="0" smtClean="0">
              <a:latin typeface="Lucida Grande CE"/>
              <a:cs typeface="Lucida Grande C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The World Health Organization</a:t>
            </a:r>
            <a:b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</a:br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Moving Forward</a:t>
            </a:r>
            <a:endParaRPr lang="en-GB" sz="3200" dirty="0">
              <a:solidFill>
                <a:srgbClr val="522810"/>
              </a:solidFill>
              <a:latin typeface="Lucida Grande CE"/>
              <a:cs typeface="Lucida Grande CE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3201108" y="-20482"/>
            <a:ext cx="5940153" cy="7005489"/>
            <a:chOff x="3203848" y="7939"/>
            <a:chExt cx="5940153" cy="7005489"/>
          </a:xfrm>
        </p:grpSpPr>
        <p:pic>
          <p:nvPicPr>
            <p:cNvPr id="10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7" t="9021" r="7504" b="27341"/>
            <a:stretch>
              <a:fillRect/>
            </a:stretch>
          </p:blipFill>
          <p:spPr bwMode="auto">
            <a:xfrm>
              <a:off x="3203848" y="7939"/>
              <a:ext cx="5940153" cy="57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7" t="85526" r="7504" b="3304"/>
            <a:stretch>
              <a:fillRect/>
            </a:stretch>
          </p:blipFill>
          <p:spPr bwMode="auto">
            <a:xfrm>
              <a:off x="3203848" y="5661248"/>
              <a:ext cx="5940152" cy="1352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502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WDC_SYM_CMYK.jpg"/>
          <p:cNvPicPr>
            <a:picLocks noChangeAspect="1"/>
          </p:cNvPicPr>
          <p:nvPr/>
        </p:nvPicPr>
        <p:blipFill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16832"/>
            <a:ext cx="3933056" cy="3933056"/>
          </a:xfrm>
          <a:prstGeom prst="rect">
            <a:avLst/>
          </a:prstGeom>
        </p:spPr>
      </p:pic>
      <p:grpSp>
        <p:nvGrpSpPr>
          <p:cNvPr id="34" name="Grouper 33"/>
          <p:cNvGrpSpPr/>
          <p:nvPr/>
        </p:nvGrpSpPr>
        <p:grpSpPr>
          <a:xfrm>
            <a:off x="2339752" y="2276872"/>
            <a:ext cx="2736304" cy="2808312"/>
            <a:chOff x="2339752" y="2276872"/>
            <a:chExt cx="2736304" cy="2808312"/>
          </a:xfrm>
        </p:grpSpPr>
        <p:sp>
          <p:nvSpPr>
            <p:cNvPr id="4" name="Ellipse 3"/>
            <p:cNvSpPr/>
            <p:nvPr/>
          </p:nvSpPr>
          <p:spPr>
            <a:xfrm>
              <a:off x="2339752" y="2276872"/>
              <a:ext cx="2736304" cy="2808312"/>
            </a:xfrm>
            <a:prstGeom prst="ellipse">
              <a:avLst/>
            </a:prstGeom>
            <a:solidFill>
              <a:srgbClr val="DDD1C8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627784" y="2924944"/>
              <a:ext cx="1080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AE987D"/>
                  </a:solidFill>
                  <a:latin typeface="Lucida Grande"/>
                  <a:cs typeface="Lucida Grande"/>
                </a:rPr>
                <a:t>Funders</a:t>
              </a:r>
              <a:endParaRPr lang="en-CA" dirty="0">
                <a:solidFill>
                  <a:srgbClr val="AE987D"/>
                </a:solidFill>
                <a:latin typeface="Lucida Grande"/>
                <a:cs typeface="Lucida Grande"/>
              </a:endParaRPr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5004048" y="2348880"/>
            <a:ext cx="2736304" cy="2808312"/>
            <a:chOff x="5004048" y="2348880"/>
            <a:chExt cx="2736304" cy="2808312"/>
          </a:xfrm>
        </p:grpSpPr>
        <p:sp>
          <p:nvSpPr>
            <p:cNvPr id="15" name="Ellipse 14"/>
            <p:cNvSpPr/>
            <p:nvPr/>
          </p:nvSpPr>
          <p:spPr>
            <a:xfrm>
              <a:off x="5004048" y="2348880"/>
              <a:ext cx="2736304" cy="2808312"/>
            </a:xfrm>
            <a:prstGeom prst="ellipse">
              <a:avLst/>
            </a:prstGeom>
            <a:solidFill>
              <a:srgbClr val="DDD1C8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660232" y="2924944"/>
              <a:ext cx="819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AE987D"/>
                  </a:solidFill>
                  <a:latin typeface="Lucida Grande"/>
                  <a:cs typeface="Lucida Grande"/>
                </a:rPr>
                <a:t>NGOs</a:t>
              </a:r>
              <a:endParaRPr lang="en-CA" dirty="0">
                <a:solidFill>
                  <a:srgbClr val="AE987D"/>
                </a:solidFill>
                <a:latin typeface="Lucida Grande"/>
                <a:cs typeface="Lucida Grande"/>
              </a:endParaRPr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4283968" y="3645024"/>
            <a:ext cx="2736304" cy="2808312"/>
            <a:chOff x="4283968" y="3645024"/>
            <a:chExt cx="2736304" cy="2808312"/>
          </a:xfrm>
        </p:grpSpPr>
        <p:sp>
          <p:nvSpPr>
            <p:cNvPr id="19" name="Ellipse 18"/>
            <p:cNvSpPr/>
            <p:nvPr/>
          </p:nvSpPr>
          <p:spPr>
            <a:xfrm>
              <a:off x="4283968" y="3645024"/>
              <a:ext cx="2736304" cy="2808312"/>
            </a:xfrm>
            <a:prstGeom prst="ellipse">
              <a:avLst/>
            </a:prstGeom>
            <a:solidFill>
              <a:srgbClr val="DDD1C8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724128" y="558924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AE987D"/>
                  </a:solidFill>
                  <a:latin typeface="Lucida Grande"/>
                  <a:cs typeface="Lucida Grande"/>
                </a:rPr>
                <a:t>Industry</a:t>
              </a:r>
              <a:endParaRPr lang="en-CA" dirty="0">
                <a:solidFill>
                  <a:srgbClr val="AE987D"/>
                </a:solidFill>
                <a:latin typeface="Lucida Grande"/>
                <a:cs typeface="Lucida Grande"/>
              </a:endParaRPr>
            </a:p>
          </p:txBody>
        </p:sp>
      </p:grpSp>
      <p:grpSp>
        <p:nvGrpSpPr>
          <p:cNvPr id="32" name="Grouper 31"/>
          <p:cNvGrpSpPr/>
          <p:nvPr/>
        </p:nvGrpSpPr>
        <p:grpSpPr>
          <a:xfrm>
            <a:off x="2915816" y="3645024"/>
            <a:ext cx="2736304" cy="2808312"/>
            <a:chOff x="2915816" y="3645024"/>
            <a:chExt cx="2736304" cy="2808312"/>
          </a:xfrm>
        </p:grpSpPr>
        <p:sp>
          <p:nvSpPr>
            <p:cNvPr id="23" name="Ellipse 22"/>
            <p:cNvSpPr/>
            <p:nvPr/>
          </p:nvSpPr>
          <p:spPr>
            <a:xfrm>
              <a:off x="2915816" y="3645024"/>
              <a:ext cx="2736304" cy="2808312"/>
            </a:xfrm>
            <a:prstGeom prst="ellipse">
              <a:avLst/>
            </a:prstGeom>
            <a:solidFill>
              <a:srgbClr val="DDD1C8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275856" y="5589240"/>
              <a:ext cx="12732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AE987D"/>
                  </a:solidFill>
                  <a:latin typeface="Lucida Grande"/>
                  <a:cs typeface="Lucida Grande"/>
                </a:rPr>
                <a:t>Academia</a:t>
              </a:r>
              <a:endParaRPr lang="en-CA" dirty="0">
                <a:solidFill>
                  <a:srgbClr val="AE987D"/>
                </a:solidFill>
                <a:latin typeface="Lucida Grande"/>
                <a:cs typeface="Lucida Grande"/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Altogether ….</a:t>
            </a:r>
            <a:b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</a:br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Moving Forward</a:t>
            </a:r>
            <a:endParaRPr lang="en-GB" sz="3200" dirty="0">
              <a:solidFill>
                <a:srgbClr val="522810"/>
              </a:solidFill>
              <a:latin typeface="Lucida Grande CE"/>
              <a:cs typeface="Lucida Grande CE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WDC_SYM_WS-RGB.jpg"/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35496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grpSp>
        <p:nvGrpSpPr>
          <p:cNvPr id="35" name="Grouper 34"/>
          <p:cNvGrpSpPr/>
          <p:nvPr/>
        </p:nvGrpSpPr>
        <p:grpSpPr>
          <a:xfrm>
            <a:off x="3707904" y="980728"/>
            <a:ext cx="2736304" cy="2808312"/>
            <a:chOff x="4427984" y="1052736"/>
            <a:chExt cx="2736304" cy="2808312"/>
          </a:xfrm>
        </p:grpSpPr>
        <p:sp>
          <p:nvSpPr>
            <p:cNvPr id="14" name="ZoneTexte 13"/>
            <p:cNvSpPr txBox="1"/>
            <p:nvPr/>
          </p:nvSpPr>
          <p:spPr>
            <a:xfrm>
              <a:off x="5364088" y="1340768"/>
              <a:ext cx="10959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AE987D"/>
                  </a:solidFill>
                  <a:latin typeface="Lucida Grande"/>
                  <a:cs typeface="Lucida Grande"/>
                </a:rPr>
                <a:t>Member</a:t>
              </a:r>
            </a:p>
            <a:p>
              <a:pPr algn="ctr"/>
              <a:r>
                <a:rPr lang="en-CA" dirty="0" smtClean="0">
                  <a:solidFill>
                    <a:srgbClr val="AE987D"/>
                  </a:solidFill>
                  <a:latin typeface="Lucida Grande"/>
                  <a:cs typeface="Lucida Grande"/>
                </a:rPr>
                <a:t>States</a:t>
              </a:r>
              <a:endParaRPr lang="en-CA" dirty="0">
                <a:solidFill>
                  <a:srgbClr val="AE987D"/>
                </a:solidFill>
                <a:latin typeface="Lucida Grande"/>
                <a:cs typeface="Lucida Grande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4427984" y="1052736"/>
              <a:ext cx="2736304" cy="2808312"/>
            </a:xfrm>
            <a:prstGeom prst="ellipse">
              <a:avLst/>
            </a:prstGeom>
            <a:solidFill>
              <a:srgbClr val="DDD1C8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7" name="Grouper 36"/>
          <p:cNvGrpSpPr/>
          <p:nvPr/>
        </p:nvGrpSpPr>
        <p:grpSpPr>
          <a:xfrm>
            <a:off x="3635896" y="2564904"/>
            <a:ext cx="2736304" cy="2808312"/>
            <a:chOff x="3563888" y="2636912"/>
            <a:chExt cx="2736304" cy="2808312"/>
          </a:xfrm>
        </p:grpSpPr>
        <p:sp>
          <p:nvSpPr>
            <p:cNvPr id="17" name="Ellipse 16"/>
            <p:cNvSpPr/>
            <p:nvPr/>
          </p:nvSpPr>
          <p:spPr>
            <a:xfrm>
              <a:off x="3563888" y="2636912"/>
              <a:ext cx="2736304" cy="2808312"/>
            </a:xfrm>
            <a:prstGeom prst="ellipse">
              <a:avLst/>
            </a:prstGeom>
            <a:solidFill>
              <a:srgbClr val="DDD1C8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471498" y="3573016"/>
              <a:ext cx="1150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ucida Grande"/>
                  <a:cs typeface="Lucida Grande"/>
                </a:rPr>
                <a:t>PLWD</a:t>
              </a:r>
              <a:endParaRPr lang="en-CA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ucida Grande"/>
                <a:cs typeface="Lucida Grande"/>
              </a:endParaRPr>
            </a:p>
          </p:txBody>
        </p:sp>
      </p:grpSp>
      <p:grpSp>
        <p:nvGrpSpPr>
          <p:cNvPr id="38" name="Grouper 37"/>
          <p:cNvGrpSpPr/>
          <p:nvPr/>
        </p:nvGrpSpPr>
        <p:grpSpPr>
          <a:xfrm>
            <a:off x="3000222" y="2636912"/>
            <a:ext cx="3712272" cy="2241540"/>
            <a:chOff x="3000222" y="2636912"/>
            <a:chExt cx="3712272" cy="2241540"/>
          </a:xfrm>
        </p:grpSpPr>
        <p:sp>
          <p:nvSpPr>
            <p:cNvPr id="25" name="ZoneTexte 24"/>
            <p:cNvSpPr txBox="1"/>
            <p:nvPr/>
          </p:nvSpPr>
          <p:spPr>
            <a:xfrm>
              <a:off x="4716016" y="2636912"/>
              <a:ext cx="731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WHO</a:t>
              </a:r>
              <a:endParaRPr lang="en-CA" dirty="0">
                <a:solidFill>
                  <a:srgbClr val="595959"/>
                </a:solidFill>
                <a:latin typeface="Lucida Grande"/>
                <a:cs typeface="Lucida Grande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942027" y="3356992"/>
              <a:ext cx="583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ADI</a:t>
              </a:r>
              <a:endParaRPr lang="en-CA" dirty="0">
                <a:solidFill>
                  <a:srgbClr val="595959"/>
                </a:solidFill>
                <a:latin typeface="Lucida Grande"/>
                <a:cs typeface="Lucida Grande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000222" y="3356992"/>
              <a:ext cx="12823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JPND</a:t>
              </a:r>
            </a:p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IADRFC</a:t>
              </a:r>
            </a:p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WW-ADNI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001291" y="4509120"/>
              <a:ext cx="72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GBHI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515883" y="4509120"/>
              <a:ext cx="715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err="1" smtClean="0">
                  <a:solidFill>
                    <a:srgbClr val="595959"/>
                  </a:solidFill>
                  <a:latin typeface="Lucida Grande"/>
                  <a:cs typeface="Lucida Grande"/>
                </a:rPr>
                <a:t>CEOi</a:t>
              </a:r>
              <a:endParaRPr lang="en-CA" dirty="0" smtClean="0">
                <a:solidFill>
                  <a:srgbClr val="595959"/>
                </a:solidFill>
                <a:latin typeface="Lucida Grande"/>
                <a:cs typeface="Lucida Grande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898900" y="3789040"/>
              <a:ext cx="81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 smtClean="0">
                  <a:solidFill>
                    <a:srgbClr val="595959"/>
                  </a:solidFill>
                  <a:latin typeface="Lucida Grande"/>
                  <a:cs typeface="Lucida Grande"/>
                </a:rPr>
                <a:t>GCBH</a:t>
              </a:r>
              <a:endParaRPr lang="en-CA" dirty="0">
                <a:solidFill>
                  <a:srgbClr val="595959"/>
                </a:solidFill>
                <a:latin typeface="Lucida Grande"/>
                <a:cs typeface="Lucida Grand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58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786" b="46493"/>
          <a:stretch/>
        </p:blipFill>
        <p:spPr>
          <a:xfrm rot="5400000">
            <a:off x="53751" y="2511152"/>
            <a:ext cx="4320480" cy="4427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036496" cy="1512168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US" dirty="0" smtClean="0">
                <a:latin typeface="Lucida Grande CE"/>
                <a:cs typeface="Lucida Grande CE"/>
              </a:rPr>
              <a:t>The Global Dementia</a:t>
            </a:r>
            <a:br>
              <a:rPr lang="en-US" dirty="0" smtClean="0">
                <a:latin typeface="Lucida Grande CE"/>
                <a:cs typeface="Lucida Grande CE"/>
              </a:rPr>
            </a:br>
            <a:r>
              <a:rPr lang="en-US" dirty="0" smtClean="0">
                <a:latin typeface="Lucida Grande CE"/>
                <a:cs typeface="Lucida Grande CE"/>
              </a:rPr>
              <a:t>Environment</a:t>
            </a:r>
            <a:endParaRPr lang="en-GB" dirty="0">
              <a:latin typeface="Lucida Grande CE"/>
              <a:cs typeface="Lucida Grande C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3861048"/>
            <a:ext cx="5688632" cy="2400672"/>
          </a:xfrm>
        </p:spPr>
        <p:txBody>
          <a:bodyPr>
            <a:normAutofit/>
          </a:bodyPr>
          <a:lstStyle/>
          <a:p>
            <a:pPr algn="r"/>
            <a:r>
              <a:rPr lang="en-GB" sz="2400" dirty="0">
                <a:solidFill>
                  <a:schemeClr val="tx1"/>
                </a:solidFill>
                <a:latin typeface="Lucida Grande CE"/>
                <a:cs typeface="Lucida Grande CE"/>
                <a:hlinkClick r:id="rId3"/>
              </a:rPr>
              <a:t>info@worlddementiacouncil.com</a:t>
            </a:r>
            <a:endParaRPr lang="en-GB" sz="2400" dirty="0">
              <a:solidFill>
                <a:schemeClr val="tx1"/>
              </a:solidFill>
              <a:latin typeface="Lucida Grande CE"/>
              <a:cs typeface="Lucida Grande CE"/>
            </a:endParaRPr>
          </a:p>
          <a:p>
            <a:pPr algn="r"/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  <a:p>
            <a:pPr algn="r"/>
            <a:endParaRPr lang="en-GB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  <a:p>
            <a:pPr algn="r"/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ADNI Meeting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cs typeface="Lucida Grande CE"/>
              </a:rPr>
              <a:t>Toronto, 2016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  <a:latin typeface="Lucida Grande CE"/>
              <a:cs typeface="Lucida Grande CE"/>
            </a:endParaRPr>
          </a:p>
        </p:txBody>
      </p:sp>
      <p:pic>
        <p:nvPicPr>
          <p:cNvPr id="6" name="Image 5" descr="WDC_wordmark_WS-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2"/>
            <a:ext cx="3960440" cy="15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4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88"/>
            <a:ext cx="914400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ZoneTexte 3"/>
          <p:cNvSpPr txBox="1">
            <a:spLocks noChangeArrowheads="1"/>
          </p:cNvSpPr>
          <p:nvPr/>
        </p:nvSpPr>
        <p:spPr bwMode="auto">
          <a:xfrm>
            <a:off x="890588" y="6499225"/>
            <a:ext cx="40703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CA" sz="1100" b="1">
                <a:latin typeface="Optima" charset="0"/>
                <a:cs typeface="Optima" charset="0"/>
              </a:rPr>
              <a:t>World Alzheimer Report 2015: The Global Impact of Dementia</a:t>
            </a:r>
            <a:endParaRPr lang="fr-CA" sz="1100">
              <a:latin typeface="Optima" charset="0"/>
              <a:cs typeface="Optima" charset="0"/>
            </a:endParaRPr>
          </a:p>
          <a:p>
            <a:pPr eaLnBrk="1" hangingPunct="1"/>
            <a:endParaRPr lang="fr-FR" sz="1100">
              <a:latin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Imag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0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940" y="116632"/>
            <a:ext cx="9169940" cy="79208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848872" cy="5472608"/>
          </a:xfrm>
        </p:spPr>
        <p:txBody>
          <a:bodyPr>
            <a:normAutofit fontScale="92500"/>
          </a:bodyPr>
          <a:lstStyle/>
          <a:p>
            <a:pPr marL="457200"/>
            <a:r>
              <a:rPr lang="en-GB" sz="2400" dirty="0">
                <a:latin typeface="Lucida Grande CE"/>
                <a:cs typeface="Lucida Grande CE"/>
              </a:rPr>
              <a:t>Dementia is o</a:t>
            </a:r>
            <a:r>
              <a:rPr lang="en-GB" sz="2400" dirty="0" smtClean="0">
                <a:latin typeface="Lucida Grande CE"/>
                <a:cs typeface="Lucida Grande CE"/>
              </a:rPr>
              <a:t>ne of the most crucial public health challenges (WHO and ADI)</a:t>
            </a:r>
          </a:p>
          <a:p>
            <a:pPr marL="857250" lvl="1"/>
            <a:r>
              <a:rPr lang="en-GB" sz="2000" dirty="0" smtClean="0">
                <a:latin typeface="Lucida Grande CE"/>
                <a:cs typeface="Lucida Grande CE"/>
              </a:rPr>
              <a:t>Not limited to high-income countries</a:t>
            </a:r>
          </a:p>
          <a:p>
            <a:pPr marL="857250" lvl="1"/>
            <a:r>
              <a:rPr lang="en-GB" sz="2000" dirty="0" smtClean="0">
                <a:latin typeface="Lucida Grande CE"/>
                <a:cs typeface="Lucida Grande CE"/>
              </a:rPr>
              <a:t>Particularly challenging for low- and middle-income countries</a:t>
            </a:r>
          </a:p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There is a a global collaboration and synergy between:</a:t>
            </a:r>
            <a:endParaRPr lang="en-GB" sz="2400" dirty="0">
              <a:latin typeface="Lucida Grande CE"/>
              <a:cs typeface="Lucida Grande CE"/>
            </a:endParaRPr>
          </a:p>
          <a:p>
            <a:pPr marL="857250" lvl="1"/>
            <a:r>
              <a:rPr lang="en-GB" sz="2200" dirty="0" smtClean="0">
                <a:latin typeface="Lucida Grande CE"/>
                <a:cs typeface="Lucida Grande CE"/>
              </a:rPr>
              <a:t>WHO which brings together Member States and supports the Global Dementia Observatory</a:t>
            </a:r>
          </a:p>
          <a:p>
            <a:pPr marL="857250" lvl="1"/>
            <a:r>
              <a:rPr lang="en-GB" sz="2200" dirty="0" smtClean="0">
                <a:latin typeface="Lucida Grande CE"/>
                <a:cs typeface="Lucida Grande CE"/>
              </a:rPr>
              <a:t>The World Dementia Council which provides a complementary role of bringing together individuals from all stakeholders groups in order to support, amplify and coordinate a global response</a:t>
            </a:r>
          </a:p>
          <a:p>
            <a:pPr marL="857250" lvl="1"/>
            <a:r>
              <a:rPr lang="en-GB" sz="2200" dirty="0" smtClean="0">
                <a:latin typeface="Lucida Grande CE"/>
                <a:cs typeface="Lucida Grande CE"/>
              </a:rPr>
              <a:t>In coordination with ADI and OECD</a:t>
            </a:r>
          </a:p>
          <a:p>
            <a:pPr marL="857250" lvl="1"/>
            <a:r>
              <a:rPr lang="en-GB" sz="2200" dirty="0" smtClean="0">
                <a:latin typeface="Lucida Grande CE"/>
                <a:cs typeface="Lucida Grande CE"/>
              </a:rPr>
              <a:t>Connecting with other initiatives (e.g., GBHI, GCBH)</a:t>
            </a:r>
          </a:p>
        </p:txBody>
      </p:sp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2880" y="202630"/>
            <a:ext cx="8229600" cy="5619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The Global Dementia Challenge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40768"/>
            <a:ext cx="4536504" cy="5400600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Lucida Grande CE"/>
                <a:cs typeface="Lucida Grande CE"/>
              </a:rPr>
              <a:t>In Dec 2013</a:t>
            </a:r>
            <a:r>
              <a:rPr lang="en-GB" sz="2000" dirty="0" smtClean="0">
                <a:latin typeface="Lucida Grande CE"/>
                <a:cs typeface="Lucida Grande CE"/>
              </a:rPr>
              <a:t>, UK </a:t>
            </a:r>
            <a:r>
              <a:rPr lang="en-GB" sz="2000" dirty="0">
                <a:latin typeface="Lucida Grande CE"/>
                <a:cs typeface="Lucida Grande CE"/>
              </a:rPr>
              <a:t>hosted </a:t>
            </a:r>
            <a:r>
              <a:rPr lang="en-GB" sz="2000" dirty="0" smtClean="0">
                <a:latin typeface="Lucida Grande CE"/>
                <a:cs typeface="Lucida Grande CE"/>
              </a:rPr>
              <a:t>a G8 Dementia </a:t>
            </a:r>
            <a:r>
              <a:rPr lang="en-GB" sz="2000" dirty="0">
                <a:latin typeface="Lucida Grande CE"/>
                <a:cs typeface="Lucida Grande CE"/>
              </a:rPr>
              <a:t>Summit </a:t>
            </a:r>
            <a:endParaRPr lang="en-GB" sz="2000" dirty="0" smtClean="0">
              <a:latin typeface="Lucida Grande CE"/>
              <a:cs typeface="Lucida Grande CE"/>
            </a:endParaRPr>
          </a:p>
          <a:p>
            <a:r>
              <a:rPr lang="en-GB" sz="2000" dirty="0" smtClean="0">
                <a:latin typeface="Lucida Grande CE"/>
                <a:cs typeface="Lucida Grande CE"/>
              </a:rPr>
              <a:t>Goal was to bring together experts </a:t>
            </a:r>
            <a:r>
              <a:rPr lang="en-GB" sz="2000" dirty="0">
                <a:latin typeface="Lucida Grande CE"/>
                <a:cs typeface="Lucida Grande CE"/>
              </a:rPr>
              <a:t>across the world to start a global conversation about solutions for dementia</a:t>
            </a:r>
          </a:p>
          <a:p>
            <a:r>
              <a:rPr lang="en-GB" sz="2000" dirty="0">
                <a:latin typeface="Lucida Grande CE"/>
                <a:cs typeface="Lucida Grande CE"/>
              </a:rPr>
              <a:t>The Summit resulted in </a:t>
            </a:r>
            <a:r>
              <a:rPr lang="en-GB" sz="2000" dirty="0" smtClean="0">
                <a:latin typeface="Lucida Grande CE"/>
                <a:cs typeface="Lucida Grande CE"/>
              </a:rPr>
              <a:t>a </a:t>
            </a:r>
            <a:r>
              <a:rPr lang="en-GB" sz="2000" dirty="0">
                <a:latin typeface="Lucida Grande CE"/>
                <a:cs typeface="Lucida Grande CE"/>
              </a:rPr>
              <a:t>declaration that set out an international response to dementia </a:t>
            </a:r>
            <a:r>
              <a:rPr lang="en-GB" sz="2000" dirty="0" smtClean="0">
                <a:latin typeface="Lucida Grande CE"/>
                <a:cs typeface="Lucida Grande CE"/>
              </a:rPr>
              <a:t>with the aim of identifying a </a:t>
            </a:r>
            <a:r>
              <a:rPr lang="en-GB" sz="2000" dirty="0">
                <a:latin typeface="Lucida Grande CE"/>
                <a:cs typeface="Lucida Grande CE"/>
              </a:rPr>
              <a:t>cure or a disease modifying therapy by </a:t>
            </a:r>
            <a:r>
              <a:rPr lang="en-GB" sz="2000" dirty="0" smtClean="0">
                <a:latin typeface="Lucida Grande CE"/>
                <a:cs typeface="Lucida Grande CE"/>
              </a:rPr>
              <a:t>2025</a:t>
            </a:r>
            <a:endParaRPr lang="en-GB" sz="2000" dirty="0">
              <a:latin typeface="Lucida Grande CE"/>
              <a:cs typeface="Lucida Grande CE"/>
            </a:endParaRPr>
          </a:p>
          <a:p>
            <a:pPr marL="457200"/>
            <a:endParaRPr lang="en-GB" sz="2400" dirty="0">
              <a:latin typeface="Lucida Grande CE"/>
              <a:cs typeface="Lucida Grande CE"/>
            </a:endParaRPr>
          </a:p>
          <a:p>
            <a:pPr lvl="1"/>
            <a:endParaRPr lang="en-GB" sz="2000" dirty="0">
              <a:latin typeface="Lucida Grande CE"/>
              <a:cs typeface="Lucida Grande CE"/>
            </a:endParaRPr>
          </a:p>
          <a:p>
            <a:pPr lvl="2"/>
            <a:endParaRPr lang="en-GB" sz="2000" dirty="0">
              <a:latin typeface="Lucida Grande CE"/>
              <a:cs typeface="Lucida Grande CE"/>
            </a:endParaRPr>
          </a:p>
          <a:p>
            <a:pPr marL="0" indent="0">
              <a:buNone/>
            </a:pPr>
            <a:endParaRPr lang="en-GB" sz="2400" dirty="0">
              <a:latin typeface="Lucida Grande CE"/>
              <a:cs typeface="Lucida Grande CE"/>
            </a:endParaRPr>
          </a:p>
          <a:p>
            <a:endParaRPr lang="en-GB" sz="2400" dirty="0">
              <a:latin typeface="Lucida Grande CE"/>
              <a:cs typeface="Lucida Grande CE"/>
            </a:endParaRPr>
          </a:p>
          <a:p>
            <a:endParaRPr lang="en-GB" dirty="0">
              <a:latin typeface="Lucida Grande CE"/>
              <a:cs typeface="Lucida Grande CE"/>
            </a:endParaRPr>
          </a:p>
          <a:p>
            <a:endParaRPr lang="en-GB" dirty="0">
              <a:latin typeface="Lucida Grande CE"/>
              <a:cs typeface="Lucida Grande C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The Initial World Dementia Council</a:t>
            </a:r>
            <a:endParaRPr lang="en-GB" sz="3200" dirty="0">
              <a:solidFill>
                <a:srgbClr val="522810"/>
              </a:solidFill>
              <a:latin typeface="Lucida Grande CE"/>
              <a:cs typeface="Lucida Grande CE"/>
            </a:endParaRPr>
          </a:p>
        </p:txBody>
      </p:sp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rfaubert\Downloads\11869552656_88cb2d7e61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1383" r="54218" b="16452"/>
          <a:stretch>
            <a:fillRect/>
          </a:stretch>
        </p:blipFill>
        <p:spPr bwMode="auto">
          <a:xfrm>
            <a:off x="5957887" y="1124744"/>
            <a:ext cx="31861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40768"/>
            <a:ext cx="4536504" cy="5400600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In Dec 2013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, UK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hosted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a G8 Dementia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Summit </a:t>
            </a: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Lucida Grande CE"/>
              <a:cs typeface="Lucida Grande CE"/>
            </a:endParaRPr>
          </a:p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Goal was to bring together experts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across the world to start a global conversation about solutions for dementia</a:t>
            </a:r>
          </a:p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The Summit resulted in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declaration that set out an international response to dementia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with the aim of identifying a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cure or a disease modifying therapy by </a:t>
            </a:r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 CE"/>
                <a:cs typeface="Lucida Grande CE"/>
              </a:rPr>
              <a:t>2025</a:t>
            </a:r>
          </a:p>
          <a:p>
            <a:pPr marL="0" indent="0">
              <a:buNone/>
            </a:pPr>
            <a:r>
              <a:rPr lang="en-GB" sz="2000" dirty="0" smtClean="0">
                <a:latin typeface="Lucida Grande CE"/>
                <a:cs typeface="Lucida Grande CE"/>
              </a:rPr>
              <a:t>France’s President Sarkozy had put Alzheimer as a national priority in 2008 and lead a European rally around collaborative research at the origin of JPND</a:t>
            </a:r>
            <a:endParaRPr lang="en-GB" sz="2000" dirty="0">
              <a:latin typeface="Lucida Grande CE"/>
              <a:cs typeface="Lucida Grande C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The Initial World Dementia Council</a:t>
            </a:r>
            <a:endParaRPr lang="en-GB" sz="3200" dirty="0">
              <a:solidFill>
                <a:srgbClr val="522810"/>
              </a:solidFill>
              <a:latin typeface="Lucida Grande CE"/>
              <a:cs typeface="Lucida Grande CE"/>
            </a:endParaRPr>
          </a:p>
        </p:txBody>
      </p:sp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rfaubert\Downloads\11869552656_88cb2d7e61_z.jpg"/>
          <p:cNvPicPr>
            <a:picLocks noChangeAspect="1" noChangeArrowheads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31383" r="54218" b="16452"/>
          <a:stretch>
            <a:fillRect/>
          </a:stretch>
        </p:blipFill>
        <p:spPr bwMode="auto">
          <a:xfrm>
            <a:off x="5957887" y="1124744"/>
            <a:ext cx="3186113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717472"/>
            <a:ext cx="3217787" cy="21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48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28800"/>
            <a:ext cx="7488832" cy="511256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Lucida Grande CE"/>
                <a:cs typeface="Lucida Grande CE"/>
              </a:rPr>
              <a:t>In February 2014, the UK Prime Minister appointed Dr Dennis Gillings as the World Dementia Envoy &amp; </a:t>
            </a:r>
            <a:r>
              <a:rPr lang="en-GB" sz="2000" dirty="0" smtClean="0">
                <a:latin typeface="Lucida Grande CE"/>
                <a:cs typeface="Lucida Grande CE"/>
              </a:rPr>
              <a:t>established </a:t>
            </a:r>
            <a:r>
              <a:rPr lang="en-GB" sz="2000" dirty="0">
                <a:latin typeface="Lucida Grande CE"/>
                <a:cs typeface="Lucida Grande CE"/>
              </a:rPr>
              <a:t>the World Dementia Council (WDC)</a:t>
            </a:r>
          </a:p>
          <a:p>
            <a:r>
              <a:rPr lang="en-GB" sz="2000" dirty="0" smtClean="0">
                <a:latin typeface="Lucida Grande CE"/>
                <a:cs typeface="Lucida Grande CE"/>
              </a:rPr>
              <a:t>WDC Members are from a </a:t>
            </a:r>
            <a:r>
              <a:rPr lang="en-GB" sz="2000" dirty="0">
                <a:latin typeface="Lucida Grande CE"/>
                <a:cs typeface="Lucida Grande CE"/>
              </a:rPr>
              <a:t>wide range of experts from research, academia, industry, the NGO sector, people living with dementia &amp; governments</a:t>
            </a:r>
          </a:p>
          <a:p>
            <a:pPr marL="0" indent="0">
              <a:buNone/>
            </a:pPr>
            <a:endParaRPr lang="en-GB" sz="2000" dirty="0">
              <a:latin typeface="Lucida Grande CE"/>
              <a:cs typeface="Lucida Grande CE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1600" dirty="0">
              <a:latin typeface="Lucida Grande CE"/>
              <a:cs typeface="Lucida Grande CE"/>
            </a:endParaRPr>
          </a:p>
          <a:p>
            <a:pPr marL="0" indent="0">
              <a:buNone/>
            </a:pPr>
            <a:endParaRPr lang="en-GB" sz="2000" dirty="0">
              <a:latin typeface="Lucida Grande CE"/>
              <a:cs typeface="Lucida Grande CE"/>
            </a:endParaRPr>
          </a:p>
          <a:p>
            <a:pPr marL="457200"/>
            <a:endParaRPr lang="en-GB" sz="2400" dirty="0">
              <a:latin typeface="Lucida Grande CE"/>
              <a:cs typeface="Lucida Grande CE"/>
            </a:endParaRPr>
          </a:p>
          <a:p>
            <a:pPr lvl="1"/>
            <a:endParaRPr lang="en-GB" sz="2000" dirty="0">
              <a:latin typeface="Lucida Grande CE"/>
              <a:cs typeface="Lucida Grande CE"/>
            </a:endParaRPr>
          </a:p>
          <a:p>
            <a:pPr lvl="2"/>
            <a:endParaRPr lang="en-GB" sz="2000" dirty="0">
              <a:latin typeface="Lucida Grande CE"/>
              <a:cs typeface="Lucida Grande CE"/>
            </a:endParaRPr>
          </a:p>
          <a:p>
            <a:pPr marL="0" indent="0">
              <a:buNone/>
            </a:pPr>
            <a:endParaRPr lang="en-GB" sz="2400" dirty="0">
              <a:latin typeface="Lucida Grande CE"/>
              <a:cs typeface="Lucida Grande CE"/>
            </a:endParaRPr>
          </a:p>
          <a:p>
            <a:endParaRPr lang="en-GB" sz="2400" dirty="0">
              <a:latin typeface="Lucida Grande CE"/>
              <a:cs typeface="Lucida Grande CE"/>
            </a:endParaRPr>
          </a:p>
          <a:p>
            <a:endParaRPr lang="en-GB" dirty="0">
              <a:latin typeface="Lucida Grande CE"/>
              <a:cs typeface="Lucida Grande CE"/>
            </a:endParaRPr>
          </a:p>
          <a:p>
            <a:endParaRPr lang="en-GB" dirty="0">
              <a:latin typeface="Lucida Grande CE"/>
              <a:cs typeface="Lucida Grande C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The </a:t>
            </a:r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Initial World </a:t>
            </a:r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Dementia Council</a:t>
            </a:r>
          </a:p>
        </p:txBody>
      </p:sp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555776" y="6381328"/>
            <a:ext cx="528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World Dementia Council Full Members, February 2016</a:t>
            </a:r>
            <a:endParaRPr lang="en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178136"/>
            <a:ext cx="7054428" cy="26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3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24744"/>
            <a:ext cx="7437512" cy="5112568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400" dirty="0">
                <a:latin typeface="Lucida Grande CE"/>
                <a:cs typeface="Lucida Grande CE"/>
              </a:rPr>
              <a:t>Following the WHO First Ministerial </a:t>
            </a:r>
            <a:r>
              <a:rPr lang="en-GB" sz="2400" dirty="0" smtClean="0">
                <a:latin typeface="Lucida Grande CE"/>
                <a:cs typeface="Lucida Grande CE"/>
              </a:rPr>
              <a:t>conference in March 2015 </a:t>
            </a:r>
            <a:r>
              <a:rPr lang="en-GB" sz="2400" dirty="0">
                <a:latin typeface="Lucida Grande CE"/>
                <a:cs typeface="Lucida Grande CE"/>
              </a:rPr>
              <a:t>a broad consensus was reached amongst key global stakeholders &amp; the WDC, on a global </a:t>
            </a:r>
            <a:r>
              <a:rPr lang="en-GB" sz="2400" dirty="0" smtClean="0">
                <a:latin typeface="Lucida Grande CE"/>
                <a:cs typeface="Lucida Grande CE"/>
              </a:rPr>
              <a:t>model </a:t>
            </a:r>
            <a:r>
              <a:rPr lang="en-GB" sz="2400" dirty="0">
                <a:latin typeface="Lucida Grande CE"/>
                <a:cs typeface="Lucida Grande CE"/>
              </a:rPr>
              <a:t>to </a:t>
            </a:r>
            <a:r>
              <a:rPr lang="en-GB" sz="2400" dirty="0" smtClean="0">
                <a:latin typeface="Lucida Grande CE"/>
                <a:cs typeface="Lucida Grande CE"/>
              </a:rPr>
              <a:t>pursue with the challenge of dementia</a:t>
            </a:r>
            <a:endParaRPr lang="en-GB" sz="2400" dirty="0">
              <a:latin typeface="Lucida Grande CE"/>
              <a:cs typeface="Lucida Grande CE"/>
            </a:endParaRPr>
          </a:p>
          <a:p>
            <a:pPr lvl="0"/>
            <a:r>
              <a:rPr lang="en-GB" sz="2400" dirty="0" smtClean="0">
                <a:latin typeface="Lucida Grande CE"/>
                <a:cs typeface="Lucida Grande CE"/>
              </a:rPr>
              <a:t>A complementarity approach:</a:t>
            </a:r>
            <a:endParaRPr lang="en-GB" sz="2400" dirty="0">
              <a:latin typeface="Lucida Grande CE"/>
              <a:cs typeface="Lucida Grande CE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>
                <a:latin typeface="Lucida Grande CE"/>
                <a:cs typeface="Lucida Grande CE"/>
              </a:rPr>
              <a:t>Establishment of the WHO Global Dementia Observatory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Lucida Grande CE"/>
                <a:cs typeface="Lucida Grande CE"/>
              </a:rPr>
              <a:t>Actions from the WDC Global </a:t>
            </a:r>
            <a:r>
              <a:rPr lang="en-GB" sz="2400" dirty="0">
                <a:latin typeface="Lucida Grande CE"/>
                <a:cs typeface="Lucida Grande CE"/>
              </a:rPr>
              <a:t>Teams </a:t>
            </a:r>
            <a:r>
              <a:rPr lang="en-GB" sz="2400" dirty="0" smtClean="0">
                <a:latin typeface="Lucida Grande CE"/>
                <a:cs typeface="Lucida Grande CE"/>
              </a:rPr>
              <a:t>that are independent </a:t>
            </a:r>
            <a:r>
              <a:rPr lang="en-GB" sz="2400" dirty="0">
                <a:latin typeface="Lucida Grande CE"/>
                <a:cs typeface="Lucida Grande CE"/>
              </a:rPr>
              <a:t>of governments &amp; any one organisation or </a:t>
            </a:r>
            <a:r>
              <a:rPr lang="en-GB" sz="2400" dirty="0" smtClean="0">
                <a:latin typeface="Lucida Grande CE"/>
                <a:cs typeface="Lucida Grande CE"/>
              </a:rPr>
              <a:t>sector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Lucida Grande CE"/>
                <a:cs typeface="Lucida Grande CE"/>
              </a:rPr>
              <a:t>No </a:t>
            </a:r>
            <a:r>
              <a:rPr lang="en-GB" sz="2400" dirty="0">
                <a:latin typeface="Lucida Grande CE"/>
                <a:cs typeface="Lucida Grande CE"/>
              </a:rPr>
              <a:t>formal governance </a:t>
            </a:r>
            <a:r>
              <a:rPr lang="en-GB" sz="2400" dirty="0" smtClean="0">
                <a:latin typeface="Lucida Grande CE"/>
                <a:cs typeface="Lucida Grande CE"/>
              </a:rPr>
              <a:t>between these </a:t>
            </a:r>
            <a:r>
              <a:rPr lang="en-GB" sz="2400" dirty="0">
                <a:latin typeface="Lucida Grande CE"/>
                <a:cs typeface="Lucida Grande CE"/>
              </a:rPr>
              <a:t>two </a:t>
            </a:r>
            <a:r>
              <a:rPr lang="en-GB" sz="2400" dirty="0" smtClean="0">
                <a:latin typeface="Lucida Grande CE"/>
                <a:cs typeface="Lucida Grande CE"/>
              </a:rPr>
              <a:t>pillars, </a:t>
            </a:r>
            <a:r>
              <a:rPr lang="en-GB" sz="2400" dirty="0">
                <a:latin typeface="Lucida Grande CE"/>
                <a:cs typeface="Lucida Grande CE"/>
              </a:rPr>
              <a:t>but a collaborative approach to optimize global impact</a:t>
            </a:r>
          </a:p>
          <a:p>
            <a:pPr marL="0" indent="0">
              <a:buNone/>
            </a:pPr>
            <a:endParaRPr lang="en-GB" sz="1200" dirty="0">
              <a:latin typeface="Lucida Grande CE"/>
              <a:cs typeface="Lucida Grande CE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G7 to Global – The Continuity Model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7" name="Image 6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80728"/>
            <a:ext cx="7776864" cy="5472608"/>
          </a:xfrm>
        </p:spPr>
        <p:txBody>
          <a:bodyPr>
            <a:normAutofit/>
          </a:bodyPr>
          <a:lstStyle/>
          <a:p>
            <a:pPr marL="457200"/>
            <a:r>
              <a:rPr lang="en-GB" sz="2400" dirty="0" smtClean="0">
                <a:latin typeface="Lucida Grande CE"/>
                <a:cs typeface="Lucida Grande CE"/>
              </a:rPr>
              <a:t>Since February 2016, WDC membership has been expanded globally</a:t>
            </a:r>
            <a:endParaRPr lang="en-GB" sz="2400" dirty="0">
              <a:latin typeface="Lucida Grande CE"/>
              <a:cs typeface="Lucida Grande CE"/>
            </a:endParaRPr>
          </a:p>
          <a:p>
            <a:pPr marL="857250" lvl="1"/>
            <a:r>
              <a:rPr lang="en-GB" sz="2200" dirty="0">
                <a:latin typeface="Lucida Grande CE"/>
                <a:cs typeface="Lucida Grande CE"/>
              </a:rPr>
              <a:t>N</a:t>
            </a:r>
            <a:r>
              <a:rPr lang="en-GB" sz="2200" dirty="0" smtClean="0">
                <a:latin typeface="Lucida Grande CE"/>
                <a:cs typeface="Lucida Grande CE"/>
              </a:rPr>
              <a:t>ew </a:t>
            </a:r>
            <a:r>
              <a:rPr lang="en-GB" sz="2200" dirty="0">
                <a:latin typeface="Lucida Grande CE"/>
                <a:cs typeface="Lucida Grande CE"/>
              </a:rPr>
              <a:t>members drawn from a range of sectors &amp; organisations across the wider global dementia community </a:t>
            </a:r>
            <a:r>
              <a:rPr lang="en-GB" sz="2200" dirty="0" smtClean="0">
                <a:latin typeface="Lucida Grande CE"/>
                <a:cs typeface="Lucida Grande CE"/>
              </a:rPr>
              <a:t>(24 Members)</a:t>
            </a:r>
            <a:endParaRPr lang="en-GB" sz="2200" dirty="0">
              <a:latin typeface="Lucida Grande CE"/>
              <a:cs typeface="Lucida Grande CE"/>
            </a:endParaRPr>
          </a:p>
          <a:p>
            <a:pPr marL="857250" lvl="1"/>
            <a:r>
              <a:rPr lang="en-GB" sz="2200" dirty="0" smtClean="0">
                <a:latin typeface="Lucida Grande CE"/>
                <a:cs typeface="Lucida Grande CE"/>
              </a:rPr>
              <a:t>Chair/Vice-Chair </a:t>
            </a:r>
            <a:r>
              <a:rPr lang="en-GB" sz="2200" dirty="0">
                <a:latin typeface="Lucida Grande CE"/>
                <a:cs typeface="Lucida Grande CE"/>
              </a:rPr>
              <a:t>– Yves </a:t>
            </a:r>
            <a:r>
              <a:rPr lang="en-GB" sz="2200" dirty="0" smtClean="0">
                <a:latin typeface="Lucida Grande CE"/>
                <a:cs typeface="Lucida Grande CE"/>
              </a:rPr>
              <a:t>Joanette/Raj Long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61975"/>
          </a:xfrm>
          <a:noFill/>
          <a:ln>
            <a:noFill/>
          </a:ln>
        </p:spPr>
        <p:txBody>
          <a:bodyPr>
            <a:noAutofit/>
          </a:bodyPr>
          <a:lstStyle/>
          <a:p>
            <a:pPr algn="r"/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The </a:t>
            </a:r>
            <a:r>
              <a:rPr lang="en-GB" sz="3200" dirty="0" smtClean="0">
                <a:solidFill>
                  <a:srgbClr val="522810"/>
                </a:solidFill>
                <a:latin typeface="Lucida Grande CE"/>
                <a:cs typeface="Lucida Grande CE"/>
              </a:rPr>
              <a:t>Current World </a:t>
            </a:r>
            <a:r>
              <a:rPr lang="en-GB" sz="3200" dirty="0">
                <a:solidFill>
                  <a:srgbClr val="522810"/>
                </a:solidFill>
                <a:latin typeface="Lucida Grande CE"/>
                <a:cs typeface="Lucida Grande CE"/>
              </a:rPr>
              <a:t>Dementia Council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75656" y="908720"/>
            <a:ext cx="7668344" cy="0"/>
          </a:xfrm>
          <a:prstGeom prst="line">
            <a:avLst/>
          </a:prstGeom>
          <a:ln>
            <a:solidFill>
              <a:srgbClr val="522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WDC_SYM_WS-RGB.jpg"/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4"/>
          <a:stretch/>
        </p:blipFill>
        <p:spPr>
          <a:xfrm>
            <a:off x="0" y="1169861"/>
            <a:ext cx="1473458" cy="4491387"/>
          </a:xfrm>
          <a:prstGeom prst="rect">
            <a:avLst/>
          </a:prstGeom>
        </p:spPr>
      </p:pic>
      <p:pic>
        <p:nvPicPr>
          <p:cNvPr id="8" name="Image 7" descr="WDC_wordmark_WS-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21288"/>
            <a:ext cx="1944216" cy="747775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6"/>
          <a:stretch/>
        </p:blipFill>
        <p:spPr>
          <a:xfrm>
            <a:off x="2051720" y="3796506"/>
            <a:ext cx="7109048" cy="30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33213</TotalTime>
  <Words>887</Words>
  <Application>Microsoft Macintosh PowerPoint</Application>
  <PresentationFormat>Présentation à l'écran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Office Theme</vt:lpstr>
      <vt:lpstr>The Global Dementia Environment</vt:lpstr>
      <vt:lpstr>Présentation PowerPoint</vt:lpstr>
      <vt:lpstr>Présentation PowerPoint</vt:lpstr>
      <vt:lpstr>Présentation PowerPoint</vt:lpstr>
      <vt:lpstr>The Initial World Dementia Council</vt:lpstr>
      <vt:lpstr>The Initial World Dementia Council</vt:lpstr>
      <vt:lpstr>The Initial World Dementia Council</vt:lpstr>
      <vt:lpstr>G7 to Global – The Continuity Model</vt:lpstr>
      <vt:lpstr>The Current World Dementia Council</vt:lpstr>
      <vt:lpstr>Current Priorities of the Council</vt:lpstr>
      <vt:lpstr>Présentation PowerPoint</vt:lpstr>
      <vt:lpstr>Progress – Finance Models</vt:lpstr>
      <vt:lpstr>Progress – Research, Open Science and Big Data</vt:lpstr>
      <vt:lpstr>Progress – Care</vt:lpstr>
      <vt:lpstr>The World Dementia Council Moving Forward</vt:lpstr>
      <vt:lpstr>The World Health Organization Moving Forward</vt:lpstr>
      <vt:lpstr>Altogether …. Moving Forward</vt:lpstr>
      <vt:lpstr>The Global Dementia Environment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Feinstein, Helena</dc:creator>
  <cp:lastModifiedBy>Yves Joanette</cp:lastModifiedBy>
  <cp:revision>215</cp:revision>
  <cp:lastPrinted>2016-06-30T20:05:13Z</cp:lastPrinted>
  <dcterms:created xsi:type="dcterms:W3CDTF">2015-05-14T20:18:36Z</dcterms:created>
  <dcterms:modified xsi:type="dcterms:W3CDTF">2016-07-19T15:56:26Z</dcterms:modified>
</cp:coreProperties>
</file>