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7" r:id="rId4"/>
    <p:sldMasterId id="2147483693" r:id="rId5"/>
  </p:sldMasterIdLst>
  <p:notesMasterIdLst>
    <p:notesMasterId r:id="rId20"/>
  </p:notesMasterIdLst>
  <p:sldIdLst>
    <p:sldId id="278" r:id="rId6"/>
    <p:sldId id="277" r:id="rId7"/>
    <p:sldId id="263" r:id="rId8"/>
    <p:sldId id="267" r:id="rId9"/>
    <p:sldId id="272" r:id="rId10"/>
    <p:sldId id="286" r:id="rId11"/>
    <p:sldId id="280" r:id="rId12"/>
    <p:sldId id="281" r:id="rId13"/>
    <p:sldId id="282" r:id="rId14"/>
    <p:sldId id="290" r:id="rId15"/>
    <p:sldId id="287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45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/>
    <p:restoredTop sz="86413" autoAdjust="0"/>
  </p:normalViewPr>
  <p:slideViewPr>
    <p:cSldViewPr showGuides="1">
      <p:cViewPr>
        <p:scale>
          <a:sx n="50" d="100"/>
          <a:sy n="50" d="100"/>
        </p:scale>
        <p:origin x="-3552" y="-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D81D-10E6-4425-B0A3-ECA850AAE463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8CC1-42BE-4386-BDC9-730E7C37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7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Please</a:t>
            </a:r>
            <a:r>
              <a:rPr lang="fr-CH" dirty="0" smtClean="0"/>
              <a:t> use animations, </a:t>
            </a:r>
            <a:r>
              <a:rPr lang="fr-CH" dirty="0" err="1" smtClean="0"/>
              <a:t>they</a:t>
            </a:r>
            <a:r>
              <a:rPr lang="fr-CH" dirty="0" smtClean="0"/>
              <a:t> are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supposed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follow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dirty="0" smtClean="0"/>
              <a:t>The e-</a:t>
            </a:r>
            <a:r>
              <a:rPr lang="fr-CH" dirty="0" err="1" smtClean="0"/>
              <a:t>adni</a:t>
            </a:r>
            <a:r>
              <a:rPr lang="fr-CH" baseline="0" dirty="0" smtClean="0"/>
              <a:t> direct thread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made of the </a:t>
            </a:r>
            <a:r>
              <a:rPr lang="fr-CH" baseline="0" dirty="0" err="1" smtClean="0"/>
              <a:t>solid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arrows</a:t>
            </a:r>
            <a:r>
              <a:rPr lang="fr-CH" baseline="0" dirty="0" smtClean="0"/>
              <a:t>, direct </a:t>
            </a:r>
            <a:r>
              <a:rPr lang="fr-CH" baseline="0" dirty="0" err="1" smtClean="0"/>
              <a:t>meaning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methods</a:t>
            </a:r>
            <a:r>
              <a:rPr lang="fr-CH" baseline="0" dirty="0" smtClean="0"/>
              <a:t> and patients of </a:t>
            </a:r>
            <a:r>
              <a:rPr lang="fr-CH" baseline="0" dirty="0" err="1" smtClean="0"/>
              <a:t>eralier</a:t>
            </a:r>
            <a:r>
              <a:rPr lang="fr-CH" baseline="0" dirty="0" smtClean="0"/>
              <a:t> efforts have </a:t>
            </a:r>
            <a:r>
              <a:rPr lang="fr-CH" baseline="0" dirty="0" err="1" smtClean="0"/>
              <a:t>fed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ones</a:t>
            </a:r>
            <a:r>
              <a:rPr lang="fr-CH" baseline="0" dirty="0" smtClean="0"/>
              <a:t>. The </a:t>
            </a:r>
            <a:r>
              <a:rPr lang="fr-CH" baseline="0" dirty="0" err="1" smtClean="0"/>
              <a:t>dotted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arrows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denote</a:t>
            </a:r>
            <a:r>
              <a:rPr lang="fr-CH" baseline="0" dirty="0" smtClean="0"/>
              <a:t> data sharing.</a:t>
            </a:r>
          </a:p>
          <a:p>
            <a:r>
              <a:rPr lang="fr-CH" baseline="0" dirty="0" smtClean="0"/>
              <a:t>Harmonisation efforts have been </a:t>
            </a:r>
            <a:r>
              <a:rPr lang="fr-CH" baseline="0" dirty="0" err="1" smtClean="0"/>
              <a:t>mandatory</a:t>
            </a:r>
            <a:r>
              <a:rPr lang="fr-CH" baseline="0" dirty="0" smtClean="0"/>
              <a:t> at the </a:t>
            </a:r>
            <a:r>
              <a:rPr lang="fr-CH" baseline="0" dirty="0" err="1" smtClean="0"/>
              <a:t>outstart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develoip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multicentre</a:t>
            </a:r>
            <a:r>
              <a:rPr lang="fr-CH" baseline="0" dirty="0" smtClean="0"/>
              <a:t> data collection. The more </a:t>
            </a:r>
            <a:r>
              <a:rPr lang="fr-CH" baseline="0" dirty="0" err="1" smtClean="0"/>
              <a:t>recent</a:t>
            </a:r>
            <a:r>
              <a:rPr lang="fr-CH" baseline="0" dirty="0" smtClean="0"/>
              <a:t> effort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translation in the </a:t>
            </a:r>
            <a:r>
              <a:rPr lang="fr-CH" baseline="0" dirty="0" err="1" smtClean="0"/>
              <a:t>clinic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biomarker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findings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, a </a:t>
            </a:r>
            <a:r>
              <a:rPr lang="fr-CH" baseline="0" dirty="0" err="1" smtClean="0"/>
              <a:t>strategic</a:t>
            </a:r>
            <a:r>
              <a:rPr lang="fr-CH" baseline="0" dirty="0" smtClean="0"/>
              <a:t> and global vision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needed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srea-ned</a:t>
            </a:r>
            <a:r>
              <a:rPr lang="fr-CH" baseline="0" dirty="0" smtClean="0"/>
              <a:t> and roadmap) and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already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implemented</a:t>
            </a:r>
            <a:r>
              <a:rPr lang="fr-CH" baseline="0" dirty="0" smtClean="0"/>
              <a:t> (the roadmap has </a:t>
            </a:r>
            <a:r>
              <a:rPr lang="fr-CH" baseline="0" dirty="0" err="1" smtClean="0"/>
              <a:t>fed</a:t>
            </a:r>
            <a:r>
              <a:rPr lang="fr-CH" baseline="0" dirty="0" smtClean="0"/>
              <a:t> the design of </a:t>
            </a:r>
            <a:r>
              <a:rPr lang="fr-CH" baseline="0" dirty="0" err="1" smtClean="0"/>
              <a:t>amypad</a:t>
            </a:r>
            <a:r>
              <a:rPr lang="fr-CH" baseline="0" dirty="0" smtClean="0"/>
              <a:t> dx).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8CC1-42BE-4386-BDC9-730E7C37BE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7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8CC1-42BE-4386-BDC9-730E7C37B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5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Here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wish</a:t>
            </a:r>
            <a:r>
              <a:rPr lang="fr-CH" baseline="0" dirty="0" smtClean="0"/>
              <a:t> to mention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 </a:t>
            </a:r>
            <a:r>
              <a:rPr lang="fr-CH" baseline="0" dirty="0" err="1" smtClean="0"/>
              <a:t>jose</a:t>
            </a:r>
            <a:r>
              <a:rPr lang="fr-CH" baseline="0" dirty="0" smtClean="0"/>
              <a:t> luis </a:t>
            </a:r>
            <a:r>
              <a:rPr lang="fr-CH" baseline="0" dirty="0" err="1" smtClean="0"/>
              <a:t>molinuevo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touch</a:t>
            </a:r>
            <a:r>
              <a:rPr lang="fr-CH" baseline="0" dirty="0" smtClean="0"/>
              <a:t> on </a:t>
            </a:r>
            <a:r>
              <a:rPr lang="fr-CH" baseline="0" dirty="0" err="1" smtClean="0"/>
              <a:t>epad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his</a:t>
            </a:r>
            <a:r>
              <a:rPr lang="fr-CH" baseline="0" dirty="0" smtClean="0"/>
              <a:t> talk, right </a:t>
            </a:r>
            <a:r>
              <a:rPr lang="fr-CH" baseline="0" dirty="0" err="1" smtClean="0"/>
              <a:t>after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yourself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8CC1-42BE-4386-BDC9-730E7C37BE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3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You do</a:t>
            </a:r>
            <a:r>
              <a:rPr lang="fr-CH" baseline="0" dirty="0" smtClean="0"/>
              <a:t> not </a:t>
            </a:r>
            <a:r>
              <a:rPr lang="fr-CH" baseline="0" dirty="0" err="1" smtClean="0"/>
              <a:t>wish</a:t>
            </a:r>
            <a:r>
              <a:rPr lang="fr-CH" baseline="0" dirty="0" smtClean="0"/>
              <a:t> to mention all </a:t>
            </a:r>
            <a:r>
              <a:rPr lang="fr-CH" baseline="0" dirty="0" err="1" smtClean="0"/>
              <a:t>outcomes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juist</a:t>
            </a:r>
            <a:r>
              <a:rPr lang="fr-CH" baseline="0" dirty="0" smtClean="0"/>
              <a:t> the 4 major </a:t>
            </a:r>
            <a:r>
              <a:rPr lang="fr-CH" baseline="0" dirty="0" err="1" smtClean="0"/>
              <a:t>fields</a:t>
            </a:r>
            <a:r>
              <a:rPr lang="fr-CH" baseline="0" dirty="0" smtClean="0"/>
              <a:t>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8CC1-42BE-4386-BDC9-730E7C37B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5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62B-3149-433A-AB05-2C611989695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i do</a:t>
            </a:r>
            <a:r>
              <a:rPr lang="mr-IN" baseline="0" smtClean="0"/>
              <a:t>…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62B-3149-433A-AB05-2C6119896955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62B-3149-433A-AB05-2C611989695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8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62B-3149-433A-AB05-2C6119896955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3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DAAA9-A653-2546-A14F-965CBCAE42DA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561E1-450D-1449-98BC-C6E977EFA6C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3484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2561A-2FC0-6044-8C5D-CC8434735C1C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47D9E-ECD8-6449-A83A-DFBE99B60D8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43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556C-9893-3E41-A9A2-FA7E3EDED310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37DD-116F-0B45-85C8-C6BD99B33F9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1267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PAD_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250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305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5625"/>
            <a:ext cx="6400800" cy="676275"/>
          </a:xfrm>
        </p:spPr>
        <p:txBody>
          <a:bodyPr/>
          <a:lstStyle>
            <a:lvl1pPr marL="0" indent="0" algn="ctr">
              <a:buNone/>
              <a:defRPr>
                <a:solidFill>
                  <a:srgbClr val="305A6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 descr="C:\Users\lsteuker\Downloads\EUfla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95" y="348329"/>
            <a:ext cx="732652" cy="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steuker\Downloads\EFPIAlogoWithoutTex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25" y="348329"/>
            <a:ext cx="861452" cy="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steuker\Downloads\IMI Logo2014-HorizPos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8188558" y="355993"/>
            <a:ext cx="836812" cy="4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196752"/>
            <a:ext cx="8365525" cy="4929411"/>
          </a:xfrm>
        </p:spPr>
        <p:txBody>
          <a:bodyPr/>
          <a:lstStyle>
            <a:lvl1pPr marL="457200" indent="-457200">
              <a:buClr>
                <a:srgbClr val="468490"/>
              </a:buClr>
              <a:buFont typeface="Wingdings" panose="05000000000000000000" pitchFamily="2" charset="2"/>
              <a:buChar char="§"/>
              <a:defRPr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8357" y="111210"/>
            <a:ext cx="6746789" cy="877330"/>
          </a:xfrm>
        </p:spPr>
        <p:txBody>
          <a:bodyPr/>
          <a:lstStyle>
            <a:lvl1pPr algn="l">
              <a:defRPr sz="3200" baseline="0">
                <a:solidFill>
                  <a:srgbClr val="305A62"/>
                </a:solidFill>
              </a:defRPr>
            </a:lvl1pPr>
          </a:lstStyle>
          <a:p>
            <a:r>
              <a:rPr lang="nl-BE" dirty="0" smtClean="0"/>
              <a:t>Text Slide</a:t>
            </a:r>
            <a:endParaRPr lang="en-US" dirty="0"/>
          </a:p>
        </p:txBody>
      </p:sp>
      <p:pic>
        <p:nvPicPr>
          <p:cNvPr id="15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>
            <a:off x="1297458" y="988541"/>
            <a:ext cx="7191633" cy="197059"/>
          </a:xfrm>
          <a:prstGeom prst="rect">
            <a:avLst/>
          </a:prstGeom>
        </p:spPr>
      </p:pic>
      <p:pic>
        <p:nvPicPr>
          <p:cNvPr id="16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l="1856" t="1356" r="71928" b="84511"/>
          <a:stretch/>
        </p:blipFill>
        <p:spPr>
          <a:xfrm>
            <a:off x="0" y="86497"/>
            <a:ext cx="2397211" cy="902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415" y="185352"/>
            <a:ext cx="8365525" cy="5940812"/>
          </a:xfrm>
        </p:spPr>
        <p:txBody>
          <a:bodyPr/>
          <a:lstStyle>
            <a:lvl1pPr marL="0" indent="0">
              <a:buClr>
                <a:srgbClr val="468490"/>
              </a:buClr>
              <a:buFont typeface="Wingdings" panose="05000000000000000000" pitchFamily="2" charset="2"/>
              <a:buNone/>
              <a:defRPr baseline="0"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nl-BE" dirty="0" smtClean="0"/>
              <a:t>Graphics slide</a:t>
            </a:r>
            <a:endParaRPr lang="en-US" dirty="0" smtClean="0"/>
          </a:p>
        </p:txBody>
      </p:sp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196752"/>
            <a:ext cx="8365525" cy="3721237"/>
          </a:xfrm>
        </p:spPr>
        <p:txBody>
          <a:bodyPr/>
          <a:lstStyle>
            <a:lvl1pPr marL="457200" indent="-457200">
              <a:buClr>
                <a:srgbClr val="468490"/>
              </a:buClr>
              <a:buFont typeface="Wingdings" panose="05000000000000000000" pitchFamily="2" charset="2"/>
              <a:buChar char="§"/>
              <a:defRPr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8357" y="111210"/>
            <a:ext cx="6746789" cy="877330"/>
          </a:xfrm>
        </p:spPr>
        <p:txBody>
          <a:bodyPr/>
          <a:lstStyle>
            <a:lvl1pPr algn="l">
              <a:defRPr sz="3200" baseline="0">
                <a:solidFill>
                  <a:srgbClr val="305A62"/>
                </a:solidFill>
              </a:defRPr>
            </a:lvl1pPr>
          </a:lstStyle>
          <a:p>
            <a:r>
              <a:rPr lang="nl-BE" dirty="0" smtClean="0"/>
              <a:t>Acknowledgements</a:t>
            </a:r>
            <a:endParaRPr lang="en-US" dirty="0"/>
          </a:p>
        </p:txBody>
      </p:sp>
      <p:pic>
        <p:nvPicPr>
          <p:cNvPr id="15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>
            <a:off x="1297458" y="988541"/>
            <a:ext cx="7191633" cy="197059"/>
          </a:xfrm>
          <a:prstGeom prst="rect">
            <a:avLst/>
          </a:prstGeom>
        </p:spPr>
      </p:pic>
      <p:pic>
        <p:nvPicPr>
          <p:cNvPr id="16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l="1856" t="1356" r="71928" b="84511"/>
          <a:stretch/>
        </p:blipFill>
        <p:spPr>
          <a:xfrm>
            <a:off x="0" y="86497"/>
            <a:ext cx="2397211" cy="902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32485" y="4941463"/>
            <a:ext cx="8365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</a:rPr>
              <a:t>The research leading to these results has received support from the Innovative Medicines Initiative Joint Undertaking under grant agreement n° 115736, resources of which are composed of financial contribution from the European Union's Seventh Framework Programme (FP7/2007-2013) and EFPIA companies’ in kind contribution.</a:t>
            </a:r>
            <a:endParaRPr lang="en-US" sz="16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2302" y="1985069"/>
            <a:ext cx="7772400" cy="1470025"/>
          </a:xfrm>
        </p:spPr>
        <p:txBody>
          <a:bodyPr/>
          <a:lstStyle>
            <a:lvl1pPr algn="ctr">
              <a:defRPr sz="4800" b="1" baseline="0">
                <a:solidFill>
                  <a:srgbClr val="24569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[Master title style]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5757" y="3781080"/>
            <a:ext cx="6400800" cy="676275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[Master subtitle style]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486857" y="5938264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www.amypad.eu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008"/>
            <a:ext cx="2340417" cy="1222090"/>
          </a:xfrm>
          <a:prstGeom prst="rect">
            <a:avLst/>
          </a:prstGeom>
        </p:spPr>
      </p:pic>
      <p:pic>
        <p:nvPicPr>
          <p:cNvPr id="14" name="Picture 2" descr="C:\Users\lsteuker\Downloads\EUfla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4" y="5698939"/>
            <a:ext cx="902746" cy="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steuker\Downloads\EFPIAlogoWithoutTex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02" y="5698939"/>
            <a:ext cx="1061449" cy="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lsteuker\Downloads\IMI Logo2014-HorizPos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6872063" y="5703661"/>
            <a:ext cx="1031089" cy="6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7" y="1196754"/>
            <a:ext cx="8365525" cy="4929411"/>
          </a:xfrm>
        </p:spPr>
        <p:txBody>
          <a:bodyPr/>
          <a:lstStyle>
            <a:lvl1pPr marL="457189" indent="-457189">
              <a:buClr>
                <a:srgbClr val="24569F"/>
              </a:buClr>
              <a:buFont typeface="Wingdings" panose="05000000000000000000" pitchFamily="2" charset="2"/>
              <a:buChar char="§"/>
              <a:defRPr>
                <a:solidFill>
                  <a:srgbClr val="24569F"/>
                </a:solidFill>
              </a:defRPr>
            </a:lvl1pPr>
            <a:lvl2pPr>
              <a:buClr>
                <a:srgbClr val="24569F"/>
              </a:buClr>
              <a:defRPr>
                <a:solidFill>
                  <a:srgbClr val="24569F"/>
                </a:solidFill>
              </a:defRPr>
            </a:lvl2pPr>
            <a:lvl3pPr>
              <a:buClr>
                <a:srgbClr val="24569F"/>
              </a:buClr>
              <a:defRPr>
                <a:solidFill>
                  <a:srgbClr val="24569F"/>
                </a:solidFill>
              </a:defRPr>
            </a:lvl3pPr>
            <a:lvl4pPr>
              <a:buClr>
                <a:srgbClr val="24569F"/>
              </a:buClr>
              <a:defRPr>
                <a:solidFill>
                  <a:srgbClr val="24569F"/>
                </a:solidFill>
              </a:defRPr>
            </a:lvl4pPr>
            <a:lvl5pPr>
              <a:buClr>
                <a:srgbClr val="24569F"/>
              </a:buClr>
              <a:defRPr>
                <a:solidFill>
                  <a:srgbClr val="24569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62052" y="282635"/>
            <a:ext cx="6898889" cy="705907"/>
          </a:xfrm>
        </p:spPr>
        <p:txBody>
          <a:bodyPr/>
          <a:lstStyle>
            <a:lvl1pPr algn="l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dirty="0"/>
              <a:t>Text Slide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95417" y="6373919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www.amypad.eu</a:t>
            </a:r>
          </a:p>
        </p:txBody>
      </p:sp>
      <p:sp>
        <p:nvSpPr>
          <p:cNvPr id="18" name="TextBox 9"/>
          <p:cNvSpPr txBox="1"/>
          <p:nvPr userDrawn="1"/>
        </p:nvSpPr>
        <p:spPr>
          <a:xfrm>
            <a:off x="8260100" y="6527723"/>
            <a:ext cx="523317" cy="21513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 defTabSz="914377">
              <a:defRPr/>
            </a:pPr>
            <a:fld id="{9D53E389-1311-4796-9190-1F74A8EADEA2}" type="slidenum">
              <a:rPr lang="en-US" sz="1100" b="1" smtClean="0">
                <a:solidFill>
                  <a:srgbClr val="A2B7CC"/>
                </a:solidFill>
                <a:latin typeface="Calibri"/>
              </a:rPr>
              <a:pPr algn="ctr" defTabSz="914377">
                <a:defRPr/>
              </a:pPr>
              <a:t>‹#›</a:t>
            </a:fld>
            <a:endParaRPr lang="en-US" sz="1100" b="1" dirty="0">
              <a:solidFill>
                <a:srgbClr val="A2B7CC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395415" y="1123546"/>
            <a:ext cx="8388000" cy="2318"/>
          </a:xfrm>
          <a:prstGeom prst="line">
            <a:avLst/>
          </a:prstGeom>
          <a:ln w="50800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>
            <a:off x="395415" y="6325783"/>
            <a:ext cx="8388000" cy="2318"/>
          </a:xfrm>
          <a:prstGeom prst="line">
            <a:avLst/>
          </a:prstGeom>
          <a:ln w="92075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395415" y="1158924"/>
            <a:ext cx="8388000" cy="2318"/>
          </a:xfrm>
          <a:prstGeom prst="line">
            <a:avLst/>
          </a:prstGeom>
          <a:ln w="28575" cmpd="sng">
            <a:solidFill>
              <a:srgbClr val="245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5" y="270153"/>
            <a:ext cx="1392236" cy="726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417" y="185352"/>
            <a:ext cx="8365525" cy="5940812"/>
          </a:xfrm>
        </p:spPr>
        <p:txBody>
          <a:bodyPr/>
          <a:lstStyle>
            <a:lvl1pPr marL="0" indent="0">
              <a:buClr>
                <a:srgbClr val="468490"/>
              </a:buClr>
              <a:buFont typeface="Wingdings" panose="05000000000000000000" pitchFamily="2" charset="2"/>
              <a:buNone/>
              <a:defRPr baseline="0">
                <a:solidFill>
                  <a:srgbClr val="24569F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nl-BE" dirty="0"/>
              <a:t>Graphics slide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95417" y="6373919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www.amypad.eu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8129172" y="6528122"/>
            <a:ext cx="631768" cy="21513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 defTabSz="914377">
              <a:defRPr/>
            </a:pPr>
            <a:fld id="{9D53E389-1311-4796-9190-1F74A8EADEA2}" type="slidenum">
              <a:rPr lang="en-US" sz="1100" b="1" smtClean="0">
                <a:solidFill>
                  <a:srgbClr val="A2B7CC"/>
                </a:solidFill>
                <a:latin typeface="Calibri"/>
              </a:rPr>
              <a:pPr algn="ctr" defTabSz="914377">
                <a:defRPr/>
              </a:pPr>
              <a:t>‹#›</a:t>
            </a:fld>
            <a:endParaRPr lang="en-US" sz="1100" b="1" dirty="0">
              <a:solidFill>
                <a:srgbClr val="A2B7CC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395415" y="6325783"/>
            <a:ext cx="8388000" cy="2318"/>
          </a:xfrm>
          <a:prstGeom prst="line">
            <a:avLst/>
          </a:prstGeom>
          <a:ln w="92075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2302" y="1985087"/>
            <a:ext cx="7772400" cy="1470025"/>
          </a:xfrm>
        </p:spPr>
        <p:txBody>
          <a:bodyPr/>
          <a:lstStyle>
            <a:lvl1pPr algn="ctr">
              <a:defRPr sz="4800" b="1" baseline="0">
                <a:solidFill>
                  <a:srgbClr val="24569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[Master title style]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5757" y="3781081"/>
            <a:ext cx="6400800" cy="676275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[Master subtitle style]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486866" y="5938264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</a:rPr>
              <a:t>www.amypad.eu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008"/>
            <a:ext cx="2340417" cy="1222090"/>
          </a:xfrm>
          <a:prstGeom prst="rect">
            <a:avLst/>
          </a:prstGeom>
        </p:spPr>
      </p:pic>
      <p:pic>
        <p:nvPicPr>
          <p:cNvPr id="14" name="Picture 2" descr="C:\Users\lsteuker\Downloads\EUfla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6" y="5698939"/>
            <a:ext cx="902746" cy="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steuker\Downloads\EFPIAlogoWithoutTex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11" y="5698939"/>
            <a:ext cx="1061449" cy="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lsteuker\Downloads\IMI Logo2014-HorizPos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6872072" y="5703679"/>
            <a:ext cx="1031089" cy="6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C9955-D854-FE4D-8207-BF3A162DD3E4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AC53-53E2-7B4F-86D9-355D741DC8C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38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6" y="1196754"/>
            <a:ext cx="8365525" cy="4929411"/>
          </a:xfrm>
        </p:spPr>
        <p:txBody>
          <a:bodyPr/>
          <a:lstStyle>
            <a:lvl1pPr marL="457189" indent="-457189">
              <a:buClr>
                <a:srgbClr val="24569F"/>
              </a:buClr>
              <a:buFont typeface="Wingdings" panose="05000000000000000000" pitchFamily="2" charset="2"/>
              <a:buChar char="§"/>
              <a:defRPr>
                <a:solidFill>
                  <a:srgbClr val="24569F"/>
                </a:solidFill>
              </a:defRPr>
            </a:lvl1pPr>
            <a:lvl2pPr>
              <a:buClr>
                <a:srgbClr val="24569F"/>
              </a:buClr>
              <a:defRPr>
                <a:solidFill>
                  <a:srgbClr val="24569F"/>
                </a:solidFill>
              </a:defRPr>
            </a:lvl2pPr>
            <a:lvl3pPr>
              <a:buClr>
                <a:srgbClr val="24569F"/>
              </a:buClr>
              <a:defRPr>
                <a:solidFill>
                  <a:srgbClr val="24569F"/>
                </a:solidFill>
              </a:defRPr>
            </a:lvl3pPr>
            <a:lvl4pPr>
              <a:buClr>
                <a:srgbClr val="24569F"/>
              </a:buClr>
              <a:defRPr>
                <a:solidFill>
                  <a:srgbClr val="24569F"/>
                </a:solidFill>
              </a:defRPr>
            </a:lvl4pPr>
            <a:lvl5pPr>
              <a:buClr>
                <a:srgbClr val="24569F"/>
              </a:buClr>
              <a:defRPr>
                <a:solidFill>
                  <a:srgbClr val="24569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62061" y="282653"/>
            <a:ext cx="6898889" cy="705907"/>
          </a:xfrm>
        </p:spPr>
        <p:txBody>
          <a:bodyPr/>
          <a:lstStyle>
            <a:lvl1pPr algn="l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dirty="0"/>
              <a:t>Text Slide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95426" y="6373919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</a:rPr>
              <a:t>www.amypad.eu</a:t>
            </a:r>
          </a:p>
        </p:txBody>
      </p:sp>
      <p:sp>
        <p:nvSpPr>
          <p:cNvPr id="18" name="TextBox 9"/>
          <p:cNvSpPr txBox="1"/>
          <p:nvPr userDrawn="1"/>
        </p:nvSpPr>
        <p:spPr>
          <a:xfrm>
            <a:off x="8260100" y="6527741"/>
            <a:ext cx="523317" cy="21513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 defTabSz="914377">
              <a:defRPr/>
            </a:pPr>
            <a:fld id="{9D53E389-1311-4796-9190-1F74A8EADEA2}" type="slidenum">
              <a:rPr lang="en-US" sz="1100" b="1" smtClean="0">
                <a:solidFill>
                  <a:srgbClr val="A2B7CC"/>
                </a:solidFill>
              </a:rPr>
              <a:pPr algn="ctr" defTabSz="914377">
                <a:defRPr/>
              </a:pPr>
              <a:t>‹#›</a:t>
            </a:fld>
            <a:endParaRPr lang="en-US" sz="1100" b="1" dirty="0">
              <a:solidFill>
                <a:srgbClr val="A2B7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395415" y="1123546"/>
            <a:ext cx="8388000" cy="2318"/>
          </a:xfrm>
          <a:prstGeom prst="line">
            <a:avLst/>
          </a:prstGeom>
          <a:ln w="50800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>
            <a:off x="395415" y="6325783"/>
            <a:ext cx="8388000" cy="2318"/>
          </a:xfrm>
          <a:prstGeom prst="line">
            <a:avLst/>
          </a:prstGeom>
          <a:ln w="92075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395415" y="1158924"/>
            <a:ext cx="8388000" cy="2318"/>
          </a:xfrm>
          <a:prstGeom prst="line">
            <a:avLst/>
          </a:prstGeom>
          <a:ln w="28575" cmpd="sng">
            <a:solidFill>
              <a:srgbClr val="245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270171"/>
            <a:ext cx="1392236" cy="726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426" y="185352"/>
            <a:ext cx="8365525" cy="5940812"/>
          </a:xfrm>
        </p:spPr>
        <p:txBody>
          <a:bodyPr/>
          <a:lstStyle>
            <a:lvl1pPr marL="0" indent="0">
              <a:buClr>
                <a:srgbClr val="468490"/>
              </a:buClr>
              <a:buFont typeface="Wingdings" panose="05000000000000000000" pitchFamily="2" charset="2"/>
              <a:buNone/>
              <a:defRPr baseline="0">
                <a:solidFill>
                  <a:srgbClr val="24569F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nl-BE" dirty="0"/>
              <a:t>Graphics slide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95426" y="6373919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</a:rPr>
              <a:t>www.amypad.eu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8129172" y="6528140"/>
            <a:ext cx="631768" cy="21513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 defTabSz="914377">
              <a:defRPr/>
            </a:pPr>
            <a:fld id="{9D53E389-1311-4796-9190-1F74A8EADEA2}" type="slidenum">
              <a:rPr lang="en-US" sz="1100" b="1" smtClean="0">
                <a:solidFill>
                  <a:srgbClr val="A2B7CC"/>
                </a:solidFill>
              </a:rPr>
              <a:pPr algn="ctr" defTabSz="914377">
                <a:defRPr/>
              </a:pPr>
              <a:t>‹#›</a:t>
            </a:fld>
            <a:endParaRPr lang="en-US" sz="1100" b="1" dirty="0">
              <a:solidFill>
                <a:srgbClr val="A2B7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395415" y="6325783"/>
            <a:ext cx="8388000" cy="2318"/>
          </a:xfrm>
          <a:prstGeom prst="line">
            <a:avLst/>
          </a:prstGeom>
          <a:ln w="92075" cmpd="sng">
            <a:solidFill>
              <a:srgbClr val="A2B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e A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/>
  </p:cSld>
  <p:clrMapOvr>
    <a:masterClrMapping/>
  </p:clrMapOvr>
  <p:transition spd="slow" advClick="0" advTm="16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11A58-D914-204E-AEE8-0C5E1615F129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DF5DD-3AA9-A747-8ACB-D9D493C17DB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342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BCEF5-E158-B843-AB42-725394DA3873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C864E-1F88-AB42-841B-D36E53F2D19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305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EC995-C2BE-FB46-BDFD-DFBDB90F8DEB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54B1-04D2-4E4E-B1FD-2259CDE7376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6241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03A26-3942-FF4E-B5F4-0FD57ECD0B75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4252-6F42-B24B-8FA5-B4819B21623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725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7CF01-E753-5345-A6D7-90DFB9F78EE9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83D1E-AF57-B141-A540-608CADE903C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606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75007-6B38-FB4F-805C-07B12B73CD12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336A-B688-684A-B12E-6575728FCA4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695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BAC0F-10BC-2C4F-B3F3-87C91130F713}" type="datetimeFigureOut">
              <a:rPr lang="en-US" altLang="fr-FR"/>
              <a:pPr/>
              <a:t>4/13/2018</a:t>
            </a:fld>
            <a:endParaRPr lang="en-US" alt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D12AC-CD60-0E42-8CC7-AD4ADE6665B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321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US" altLang="en-US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4D4C1-AECA-D44D-B947-78247D3E12A1}" type="datetimeFigureOut">
              <a:rPr lang="en-US" alt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4/13/2018</a:t>
            </a:fld>
            <a:endParaRPr lang="en-US" altLang="fr-FR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34124-AA63-0A47-8109-3B8613B5CF4C}" type="slidenum">
              <a:rPr lang="en-US" alt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4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6357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179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6849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6849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47FCCC-0BAF-4004-BD16-F9A9DB79D9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87794" y="6356350"/>
            <a:ext cx="2053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6849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05A6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68490"/>
        </a:buClr>
        <a:buSzPct val="90000"/>
        <a:buFont typeface="Wingdings" pitchFamily="2" charset="2"/>
        <a:buChar char="§"/>
        <a:defRPr sz="2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66357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754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4569F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SzPct val="90000"/>
        <a:buFont typeface="Wingdings" pitchFamily="2" charset="2"/>
        <a:buChar char="§"/>
        <a:defRPr sz="2800" kern="1200">
          <a:solidFill>
            <a:srgbClr val="24569F"/>
          </a:solidFill>
          <a:latin typeface="+mj-lt"/>
          <a:ea typeface="+mn-ea"/>
          <a:cs typeface="Arial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2400" kern="1200">
          <a:solidFill>
            <a:srgbClr val="24569F"/>
          </a:solidFill>
          <a:latin typeface="+mj-lt"/>
          <a:ea typeface="+mn-ea"/>
          <a:cs typeface="Arial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2000" kern="1200">
          <a:solidFill>
            <a:srgbClr val="24569F"/>
          </a:solidFill>
          <a:latin typeface="+mj-lt"/>
          <a:ea typeface="+mn-ea"/>
          <a:cs typeface="Arial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1800" kern="1200">
          <a:solidFill>
            <a:srgbClr val="24569F"/>
          </a:solidFill>
          <a:latin typeface="+mj-lt"/>
          <a:ea typeface="+mn-ea"/>
          <a:cs typeface="Arial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1800" kern="1200">
          <a:solidFill>
            <a:srgbClr val="24569F"/>
          </a:solidFill>
          <a:latin typeface="+mj-lt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66357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754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08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4569F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SzPct val="90000"/>
        <a:buFont typeface="Wingdings" pitchFamily="2" charset="2"/>
        <a:buChar char="§"/>
        <a:defRPr sz="2800" kern="1200">
          <a:solidFill>
            <a:srgbClr val="24569F"/>
          </a:solidFill>
          <a:latin typeface="+mj-lt"/>
          <a:ea typeface="+mn-ea"/>
          <a:cs typeface="Arial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2400" kern="1200">
          <a:solidFill>
            <a:srgbClr val="24569F"/>
          </a:solidFill>
          <a:latin typeface="+mj-lt"/>
          <a:ea typeface="+mn-ea"/>
          <a:cs typeface="Arial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2000" kern="1200">
          <a:solidFill>
            <a:srgbClr val="24569F"/>
          </a:solidFill>
          <a:latin typeface="+mj-lt"/>
          <a:ea typeface="+mn-ea"/>
          <a:cs typeface="Arial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1800" kern="1200">
          <a:solidFill>
            <a:srgbClr val="24569F"/>
          </a:solidFill>
          <a:latin typeface="+mj-lt"/>
          <a:ea typeface="+mn-ea"/>
          <a:cs typeface="Arial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24569F"/>
        </a:buClr>
        <a:buFont typeface="Wingdings" panose="05000000000000000000" pitchFamily="2" charset="2"/>
        <a:buChar char="§"/>
        <a:defRPr sz="1800" kern="1200">
          <a:solidFill>
            <a:srgbClr val="24569F"/>
          </a:solidFill>
          <a:latin typeface="+mj-lt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16832"/>
            <a:ext cx="914535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4800" b="1" dirty="0">
                <a:solidFill>
                  <a:srgbClr val="1F497D"/>
                </a:solidFill>
                <a:ea typeface="ＭＳ Ｐゴシック" charset="-128"/>
                <a:cs typeface="Arial" charset="0"/>
              </a:rPr>
              <a:t>EUROPEAN </a:t>
            </a:r>
            <a:r>
              <a:rPr lang="en-US" altLang="it-IT" sz="4800" b="1" dirty="0" smtClean="0">
                <a:solidFill>
                  <a:srgbClr val="1F497D"/>
                </a:solidFill>
                <a:ea typeface="ＭＳ Ｐゴシック" charset="-128"/>
                <a:cs typeface="Arial" charset="0"/>
              </a:rPr>
              <a:t>ADNI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3600" dirty="0" smtClean="0">
                <a:solidFill>
                  <a:srgbClr val="1F497D"/>
                </a:solidFill>
                <a:ea typeface="ＭＳ Ｐゴシック" charset="-128"/>
                <a:cs typeface="Arial" charset="0"/>
              </a:rPr>
              <a:t>(</a:t>
            </a:r>
            <a:r>
              <a:rPr lang="en-US" altLang="it-IT" sz="3600" dirty="0" err="1" smtClean="0">
                <a:solidFill>
                  <a:srgbClr val="1F497D"/>
                </a:solidFill>
                <a:ea typeface="ＭＳ Ｐゴシック" charset="-128"/>
                <a:cs typeface="Arial" charset="0"/>
              </a:rPr>
              <a:t>PharmaCog</a:t>
            </a:r>
            <a:r>
              <a:rPr lang="en-US" altLang="it-IT" sz="3600" dirty="0" smtClean="0">
                <a:solidFill>
                  <a:srgbClr val="1F497D"/>
                </a:solidFill>
                <a:ea typeface="ＭＳ Ｐゴシック" charset="-128"/>
                <a:cs typeface="Arial" charset="0"/>
              </a:rPr>
              <a:t>, EPAD, AMYPAD, SRA-NED)</a:t>
            </a:r>
            <a:endParaRPr lang="en-US" altLang="it-IT" sz="3600" dirty="0">
              <a:solidFill>
                <a:srgbClr val="1F497D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43" name="Picture 6" descr="\\alz-chicago\Home999\mmcneil\Downloads\WW-ADNI (1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2181225" cy="902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563888" y="332656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Worldwide-ADNI Update Meeting</a:t>
            </a:r>
            <a:endParaRPr lang="fr-FR" sz="1600" dirty="0"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Friday, July 14, 2017 </a:t>
            </a:r>
            <a:endParaRPr lang="fr-FR" sz="1600" dirty="0"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London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, England</a:t>
            </a:r>
            <a:endParaRPr lang="fr-FR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3861048"/>
            <a:ext cx="190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Jorge </a:t>
            </a:r>
            <a:r>
              <a:rPr lang="it-IT" sz="2400" b="1" dirty="0" smtClean="0"/>
              <a:t>Jovicich</a:t>
            </a:r>
            <a:endParaRPr lang="it-IT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155419" y="3861048"/>
            <a:ext cx="2530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Giovanni B Frisoni</a:t>
            </a:r>
            <a:r>
              <a:rPr lang="it-IT" sz="2400" b="1" baseline="30000" dirty="0"/>
              <a:t> </a:t>
            </a:r>
            <a:endParaRPr lang="it-IT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4365104"/>
            <a:ext cx="31055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Center for Mind/Brain Sciences</a:t>
            </a:r>
          </a:p>
          <a:p>
            <a:pPr algn="ctr"/>
            <a:r>
              <a:rPr lang="it-IT" dirty="0" smtClean="0"/>
              <a:t>University </a:t>
            </a:r>
            <a:r>
              <a:rPr lang="it-IT" dirty="0"/>
              <a:t>of </a:t>
            </a:r>
            <a:r>
              <a:rPr lang="it-IT" dirty="0" smtClean="0"/>
              <a:t>Trento</a:t>
            </a:r>
          </a:p>
          <a:p>
            <a:pPr algn="ctr"/>
            <a:r>
              <a:rPr lang="it-IT" dirty="0" smtClean="0"/>
              <a:t>Trento</a:t>
            </a:r>
            <a:r>
              <a:rPr lang="it-IT" dirty="0"/>
              <a:t>, Italy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Lab Alzheimer’s Neuroimaging &amp; Epidemiology, </a:t>
            </a:r>
            <a:r>
              <a:rPr lang="en-US" dirty="0"/>
              <a:t>IRCCS </a:t>
            </a:r>
            <a:r>
              <a:rPr lang="en-US" dirty="0" err="1"/>
              <a:t>Fatebenefratelli</a:t>
            </a:r>
            <a:r>
              <a:rPr lang="en-US" dirty="0"/>
              <a:t>, Brescia, </a:t>
            </a:r>
            <a:r>
              <a:rPr lang="en-US" dirty="0" smtClean="0"/>
              <a:t>Italy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Memory </a:t>
            </a:r>
            <a:r>
              <a:rPr lang="en-US" dirty="0"/>
              <a:t>Clinic and LANVIE Laboratory </a:t>
            </a:r>
            <a:r>
              <a:rPr lang="it-IT" dirty="0"/>
              <a:t>of Neuroimaging of Aging, </a:t>
            </a:r>
            <a:r>
              <a:rPr lang="en-US" dirty="0"/>
              <a:t>University Hospitals and University of Geneva, Geneva, Switzerland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65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53" y="1289404"/>
            <a:ext cx="91270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23" name="Group 123"/>
          <p:cNvGrpSpPr/>
          <p:nvPr/>
        </p:nvGrpSpPr>
        <p:grpSpPr>
          <a:xfrm>
            <a:off x="6869329" y="162380"/>
            <a:ext cx="2095159" cy="985074"/>
            <a:chOff x="0" y="0"/>
            <a:chExt cx="2095158" cy="985072"/>
          </a:xfrm>
        </p:grpSpPr>
        <p:pic>
          <p:nvPicPr>
            <p:cNvPr id="12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6758" cy="985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7384" y="172230"/>
              <a:ext cx="1047775" cy="640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533400" y="1340768"/>
            <a:ext cx="8354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Our survey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Reached: research/clinical/industry neuroimaging communities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Determined: harmonization barriers &amp; solutions for  </a:t>
            </a:r>
            <a:r>
              <a:rPr lang="en-US" sz="2000" dirty="0" err="1" smtClean="0">
                <a:solidFill>
                  <a:schemeClr val="tx2"/>
                </a:solidFill>
              </a:rPr>
              <a:t>multicentric</a:t>
            </a:r>
            <a:r>
              <a:rPr lang="en-US" sz="2000" dirty="0" smtClean="0">
                <a:solidFill>
                  <a:schemeClr val="tx2"/>
                </a:solidFill>
              </a:rPr>
              <a:t> MRI/PET-SPECT/EEG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propose a actions to </a:t>
            </a:r>
            <a:r>
              <a:rPr lang="en-US" sz="2000" dirty="0">
                <a:solidFill>
                  <a:schemeClr val="tx2"/>
                </a:solidFill>
              </a:rPr>
              <a:t>exploit the potential of the MRI/PET/EEG biomarkers </a:t>
            </a:r>
            <a:r>
              <a:rPr lang="en-US" sz="2000" dirty="0" smtClean="0">
                <a:solidFill>
                  <a:schemeClr val="tx2"/>
                </a:solidFill>
              </a:rPr>
              <a:t>in </a:t>
            </a:r>
            <a:r>
              <a:rPr lang="it-IT" sz="2000" dirty="0" smtClean="0">
                <a:solidFill>
                  <a:schemeClr val="tx2"/>
                </a:solidFill>
              </a:rPr>
              <a:t>large multicentric ND studies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8" name="Picture 2" descr="Image result for webfo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38156"/>
            <a:ext cx="1524000" cy="11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tandardized work pl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91295"/>
            <a:ext cx="1166061" cy="11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teach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8343"/>
            <a:ext cx="1305148" cy="9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12hoy26budd28l29v3kl2fq1-wpengine.netdna-ssl.com/wp-content/uploads/2014/11/self-organizing-network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67720" r="6463"/>
          <a:stretch/>
        </p:blipFill>
        <p:spPr bwMode="auto">
          <a:xfrm>
            <a:off x="1256732" y="5522411"/>
            <a:ext cx="1296535" cy="5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rain e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4" b="60074"/>
          <a:stretch/>
        </p:blipFill>
        <p:spPr bwMode="auto">
          <a:xfrm>
            <a:off x="7543800" y="4319156"/>
            <a:ext cx="998687" cy="10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rain anatomical m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5942"/>
            <a:ext cx="947958" cy="10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brain fdg pe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8" b="19204"/>
          <a:stretch/>
        </p:blipFill>
        <p:spPr bwMode="auto">
          <a:xfrm>
            <a:off x="6537145" y="4374372"/>
            <a:ext cx="854255" cy="10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66800" y="3785756"/>
            <a:ext cx="3733800" cy="247167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unded Rectangle 16"/>
          <p:cNvSpPr/>
          <p:nvPr/>
        </p:nvSpPr>
        <p:spPr>
          <a:xfrm>
            <a:off x="5154489" y="3785756"/>
            <a:ext cx="3608511" cy="247167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5410200" y="3645024"/>
            <a:ext cx="3150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ethodological-specific actions</a:t>
            </a:r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1577912" y="3645024"/>
            <a:ext cx="2613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General high-level actions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2183566" y="6386423"/>
            <a:ext cx="505273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smtClean="0"/>
              <a:t>Developing Topic Poster </a:t>
            </a:r>
            <a:r>
              <a:rPr lang="it-IT" sz="2000" b="1" dirty="0"/>
              <a:t>#</a:t>
            </a:r>
            <a:r>
              <a:rPr lang="it-IT" sz="2000" b="1" dirty="0" smtClean="0"/>
              <a:t>19691 (Wed July 19)</a:t>
            </a:r>
            <a:endParaRPr lang="it-IT" sz="2000" b="1" dirty="0"/>
          </a:p>
        </p:txBody>
      </p:sp>
      <p:pic>
        <p:nvPicPr>
          <p:cNvPr id="21" name="Bild 19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r="43956"/>
          <a:stretch/>
        </p:blipFill>
        <p:spPr bwMode="auto">
          <a:xfrm>
            <a:off x="147955" y="162380"/>
            <a:ext cx="1255693" cy="812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672" y="88756"/>
            <a:ext cx="51991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EU Joint Program - Neurodegenerative Disease Research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WORKING GROUPS ON HARMONISATION AND 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ALIGNMENT IN BRAIN IMAGING METHODS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5450" y="836711"/>
            <a:ext cx="6332934" cy="1008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C00000"/>
                </a:solidFill>
                <a:effectLst/>
                <a:latin typeface="Cambria"/>
                <a:ea typeface="MS Mincho"/>
                <a:cs typeface="Times New Roman"/>
              </a:rPr>
              <a:t>JPND Brain Imaging Working Groups meet Journal Editors</a:t>
            </a:r>
            <a:endParaRPr lang="it-IT" sz="2000" dirty="0">
              <a:effectLst/>
              <a:latin typeface="Cambria"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ambria"/>
                <a:ea typeface="MS Mincho"/>
                <a:cs typeface="Times New Roman"/>
              </a:rPr>
              <a:t> </a:t>
            </a:r>
            <a:endParaRPr lang="it-IT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14737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When</a:t>
            </a:r>
            <a:r>
              <a:rPr lang="en-GB" sz="2400" b="1" dirty="0"/>
              <a:t>: 	</a:t>
            </a:r>
            <a:r>
              <a:rPr lang="en-GB" sz="2400" b="1" dirty="0" smtClean="0"/>
              <a:t>	</a:t>
            </a:r>
            <a:r>
              <a:rPr lang="en-GB" sz="2400" dirty="0" smtClean="0"/>
              <a:t>Monday </a:t>
            </a:r>
            <a:r>
              <a:rPr lang="en-GB" sz="2400" dirty="0"/>
              <a:t>July 17, </a:t>
            </a:r>
            <a:r>
              <a:rPr lang="en-GB" sz="2400" dirty="0" smtClean="0"/>
              <a:t>12.30-13.30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		 </a:t>
            </a:r>
            <a:endParaRPr lang="it-IT" sz="2400" dirty="0"/>
          </a:p>
          <a:p>
            <a:r>
              <a:rPr lang="en-GB" sz="2400" b="1" u="sng" dirty="0"/>
              <a:t>Where</a:t>
            </a:r>
            <a:r>
              <a:rPr lang="en-GB" sz="2400" dirty="0"/>
              <a:t>: 	IBIS STYLE LONDON EXCEL, </a:t>
            </a:r>
            <a:endParaRPr lang="it-IT" sz="2400" dirty="0"/>
          </a:p>
          <a:p>
            <a:r>
              <a:rPr lang="en-GB" sz="2400" dirty="0"/>
              <a:t>		272 Victoria Dock Road Custom House, </a:t>
            </a:r>
            <a:endParaRPr lang="it-IT" sz="2400" dirty="0"/>
          </a:p>
          <a:p>
            <a:r>
              <a:rPr lang="en-GB" sz="2400" dirty="0"/>
              <a:t>		London E16 3BY (room HMS Belfast). </a:t>
            </a:r>
            <a:endParaRPr lang="it-IT" sz="2400" dirty="0"/>
          </a:p>
        </p:txBody>
      </p:sp>
      <p:pic>
        <p:nvPicPr>
          <p:cNvPr id="6" name="Bild 20" descr="U embl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4"/>
            <a:ext cx="1251173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r="43956"/>
          <a:stretch/>
        </p:blipFill>
        <p:spPr bwMode="auto">
          <a:xfrm>
            <a:off x="474077" y="5777323"/>
            <a:ext cx="1221373" cy="820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402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53" y="1289404"/>
            <a:ext cx="91270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23" name="Group 123"/>
          <p:cNvGrpSpPr/>
          <p:nvPr/>
        </p:nvGrpSpPr>
        <p:grpSpPr>
          <a:xfrm>
            <a:off x="6869329" y="162380"/>
            <a:ext cx="2095159" cy="985074"/>
            <a:chOff x="0" y="0"/>
            <a:chExt cx="2095158" cy="985072"/>
          </a:xfrm>
        </p:grpSpPr>
        <p:pic>
          <p:nvPicPr>
            <p:cNvPr id="12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6758" cy="985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7384" y="172230"/>
              <a:ext cx="1047775" cy="640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118"/>
          <p:cNvSpPr>
            <a:spLocks noGrp="1"/>
          </p:cNvSpPr>
          <p:nvPr>
            <p:ph type="title"/>
          </p:nvPr>
        </p:nvSpPr>
        <p:spPr>
          <a:xfrm>
            <a:off x="1021905" y="83417"/>
            <a:ext cx="5607495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>
                <a:solidFill>
                  <a:srgbClr val="408CAF"/>
                </a:solidFill>
                <a:latin typeface="Adelle-Bold"/>
                <a:ea typeface="Adelle-Bold"/>
                <a:cs typeface="Adelle-Bold"/>
                <a:sym typeface="Adelle-Bold"/>
              </a:defRPr>
            </a:lvl1pPr>
          </a:lstStyle>
          <a:p>
            <a:pPr algn="ctr"/>
            <a:r>
              <a:rPr lang="en-US" sz="3600" b="1" dirty="0" smtClean="0"/>
              <a:t>Methodological barriers</a:t>
            </a:r>
            <a:br>
              <a:rPr lang="en-US" sz="3600" b="1" dirty="0" smtClean="0"/>
            </a:br>
            <a:r>
              <a:rPr lang="en-US" sz="3600" b="1" dirty="0" smtClean="0"/>
              <a:t>PET-SPECT </a:t>
            </a:r>
            <a:endParaRPr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1" y="1524000"/>
          <a:ext cx="8686800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199"/>
                <a:gridCol w="3276601"/>
                <a:gridCol w="2667000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Multicenter </a:t>
                      </a:r>
                      <a:r>
                        <a:rPr lang="en-US" sz="1600" dirty="0">
                          <a:effectLst/>
                        </a:rPr>
                        <a:t>neuroimaging 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harmonization barriers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Actions </a:t>
                      </a:r>
                      <a:r>
                        <a:rPr lang="en-US" sz="1600" dirty="0">
                          <a:effectLst/>
                        </a:rPr>
                        <a:t>/ Infrastructures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 address </a:t>
                      </a:r>
                      <a:r>
                        <a:rPr lang="en-US" sz="1600" dirty="0" smtClean="0">
                          <a:effectLst/>
                        </a:rPr>
                        <a:t>barriers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Expected </a:t>
                      </a:r>
                      <a:r>
                        <a:rPr lang="en-US" sz="1600" dirty="0">
                          <a:effectLst/>
                        </a:rPr>
                        <a:t>outcomes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</a:tr>
              <a:tr h="2080930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Lack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of harmonization for analyses tools and quantification (FDG-PET, amyloid PET, tau PET and dopaminergic PET/SPECT).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standardization across amyloid PET tracers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public normative reference data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PET-SPECT comparisons (dopaminergic tracers)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86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</a:rPr>
                        <a:t>ACTIONS/INFRASTRUCTURE </a:t>
                      </a:r>
                      <a:r>
                        <a:rPr lang="en-US" sz="1200" u="sng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698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Create funded initiatives that support the following actions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Harmonize multi-vendor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image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reconstruction parameters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and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quantification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Develop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public databases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of normal and ND patients (uniform with respect to acquisition and quantification)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Create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centralized analysis platforms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for widely available markers lacking standardization of analysis such as FDG and dopaminergic markers.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more sensitive longitudinal multi-vendor neuroimaging ND studies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Promote the use of the open-access platform by using it to share relevant information (ACTION 1)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standardization of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</a:rPr>
                        <a:t>multicentric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 registry planning creation (ACTION 2)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and promote the integration with past harmonization efforts (ACTION 3)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 education (ACTION 4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  <a:tabLst>
                          <a:tab pos="7505700" algn="l"/>
                        </a:tabLst>
                      </a:pP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Image result for brain fdg pe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8" b="19204"/>
          <a:stretch/>
        </p:blipFill>
        <p:spPr bwMode="auto">
          <a:xfrm>
            <a:off x="152400" y="154163"/>
            <a:ext cx="838808" cy="9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83566" y="6279703"/>
            <a:ext cx="505273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smtClean="0"/>
              <a:t>Developing Topic Poster </a:t>
            </a:r>
            <a:r>
              <a:rPr lang="it-IT" sz="2000" b="1" dirty="0"/>
              <a:t>#</a:t>
            </a:r>
            <a:r>
              <a:rPr lang="it-IT" sz="2000" b="1" dirty="0" smtClean="0"/>
              <a:t>19691 (Wed July 19)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8249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53" y="1289404"/>
            <a:ext cx="91270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23" name="Group 123"/>
          <p:cNvGrpSpPr/>
          <p:nvPr/>
        </p:nvGrpSpPr>
        <p:grpSpPr>
          <a:xfrm>
            <a:off x="6869329" y="162380"/>
            <a:ext cx="2095159" cy="985074"/>
            <a:chOff x="0" y="0"/>
            <a:chExt cx="2095158" cy="985072"/>
          </a:xfrm>
        </p:grpSpPr>
        <p:pic>
          <p:nvPicPr>
            <p:cNvPr id="12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6758" cy="985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7384" y="172230"/>
              <a:ext cx="1047775" cy="640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118"/>
          <p:cNvSpPr>
            <a:spLocks noGrp="1"/>
          </p:cNvSpPr>
          <p:nvPr>
            <p:ph type="title"/>
          </p:nvPr>
        </p:nvSpPr>
        <p:spPr>
          <a:xfrm>
            <a:off x="1153339" y="83416"/>
            <a:ext cx="539986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>
                <a:solidFill>
                  <a:srgbClr val="408CAF"/>
                </a:solidFill>
                <a:latin typeface="Adelle-Bold"/>
                <a:ea typeface="Adelle-Bold"/>
                <a:cs typeface="Adelle-Bold"/>
                <a:sym typeface="Adelle-Bold"/>
              </a:defRPr>
            </a:lvl1pPr>
          </a:lstStyle>
          <a:p>
            <a:pPr algn="ctr"/>
            <a:r>
              <a:rPr lang="en-US" sz="3600" b="1" dirty="0" smtClean="0"/>
              <a:t>Methodological barriers</a:t>
            </a:r>
            <a:br>
              <a:rPr lang="en-US" sz="3600" b="1" dirty="0" smtClean="0"/>
            </a:br>
            <a:r>
              <a:rPr lang="en-US" sz="3600" b="1" dirty="0" smtClean="0"/>
              <a:t>MRI </a:t>
            </a:r>
            <a:endParaRPr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1" y="1447800"/>
          <a:ext cx="8686800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599"/>
                <a:gridCol w="3505201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Multicenter </a:t>
                      </a:r>
                      <a:r>
                        <a:rPr lang="en-US" sz="1600" dirty="0">
                          <a:effectLst/>
                        </a:rPr>
                        <a:t>neuroimaging 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harmonization barriers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Actions </a:t>
                      </a:r>
                      <a:r>
                        <a:rPr lang="en-US" sz="1600" dirty="0">
                          <a:effectLst/>
                        </a:rPr>
                        <a:t>/ Infrastructures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 address </a:t>
                      </a:r>
                      <a:r>
                        <a:rPr lang="en-US" sz="1600" dirty="0" smtClean="0">
                          <a:effectLst/>
                        </a:rPr>
                        <a:t>barriers</a:t>
                      </a: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Expected </a:t>
                      </a:r>
                      <a:r>
                        <a:rPr lang="en-US" sz="1600" dirty="0">
                          <a:effectLst/>
                        </a:rPr>
                        <a:t>outcomes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</a:tr>
              <a:tr h="208093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multi-vendor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longitudinal harmonized MRI protocols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compatible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with state-of-the-art MRI equipment using recent hardware and software developments 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Many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retrospective datasets exist that may be possible to use following appropriate harmonization.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86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</a:rPr>
                        <a:t>ACTIONS/INFRASTRUCTURE 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698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Create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funded initiatives that support the following actions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Harmonize multi-vendor state-of-the art MRI acquisition and analyses protocols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, in particular: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542925" lvl="1" indent="-169863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High spatial resolution anatomical imaging, including quantitative tissue mapping (e.g., susceptibility, tissue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relaxation,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myelin, etc.)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542925" lvl="1" indent="-169863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Microstructure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and connectivity from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</a:rPr>
                        <a:t>dMRI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542925" lvl="1" indent="-169863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High-temporal resolution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</a:rPr>
                        <a:t>rsfMRI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and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</a:rPr>
                        <a:t>pMRI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Quantify multi-vendor test-retest reproducibility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establishing standardized and reference quality assurance metrics for different target markers.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Evaluate best biomarkers for different NDs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and experimental designs (cross-sectional, longitudinal) in the context of specific MRI acquisition and analyses protocols.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Develop and validate efficient methods to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harmonize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retrospective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MRI data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  <a:tabLst>
                          <a:tab pos="7505700" algn="l"/>
                        </a:tabLst>
                      </a:pPr>
                      <a:endParaRPr lang="it-IT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38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more sensitive neuroimaging studies by updating harmonized protocol recommendations consistent with MR technology that is becoming widely available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Promote the use of the open-access platform by using it to share relevant information (ACTION 1)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standardization of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</a:rPr>
                        <a:t>multicentric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 registry planning creation (ACTION 2)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and promote the integration with past harmonization efforts (ACTION 3)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 education (ACTION 4)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4" descr="Image result for brain anatomical mr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6066"/>
            <a:ext cx="930817" cy="10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6866" y="6453336"/>
            <a:ext cx="364163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smtClean="0"/>
              <a:t>Developing Topic Poster </a:t>
            </a:r>
            <a:r>
              <a:rPr lang="it-IT" sz="2000" b="1" dirty="0"/>
              <a:t>#</a:t>
            </a:r>
            <a:r>
              <a:rPr lang="it-IT" sz="2000" b="1" dirty="0" smtClean="0"/>
              <a:t>19691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508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53" y="1289404"/>
            <a:ext cx="91270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23" name="Group 123"/>
          <p:cNvGrpSpPr/>
          <p:nvPr/>
        </p:nvGrpSpPr>
        <p:grpSpPr>
          <a:xfrm>
            <a:off x="6869329" y="162380"/>
            <a:ext cx="2095159" cy="985074"/>
            <a:chOff x="0" y="0"/>
            <a:chExt cx="2095158" cy="985072"/>
          </a:xfrm>
        </p:grpSpPr>
        <p:pic>
          <p:nvPicPr>
            <p:cNvPr id="12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6758" cy="985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7384" y="172230"/>
              <a:ext cx="1047775" cy="640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118"/>
          <p:cNvSpPr>
            <a:spLocks noGrp="1"/>
          </p:cNvSpPr>
          <p:nvPr>
            <p:ph type="title"/>
          </p:nvPr>
        </p:nvSpPr>
        <p:spPr>
          <a:xfrm>
            <a:off x="1219200" y="83417"/>
            <a:ext cx="5280249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>
                <a:solidFill>
                  <a:srgbClr val="408CAF"/>
                </a:solidFill>
                <a:latin typeface="Adelle-Bold"/>
                <a:ea typeface="Adelle-Bold"/>
                <a:cs typeface="Adelle-Bold"/>
                <a:sym typeface="Adelle-Bold"/>
              </a:defRPr>
            </a:lvl1pPr>
          </a:lstStyle>
          <a:p>
            <a:pPr algn="ctr"/>
            <a:r>
              <a:rPr lang="en-US" sz="3600" b="1" dirty="0" smtClean="0"/>
              <a:t>Methodological barriers</a:t>
            </a:r>
            <a:br>
              <a:rPr lang="en-US" sz="3600" b="1" dirty="0" smtClean="0"/>
            </a:br>
            <a:r>
              <a:rPr lang="en-US" sz="3600" b="1" dirty="0" smtClean="0"/>
              <a:t>EEG </a:t>
            </a:r>
            <a:endParaRPr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1" y="1524000"/>
          <a:ext cx="86868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199"/>
                <a:gridCol w="3276600"/>
                <a:gridCol w="2667001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Multicenter </a:t>
                      </a:r>
                      <a:r>
                        <a:rPr lang="en-US" sz="1600" dirty="0">
                          <a:effectLst/>
                        </a:rPr>
                        <a:t>neuroimaging 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harmonization barriers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Actions </a:t>
                      </a:r>
                      <a:r>
                        <a:rPr lang="en-US" sz="1600" dirty="0">
                          <a:effectLst/>
                        </a:rPr>
                        <a:t>/ Infrastructures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 address </a:t>
                      </a:r>
                      <a:r>
                        <a:rPr lang="en-US" sz="1600" dirty="0" smtClean="0">
                          <a:effectLst/>
                        </a:rPr>
                        <a:t>barriers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5057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Expected </a:t>
                      </a:r>
                      <a:r>
                        <a:rPr lang="en-US" sz="1600" dirty="0">
                          <a:effectLst/>
                        </a:rPr>
                        <a:t>outcomes</a:t>
                      </a:r>
                      <a:endParaRPr lang="it-IT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06" marR="61606" marT="0" marB="0"/>
                </a:tc>
              </a:tr>
              <a:tr h="2080930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Lack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of standardization of spectral source EEG analysis and high-resolution recordings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quality assurance standardization (ocular motion and cardiac artifacts).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Lack of clarity of the limits and opportunities of EEG biomarkers for NDs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86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</a:rPr>
                        <a:t>ACTIONS/INFRASTRUCTURE 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698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Create funded initiatives that support the following actions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Harmonize multi-vendor state-of-the-art acquisition and quality assurance protocols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Harmonize biomarker extraction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using spectral or time-domain analysis: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46088" lvl="1" indent="-1809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Resting state (eyes open/closed)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46088" lvl="1" indent="-1809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Event related (oddball, etc.)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Quantify test/retest reliability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from multi-vendor EEG data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Evaluate best biomarkers for different NDs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and experimental designs (cross-sectional, longitudinal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  <a:tabLst>
                          <a:tab pos="7505700" algn="l"/>
                        </a:tabLst>
                      </a:pPr>
                      <a:endParaRPr lang="it-IT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Contribute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towards more sensitive longitudinal multi-vendor neuroimaging ND studies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Promote the use of the open-access platform by using it to share relevant information (ACTION 1)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standardization of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</a:rPr>
                        <a:t>multicentric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 registry planning creation (ACTION 2)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towards and promote the integration with past harmonization efforts (ACTION 3)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75057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Contribute to education (ACTION 4)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6" descr="Image result for brain e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4" b="60074"/>
          <a:stretch/>
        </p:blipFill>
        <p:spPr bwMode="auto">
          <a:xfrm>
            <a:off x="101168" y="0"/>
            <a:ext cx="1056043" cy="1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83566" y="6279703"/>
            <a:ext cx="505273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smtClean="0"/>
              <a:t>Developing Topic Poster </a:t>
            </a:r>
            <a:r>
              <a:rPr lang="it-IT" sz="2000" b="1" dirty="0"/>
              <a:t>#</a:t>
            </a:r>
            <a:r>
              <a:rPr lang="it-IT" sz="2000" b="1" dirty="0" smtClean="0"/>
              <a:t>19691 (Wed July 19)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9394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10019"/>
            <a:ext cx="9145356" cy="9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b="1" dirty="0">
                <a:solidFill>
                  <a:srgbClr val="1F497D"/>
                </a:solidFill>
                <a:ea typeface="ＭＳ Ｐゴシック" charset="-128"/>
                <a:cs typeface="Arial" charset="0"/>
              </a:rPr>
              <a:t>EUROPEAN </a:t>
            </a:r>
            <a:r>
              <a:rPr lang="en-US" altLang="it-IT" b="1" dirty="0" smtClean="0">
                <a:solidFill>
                  <a:srgbClr val="1F497D"/>
                </a:solidFill>
                <a:ea typeface="ＭＳ Ｐゴシック" charset="-128"/>
                <a:cs typeface="Arial" charset="0"/>
              </a:rPr>
              <a:t>ADNI: diachronic vision</a:t>
            </a:r>
            <a:endParaRPr lang="en-US" altLang="it-IT" sz="2800" b="1" dirty="0">
              <a:solidFill>
                <a:srgbClr val="1F497D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7504" y="1017934"/>
            <a:ext cx="6264696" cy="3816424"/>
          </a:xfrm>
          <a:prstGeom prst="roundRect">
            <a:avLst>
              <a:gd name="adj" fmla="val 65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400" b="1" smtClean="0">
                <a:solidFill>
                  <a:srgbClr val="1F497D"/>
                </a:solidFill>
              </a:rPr>
              <a:t>RESEARCH</a:t>
            </a:r>
            <a:endParaRPr lang="fr-CH" sz="2400" b="1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3563743"/>
            <a:ext cx="84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Pilot</a:t>
            </a:r>
          </a:p>
          <a:p>
            <a:pPr algn="ctr"/>
            <a:r>
              <a:rPr lang="fr-CH" dirty="0" smtClean="0"/>
              <a:t>E-ADNI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1506710" y="3563742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err="1" smtClean="0"/>
              <a:t>PharmaCog</a:t>
            </a:r>
            <a:endParaRPr lang="fr-CH" dirty="0" smtClean="0"/>
          </a:p>
          <a:p>
            <a:pPr algn="ctr"/>
            <a:r>
              <a:rPr lang="fr-CH" dirty="0" smtClean="0"/>
              <a:t>E-ADNI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3325483" y="3702241"/>
            <a:ext cx="67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mtClean="0"/>
              <a:t>EPAD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016" y="3312898"/>
            <a:ext cx="127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AMYPAD Px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16016" y="4104986"/>
            <a:ext cx="12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mtClean="0"/>
              <a:t>AMYPAD </a:t>
            </a:r>
            <a:r>
              <a:rPr lang="fr-CH" dirty="0" err="1" smtClean="0"/>
              <a:t>Dx</a:t>
            </a:r>
            <a:endParaRPr lang="fr-CH" dirty="0"/>
          </a:p>
        </p:txBody>
      </p:sp>
      <p:cxnSp>
        <p:nvCxnSpPr>
          <p:cNvPr id="14" name="Connecteur droit avec flèche 13"/>
          <p:cNvCxnSpPr>
            <a:stCxn id="5" idx="3"/>
            <a:endCxn id="6" idx="1"/>
          </p:cNvCxnSpPr>
          <p:nvPr/>
        </p:nvCxnSpPr>
        <p:spPr>
          <a:xfrm flipV="1">
            <a:off x="1026411" y="3886908"/>
            <a:ext cx="480299" cy="1"/>
          </a:xfrm>
          <a:prstGeom prst="straightConnector1">
            <a:avLst/>
          </a:prstGeom>
          <a:ln w="381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3"/>
            <a:endCxn id="7" idx="1"/>
          </p:cNvCxnSpPr>
          <p:nvPr/>
        </p:nvCxnSpPr>
        <p:spPr>
          <a:xfrm flipV="1">
            <a:off x="2771800" y="3886907"/>
            <a:ext cx="553683" cy="1"/>
          </a:xfrm>
          <a:prstGeom prst="straightConnector1">
            <a:avLst/>
          </a:prstGeom>
          <a:ln w="381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7" idx="3"/>
            <a:endCxn id="10" idx="1"/>
          </p:cNvCxnSpPr>
          <p:nvPr/>
        </p:nvCxnSpPr>
        <p:spPr>
          <a:xfrm flipV="1">
            <a:off x="3999835" y="3497564"/>
            <a:ext cx="716181" cy="389343"/>
          </a:xfrm>
          <a:prstGeom prst="bentConnector3">
            <a:avLst>
              <a:gd name="adj1" fmla="val 50000"/>
            </a:avLst>
          </a:prstGeom>
          <a:ln w="381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7" idx="3"/>
            <a:endCxn id="12" idx="1"/>
          </p:cNvCxnSpPr>
          <p:nvPr/>
        </p:nvCxnSpPr>
        <p:spPr>
          <a:xfrm>
            <a:off x="3999835" y="3886907"/>
            <a:ext cx="716181" cy="402745"/>
          </a:xfrm>
          <a:prstGeom prst="bentConnector3">
            <a:avLst>
              <a:gd name="adj1" fmla="val 50000"/>
            </a:avLst>
          </a:prstGeom>
          <a:ln w="381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16664" y="413576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bg1">
                    <a:lumMod val="50000"/>
                  </a:schemeClr>
                </a:solidFill>
              </a:rPr>
              <a:t>N=59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05670" y="4133016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bg1">
                    <a:lumMod val="50000"/>
                  </a:schemeClr>
                </a:solidFill>
              </a:rPr>
              <a:t>N=150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65427" y="3991300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bg1">
                    <a:lumMod val="50000"/>
                  </a:schemeClr>
                </a:solidFill>
              </a:rPr>
              <a:t>N=6 000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2771800" y="1946633"/>
            <a:ext cx="1382651" cy="1940275"/>
            <a:chOff x="2771800" y="1946633"/>
            <a:chExt cx="1382651" cy="1940275"/>
          </a:xfrm>
        </p:grpSpPr>
        <p:cxnSp>
          <p:nvCxnSpPr>
            <p:cNvPr id="19" name="Connecteur en angle 18"/>
            <p:cNvCxnSpPr>
              <a:stCxn id="6" idx="3"/>
              <a:endCxn id="8" idx="1"/>
            </p:cNvCxnSpPr>
            <p:nvPr/>
          </p:nvCxnSpPr>
          <p:spPr>
            <a:xfrm flipV="1">
              <a:off x="2771800" y="2993508"/>
              <a:ext cx="504056" cy="8934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r 15"/>
            <p:cNvGrpSpPr/>
            <p:nvPr/>
          </p:nvGrpSpPr>
          <p:grpSpPr>
            <a:xfrm>
              <a:off x="2771800" y="1946633"/>
              <a:ext cx="1382651" cy="1940275"/>
              <a:chOff x="2771800" y="1946633"/>
              <a:chExt cx="1382651" cy="1940275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3275856" y="2808842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dirty="0" smtClean="0"/>
                  <a:t>EMIF</a:t>
                </a:r>
                <a:endParaRPr lang="fr-CH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275856" y="1946633"/>
                <a:ext cx="803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dirty="0" smtClean="0"/>
                  <a:t>GAAIN</a:t>
                </a:r>
                <a:endParaRPr lang="fr-CH" dirty="0"/>
              </a:p>
            </p:txBody>
          </p:sp>
          <p:cxnSp>
            <p:nvCxnSpPr>
              <p:cNvPr id="23" name="Connecteur en angle 22"/>
              <p:cNvCxnSpPr>
                <a:stCxn id="6" idx="3"/>
                <a:endCxn id="9" idx="1"/>
              </p:cNvCxnSpPr>
              <p:nvPr/>
            </p:nvCxnSpPr>
            <p:spPr>
              <a:xfrm flipV="1">
                <a:off x="2771800" y="2131299"/>
                <a:ext cx="504056" cy="1755609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3173092" y="2242337"/>
                <a:ext cx="9813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N=340 000</a:t>
                </a:r>
                <a:endParaRPr lang="fr-CH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3157245" y="3096046"/>
                <a:ext cx="838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smtClean="0">
                    <a:solidFill>
                      <a:schemeClr val="bg1">
                        <a:lumMod val="50000"/>
                      </a:schemeClr>
                    </a:solidFill>
                  </a:rPr>
                  <a:t>N= 1 221</a:t>
                </a:r>
                <a:endParaRPr lang="fr-CH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0" name="ZoneTexte 39"/>
          <p:cNvSpPr txBox="1"/>
          <p:nvPr/>
        </p:nvSpPr>
        <p:spPr>
          <a:xfrm>
            <a:off x="4954349" y="3579321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bg1">
                    <a:lumMod val="50000"/>
                  </a:schemeClr>
                </a:solidFill>
              </a:rPr>
              <a:t>N=4 500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020072" y="440238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smtClean="0">
                <a:solidFill>
                  <a:schemeClr val="bg1">
                    <a:lumMod val="50000"/>
                  </a:schemeClr>
                </a:solidFill>
              </a:rPr>
              <a:t>N=900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3" name="Grouper 52"/>
          <p:cNvGrpSpPr/>
          <p:nvPr/>
        </p:nvGrpSpPr>
        <p:grpSpPr>
          <a:xfrm>
            <a:off x="38882" y="4858146"/>
            <a:ext cx="1128156" cy="2027238"/>
            <a:chOff x="38882" y="4858146"/>
            <a:chExt cx="1128156" cy="2027238"/>
          </a:xfrm>
        </p:grpSpPr>
        <p:sp>
          <p:nvSpPr>
            <p:cNvPr id="42" name="Flèche vers le haut 41"/>
            <p:cNvSpPr/>
            <p:nvPr/>
          </p:nvSpPr>
          <p:spPr>
            <a:xfrm>
              <a:off x="38882" y="4858146"/>
              <a:ext cx="1128156" cy="1080120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H" b="1" dirty="0" smtClean="0">
                  <a:solidFill>
                    <a:srgbClr val="1F497D"/>
                  </a:solidFill>
                </a:rPr>
                <a:t>Harmonisa </a:t>
              </a:r>
              <a:r>
                <a:rPr lang="fr-CH" b="1" dirty="0" err="1" smtClean="0">
                  <a:solidFill>
                    <a:srgbClr val="1F497D"/>
                  </a:solidFill>
                </a:rPr>
                <a:t>tion</a:t>
              </a:r>
              <a:endParaRPr lang="fr-CH" b="1" dirty="0">
                <a:solidFill>
                  <a:srgbClr val="1F497D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70086" y="5962054"/>
              <a:ext cx="856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err="1" smtClean="0"/>
                <a:t>Npsy</a:t>
              </a:r>
              <a:endParaRPr lang="fr-CH" dirty="0" smtClean="0"/>
            </a:p>
            <a:p>
              <a:pPr algn="ctr"/>
              <a:r>
                <a:rPr lang="fr-CH" dirty="0" smtClean="0"/>
                <a:t>3d MRI</a:t>
              </a:r>
            </a:p>
            <a:p>
              <a:pPr algn="ctr"/>
              <a:r>
                <a:rPr lang="fr-CH" dirty="0" smtClean="0"/>
                <a:t>CSF</a:t>
              </a:r>
              <a:endParaRPr lang="fr-CH" dirty="0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506710" y="4863572"/>
            <a:ext cx="1128156" cy="1750239"/>
            <a:chOff x="1506710" y="4863572"/>
            <a:chExt cx="1128156" cy="1750239"/>
          </a:xfrm>
        </p:grpSpPr>
        <p:sp>
          <p:nvSpPr>
            <p:cNvPr id="46" name="Flèche vers le haut 45"/>
            <p:cNvSpPr/>
            <p:nvPr/>
          </p:nvSpPr>
          <p:spPr>
            <a:xfrm>
              <a:off x="1506710" y="4863572"/>
              <a:ext cx="1128156" cy="1080120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H" b="1" smtClean="0">
                  <a:solidFill>
                    <a:srgbClr val="1F497D"/>
                  </a:solidFill>
                </a:rPr>
                <a:t>Harmonisa </a:t>
              </a:r>
              <a:r>
                <a:rPr lang="fr-CH" b="1" dirty="0" err="1" smtClean="0">
                  <a:solidFill>
                    <a:srgbClr val="1F497D"/>
                  </a:solidFill>
                </a:rPr>
                <a:t>tion</a:t>
              </a:r>
              <a:endParaRPr lang="fr-CH" b="1" dirty="0">
                <a:solidFill>
                  <a:srgbClr val="1F497D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521731" y="5967480"/>
              <a:ext cx="1088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err="1" smtClean="0"/>
                <a:t>Diff</a:t>
              </a:r>
              <a:r>
                <a:rPr lang="fr-CH" dirty="0" smtClean="0"/>
                <a:t>. MRI</a:t>
              </a:r>
            </a:p>
            <a:p>
              <a:pPr algn="ctr"/>
              <a:r>
                <a:rPr lang="fr-CH" dirty="0" err="1" smtClean="0"/>
                <a:t>Rest</a:t>
              </a:r>
              <a:r>
                <a:rPr lang="fr-CH" dirty="0" smtClean="0"/>
                <a:t> </a:t>
              </a:r>
              <a:r>
                <a:rPr lang="fr-CH" dirty="0" err="1" smtClean="0"/>
                <a:t>fMRI</a:t>
              </a:r>
              <a:endParaRPr lang="fr-CH" dirty="0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4117191" y="4875345"/>
            <a:ext cx="1128156" cy="1709252"/>
            <a:chOff x="4801699" y="4875345"/>
            <a:chExt cx="1128156" cy="1709252"/>
          </a:xfrm>
        </p:grpSpPr>
        <p:sp>
          <p:nvSpPr>
            <p:cNvPr id="48" name="Flèche vers le haut 47"/>
            <p:cNvSpPr/>
            <p:nvPr/>
          </p:nvSpPr>
          <p:spPr>
            <a:xfrm>
              <a:off x="4801699" y="4875345"/>
              <a:ext cx="1128156" cy="1080120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H" b="1" dirty="0" smtClean="0">
                  <a:solidFill>
                    <a:srgbClr val="1F497D"/>
                  </a:solidFill>
                </a:rPr>
                <a:t>Harmonisa </a:t>
              </a:r>
              <a:r>
                <a:rPr lang="fr-CH" b="1" dirty="0" err="1" smtClean="0">
                  <a:solidFill>
                    <a:srgbClr val="1F497D"/>
                  </a:solidFill>
                </a:rPr>
                <a:t>tion</a:t>
              </a:r>
              <a:endParaRPr lang="fr-CH" b="1" dirty="0">
                <a:solidFill>
                  <a:srgbClr val="1F497D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825407" y="5938266"/>
              <a:ext cx="10807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FBB PET</a:t>
              </a:r>
              <a:endParaRPr lang="fr-CH" dirty="0"/>
            </a:p>
            <a:p>
              <a:pPr algn="ctr"/>
              <a:r>
                <a:rPr lang="fr-CH" dirty="0" smtClean="0"/>
                <a:t>FMM PET</a:t>
              </a:r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7177559" y="4858146"/>
            <a:ext cx="1838260" cy="1726450"/>
            <a:chOff x="7177559" y="4858146"/>
            <a:chExt cx="1838260" cy="1726450"/>
          </a:xfrm>
        </p:grpSpPr>
        <p:sp>
          <p:nvSpPr>
            <p:cNvPr id="50" name="Flèche vers le haut 49"/>
            <p:cNvSpPr/>
            <p:nvPr/>
          </p:nvSpPr>
          <p:spPr>
            <a:xfrm>
              <a:off x="7532610" y="4858146"/>
              <a:ext cx="1128156" cy="1080120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H" b="1" dirty="0" smtClean="0">
                  <a:solidFill>
                    <a:srgbClr val="1F497D"/>
                  </a:solidFill>
                </a:rPr>
                <a:t>Policy </a:t>
              </a:r>
              <a:r>
                <a:rPr lang="fr-CH" b="1" dirty="0" err="1" smtClean="0">
                  <a:solidFill>
                    <a:srgbClr val="1F497D"/>
                  </a:solidFill>
                </a:rPr>
                <a:t>view</a:t>
              </a:r>
              <a:endParaRPr lang="fr-CH" b="1" dirty="0">
                <a:solidFill>
                  <a:srgbClr val="1F497D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177559" y="5938265"/>
              <a:ext cx="1838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SRA-</a:t>
              </a:r>
              <a:r>
                <a:rPr lang="fr-CH" dirty="0" err="1" smtClean="0"/>
                <a:t>NeD</a:t>
              </a:r>
              <a:endParaRPr lang="fr-CH" dirty="0" smtClean="0"/>
            </a:p>
            <a:p>
              <a:pPr algn="ctr"/>
              <a:r>
                <a:rPr lang="fr-CH" dirty="0"/>
                <a:t>Geneva </a:t>
              </a:r>
              <a:r>
                <a:rPr lang="fr-CH" dirty="0" smtClean="0"/>
                <a:t>Roadmap</a:t>
              </a:r>
              <a:endParaRPr lang="fr-CH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6372200" y="1017934"/>
            <a:ext cx="2691658" cy="3816424"/>
            <a:chOff x="6372200" y="1017934"/>
            <a:chExt cx="2691658" cy="381642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876256" y="1017934"/>
              <a:ext cx="2187602" cy="3816424"/>
            </a:xfrm>
            <a:prstGeom prst="roundRect">
              <a:avLst>
                <a:gd name="adj" fmla="val 654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2400" b="1" dirty="0" smtClean="0">
                  <a:solidFill>
                    <a:srgbClr val="1F497D"/>
                  </a:solidFill>
                </a:rPr>
                <a:t>CLINIC</a:t>
              </a:r>
            </a:p>
            <a:p>
              <a:pPr algn="ctr"/>
              <a:endParaRPr lang="fr-CH" sz="2400" b="1" dirty="0" smtClean="0">
                <a:solidFill>
                  <a:srgbClr val="1F497D"/>
                </a:solidFill>
              </a:endParaRPr>
            </a:p>
            <a:p>
              <a:pPr algn="ctr"/>
              <a:endParaRPr lang="fr-CH" sz="2400" b="1" dirty="0">
                <a:solidFill>
                  <a:srgbClr val="1F497D"/>
                </a:solidFill>
              </a:endParaRPr>
            </a:p>
            <a:p>
              <a:pPr algn="ctr"/>
              <a:endParaRPr lang="fr-CH" sz="2400" dirty="0">
                <a:solidFill>
                  <a:srgbClr val="1F497D"/>
                </a:solidFill>
              </a:endParaRPr>
            </a:p>
            <a:p>
              <a:pPr algn="ctr"/>
              <a:r>
                <a:rPr lang="fr-CH" sz="2400" dirty="0" smtClean="0">
                  <a:solidFill>
                    <a:srgbClr val="1F497D"/>
                  </a:solidFill>
                </a:rPr>
                <a:t>Use of </a:t>
              </a:r>
              <a:r>
                <a:rPr lang="fr-CH" sz="2400" dirty="0" err="1" smtClean="0">
                  <a:solidFill>
                    <a:srgbClr val="1F497D"/>
                  </a:solidFill>
                </a:rPr>
                <a:t>biomarkers</a:t>
              </a:r>
              <a:r>
                <a:rPr lang="fr-CH" sz="2400" dirty="0" smtClean="0">
                  <a:solidFill>
                    <a:srgbClr val="1F497D"/>
                  </a:solidFill>
                </a:rPr>
                <a:t> for </a:t>
              </a:r>
              <a:r>
                <a:rPr lang="fr-CH" sz="2400" dirty="0" err="1" smtClean="0">
                  <a:solidFill>
                    <a:srgbClr val="1F497D"/>
                  </a:solidFill>
                </a:rPr>
                <a:t>diagnosis</a:t>
              </a:r>
              <a:r>
                <a:rPr lang="fr-CH" sz="2400" dirty="0" smtClean="0">
                  <a:solidFill>
                    <a:srgbClr val="1F497D"/>
                  </a:solidFill>
                </a:rPr>
                <a:t> and </a:t>
              </a:r>
              <a:r>
                <a:rPr lang="fr-CH" sz="2400" dirty="0" err="1" smtClean="0">
                  <a:solidFill>
                    <a:srgbClr val="1F497D"/>
                  </a:solidFill>
                </a:rPr>
                <a:t>treatment</a:t>
              </a:r>
              <a:endParaRPr lang="fr-CH" sz="2400" dirty="0">
                <a:solidFill>
                  <a:srgbClr val="1F497D"/>
                </a:solidFill>
              </a:endParaRPr>
            </a:p>
          </p:txBody>
        </p:sp>
        <p:sp>
          <p:nvSpPr>
            <p:cNvPr id="52" name="Flèche vers le haut 51"/>
            <p:cNvSpPr/>
            <p:nvPr/>
          </p:nvSpPr>
          <p:spPr>
            <a:xfrm rot="5400000">
              <a:off x="5746830" y="2747419"/>
              <a:ext cx="1742918" cy="492178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CH" sz="24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5321039" y="4866739"/>
            <a:ext cx="2775650" cy="1717857"/>
            <a:chOff x="5321039" y="4866739"/>
            <a:chExt cx="2775650" cy="1717857"/>
          </a:xfrm>
        </p:grpSpPr>
        <p:sp>
          <p:nvSpPr>
            <p:cNvPr id="44" name="Flèche vers le haut 43"/>
            <p:cNvSpPr/>
            <p:nvPr/>
          </p:nvSpPr>
          <p:spPr>
            <a:xfrm>
              <a:off x="5321039" y="4866739"/>
              <a:ext cx="1128156" cy="1080120"/>
            </a:xfrm>
            <a:prstGeom prst="upArrow">
              <a:avLst>
                <a:gd name="adj1" fmla="val 76547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H" b="1" dirty="0" smtClean="0">
                  <a:solidFill>
                    <a:srgbClr val="1F497D"/>
                  </a:solidFill>
                </a:rPr>
                <a:t>Policy </a:t>
              </a:r>
              <a:r>
                <a:rPr lang="fr-CH" b="1" dirty="0" err="1" smtClean="0">
                  <a:solidFill>
                    <a:srgbClr val="1F497D"/>
                  </a:solidFill>
                </a:rPr>
                <a:t>view</a:t>
              </a:r>
              <a:endParaRPr lang="fr-CH" b="1" dirty="0">
                <a:solidFill>
                  <a:srgbClr val="1F497D"/>
                </a:solidFill>
              </a:endParaRPr>
            </a:p>
          </p:txBody>
        </p:sp>
        <p:cxnSp>
          <p:nvCxnSpPr>
            <p:cNvPr id="20" name="Connecteur en angle 19"/>
            <p:cNvCxnSpPr>
              <a:stCxn id="51" idx="2"/>
              <a:endCxn id="44" idx="2"/>
            </p:cNvCxnSpPr>
            <p:nvPr/>
          </p:nvCxnSpPr>
          <p:spPr>
            <a:xfrm rot="5400000" flipH="1">
              <a:off x="6672034" y="5159942"/>
              <a:ext cx="637737" cy="2211572"/>
            </a:xfrm>
            <a:prstGeom prst="bentConnector3">
              <a:avLst>
                <a:gd name="adj1" fmla="val -3584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5202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/>
          <p:cNvSpPr txBox="1">
            <a:spLocks noChangeArrowheads="1"/>
          </p:cNvSpPr>
          <p:nvPr/>
        </p:nvSpPr>
        <p:spPr bwMode="auto">
          <a:xfrm>
            <a:off x="-16412" y="193010"/>
            <a:ext cx="91440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rgbClr val="1F497D"/>
                </a:solidFill>
                <a:ea typeface="MS PGothic" pitchFamily="34" charset="-128"/>
              </a:rPr>
              <a:t>E-ADNI (PHARMACOG WP5)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rgbClr val="1F497D"/>
                </a:solidFill>
                <a:ea typeface="MS PGothic" pitchFamily="34" charset="-128"/>
              </a:rPr>
              <a:t>Journal </a:t>
            </a:r>
            <a:r>
              <a:rPr lang="en-US" altLang="en-US" sz="2800" dirty="0">
                <a:solidFill>
                  <a:srgbClr val="1F497D"/>
                </a:solidFill>
                <a:ea typeface="MS PGothic" pitchFamily="34" charset="-128"/>
              </a:rPr>
              <a:t>of Alzheimer’s </a:t>
            </a:r>
            <a:r>
              <a:rPr lang="en-US" altLang="en-US" sz="2800" dirty="0" smtClean="0">
                <a:solidFill>
                  <a:srgbClr val="1F497D"/>
                </a:solidFill>
                <a:ea typeface="MS PGothic" pitchFamily="34" charset="-128"/>
              </a:rPr>
              <a:t>Disease, WORK IN PROGRESS</a:t>
            </a:r>
            <a:endParaRPr lang="en-US" altLang="en-US" sz="2800" dirty="0">
              <a:solidFill>
                <a:srgbClr val="1F497D"/>
              </a:solidFill>
              <a:ea typeface="MS PGothic" pitchFamily="34" charset="-128"/>
            </a:endParaRPr>
          </a:p>
        </p:txBody>
      </p:sp>
      <p:cxnSp>
        <p:nvCxnSpPr>
          <p:cNvPr id="5" name="Connecteur droit 787"/>
          <p:cNvCxnSpPr>
            <a:cxnSpLocks noChangeShapeType="1"/>
          </p:cNvCxnSpPr>
          <p:nvPr/>
        </p:nvCxnSpPr>
        <p:spPr bwMode="auto">
          <a:xfrm>
            <a:off x="0" y="1769641"/>
            <a:ext cx="9144000" cy="31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11532"/>
              </p:ext>
            </p:extLst>
          </p:nvPr>
        </p:nvGraphicFramePr>
        <p:xfrm>
          <a:off x="683568" y="2198901"/>
          <a:ext cx="7848872" cy="3822387"/>
        </p:xfrm>
        <a:graphic>
          <a:graphicData uri="http://schemas.openxmlformats.org/drawingml/2006/table">
            <a:tbl>
              <a:tblPr/>
              <a:tblGrid>
                <a:gridCol w="288032"/>
                <a:gridCol w="2160240"/>
                <a:gridCol w="3168352"/>
                <a:gridCol w="1296144"/>
                <a:gridCol w="936104"/>
              </a:tblGrid>
              <a:tr h="599458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</a:rPr>
                        <a:t/>
                      </a:r>
                      <a:br>
                        <a:rPr lang="en-GB" sz="1300" dirty="0">
                          <a:effectLst/>
                        </a:rPr>
                      </a:br>
                      <a:endParaRPr lang="en-GB" sz="1300" dirty="0">
                        <a:effectLst/>
                      </a:endParaRP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</a:rPr>
                        <a:t>Variables of Interest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</a:rPr>
                        <a:t>Preliminary  Titles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</a:rPr>
                        <a:t>1st author</a:t>
                      </a:r>
                    </a:p>
                    <a:p>
                      <a:r>
                        <a:rPr lang="en-GB" sz="900" b="1" dirty="0" smtClean="0">
                          <a:effectLst/>
                        </a:rPr>
                        <a:t>*equally </a:t>
                      </a:r>
                      <a:r>
                        <a:rPr lang="en-GB" sz="900" b="1" dirty="0">
                          <a:effectLst/>
                        </a:rPr>
                        <a:t>contributing authors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effectLst/>
                        </a:rPr>
                        <a:t>Last author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19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</a:rPr>
                        <a:t>1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</a:rPr>
                        <a:t>Structural markers (3T MRI: T1, DTI, FLAIR)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Predicting and monitoring short term disease progression in </a:t>
                      </a:r>
                      <a:r>
                        <a:rPr lang="en-GB" sz="1300" dirty="0" err="1">
                          <a:effectLst/>
                        </a:rPr>
                        <a:t>aMCI</a:t>
                      </a:r>
                      <a:r>
                        <a:rPr lang="en-GB" sz="1300" dirty="0">
                          <a:effectLst/>
                        </a:rPr>
                        <a:t> patients with prodromal AD: structural brain biomarkers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Marizzoni M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Frisoni GB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</a:rPr>
                        <a:t>2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Functional markers (3T MRI: rsfMRI; EEG: rsEEG, auditory oddball ERP)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Predicting and monitoring short term disease progression in </a:t>
                      </a:r>
                      <a:r>
                        <a:rPr lang="en-GB" sz="1300" dirty="0" err="1">
                          <a:effectLst/>
                        </a:rPr>
                        <a:t>aMCI</a:t>
                      </a:r>
                      <a:r>
                        <a:rPr lang="en-GB" sz="1300" dirty="0">
                          <a:effectLst/>
                        </a:rPr>
                        <a:t> patients with prodromal AD: functional brain biomarkers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>
                          <a:effectLst/>
                        </a:rPr>
                        <a:t>Jovicich</a:t>
                      </a:r>
                      <a:r>
                        <a:rPr lang="en-GB" sz="1300" dirty="0">
                          <a:effectLst/>
                        </a:rPr>
                        <a:t> J*, </a:t>
                      </a:r>
                      <a:r>
                        <a:rPr lang="en-GB" sz="1300" dirty="0" err="1">
                          <a:effectLst/>
                        </a:rPr>
                        <a:t>Babiloni</a:t>
                      </a:r>
                      <a:r>
                        <a:rPr lang="en-GB" sz="1300" dirty="0">
                          <a:effectLst/>
                        </a:rPr>
                        <a:t> C*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Frisoni GB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</a:rPr>
                        <a:t>3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Peripheral markers (blood biomarkers: </a:t>
                      </a:r>
                      <a:r>
                        <a:rPr lang="en-GB" sz="1300" dirty="0" err="1">
                          <a:effectLst/>
                        </a:rPr>
                        <a:t>Abeta</a:t>
                      </a:r>
                      <a:r>
                        <a:rPr lang="en-GB" sz="1300" dirty="0">
                          <a:effectLst/>
                        </a:rPr>
                        <a:t> and innate immunity-related molecules)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Predicting and monitoring short term disease progression in </a:t>
                      </a:r>
                      <a:r>
                        <a:rPr lang="en-GB" sz="1300" dirty="0" err="1">
                          <a:effectLst/>
                        </a:rPr>
                        <a:t>aMCI</a:t>
                      </a:r>
                      <a:r>
                        <a:rPr lang="en-GB" sz="1300" dirty="0">
                          <a:effectLst/>
                        </a:rPr>
                        <a:t> patients with prodromal AD: blood biomarkers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Albani D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Frisoni GB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10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</a:rPr>
                        <a:t>4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CSF, 3T MRI, EEG/ERP, peripheral biomarkers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Biomarker matrices to diagnose and track short term disease progression in </a:t>
                      </a:r>
                      <a:r>
                        <a:rPr lang="en-GB" sz="1300" dirty="0" err="1">
                          <a:effectLst/>
                        </a:rPr>
                        <a:t>aMCI</a:t>
                      </a:r>
                      <a:r>
                        <a:rPr lang="en-GB" sz="1300" dirty="0">
                          <a:effectLst/>
                        </a:rPr>
                        <a:t> patients with prodromal AD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>
                          <a:effectLst/>
                        </a:rPr>
                        <a:t>Marizzoni</a:t>
                      </a:r>
                      <a:r>
                        <a:rPr lang="en-GB" sz="1300" dirty="0">
                          <a:effectLst/>
                        </a:rPr>
                        <a:t> M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>
                          <a:effectLst/>
                        </a:rPr>
                        <a:t>Frisoni</a:t>
                      </a:r>
                      <a:r>
                        <a:rPr lang="en-GB" sz="1300" dirty="0">
                          <a:effectLst/>
                        </a:rPr>
                        <a:t> GB</a:t>
                      </a:r>
                    </a:p>
                  </a:txBody>
                  <a:tcPr marL="7010" marR="7010" marT="7010" marB="70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7" t="3401" r="2046" b="81361"/>
          <a:stretch>
            <a:fillRect/>
          </a:stretch>
        </p:blipFill>
        <p:spPr bwMode="auto">
          <a:xfrm>
            <a:off x="8015095" y="5274"/>
            <a:ext cx="1130261" cy="59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507" t="3401" r="2046" b="813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712774" y="260648"/>
            <a:ext cx="5819666" cy="5232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 typeface="Arial" pitchFamily="34" charset="0"/>
              <a:buNone/>
              <a:defRPr sz="2800" b="1">
                <a:solidFill>
                  <a:srgbClr val="1F497D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dirty="0" smtClean="0"/>
              <a:t>European Prevention of </a:t>
            </a:r>
          </a:p>
          <a:p>
            <a:r>
              <a:rPr lang="en-US" dirty="0" smtClean="0"/>
              <a:t>Alzheimer’s Dementia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6712" y="1402116"/>
            <a:ext cx="8123287" cy="125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539CAB"/>
                </a:solidFill>
                <a:latin typeface="Arial"/>
                <a:ea typeface="ＭＳ Ｐゴシック" charset="0"/>
                <a:cs typeface="Arial"/>
              </a:rPr>
              <a:t>Aim</a:t>
            </a:r>
            <a:r>
              <a:rPr lang="en-GB" dirty="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rPr>
              <a:t>: to create a platform for faster and better assessment of drugs for the prevention of </a:t>
            </a:r>
            <a:r>
              <a:rPr lang="en-GB" b="1" dirty="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rPr>
              <a:t>Alzheimer’s disease</a:t>
            </a:r>
            <a:r>
              <a:rPr lang="en-GB" dirty="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rPr>
              <a:t> (AD), in people with very early or no symptoms at all</a:t>
            </a:r>
            <a:endParaRPr lang="en-GB" dirty="0">
              <a:solidFill>
                <a:srgbClr val="CC3300"/>
              </a:solidFill>
              <a:latin typeface="Arial"/>
              <a:ea typeface="ＭＳ Ｐゴシック" charset="0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3 Elipse"/>
          <p:cNvSpPr/>
          <p:nvPr/>
        </p:nvSpPr>
        <p:spPr>
          <a:xfrm>
            <a:off x="912549" y="3924636"/>
            <a:ext cx="1800225" cy="1079500"/>
          </a:xfrm>
          <a:prstGeom prst="ellipse">
            <a:avLst/>
          </a:prstGeom>
          <a:solidFill>
            <a:srgbClr val="00AC9B"/>
          </a:solidFill>
          <a:ln>
            <a:solidFill>
              <a:srgbClr val="00A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EPAD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/>
                <a:cs typeface="Arial"/>
              </a:rPr>
              <a:t>Registry</a:t>
            </a:r>
            <a:endParaRPr lang="en-GB" sz="1600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N=24,000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9656" y="3006223"/>
            <a:ext cx="1439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Arial"/>
                <a:ea typeface="Tahoma" pitchFamily="34" charset="0"/>
                <a:cs typeface="Arial"/>
              </a:rPr>
              <a:t>Cohorts/Registry (PCs)</a:t>
            </a:r>
            <a:endParaRPr lang="en-GB" dirty="0">
              <a:solidFill>
                <a:prstClr val="black"/>
              </a:solidFill>
              <a:latin typeface="Arial"/>
              <a:ea typeface="Tahoma" pitchFamily="34" charset="0"/>
              <a:cs typeface="Arial"/>
            </a:endParaRPr>
          </a:p>
        </p:txBody>
      </p:sp>
      <p:sp>
        <p:nvSpPr>
          <p:cNvPr id="7" name="10 Elipse"/>
          <p:cNvSpPr/>
          <p:nvPr/>
        </p:nvSpPr>
        <p:spPr>
          <a:xfrm>
            <a:off x="3504897" y="3924636"/>
            <a:ext cx="1800225" cy="1079500"/>
          </a:xfrm>
          <a:prstGeom prst="ellipse">
            <a:avLst/>
          </a:prstGeom>
          <a:solidFill>
            <a:srgbClr val="00AC9B"/>
          </a:solidFill>
          <a:ln>
            <a:solidFill>
              <a:srgbClr val="00A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EPAD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/>
                <a:cs typeface="Arial"/>
              </a:rPr>
              <a:t>LCS</a:t>
            </a:r>
            <a:endParaRPr lang="en-GB" sz="1600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N=6,000</a:t>
            </a:r>
          </a:p>
        </p:txBody>
      </p:sp>
      <p:sp>
        <p:nvSpPr>
          <p:cNvPr id="8" name="13 Elipse"/>
          <p:cNvSpPr/>
          <p:nvPr/>
        </p:nvSpPr>
        <p:spPr>
          <a:xfrm>
            <a:off x="6097290" y="3924636"/>
            <a:ext cx="1800225" cy="1079500"/>
          </a:xfrm>
          <a:prstGeom prst="ellipse">
            <a:avLst/>
          </a:prstGeom>
          <a:solidFill>
            <a:srgbClr val="00AC9B"/>
          </a:solidFill>
          <a:ln>
            <a:solidFill>
              <a:srgbClr val="00A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EPAD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 smtClean="0">
                <a:solidFill>
                  <a:prstClr val="white"/>
                </a:solidFill>
                <a:latin typeface="Arial"/>
                <a:cs typeface="Arial"/>
              </a:rPr>
              <a:t>PoC</a:t>
            </a:r>
            <a:endParaRPr lang="en-GB" sz="1600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cs typeface="Arial"/>
              </a:rPr>
              <a:t>N=1,500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7465709" y="3910678"/>
            <a:ext cx="143986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Tahoma" pitchFamily="34" charset="0"/>
                <a:cs typeface="Arial"/>
              </a:rPr>
              <a:t>Adaptative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Tahoma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Tahoma" pitchFamily="34" charset="0"/>
                <a:cs typeface="Arial"/>
              </a:rPr>
              <a:t>trial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0632" y="2375351"/>
            <a:ext cx="3827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39CAB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539CAB"/>
                </a:solidFill>
                <a:latin typeface="Arial"/>
                <a:cs typeface="Arial"/>
              </a:rPr>
              <a:t>3 </a:t>
            </a:r>
            <a:r>
              <a:rPr lang="en-US" sz="2000" b="1" dirty="0" smtClean="0">
                <a:solidFill>
                  <a:srgbClr val="539CAB"/>
                </a:solidFill>
                <a:latin typeface="Arial"/>
                <a:ea typeface="ＭＳ Ｐゴシック" charset="0"/>
                <a:cs typeface="Arial"/>
              </a:rPr>
              <a:t>Major </a:t>
            </a:r>
            <a:r>
              <a:rPr lang="en-US" sz="2000" b="1" dirty="0">
                <a:solidFill>
                  <a:srgbClr val="539CAB"/>
                </a:solidFill>
                <a:latin typeface="Arial"/>
                <a:ea typeface="ＭＳ Ｐゴシック" charset="0"/>
                <a:cs typeface="Arial"/>
              </a:rPr>
              <a:t>components of EPAD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02989" y="4486773"/>
            <a:ext cx="379367" cy="0"/>
          </a:xfrm>
          <a:prstGeom prst="straightConnector1">
            <a:avLst/>
          </a:prstGeom>
          <a:ln w="38100">
            <a:solidFill>
              <a:srgbClr val="37B6C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46021" y="4490714"/>
            <a:ext cx="379367" cy="0"/>
          </a:xfrm>
          <a:prstGeom prst="straightConnector1">
            <a:avLst/>
          </a:prstGeom>
          <a:ln w="38100">
            <a:solidFill>
              <a:srgbClr val="37B6C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95749" y="3051665"/>
            <a:ext cx="153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Longitudinal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Cohort Study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7413" y="3018674"/>
            <a:ext cx="1913333" cy="65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Proof of Concept (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PoC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) Study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14628"/>
            <a:ext cx="3132109" cy="10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539CAB"/>
              </a:buClr>
              <a:buFont typeface="Wingdings" charset="2"/>
              <a:buChar char="§"/>
              <a:defRPr/>
            </a:pPr>
            <a:r>
              <a:rPr lang="en-GB" sz="1200" dirty="0">
                <a:solidFill>
                  <a:srgbClr val="595959"/>
                </a:solidFill>
                <a:latin typeface="Arial" charset="0"/>
                <a:ea typeface="ＭＳ Ｐゴシック" charset="0"/>
                <a:cs typeface="Tahoma" charset="0"/>
              </a:rPr>
              <a:t>Active cohorts with non-demented participants &gt;50 years</a:t>
            </a:r>
          </a:p>
          <a:p>
            <a:pPr marL="342900" indent="-3429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539CAB"/>
              </a:buClr>
              <a:buFont typeface="Wingdings" charset="2"/>
              <a:buChar char="§"/>
              <a:defRPr/>
            </a:pPr>
            <a:r>
              <a:rPr lang="en-GB" sz="1200" dirty="0">
                <a:solidFill>
                  <a:srgbClr val="595959"/>
                </a:solidFill>
                <a:latin typeface="Arial" charset="0"/>
                <a:ea typeface="ＭＳ Ｐゴシック" charset="0"/>
                <a:cs typeface="Tahoma" charset="0"/>
              </a:rPr>
              <a:t>Willingness to have participants enrolled in EPAD LCS and </a:t>
            </a:r>
            <a:r>
              <a:rPr lang="en-GB" sz="1200" dirty="0" err="1">
                <a:solidFill>
                  <a:srgbClr val="595959"/>
                </a:solidFill>
                <a:latin typeface="Arial" charset="0"/>
                <a:ea typeface="ＭＳ Ｐゴシック" charset="0"/>
                <a:cs typeface="Tahoma" charset="0"/>
              </a:rPr>
              <a:t>PoC</a:t>
            </a:r>
            <a:endParaRPr lang="en-GB" sz="1200" dirty="0">
              <a:solidFill>
                <a:srgbClr val="595959"/>
              </a:solidFill>
              <a:latin typeface="Arial" charset="0"/>
              <a:ea typeface="ＭＳ Ｐゴシック" charset="0"/>
              <a:cs typeface="Tahom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8333" y="2969188"/>
            <a:ext cx="2144253" cy="2837225"/>
          </a:xfrm>
          <a:prstGeom prst="rect">
            <a:avLst/>
          </a:prstGeom>
          <a:noFill/>
          <a:ln w="38100">
            <a:solidFill>
              <a:srgbClr val="37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41" y="3091424"/>
            <a:ext cx="2990459" cy="2825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368" y="1181778"/>
            <a:ext cx="50064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>Determine clinical utility of Amyloid PET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Diagnostic value – patient management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4C9B25"/>
                </a:solidFill>
                <a:latin typeface="Arial" charset="0"/>
              </a:rPr>
              <a:t>Risk stratification –  EPAD long cohort (LCS)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Monitoring treatment – clinical trials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8" t="2728" r="1524"/>
          <a:stretch/>
        </p:blipFill>
        <p:spPr>
          <a:xfrm>
            <a:off x="156199" y="2496517"/>
            <a:ext cx="5937676" cy="38659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24146" y="3520427"/>
            <a:ext cx="1446963" cy="9645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47927" y="4540877"/>
            <a:ext cx="1446963" cy="964500"/>
          </a:xfrm>
          <a:prstGeom prst="roundRect">
            <a:avLst/>
          </a:prstGeom>
          <a:noFill/>
          <a:ln w="25400">
            <a:solidFill>
              <a:srgbClr val="4C9B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008" y="1381436"/>
            <a:ext cx="2669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>AMYPAD Consortium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8 academic centers, 3 pharma companies, 2 SMEs and 1 patient organization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across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Europe </a:t>
            </a:r>
            <a:endParaRPr lang="en-US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2712774" y="260648"/>
            <a:ext cx="5819666" cy="5232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 typeface="Arial" pitchFamily="34" charset="0"/>
              <a:buNone/>
              <a:defRPr sz="2800" b="1">
                <a:solidFill>
                  <a:srgbClr val="1F497D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dirty="0" smtClean="0"/>
              <a:t>Amyloid PET in EPAD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0" y="31238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2B559C"/>
                </a:solidFill>
                <a:latin typeface="Arial" charset="0"/>
              </a:rPr>
              <a:t>AMYPAD: Primary endpoint</a:t>
            </a:r>
            <a:endParaRPr lang="en-GB" sz="3200" b="1" dirty="0">
              <a:solidFill>
                <a:srgbClr val="2B559C"/>
              </a:solidFill>
              <a:latin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545"/>
            <a:ext cx="9144000" cy="4633839"/>
          </a:xfrm>
          <a:prstGeom prst="rect">
            <a:avLst/>
          </a:prstGeom>
        </p:spPr>
      </p:pic>
      <p:sp>
        <p:nvSpPr>
          <p:cNvPr id="7" name="Légende encadrée 1 6"/>
          <p:cNvSpPr/>
          <p:nvPr/>
        </p:nvSpPr>
        <p:spPr>
          <a:xfrm>
            <a:off x="467544" y="1124744"/>
            <a:ext cx="4572000" cy="1373335"/>
          </a:xfrm>
          <a:prstGeom prst="borderCallout1">
            <a:avLst>
              <a:gd name="adj1" fmla="val 45850"/>
              <a:gd name="adj2" fmla="val 100324"/>
              <a:gd name="adj3" fmla="val 123630"/>
              <a:gd name="adj4" fmla="val 1190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24569F"/>
                </a:solidFill>
              </a:rPr>
              <a:t>Primary Endpoint</a:t>
            </a:r>
            <a:r>
              <a:rPr lang="en-GB" dirty="0">
                <a:solidFill>
                  <a:srgbClr val="24569F"/>
                </a:solidFill>
              </a:rPr>
              <a:t>: Difference </a:t>
            </a:r>
            <a:r>
              <a:rPr lang="en-GB" dirty="0" smtClean="0">
                <a:solidFill>
                  <a:srgbClr val="24569F"/>
                </a:solidFill>
              </a:rPr>
              <a:t>in the </a:t>
            </a:r>
            <a:r>
              <a:rPr lang="en-GB" dirty="0">
                <a:solidFill>
                  <a:srgbClr val="24569F"/>
                </a:solidFill>
              </a:rPr>
              <a:t>proportion of patients </a:t>
            </a:r>
            <a:r>
              <a:rPr lang="en-GB" dirty="0" smtClean="0">
                <a:solidFill>
                  <a:srgbClr val="24569F"/>
                </a:solidFill>
              </a:rPr>
              <a:t>with an etiologic </a:t>
            </a:r>
            <a:r>
              <a:rPr lang="en-GB" dirty="0">
                <a:solidFill>
                  <a:srgbClr val="24569F"/>
                </a:solidFill>
              </a:rPr>
              <a:t>diagnosis with ≥90% confidence</a:t>
            </a:r>
            <a:r>
              <a:rPr lang="en-GB" b="1" dirty="0">
                <a:solidFill>
                  <a:srgbClr val="24569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88342"/>
              </p:ext>
            </p:extLst>
          </p:nvPr>
        </p:nvGraphicFramePr>
        <p:xfrm>
          <a:off x="0" y="1188325"/>
          <a:ext cx="9143999" cy="47643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96466"/>
                <a:gridCol w="2282511"/>
                <a:gridCol w="2282511"/>
                <a:gridCol w="2282511"/>
              </a:tblGrid>
              <a:tr h="63655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Diagnosis</a:t>
                      </a:r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 and Confidence</a:t>
                      </a:r>
                      <a:endParaRPr 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Patient Management</a:t>
                      </a:r>
                      <a:endParaRPr 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Health Economic</a:t>
                      </a:r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 Outcomes </a:t>
                      </a:r>
                      <a:endParaRPr 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 Imaging Assessment</a:t>
                      </a:r>
                      <a:endParaRPr 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0208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Time to communicate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etiological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Dx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N. 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of p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atients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randomized to AD clinical trials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/>
                          <a:cs typeface="Century Gothic"/>
                        </a:rPr>
                        <a:t>Impact of patient reported </a:t>
                      </a:r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outcomes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Estimate amyloid</a:t>
                      </a:r>
                      <a:r>
                        <a:rPr lang="en-GB" sz="1600" baseline="0" dirty="0" smtClean="0">
                          <a:latin typeface="Century Gothic"/>
                          <a:cs typeface="Century Gothic"/>
                        </a:rPr>
                        <a:t> deposition over 18 months 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79564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Changes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in etiological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Dx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over time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Change in Management Plan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/>
                          <a:cs typeface="Century Gothic"/>
                        </a:rPr>
                        <a:t>Cost of diagnostic </a:t>
                      </a:r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WU </a:t>
                      </a:r>
                      <a:r>
                        <a:rPr lang="en-GB" sz="1600" baseline="0" dirty="0" smtClean="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lang="en-GB" sz="1600" baseline="0" dirty="0">
                          <a:latin typeface="Century Gothic"/>
                          <a:cs typeface="Century Gothic"/>
                        </a:rPr>
                        <a:t>high </a:t>
                      </a:r>
                      <a:r>
                        <a:rPr lang="en-GB" sz="1600" baseline="0" dirty="0" smtClean="0">
                          <a:latin typeface="Century Gothic"/>
                          <a:cs typeface="Century Gothic"/>
                        </a:rPr>
                        <a:t>conf. </a:t>
                      </a:r>
                      <a:r>
                        <a:rPr lang="en-GB" sz="1600" baseline="0" dirty="0" err="1" smtClean="0">
                          <a:latin typeface="Century Gothic"/>
                          <a:cs typeface="Century Gothic"/>
                        </a:rPr>
                        <a:t>Dx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lang="it-IT" sz="1600" baseline="0" dirty="0" smtClean="0">
                          <a:latin typeface="Century Gothic"/>
                          <a:cs typeface="Century Gothic"/>
                        </a:rPr>
                        <a:t>tand. </a:t>
                      </a:r>
                      <a:r>
                        <a:rPr lang="it-IT" sz="1600" baseline="0" dirty="0" err="1" smtClean="0">
                          <a:latin typeface="Century Gothic"/>
                          <a:cs typeface="Century Gothic"/>
                        </a:rPr>
                        <a:t>methods</a:t>
                      </a:r>
                      <a:r>
                        <a:rPr lang="it-IT" sz="1600" baseline="0" dirty="0" smtClean="0">
                          <a:latin typeface="Century Gothic"/>
                          <a:cs typeface="Century Gothic"/>
                        </a:rPr>
                        <a:t> of image quantitation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7992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Changes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of l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ikelihood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that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ss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are due to AD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/>
                          <a:cs typeface="Century Gothic"/>
                        </a:rPr>
                        <a:t>Differences </a:t>
                      </a:r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lang="en-GB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use </a:t>
                      </a:r>
                      <a:r>
                        <a:rPr lang="en-GB" sz="1600" dirty="0">
                          <a:latin typeface="Century Gothic"/>
                          <a:cs typeface="Century Gothic"/>
                        </a:rPr>
                        <a:t>of medical </a:t>
                      </a:r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resources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3965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Changes over time in utilization of amyloid PET imaging  in Free Choice Arm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entury Gothic"/>
                          <a:cs typeface="Century Gothic"/>
                        </a:rPr>
                        <a:t>N. </a:t>
                      </a:r>
                      <a:r>
                        <a:rPr lang="en-GB" sz="1600" baseline="0" dirty="0" smtClean="0">
                          <a:latin typeface="Century Gothic"/>
                          <a:cs typeface="Century Gothic"/>
                        </a:rPr>
                        <a:t>of subject discharged by memory clinic after exclusion of AD </a:t>
                      </a:r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0" y="31238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2B559C"/>
                </a:solidFill>
                <a:latin typeface="Arial" charset="0"/>
              </a:rPr>
              <a:t>Secondary endpoints</a:t>
            </a:r>
            <a:endParaRPr lang="en-GB" sz="3200" b="1" dirty="0">
              <a:solidFill>
                <a:srgbClr val="2B559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0801"/>
            <a:ext cx="9143999" cy="988560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Geneva Roadmap to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Clinical</a:t>
            </a:r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Validity</a:t>
            </a:r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 and Utility of AD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biomarkers</a:t>
            </a:r>
            <a:endParaRPr lang="fr-CH" dirty="0">
              <a:solidFill>
                <a:srgbClr val="2B559C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383"/>
            <a:ext cx="9144000" cy="35642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959858"/>
            <a:ext cx="2565400" cy="2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0801"/>
            <a:ext cx="9143999" cy="988560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Geneva Roadmap to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Clinical</a:t>
            </a:r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Validity</a:t>
            </a:r>
            <a:r>
              <a:rPr lang="fr-CH" dirty="0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 and Utility of AD </a:t>
            </a:r>
            <a:r>
              <a:rPr lang="fr-CH" dirty="0" err="1" smtClean="0">
                <a:solidFill>
                  <a:srgbClr val="2B559C"/>
                </a:solidFill>
                <a:latin typeface="Arial" charset="0"/>
                <a:ea typeface="+mn-ea"/>
                <a:cs typeface="+mn-cs"/>
              </a:rPr>
              <a:t>biomarkers</a:t>
            </a:r>
            <a:endParaRPr lang="fr-CH" dirty="0">
              <a:solidFill>
                <a:srgbClr val="2B559C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9" y="6608038"/>
            <a:ext cx="2565400" cy="2499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8910"/>
            <a:ext cx="9144000" cy="51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1204</Words>
  <Application>Microsoft Office PowerPoint</Application>
  <PresentationFormat>On-screen Show (4:3)</PresentationFormat>
  <Paragraphs>240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1_Tema di Office</vt:lpstr>
      <vt:lpstr>EMIF template</vt:lpstr>
      <vt:lpstr>1_EMIF template</vt:lpstr>
      <vt:lpstr>3_EMIF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Geneva Roadmap to Clinical Validity and Utility of AD biomarkers</vt:lpstr>
      <vt:lpstr>Geneva Roadmap to Clinical Validity and Utility of AD biomarkers</vt:lpstr>
      <vt:lpstr>PowerPoint Presentation</vt:lpstr>
      <vt:lpstr>PowerPoint Presentation</vt:lpstr>
      <vt:lpstr>Methodological barriers PET-SPECT </vt:lpstr>
      <vt:lpstr>Methodological barriers MRI </vt:lpstr>
      <vt:lpstr>Methodological barriers EEG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</dc:creator>
  <cp:lastModifiedBy>Julie Dolci</cp:lastModifiedBy>
  <cp:revision>55</cp:revision>
  <dcterms:created xsi:type="dcterms:W3CDTF">2017-05-02T07:31:08Z</dcterms:created>
  <dcterms:modified xsi:type="dcterms:W3CDTF">2018-04-13T23:00:13Z</dcterms:modified>
</cp:coreProperties>
</file>