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5"/>
  </p:notesMasterIdLst>
  <p:sldIdLst>
    <p:sldId id="257" r:id="rId3"/>
    <p:sldId id="269" r:id="rId4"/>
    <p:sldId id="256" r:id="rId5"/>
    <p:sldId id="259" r:id="rId6"/>
    <p:sldId id="263" r:id="rId7"/>
    <p:sldId id="258" r:id="rId8"/>
    <p:sldId id="268" r:id="rId9"/>
    <p:sldId id="267" r:id="rId10"/>
    <p:sldId id="271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5300B-A47A-C94E-9E1E-913DE5382A17}" type="datetimeFigureOut">
              <a:rPr lang="en-US" smtClean="0"/>
              <a:t>20/07/18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041E3-AF45-4841-8217-2417FAD8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61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42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05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054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73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68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12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1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15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719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35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4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298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703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64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78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99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8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68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11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82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11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0F0F-14E8-4D5D-A55D-C5C3D9B42AA4}" type="datetimeFigureOut">
              <a:rPr lang="en-AU" smtClean="0"/>
              <a:t>20/07/18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75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20/07/18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2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hyperlink" Target="http://www.ecu.edu.au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wmf"/><Relationship Id="rId7" Type="http://schemas.openxmlformats.org/officeDocument/2006/relationships/hyperlink" Target="http://www.austin.org.au/Default.aspx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://www.csiro.au/csiro/channel/_ca_dch2t,,.html" TargetMode="External"/><Relationship Id="rId10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jpeg"/><Relationship Id="rId16" Type="http://schemas.openxmlformats.org/officeDocument/2006/relationships/image" Target="../media/image20.jpeg"/><Relationship Id="rId17" Type="http://schemas.openxmlformats.org/officeDocument/2006/relationships/image" Target="../media/image21.jpeg"/><Relationship Id="rId18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3.png"/><Relationship Id="rId4" Type="http://schemas.openxmlformats.org/officeDocument/2006/relationships/hyperlink" Target="http://www.aibl.csiro.au/" TargetMode="External"/><Relationship Id="rId5" Type="http://schemas.openxmlformats.org/officeDocument/2006/relationships/hyperlink" Target="http://www.csiro.au/csiro/channel/_ca_dch2t,,.html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hyperlink" Target="http://www.austin.org.au/Default.aspx" TargetMode="External"/><Relationship Id="rId9" Type="http://schemas.openxmlformats.org/officeDocument/2006/relationships/image" Target="../media/image5.png"/><Relationship Id="rId10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79388" y="1412877"/>
            <a:ext cx="8743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The Australian Imaging Biomarkers and </a:t>
            </a:r>
            <a:r>
              <a:rPr lang="en-US" altLang="en-US" sz="2400" b="1" dirty="0" smtClean="0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Lifestyle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Study </a:t>
            </a:r>
            <a:r>
              <a:rPr lang="en-US" altLang="en-US" sz="2400" b="1" dirty="0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of Ageing</a:t>
            </a:r>
            <a:endParaRPr lang="en-US" altLang="en-US" sz="2400" dirty="0">
              <a:solidFill>
                <a:srgbClr val="990033"/>
              </a:solidFill>
              <a:cs typeface="Times New Roman" pitchFamily="18" charset="0"/>
            </a:endParaRPr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2771775" y="333376"/>
            <a:ext cx="3455988" cy="1355295"/>
            <a:chOff x="1810" y="2924"/>
            <a:chExt cx="2117" cy="695"/>
          </a:xfrm>
        </p:grpSpPr>
        <p:sp>
          <p:nvSpPr>
            <p:cNvPr id="123917" name="Text Box 4"/>
            <p:cNvSpPr txBox="1">
              <a:spLocks noChangeArrowheads="1"/>
            </p:cNvSpPr>
            <p:nvPr/>
          </p:nvSpPr>
          <p:spPr bwMode="auto">
            <a:xfrm>
              <a:off x="1810" y="3477"/>
              <a:ext cx="211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Century Gothic" pitchFamily="34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239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15"/>
            <a:stretch>
              <a:fillRect/>
            </a:stretch>
          </p:blipFill>
          <p:spPr bwMode="auto">
            <a:xfrm>
              <a:off x="2091" y="2924"/>
              <a:ext cx="155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908" name="Text Box 22"/>
          <p:cNvSpPr txBox="1">
            <a:spLocks noChangeArrowheads="1"/>
          </p:cNvSpPr>
          <p:nvPr/>
        </p:nvSpPr>
        <p:spPr bwMode="auto">
          <a:xfrm>
            <a:off x="-44800" y="2565400"/>
            <a:ext cx="9089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itchFamily="34" charset="0"/>
              </a:rPr>
              <a:t>Commenced </a:t>
            </a:r>
            <a:r>
              <a:rPr lang="en-US" altLang="en-US" sz="2400" b="1" dirty="0" smtClean="0">
                <a:latin typeface="Arial" pitchFamily="34" charset="0"/>
              </a:rPr>
              <a:t>late 2006</a:t>
            </a:r>
            <a:endParaRPr lang="en-US" altLang="en-US" sz="2400" b="1" dirty="0">
              <a:latin typeface="Arial" pitchFamily="34" charset="0"/>
            </a:endParaRPr>
          </a:p>
        </p:txBody>
      </p:sp>
      <p:grpSp>
        <p:nvGrpSpPr>
          <p:cNvPr id="123909" name="Group 23"/>
          <p:cNvGrpSpPr>
            <a:grpSpLocks/>
          </p:cNvGrpSpPr>
          <p:nvPr/>
        </p:nvGrpSpPr>
        <p:grpSpPr bwMode="auto">
          <a:xfrm>
            <a:off x="250825" y="4995863"/>
            <a:ext cx="8599488" cy="1022350"/>
            <a:chOff x="440275" y="5899152"/>
            <a:chExt cx="7760205" cy="790240"/>
          </a:xfrm>
        </p:grpSpPr>
        <p:pic>
          <p:nvPicPr>
            <p:cNvPr id="123910" name="Picture 16" descr="Edith Cowan University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3"/>
            <a:stretch>
              <a:fillRect/>
            </a:stretch>
          </p:blipFill>
          <p:spPr bwMode="auto">
            <a:xfrm>
              <a:off x="5778844" y="5973763"/>
              <a:ext cx="1123386" cy="58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1" name="Picture 17" descr="UNI Logo MINBlu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575" y="5916613"/>
              <a:ext cx="850900" cy="772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2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37" y="5959477"/>
              <a:ext cx="979735" cy="60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3" name="Picture 23" descr="Austin Health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241" y="5959478"/>
              <a:ext cx="1520596" cy="6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4" name="Picture 24" descr="CSIRO Log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75" y="5899152"/>
              <a:ext cx="755650" cy="77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5" name="Picture 26" descr="nar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7" t="4909" b="4909"/>
            <a:stretch>
              <a:fillRect/>
            </a:stretch>
          </p:blipFill>
          <p:spPr bwMode="auto">
            <a:xfrm>
              <a:off x="3851228" y="5916613"/>
              <a:ext cx="778998" cy="64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6" name="Picture 27" descr="AAvi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977" y="5999163"/>
              <a:ext cx="1106503" cy="56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82" y="4995865"/>
            <a:ext cx="2115171" cy="9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 for AIBL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124942"/>
          </a:xfrm>
        </p:spPr>
        <p:txBody>
          <a:bodyPr/>
          <a:lstStyle/>
          <a:p>
            <a:r>
              <a:rPr lang="en-AU" dirty="0" smtClean="0"/>
              <a:t>Funding – will merge with </a:t>
            </a:r>
            <a:r>
              <a:rPr lang="en-AU" dirty="0" err="1" smtClean="0"/>
              <a:t>ADNeT</a:t>
            </a:r>
            <a:endParaRPr lang="en-AU" dirty="0" smtClean="0"/>
          </a:p>
          <a:p>
            <a:r>
              <a:rPr lang="en-AU" dirty="0" smtClean="0"/>
              <a:t>Retaining amyloid positive participants for longitudinal study – most going into drug trials.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86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Expression of interest for collaboration or more in-depth data access should go to: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501008"/>
            <a:ext cx="6984776" cy="194421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Christopher Fowler - AIBL Co-ordinator</a:t>
            </a:r>
          </a:p>
          <a:p>
            <a:pPr marL="0" indent="0">
              <a:buNone/>
            </a:pPr>
            <a:r>
              <a:rPr lang="en-AU" i="1" dirty="0" smtClean="0"/>
              <a:t>christopher.fowler@florey.edu.au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04275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1774827"/>
            <a:ext cx="1695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60" y="1579850"/>
            <a:ext cx="6537325" cy="4268787"/>
          </a:xfrm>
        </p:spPr>
        <p:txBody>
          <a:bodyPr numCol="6"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Ames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Jenalle Baker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Mary </a:t>
            </a:r>
            <a:r>
              <a:rPr lang="en-US" sz="1000" dirty="0"/>
              <a:t>Barnes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Kevin </a:t>
            </a:r>
            <a:r>
              <a:rPr lang="en-US" sz="1000" dirty="0" err="1"/>
              <a:t>Barnham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Shayne Bellingham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Sabine Bird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Julia </a:t>
            </a:r>
            <a:r>
              <a:rPr lang="en-US" sz="1000" dirty="0" err="1"/>
              <a:t>Bomke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Pierrick</a:t>
            </a:r>
            <a:r>
              <a:rPr lang="en-US" sz="1000" dirty="0"/>
              <a:t> </a:t>
            </a:r>
            <a:r>
              <a:rPr lang="en-US" sz="1000" dirty="0" err="1"/>
              <a:t>Bourgeat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Sveltana</a:t>
            </a:r>
            <a:r>
              <a:rPr lang="en-US" sz="1000" dirty="0"/>
              <a:t> </a:t>
            </a:r>
            <a:r>
              <a:rPr lang="en-US" sz="1000" dirty="0" err="1"/>
              <a:t>Bozinovski</a:t>
            </a:r>
            <a:r>
              <a:rPr lang="en-US" sz="1000" dirty="0"/>
              <a:t> </a:t>
            </a:r>
            <a:r>
              <a:rPr lang="en-US" sz="1000" dirty="0" smtClean="0"/>
              <a:t>(nee </a:t>
            </a:r>
            <a:r>
              <a:rPr lang="en-US" sz="1000" dirty="0" err="1" smtClean="0"/>
              <a:t>Pejoska</a:t>
            </a:r>
            <a:r>
              <a:rPr lang="en-US" sz="10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Belinda Brown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Rachel </a:t>
            </a:r>
            <a:r>
              <a:rPr lang="en-US" sz="1000" dirty="0"/>
              <a:t>Buckley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Samantha Burnham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Ashley Bush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Lesley </a:t>
            </a:r>
            <a:r>
              <a:rPr lang="en-US" sz="1000" dirty="0"/>
              <a:t>Cheng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Steven Collins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Ian Cooke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Elizabeth </a:t>
            </a:r>
            <a:r>
              <a:rPr lang="en-US" sz="1000" dirty="0"/>
              <a:t>Cyarto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Darby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James Doecke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Vincent Dore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Denise El-Sheikh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Michael </a:t>
            </a:r>
            <a:r>
              <a:rPr lang="en-US" sz="1000" dirty="0" err="1"/>
              <a:t>Fenech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Shane Fernandez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Binosha</a:t>
            </a:r>
            <a:r>
              <a:rPr lang="en-US" sz="1000" dirty="0"/>
              <a:t> Fernando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Christopher Fowler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Maxime</a:t>
            </a:r>
            <a:r>
              <a:rPr lang="en-US" sz="1000" dirty="0"/>
              <a:t> Francois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Jurgen</a:t>
            </a:r>
            <a:r>
              <a:rPr lang="en-US" sz="1000" dirty="0"/>
              <a:t> </a:t>
            </a:r>
            <a:r>
              <a:rPr lang="en-US" sz="1000" dirty="0" err="1"/>
              <a:t>Fripp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Shaun Frost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Sam Gardener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Gibson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Veer Gupta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Hanson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Karra</a:t>
            </a:r>
            <a:r>
              <a:rPr lang="en-US" sz="1000" dirty="0"/>
              <a:t> Harrington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Andy Hill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Eugene Hone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Maryam </a:t>
            </a:r>
            <a:r>
              <a:rPr lang="en-US" sz="1000" dirty="0" err="1" smtClean="0"/>
              <a:t>Hor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Gareth Jones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Adrian </a:t>
            </a:r>
            <a:r>
              <a:rPr lang="en-US" sz="1000" dirty="0" err="1"/>
              <a:t>Kamer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Yogi </a:t>
            </a:r>
            <a:r>
              <a:rPr lang="en-US" sz="1000" dirty="0" err="1" smtClean="0"/>
              <a:t>Kanagasingam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Fiona </a:t>
            </a:r>
            <a:r>
              <a:rPr lang="en-US" sz="1000" dirty="0"/>
              <a:t>Lamb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Nicola </a:t>
            </a:r>
            <a:r>
              <a:rPr lang="en-US" sz="1000" dirty="0" err="1"/>
              <a:t>Lautenschlager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Laws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Wayne </a:t>
            </a:r>
            <a:r>
              <a:rPr lang="en-US" sz="1000" dirty="0" err="1"/>
              <a:t>Leifert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Hugo </a:t>
            </a:r>
            <a:r>
              <a:rPr lang="en-US" sz="1000" dirty="0"/>
              <a:t>Leroux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Qiao-Xin Li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Yen Ying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Florence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Lucy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Linda Lockett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Andrea </a:t>
            </a:r>
            <a:r>
              <a:rPr lang="en-US" sz="1000" dirty="0" err="1"/>
              <a:t>Louey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Kathy Lucas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Lance Macaulay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Lucy Mackintosh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Ralph Martins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Georgia Martins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Paul </a:t>
            </a:r>
            <a:r>
              <a:rPr lang="en-US" sz="1000" dirty="0" err="1"/>
              <a:t>Maruff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Colin Masters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McBride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Alissandra</a:t>
            </a:r>
            <a:r>
              <a:rPr lang="en-US" sz="1000" dirty="0"/>
              <a:t> </a:t>
            </a:r>
            <a:r>
              <a:rPr lang="en-US" sz="1000" dirty="0" err="1"/>
              <a:t>Mcilroy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Steve </a:t>
            </a:r>
            <a:r>
              <a:rPr lang="en-US" sz="1000" dirty="0" err="1"/>
              <a:t>Pedrini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Kayla Perez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Kelly Pertile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Tenielle</a:t>
            </a:r>
            <a:r>
              <a:rPr lang="en-US" sz="1000" dirty="0"/>
              <a:t> Porter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Stephanie Rainey-Smith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Carolina </a:t>
            </a:r>
            <a:r>
              <a:rPr lang="en-US" sz="1000" dirty="0" err="1"/>
              <a:t>Restrepo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Malcolm Riley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Blaine </a:t>
            </a:r>
            <a:r>
              <a:rPr lang="en-US" sz="1000" dirty="0"/>
              <a:t>Roberts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Jo Robertson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Mark Rodrigues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Christopher Rowe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Rebecca Rumble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Tim Ryan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Olivier </a:t>
            </a:r>
            <a:r>
              <a:rPr lang="en-US" sz="1000" dirty="0" err="1"/>
              <a:t>Salvado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Ian Saunders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Greg Savage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KaiKai</a:t>
            </a:r>
            <a:r>
              <a:rPr lang="en-US" sz="1000" dirty="0"/>
              <a:t> </a:t>
            </a:r>
            <a:r>
              <a:rPr lang="en-US" sz="1000" dirty="0" err="1"/>
              <a:t>Shen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Brendan Silbert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Harmid</a:t>
            </a:r>
            <a:r>
              <a:rPr lang="en-US" sz="1000" dirty="0"/>
              <a:t> </a:t>
            </a:r>
            <a:r>
              <a:rPr lang="en-US" sz="1000" dirty="0" err="1"/>
              <a:t>Sohrabi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Kevin Taddei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Tania Taddei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Sherilyn</a:t>
            </a:r>
            <a:r>
              <a:rPr lang="en-US" sz="1000" dirty="0"/>
              <a:t> Tan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Christine Thai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Philip Thomas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Brett Trounson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Victor </a:t>
            </a:r>
            <a:r>
              <a:rPr lang="en-US" sz="1000" dirty="0"/>
              <a:t>Villemagne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Irene </a:t>
            </a:r>
            <a:r>
              <a:rPr lang="en-US" sz="1000" dirty="0" err="1"/>
              <a:t>Volitakis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Michael </a:t>
            </a:r>
            <a:r>
              <a:rPr lang="en-US" sz="1000" dirty="0" err="1"/>
              <a:t>Vovos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Larry Ward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Andrew Watt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Mike </a:t>
            </a:r>
            <a:r>
              <a:rPr lang="en-US" sz="1000" dirty="0" err="1"/>
              <a:t>Weinborn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Rob Williams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Bill Wilson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Michael Woodward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Paul Yates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Ping Zhang</a:t>
            </a:r>
            <a:endParaRPr lang="en-US" sz="1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326" y="274640"/>
            <a:ext cx="8461375" cy="852487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defRPr/>
            </a:pPr>
            <a:r>
              <a:rPr lang="en-AU" sz="4000" cap="small" dirty="0" smtClean="0"/>
              <a:t>Acknowledgements</a:t>
            </a:r>
            <a:endParaRPr lang="en-AU" sz="4000" cap="small" dirty="0"/>
          </a:p>
        </p:txBody>
      </p:sp>
      <p:pic>
        <p:nvPicPr>
          <p:cNvPr id="181254" name="Picture 8" descr="Screen Shot 2015-07-14 at 7.34.48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57200"/>
            <a:ext cx="229393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5" name="TextBox 11"/>
          <p:cNvSpPr txBox="1">
            <a:spLocks noChangeArrowheads="1"/>
          </p:cNvSpPr>
          <p:nvPr/>
        </p:nvSpPr>
        <p:spPr bwMode="auto">
          <a:xfrm>
            <a:off x="314325" y="998538"/>
            <a:ext cx="5197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itchFamily="34" charset="0"/>
              </a:rPr>
              <a:t>AIBL would like to thank the study participants and their families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itchFamily="34" charset="0"/>
              </a:rPr>
              <a:t>AIBL Study team</a:t>
            </a:r>
          </a:p>
        </p:txBody>
      </p:sp>
      <p:sp>
        <p:nvSpPr>
          <p:cNvPr id="181256" name="TextBox 12"/>
          <p:cNvSpPr txBox="1">
            <a:spLocks noChangeArrowheads="1"/>
          </p:cNvSpPr>
          <p:nvPr/>
        </p:nvSpPr>
        <p:spPr bwMode="auto">
          <a:xfrm>
            <a:off x="314326" y="6091238"/>
            <a:ext cx="395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Calibri" pitchFamily="34" charset="0"/>
                <a:cs typeface="Arial" pitchFamily="34" charset="0"/>
              </a:rPr>
              <a:t>AIBL is a large collaborative study and a complete list of contributors can be found at </a:t>
            </a:r>
            <a:r>
              <a:rPr lang="en-US" altLang="en-US" sz="1200">
                <a:latin typeface="Calibri" pitchFamily="34" charset="0"/>
                <a:cs typeface="Arial" pitchFamily="34" charset="0"/>
                <a:hlinkClick r:id="rId4"/>
              </a:rPr>
              <a:t>www.aibl.csiro.au</a:t>
            </a:r>
            <a:r>
              <a:rPr lang="en-US" altLang="en-US" sz="1200"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1257" name="Picture 14" descr="CSIRO 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3656013"/>
            <a:ext cx="6238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8" name="Picture 16" descr="nar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4909" b="4909"/>
          <a:stretch>
            <a:fillRect/>
          </a:stretch>
        </p:blipFill>
        <p:spPr bwMode="auto">
          <a:xfrm>
            <a:off x="6777038" y="5022852"/>
            <a:ext cx="542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9" name="Picture 13" descr="Austin Health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2757490"/>
            <a:ext cx="17557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0" name="Picture 37" descr="Alex:Users:Alex:• Work:DHA • Dementia Research:Products:A4 report:Word:DCRC-colour bac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659440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1" name="Picture 3" descr=" 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0" b="20491"/>
          <a:stretch>
            <a:fillRect/>
          </a:stretch>
        </p:blipFill>
        <p:spPr bwMode="auto">
          <a:xfrm>
            <a:off x="6022976" y="2757490"/>
            <a:ext cx="8810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2" name="Picture 9" descr="Screen Shot 2015-07-14 at 7.36.13 am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785940"/>
            <a:ext cx="141128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3" name="Picture 4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4" t="54970" r="23807" b="13509"/>
          <a:stretch>
            <a:fillRect/>
          </a:stretch>
        </p:blipFill>
        <p:spPr bwMode="auto">
          <a:xfrm>
            <a:off x="5962651" y="496252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5" name="Picture 4" descr="https://upload.wikimedia.org/wikipedia/commons/thumb/f/ff/General_Electric_logo.svg/2000px-General_Electric_logo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61248"/>
            <a:ext cx="465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7" name="Picture 10" descr="http://www.aips.net.au/wp-content/uploads/2011/03/University-of-Western-Australia-Log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5029202"/>
            <a:ext cx="7032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8" name="Picture 7" descr="UNI Logo MINBlue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4994277"/>
            <a:ext cx="525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837238" y="1609725"/>
            <a:ext cx="3124200" cy="303053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1270" name="TextBox 47"/>
          <p:cNvSpPr txBox="1">
            <a:spLocks noChangeArrowheads="1"/>
          </p:cNvSpPr>
          <p:nvPr/>
        </p:nvSpPr>
        <p:spPr bwMode="auto">
          <a:xfrm>
            <a:off x="6956426" y="4737102"/>
            <a:ext cx="8875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alibri" pitchFamily="34" charset="0"/>
              </a:rPr>
              <a:t>Collaborators</a:t>
            </a:r>
          </a:p>
        </p:txBody>
      </p:sp>
      <p:pic>
        <p:nvPicPr>
          <p:cNvPr id="181271" name="Picture 12" descr="http://www.adssihomeliving.com.au/wp-content/uploads/2014/12/Alzheimers-Australia-old-logo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156325"/>
            <a:ext cx="946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72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656013"/>
            <a:ext cx="16843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0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13044"/>
              </p:ext>
            </p:extLst>
          </p:nvPr>
        </p:nvGraphicFramePr>
        <p:xfrm>
          <a:off x="1388418" y="1205800"/>
          <a:ext cx="6571620" cy="4081424"/>
        </p:xfrm>
        <a:graphic>
          <a:graphicData uri="http://schemas.openxmlformats.org/drawingml/2006/table">
            <a:tbl>
              <a:tblPr/>
              <a:tblGrid>
                <a:gridCol w="730180"/>
                <a:gridCol w="730180"/>
                <a:gridCol w="730180"/>
                <a:gridCol w="730180"/>
                <a:gridCol w="730180"/>
                <a:gridCol w="730180"/>
                <a:gridCol w="730180"/>
                <a:gridCol w="730180"/>
                <a:gridCol w="730180"/>
              </a:tblGrid>
              <a:tr h="325926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Cumulative Withdrawn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26">
                <a:tc gridSpan="2"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Follow up complete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9678" y="663191"/>
            <a:ext cx="4038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AIBL cohort : Number of assessments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323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Progress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56084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Baseline assessment in 2314 subjects with MRI and amyloid PET in 75% but 95% of recruits since 2013.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10.5 year review cycle almost complete.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Amyloid PET and MRI at 0, 18, 38 months then every 3 years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Tau PET – 120 THK5351, 110 AV1451, 25 MK6240 baseline. 80 repeat scans - all AV1451.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CSF in 250 subjects but not serial.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All amyloid scans are now F-18 </a:t>
            </a:r>
            <a:r>
              <a:rPr lang="en-AU" sz="2800" dirty="0" smtClean="0">
                <a:solidFill>
                  <a:schemeClr val="tx1"/>
                </a:solidFill>
              </a:rPr>
              <a:t>NAV4694</a:t>
            </a:r>
            <a:endParaRPr lang="en-A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All tau scans are now F-18 MK6240</a:t>
            </a:r>
            <a:endParaRPr lang="en-A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Adding </a:t>
            </a:r>
            <a:r>
              <a:rPr lang="en-AU" dirty="0" smtClean="0"/>
              <a:t>amyloid scan classification to AIBL data on GAAIN.</a:t>
            </a:r>
          </a:p>
          <a:p>
            <a:r>
              <a:rPr lang="en-AU" dirty="0" smtClean="0"/>
              <a:t>All amyloid PET results now available in </a:t>
            </a:r>
            <a:r>
              <a:rPr lang="en-AU" dirty="0" err="1" smtClean="0"/>
              <a:t>Centiloids</a:t>
            </a:r>
            <a:r>
              <a:rPr lang="en-A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95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Conversion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139136" cy="4525963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en-AU" sz="2800" dirty="0" err="1" smtClean="0"/>
              <a:t>Florbetaben</a:t>
            </a:r>
            <a:r>
              <a:rPr lang="en-AU" sz="2800" dirty="0" smtClean="0"/>
              <a:t> 	CL = 153.4</a:t>
            </a:r>
            <a:r>
              <a:rPr lang="en-AU" sz="2800" dirty="0"/>
              <a:t>*</a:t>
            </a:r>
            <a:r>
              <a:rPr lang="en-AU" sz="2800" dirty="0" err="1" smtClean="0"/>
              <a:t>SUVr</a:t>
            </a:r>
            <a:r>
              <a:rPr lang="en-AU" sz="2800" baseline="-25000" dirty="0" err="1" smtClean="0"/>
              <a:t>sm</a:t>
            </a:r>
            <a:r>
              <a:rPr lang="en-AU" sz="2800" dirty="0" smtClean="0"/>
              <a:t> </a:t>
            </a:r>
            <a:r>
              <a:rPr lang="en-AU" sz="2800" dirty="0"/>
              <a:t>– </a:t>
            </a:r>
            <a:r>
              <a:rPr lang="en-AU" sz="2800" dirty="0" smtClean="0"/>
              <a:t>155</a:t>
            </a:r>
          </a:p>
          <a:p>
            <a:pPr>
              <a:lnSpc>
                <a:spcPct val="130000"/>
              </a:lnSpc>
            </a:pPr>
            <a:r>
              <a:rPr lang="en-AU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PiB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 			CL =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93.7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SUVr</a:t>
            </a:r>
            <a:r>
              <a:rPr lang="en-US" sz="2800" baseline="-25000" dirty="0" err="1" smtClean="0"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94.6</a:t>
            </a:r>
          </a:p>
          <a:p>
            <a:pPr lvl="0">
              <a:lnSpc>
                <a:spcPct val="130000"/>
              </a:lnSpc>
            </a:pP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NAV4694 		CL = </a:t>
            </a:r>
            <a:r>
              <a:rPr lang="fr-FR" sz="2800" dirty="0">
                <a:latin typeface="Calibri" charset="0"/>
                <a:ea typeface="ＭＳ Ｐゴシック" charset="0"/>
                <a:cs typeface="ＭＳ Ｐゴシック" charset="0"/>
              </a:rPr>
              <a:t>85.3*</a:t>
            </a:r>
            <a:r>
              <a:rPr lang="fr-FR" sz="2800" dirty="0" smtClean="0">
                <a:latin typeface="Calibri" charset="0"/>
                <a:ea typeface="ＭＳ Ｐゴシック" charset="0"/>
                <a:cs typeface="ＭＳ Ｐゴシック" charset="0"/>
              </a:rPr>
              <a:t>SUVr</a:t>
            </a:r>
            <a:r>
              <a:rPr lang="fr-FR" sz="2800" baseline="-25000" dirty="0" smtClean="0"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fr-FR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800" dirty="0"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fr-FR" sz="2800" dirty="0" smtClean="0">
                <a:latin typeface="Calibri" charset="0"/>
                <a:ea typeface="ＭＳ Ｐゴシック" charset="0"/>
                <a:cs typeface="ＭＳ Ｐゴシック" charset="0"/>
              </a:rPr>
              <a:t>88</a:t>
            </a:r>
          </a:p>
          <a:p>
            <a:pPr>
              <a:lnSpc>
                <a:spcPct val="130000"/>
              </a:lnSpc>
            </a:pPr>
            <a:r>
              <a:rPr lang="fr-FR" sz="2800" dirty="0" smtClean="0">
                <a:latin typeface="Calibri" charset="0"/>
                <a:ea typeface="ＭＳ Ｐゴシック" charset="0"/>
                <a:cs typeface="ＭＳ Ｐゴシック" charset="0"/>
              </a:rPr>
              <a:t>Florbetapir 	CL =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175.4*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SUVr</a:t>
            </a:r>
            <a:r>
              <a:rPr lang="en-US" sz="2800" baseline="-25000" dirty="0" err="1" smtClean="0"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182.3</a:t>
            </a:r>
          </a:p>
          <a:p>
            <a:pPr lvl="0">
              <a:lnSpc>
                <a:spcPct val="130000"/>
              </a:lnSpc>
            </a:pP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Flutemetamol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	CL = 121.4*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SUVr</a:t>
            </a:r>
            <a:r>
              <a:rPr lang="en-US" sz="2800" baseline="-25000" dirty="0" err="1" smtClean="0"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121.2</a:t>
            </a:r>
          </a:p>
          <a:p>
            <a:pPr marL="0" lvl="0" indent="0">
              <a:lnSpc>
                <a:spcPct val="130000"/>
              </a:lnSpc>
              <a:buNone/>
            </a:pPr>
            <a:r>
              <a:rPr lang="en-US" sz="2000" i="1" dirty="0" err="1" smtClean="0"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en-US" sz="2000" i="1" dirty="0" smtClean="0">
                <a:latin typeface="Calibri" charset="0"/>
                <a:ea typeface="ＭＳ Ｐゴシック" charset="0"/>
                <a:cs typeface="ＭＳ Ｐゴシック" charset="0"/>
              </a:rPr>
              <a:t> = Standard </a:t>
            </a:r>
            <a:r>
              <a:rPr lang="en-US" sz="2000" i="1" dirty="0" err="1" smtClean="0">
                <a:latin typeface="Calibri" charset="0"/>
                <a:ea typeface="ＭＳ Ｐゴシック" charset="0"/>
                <a:cs typeface="ＭＳ Ｐゴシック" charset="0"/>
              </a:rPr>
              <a:t>Centiloid</a:t>
            </a:r>
            <a:r>
              <a:rPr lang="en-US" sz="2000" i="1" dirty="0" smtClean="0">
                <a:latin typeface="Calibri" charset="0"/>
                <a:ea typeface="ＭＳ Ｐゴシック" charset="0"/>
                <a:cs typeface="ＭＳ Ｐゴシック" charset="0"/>
              </a:rPr>
              <a:t> Method using SPM8 and ROI from </a:t>
            </a:r>
            <a:r>
              <a:rPr lang="en-US" sz="2000" i="1" dirty="0" err="1" smtClean="0">
                <a:latin typeface="Calibri" charset="0"/>
                <a:ea typeface="ＭＳ Ｐゴシック" charset="0"/>
                <a:cs typeface="ＭＳ Ｐゴシック" charset="0"/>
              </a:rPr>
              <a:t>centiloid</a:t>
            </a:r>
            <a:r>
              <a:rPr lang="en-US" sz="2000" i="1" dirty="0" smtClean="0">
                <a:latin typeface="Calibri" charset="0"/>
                <a:ea typeface="ＭＳ Ｐゴシック" charset="0"/>
                <a:cs typeface="ＭＳ Ｐゴシック" charset="0"/>
              </a:rPr>
              <a:t> site on GAAIN</a:t>
            </a:r>
            <a:endParaRPr lang="en-US" sz="20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30000"/>
              </a:lnSpc>
            </a:pPr>
            <a:endParaRPr lang="fr-FR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130000"/>
              </a:lnSpc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3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555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Current Focus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Autofit/>
          </a:bodyPr>
          <a:lstStyle/>
          <a:p>
            <a:r>
              <a:rPr lang="en-AU" sz="2400" dirty="0" smtClean="0"/>
              <a:t>Blood biomarkers. Collaboration with multiple external parties. Good results from Japanese collaboration (</a:t>
            </a:r>
            <a:r>
              <a:rPr lang="en-AU" sz="2400" dirty="0"/>
              <a:t>Nakamura A</a:t>
            </a:r>
            <a:r>
              <a:rPr lang="en-AU" sz="2400" dirty="0" smtClean="0"/>
              <a:t>, et al. </a:t>
            </a:r>
            <a:r>
              <a:rPr lang="en-AU" sz="2400" dirty="0"/>
              <a:t>High performance plasma amyloid-β biomarkers for Alzheimer’s disease. </a:t>
            </a:r>
            <a:r>
              <a:rPr lang="en-AU" sz="2400" b="1" dirty="0"/>
              <a:t>Nature</a:t>
            </a:r>
            <a:r>
              <a:rPr lang="en-AU" sz="2400" dirty="0"/>
              <a:t> 2018 doi:10.1038/</a:t>
            </a:r>
            <a:r>
              <a:rPr lang="en-AU" sz="2400" dirty="0" smtClean="0"/>
              <a:t>nature25456). </a:t>
            </a:r>
          </a:p>
          <a:p>
            <a:r>
              <a:rPr lang="en-AU" sz="2400" dirty="0"/>
              <a:t>P</a:t>
            </a:r>
            <a:r>
              <a:rPr lang="en-AU" sz="2400" dirty="0" smtClean="0"/>
              <a:t>ooling of data with other large cohorts (academic and commercial initiatives)</a:t>
            </a:r>
          </a:p>
          <a:p>
            <a:r>
              <a:rPr lang="en-AU" sz="2400" dirty="0" smtClean="0"/>
              <a:t>Supporting clinical drug trials in preclinical and prodromal AD </a:t>
            </a:r>
          </a:p>
          <a:p>
            <a:r>
              <a:rPr lang="en-AU" sz="2400" dirty="0" smtClean="0"/>
              <a:t>Evaluating tau tracers</a:t>
            </a:r>
          </a:p>
          <a:p>
            <a:r>
              <a:rPr lang="en-AU" sz="2400" dirty="0" smtClean="0"/>
              <a:t>Genetic (e4, BDNF, aquaporin 4, CLU, KIBRA, polygenic risk scores, </a:t>
            </a:r>
            <a:r>
              <a:rPr lang="en-AU" sz="2400" dirty="0" err="1" smtClean="0"/>
              <a:t>etc</a:t>
            </a:r>
            <a:r>
              <a:rPr lang="en-AU" sz="2400" dirty="0" smtClean="0"/>
              <a:t>) and lifestyle (diet, exercise, sleep) analysis</a:t>
            </a:r>
          </a:p>
          <a:p>
            <a:r>
              <a:rPr lang="en-AU" sz="2400" dirty="0"/>
              <a:t>R</a:t>
            </a:r>
            <a:r>
              <a:rPr lang="en-AU" sz="2400" dirty="0" smtClean="0"/>
              <a:t>etinal scans (multispectral; </a:t>
            </a:r>
            <a:r>
              <a:rPr lang="en-AU" sz="2400" dirty="0" err="1" smtClean="0"/>
              <a:t>curcumin</a:t>
            </a:r>
            <a:r>
              <a:rPr lang="en-AU" sz="2400" dirty="0" smtClean="0"/>
              <a:t>)</a:t>
            </a:r>
          </a:p>
          <a:p>
            <a:r>
              <a:rPr lang="en-AU" sz="2400" dirty="0" err="1" smtClean="0"/>
              <a:t>CapAIBL</a:t>
            </a:r>
            <a:r>
              <a:rPr lang="en-AU" sz="2400" dirty="0" smtClean="0"/>
              <a:t> – Automated analysis package for MRI volumes, amyloid and tau PET.</a:t>
            </a:r>
          </a:p>
          <a:p>
            <a:r>
              <a:rPr lang="en-AU" sz="2400" dirty="0" err="1" smtClean="0"/>
              <a:t>ADNeT</a:t>
            </a:r>
            <a:r>
              <a:rPr lang="en-AU" sz="2400" dirty="0" smtClean="0"/>
              <a:t>, the Australian Dementia Network.</a:t>
            </a:r>
          </a:p>
          <a:p>
            <a:endParaRPr lang="en-AU" sz="2400" dirty="0" smtClean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6269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CapAIBL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PET only quantification of Amyloid PET images (</a:t>
            </a:r>
            <a:r>
              <a:rPr lang="en-AU" baseline="30000" dirty="0" smtClean="0"/>
              <a:t>11</a:t>
            </a:r>
            <a:r>
              <a:rPr lang="en-AU" dirty="0" smtClean="0"/>
              <a:t>C-PiB, </a:t>
            </a:r>
            <a:r>
              <a:rPr lang="en-AU" baseline="30000" dirty="0" smtClean="0"/>
              <a:t>18</a:t>
            </a:r>
            <a:r>
              <a:rPr lang="en-AU" dirty="0" smtClean="0"/>
              <a:t>F-Florbetapir, </a:t>
            </a:r>
            <a:r>
              <a:rPr lang="en-AU" baseline="30000" dirty="0" smtClean="0"/>
              <a:t>18</a:t>
            </a:r>
            <a:r>
              <a:rPr lang="en-AU" dirty="0" smtClean="0"/>
              <a:t>F-FDG, </a:t>
            </a:r>
            <a:r>
              <a:rPr lang="en-AU" baseline="30000" dirty="0" smtClean="0"/>
              <a:t>18</a:t>
            </a:r>
            <a:r>
              <a:rPr lang="en-AU" dirty="0" smtClean="0"/>
              <a:t>F-Florbetaben, </a:t>
            </a:r>
            <a:r>
              <a:rPr lang="en-AU" baseline="30000" dirty="0" smtClean="0"/>
              <a:t>18</a:t>
            </a:r>
            <a:r>
              <a:rPr lang="en-AU" dirty="0" smtClean="0"/>
              <a:t>F-Flutemetamol and </a:t>
            </a:r>
            <a:r>
              <a:rPr lang="en-AU" baseline="30000" dirty="0" smtClean="0"/>
              <a:t>18</a:t>
            </a:r>
            <a:r>
              <a:rPr lang="en-AU" dirty="0" smtClean="0"/>
              <a:t>F-NAV4694)</a:t>
            </a:r>
          </a:p>
          <a:p>
            <a:r>
              <a:rPr lang="en-AU" dirty="0" smtClean="0"/>
              <a:t>Centiloid quantification for </a:t>
            </a:r>
            <a:r>
              <a:rPr lang="en-AU" baseline="30000" dirty="0" smtClean="0"/>
              <a:t>11</a:t>
            </a:r>
            <a:r>
              <a:rPr lang="en-AU" dirty="0" smtClean="0"/>
              <a:t>C-PiB, </a:t>
            </a:r>
            <a:r>
              <a:rPr lang="en-AU" baseline="30000" dirty="0" smtClean="0"/>
              <a:t>18</a:t>
            </a:r>
            <a:r>
              <a:rPr lang="en-AU" dirty="0" smtClean="0"/>
              <a:t>F-Florbetaben and </a:t>
            </a:r>
            <a:r>
              <a:rPr lang="en-AU" baseline="30000" dirty="0" smtClean="0"/>
              <a:t>18</a:t>
            </a:r>
            <a:r>
              <a:rPr lang="en-AU" dirty="0" smtClean="0"/>
              <a:t>F-NAV4694</a:t>
            </a:r>
          </a:p>
          <a:p>
            <a:r>
              <a:rPr lang="en-AU" dirty="0" smtClean="0"/>
              <a:t>PDF reports emailed at the end of processing</a:t>
            </a:r>
          </a:p>
          <a:p>
            <a:r>
              <a:rPr lang="en-AU" dirty="0" smtClean="0"/>
              <a:t>20 minutes per scan</a:t>
            </a:r>
          </a:p>
          <a:p>
            <a:r>
              <a:rPr lang="en-AU" dirty="0" smtClean="0"/>
              <a:t>Supports Dicom upload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661791" y="694513"/>
            <a:ext cx="5108147" cy="666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733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AU" sz="3733" b="1" dirty="0">
                <a:solidFill>
                  <a:prstClr val="black"/>
                </a:solidFill>
                <a:latin typeface="Calibri"/>
              </a:rPr>
              <a:t>milxcloud.csiro.au</a:t>
            </a:r>
          </a:p>
        </p:txBody>
      </p:sp>
    </p:spTree>
    <p:extLst>
      <p:ext uri="{BB962C8B-B14F-4D97-AF65-F5344CB8AC3E}">
        <p14:creationId xmlns:p14="http://schemas.microsoft.com/office/powerpoint/2010/main" val="381196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8" y="-80619"/>
            <a:ext cx="7886700" cy="1325563"/>
          </a:xfrm>
        </p:spPr>
        <p:txBody>
          <a:bodyPr>
            <a:normAutofit/>
          </a:bodyPr>
          <a:lstStyle/>
          <a:p>
            <a:r>
              <a:rPr lang="en-AU" dirty="0" smtClean="0"/>
              <a:t>CapAIBL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2739071" y="248770"/>
            <a:ext cx="5108147" cy="666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733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AU" sz="3733" b="1" dirty="0">
                <a:solidFill>
                  <a:prstClr val="black"/>
                </a:solidFill>
                <a:latin typeface="Calibri"/>
              </a:rPr>
              <a:t>milxcloud.csiro.au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05" y="1157570"/>
            <a:ext cx="2760895" cy="520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1" y="1157570"/>
            <a:ext cx="2760895" cy="520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43" y="1157570"/>
            <a:ext cx="2760895" cy="520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215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/>
              <a:t>The Australian Dementia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704" y="1196752"/>
            <a:ext cx="857929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$20 million funding over 5 years from July 1, 2018.</a:t>
            </a:r>
          </a:p>
          <a:p>
            <a:r>
              <a:rPr lang="en-US" dirty="0" smtClean="0"/>
              <a:t>Clinical Quality Registry for newly diagnosed dementia or MCI</a:t>
            </a:r>
          </a:p>
          <a:p>
            <a:r>
              <a:rPr lang="en-US" dirty="0" smtClean="0"/>
              <a:t>Memory Clinics – expand, standardize and support</a:t>
            </a:r>
          </a:p>
          <a:p>
            <a:r>
              <a:rPr lang="en-US" dirty="0" smtClean="0"/>
              <a:t>Clinical Trial sites – expand and support</a:t>
            </a:r>
          </a:p>
          <a:p>
            <a:r>
              <a:rPr lang="en-US" dirty="0" smtClean="0"/>
              <a:t>Longitudinal (n=4,000) and Trial ready (n=500) cohorts – blood, MRI, cognition, amyloid and tau PET every 18 months +/- 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2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768</Words>
  <Application>Microsoft Macintosh PowerPoint</Application>
  <PresentationFormat>On-screen Show (4:3)</PresentationFormat>
  <Paragraphs>228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Progress</vt:lpstr>
      <vt:lpstr>Progress</vt:lpstr>
      <vt:lpstr>Conversion Equations</vt:lpstr>
      <vt:lpstr>Current Focus</vt:lpstr>
      <vt:lpstr>CapAIBL</vt:lpstr>
      <vt:lpstr>CapAIBL</vt:lpstr>
      <vt:lpstr>The Australian Dementia Network</vt:lpstr>
      <vt:lpstr>Problems for AIBL</vt:lpstr>
      <vt:lpstr>Expression of interest for collaboration or more in-depth data access should go to:</vt:lpstr>
      <vt:lpstr>Acknowledgements</vt:lpstr>
    </vt:vector>
  </TitlesOfParts>
  <Company>Austin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rowecc</dc:creator>
  <cp:lastModifiedBy>Christopher Rowe</cp:lastModifiedBy>
  <cp:revision>27</cp:revision>
  <dcterms:created xsi:type="dcterms:W3CDTF">2017-05-04T01:01:26Z</dcterms:created>
  <dcterms:modified xsi:type="dcterms:W3CDTF">2018-07-20T12:28:35Z</dcterms:modified>
</cp:coreProperties>
</file>