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0" r:id="rId4"/>
    <p:sldMasterId id="2147483683" r:id="rId5"/>
    <p:sldMasterId id="2147483688" r:id="rId6"/>
    <p:sldMasterId id="2147483690" r:id="rId7"/>
    <p:sldMasterId id="2147483694" r:id="rId8"/>
  </p:sldMasterIdLst>
  <p:notesMasterIdLst>
    <p:notesMasterId r:id="rId28"/>
  </p:notesMasterIdLst>
  <p:sldIdLst>
    <p:sldId id="257" r:id="rId9"/>
    <p:sldId id="258" r:id="rId10"/>
    <p:sldId id="278" r:id="rId11"/>
    <p:sldId id="260" r:id="rId12"/>
    <p:sldId id="261" r:id="rId13"/>
    <p:sldId id="283" r:id="rId14"/>
    <p:sldId id="287" r:id="rId15"/>
    <p:sldId id="288" r:id="rId16"/>
    <p:sldId id="289" r:id="rId17"/>
    <p:sldId id="290" r:id="rId18"/>
    <p:sldId id="388" r:id="rId19"/>
    <p:sldId id="387" r:id="rId20"/>
    <p:sldId id="391" r:id="rId21"/>
    <p:sldId id="390" r:id="rId22"/>
    <p:sldId id="294" r:id="rId23"/>
    <p:sldId id="293" r:id="rId24"/>
    <p:sldId id="284" r:id="rId25"/>
    <p:sldId id="285"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71" autoAdjust="0"/>
  </p:normalViewPr>
  <p:slideViewPr>
    <p:cSldViewPr>
      <p:cViewPr>
        <p:scale>
          <a:sx n="118" d="100"/>
          <a:sy n="118" d="100"/>
        </p:scale>
        <p:origin x="-1434"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F1ADCA-519B-4874-8592-6F49F1A6CDDB}" type="datetimeFigureOut">
              <a:rPr lang="en-US" smtClean="0"/>
              <a:t>7/20/2018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245C5A-C62C-4250-AF9F-483930DDEF5E}" type="slidenum">
              <a:rPr lang="en-US" smtClean="0"/>
              <a:t>‹#›</a:t>
            </a:fld>
            <a:endParaRPr lang="en-US"/>
          </a:p>
        </p:txBody>
      </p:sp>
    </p:spTree>
    <p:extLst>
      <p:ext uri="{BB962C8B-B14F-4D97-AF65-F5344CB8AC3E}">
        <p14:creationId xmlns:p14="http://schemas.microsoft.com/office/powerpoint/2010/main" val="2661688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BDDD7-D716-49B4-8D93-EF20F2079272}"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06405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55D6C03-5750-42BD-AAC3-8A17EE09DC0F}"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08923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BBWG is helping with the company’s gain access to the residual samples and with the application process, but </a:t>
            </a:r>
            <a:r>
              <a:rPr lang="en-US" sz="1200" b="0" i="0" kern="1200" dirty="0" err="1" smtClean="0">
                <a:solidFill>
                  <a:schemeClr val="tx1"/>
                </a:solidFill>
                <a:effectLst/>
                <a:latin typeface="+mn-lt"/>
                <a:ea typeface="+mn-ea"/>
                <a:cs typeface="+mn-cs"/>
              </a:rPr>
              <a:t>Les’s</a:t>
            </a:r>
            <a:r>
              <a:rPr lang="en-US" sz="1200" b="0" i="0" kern="1200" dirty="0" smtClean="0">
                <a:solidFill>
                  <a:schemeClr val="tx1"/>
                </a:solidFill>
                <a:effectLst/>
                <a:latin typeface="+mn-lt"/>
                <a:ea typeface="+mn-ea"/>
                <a:cs typeface="+mn-cs"/>
              </a:rPr>
              <a:t> group still is ultimately doing the final review and determination of whether samples may be shipped.</a:t>
            </a:r>
          </a:p>
          <a:p>
            <a:r>
              <a:rPr lang="en-US" sz="1200" b="0" i="0" kern="1200" dirty="0" smtClean="0">
                <a:solidFill>
                  <a:schemeClr val="tx1"/>
                </a:solidFill>
                <a:effectLst/>
                <a:latin typeface="+mn-lt"/>
                <a:ea typeface="+mn-ea"/>
                <a:cs typeface="+mn-cs"/>
              </a:rPr>
              <a:t>In the end, the 4 companies requested 200, 422, 250, and 582 residual samples. The first 3 were fulfilled, but the company that requested 582 needed to supplement their study with other sample sources as 582 ADNI residual samples were not available. They just submitted the necessary justification now and Les’ group is reviewing their request again as we speak.</a:t>
            </a:r>
          </a:p>
          <a:p>
            <a:endParaRPr lang="en-US" dirty="0"/>
          </a:p>
        </p:txBody>
      </p:sp>
      <p:sp>
        <p:nvSpPr>
          <p:cNvPr id="4" name="Slide Number Placeholder 3"/>
          <p:cNvSpPr>
            <a:spLocks noGrp="1"/>
          </p:cNvSpPr>
          <p:nvPr>
            <p:ph type="sldNum" sz="quarter" idx="10"/>
          </p:nvPr>
        </p:nvSpPr>
        <p:spPr/>
        <p:txBody>
          <a:bodyPr/>
          <a:lstStyle/>
          <a:p>
            <a:fld id="{4B245C5A-C62C-4250-AF9F-483930DDEF5E}" type="slidenum">
              <a:rPr lang="en-US" smtClean="0"/>
              <a:t>12</a:t>
            </a:fld>
            <a:endParaRPr lang="en-US"/>
          </a:p>
        </p:txBody>
      </p:sp>
    </p:spTree>
    <p:extLst>
      <p:ext uri="{BB962C8B-B14F-4D97-AF65-F5344CB8AC3E}">
        <p14:creationId xmlns:p14="http://schemas.microsoft.com/office/powerpoint/2010/main" val="156973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456711">
              <a:defRPr/>
            </a:pPr>
            <a:endParaRPr lang="en-US" dirty="0"/>
          </a:p>
        </p:txBody>
      </p:sp>
      <p:sp>
        <p:nvSpPr>
          <p:cNvPr id="4" name="Slide Number Placeholder 3"/>
          <p:cNvSpPr>
            <a:spLocks noGrp="1"/>
          </p:cNvSpPr>
          <p:nvPr>
            <p:ph type="sldNum" sz="quarter" idx="10"/>
          </p:nvPr>
        </p:nvSpPr>
        <p:spPr/>
        <p:txBody>
          <a:bodyPr/>
          <a:lstStyle/>
          <a:p>
            <a:fld id="{8D7A6005-7B64-A64A-8148-B66C38574422}" type="slidenum">
              <a:rPr lang="en-US" smtClean="0"/>
              <a:t>14</a:t>
            </a:fld>
            <a:endParaRPr lang="en-US" dirty="0"/>
          </a:p>
        </p:txBody>
      </p:sp>
    </p:spTree>
    <p:extLst>
      <p:ext uri="{BB962C8B-B14F-4D97-AF65-F5344CB8AC3E}">
        <p14:creationId xmlns:p14="http://schemas.microsoft.com/office/powerpoint/2010/main" val="345329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title"/>
          </p:nvPr>
        </p:nvSpPr>
        <p:spPr>
          <a:xfrm>
            <a:off x="381000" y="1371600"/>
            <a:ext cx="6781800" cy="1143000"/>
          </a:xfrm>
          <a:prstGeom prst="rect">
            <a:avLst/>
          </a:prstGeom>
        </p:spPr>
        <p:txBody>
          <a:bodyPr/>
          <a:lstStyle>
            <a:lvl1pPr>
              <a:defRPr b="1">
                <a:solidFill>
                  <a:schemeClr val="bg1"/>
                </a:solidFill>
              </a:defRPr>
            </a:lvl1pPr>
          </a:lstStyle>
          <a:p>
            <a:r>
              <a:rPr lang="en-US" dirty="0"/>
              <a:t>Click to edit Master title style</a:t>
            </a:r>
          </a:p>
        </p:txBody>
      </p:sp>
      <p:sp>
        <p:nvSpPr>
          <p:cNvPr id="6" name="Text Placeholder 3"/>
          <p:cNvSpPr>
            <a:spLocks noGrp="1"/>
          </p:cNvSpPr>
          <p:nvPr>
            <p:ph type="body" sz="quarter" idx="10"/>
          </p:nvPr>
        </p:nvSpPr>
        <p:spPr>
          <a:xfrm>
            <a:off x="571500" y="3733800"/>
            <a:ext cx="6400800" cy="914400"/>
          </a:xfrm>
          <a:prstGeom prst="rect">
            <a:avLst/>
          </a:prstGeom>
        </p:spPr>
        <p:txBody>
          <a:bodyPr/>
          <a:lstStyle>
            <a:lvl1pPr marL="0" indent="0" algn="ctr">
              <a:buNone/>
              <a:defRPr sz="28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15336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lvl1pPr>
          </a:lstStyle>
          <a:p>
            <a:r>
              <a:rPr lang="en-US" dirty="0"/>
              <a:t>Click to edit Master title style</a:t>
            </a: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228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ullete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lvl1pPr>
          </a:lstStyle>
          <a:p>
            <a:r>
              <a:rPr lang="en-US" dirty="0"/>
              <a:t>Click to edit Master title style</a:t>
            </a: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0" y="6629400"/>
            <a:ext cx="9144000" cy="228600"/>
          </a:xfrm>
          <a:prstGeom prst="rect">
            <a:avLst/>
          </a:prstGeom>
          <a:solidFill>
            <a:srgbClr val="11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8357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ullete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lvl1pPr>
          </a:lstStyle>
          <a:p>
            <a:r>
              <a:rPr lang="en-US" dirty="0"/>
              <a:t>Click to edit Master title style</a:t>
            </a: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0" y="6629400"/>
            <a:ext cx="9144000" cy="228600"/>
          </a:xfrm>
          <a:prstGeom prst="rect">
            <a:avLst/>
          </a:prstGeom>
          <a:solidFill>
            <a:srgbClr val="00A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87099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ullete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lvl1pPr>
          </a:lstStyle>
          <a:p>
            <a:r>
              <a:rPr lang="en-US" dirty="0"/>
              <a:t>Click to edit Master title style</a:t>
            </a: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0" y="6629400"/>
            <a:ext cx="9144000" cy="228600"/>
          </a:xfrm>
          <a:prstGeom prst="rect">
            <a:avLst/>
          </a:prstGeom>
          <a:solidFill>
            <a:srgbClr val="8AB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79559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4199D1-8F1D-4452-BCDD-325096EC1C53}" type="datetimeFigureOut">
              <a:rPr lang="en-US">
                <a:solidFill>
                  <a:prstClr val="black"/>
                </a:solidFill>
              </a:rPr>
              <a:pPr/>
              <a:t>7/20/2018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5BE469-77EC-4930-BA84-D26FEBAEA0C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77682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a:solidFill>
            <a:srgbClr val="FAA61A"/>
          </a:solidFill>
        </p:spPr>
        <p:txBody>
          <a:bodyPr anchor="ctr"/>
          <a:lstStyle>
            <a:lvl1pPr>
              <a:defRPr b="1">
                <a:solidFill>
                  <a:schemeClr val="tx1"/>
                </a:solidFill>
              </a:defRPr>
            </a:lvl1pPr>
          </a:lstStyle>
          <a:p>
            <a:r>
              <a:rPr lang="en-US" dirty="0"/>
              <a:t>Click to edit Master title style</a:t>
            </a:r>
          </a:p>
        </p:txBody>
      </p:sp>
      <p:sp>
        <p:nvSpPr>
          <p:cNvPr id="3" name="Rectangle 2"/>
          <p:cNvSpPr/>
          <p:nvPr userDrawn="1"/>
        </p:nvSpPr>
        <p:spPr>
          <a:xfrm>
            <a:off x="0" y="6624144"/>
            <a:ext cx="9144000" cy="310056"/>
          </a:xfrm>
          <a:prstGeom prst="rect">
            <a:avLst/>
          </a:prstGeom>
          <a:solidFill>
            <a:srgbClr val="00A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132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6781800" cy="1143000"/>
          </a:xfrm>
          <a:prstGeom prst="rect">
            <a:avLst/>
          </a:prstGeom>
        </p:spPr>
        <p:txBody>
          <a:bodyPr/>
          <a:lstStyle>
            <a:lvl1pPr>
              <a:defRPr b="1">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71500" y="3733800"/>
            <a:ext cx="6400800" cy="914400"/>
          </a:xfrm>
          <a:prstGeom prst="rect">
            <a:avLst/>
          </a:prstGeom>
        </p:spPr>
        <p:txBody>
          <a:bodyPr/>
          <a:lstStyle>
            <a:lvl1pPr marL="0" indent="0" algn="ctr">
              <a:buNone/>
              <a:defRPr sz="2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2682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5" name="Rectangle 4"/>
          <p:cNvSpPr/>
          <p:nvPr userDrawn="1"/>
        </p:nvSpPr>
        <p:spPr>
          <a:xfrm>
            <a:off x="1490444" y="4114800"/>
            <a:ext cx="4572000" cy="1031051"/>
          </a:xfrm>
          <a:prstGeom prst="rect">
            <a:avLst/>
          </a:prstGeom>
        </p:spPr>
        <p:txBody>
          <a:bodyPr>
            <a:spAutoFit/>
          </a:bodyPr>
          <a:lstStyle/>
          <a:p>
            <a:pPr algn="ctr">
              <a:spcAft>
                <a:spcPts val="600"/>
              </a:spcAft>
            </a:pPr>
            <a:r>
              <a:rPr lang="en-US" sz="1400" b="1" dirty="0">
                <a:solidFill>
                  <a:prstClr val="white"/>
                </a:solidFill>
              </a:rPr>
              <a:t>Foundation for the National Institutes of Health</a:t>
            </a:r>
          </a:p>
          <a:p>
            <a:pPr algn="ctr">
              <a:spcAft>
                <a:spcPts val="600"/>
              </a:spcAft>
            </a:pPr>
            <a:r>
              <a:rPr lang="en-US" sz="1400" dirty="0">
                <a:solidFill>
                  <a:prstClr val="white"/>
                </a:solidFill>
              </a:rPr>
              <a:t>9650 Rockville Pike</a:t>
            </a:r>
            <a:br>
              <a:rPr lang="en-US" sz="1400" dirty="0">
                <a:solidFill>
                  <a:prstClr val="white"/>
                </a:solidFill>
              </a:rPr>
            </a:br>
            <a:r>
              <a:rPr lang="en-US" sz="1400" dirty="0">
                <a:solidFill>
                  <a:prstClr val="white"/>
                </a:solidFill>
              </a:rPr>
              <a:t>Bethesda, Md., 20814</a:t>
            </a:r>
            <a:br>
              <a:rPr lang="en-US" sz="1400" dirty="0">
                <a:solidFill>
                  <a:prstClr val="white"/>
                </a:solidFill>
              </a:rPr>
            </a:br>
            <a:endParaRPr lang="en-US" sz="1400" dirty="0">
              <a:solidFill>
                <a:prstClr val="white"/>
              </a:solidFill>
            </a:endParaRPr>
          </a:p>
        </p:txBody>
      </p:sp>
      <p:sp>
        <p:nvSpPr>
          <p:cNvPr id="6" name="Rectangle 5"/>
          <p:cNvSpPr/>
          <p:nvPr userDrawn="1"/>
        </p:nvSpPr>
        <p:spPr>
          <a:xfrm>
            <a:off x="3186642" y="4978866"/>
            <a:ext cx="1170513" cy="307777"/>
          </a:xfrm>
          <a:prstGeom prst="rect">
            <a:avLst/>
          </a:prstGeom>
        </p:spPr>
        <p:txBody>
          <a:bodyPr wrap="none">
            <a:spAutoFit/>
          </a:bodyPr>
          <a:lstStyle/>
          <a:p>
            <a:pPr algn="ctr">
              <a:spcAft>
                <a:spcPts val="600"/>
              </a:spcAft>
            </a:pPr>
            <a:r>
              <a:rPr lang="en-US" sz="1400" dirty="0">
                <a:solidFill>
                  <a:prstClr val="white"/>
                </a:solidFill>
              </a:rPr>
              <a:t>www.fnih.org</a:t>
            </a:r>
          </a:p>
        </p:txBody>
      </p:sp>
      <p:sp>
        <p:nvSpPr>
          <p:cNvPr id="2" name="Title 1"/>
          <p:cNvSpPr>
            <a:spLocks noGrp="1"/>
          </p:cNvSpPr>
          <p:nvPr>
            <p:ph type="title"/>
          </p:nvPr>
        </p:nvSpPr>
        <p:spPr>
          <a:xfrm>
            <a:off x="457200" y="1600200"/>
            <a:ext cx="6553200" cy="1143000"/>
          </a:xfrm>
          <a:prstGeom prst="rect">
            <a:avLst/>
          </a:prstGeom>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43800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lvl1pPr>
          </a:lstStyle>
          <a:p>
            <a:r>
              <a:rPr lang="en-US" dirty="0"/>
              <a:t>Click to edit Master title style</a:t>
            </a: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9026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ullete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lvl1pPr>
          </a:lstStyle>
          <a:p>
            <a:r>
              <a:rPr lang="en-US" dirty="0"/>
              <a:t>Click to edit Master title style</a:t>
            </a: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0" y="6629400"/>
            <a:ext cx="9144000" cy="228600"/>
          </a:xfrm>
          <a:prstGeom prst="rect">
            <a:avLst/>
          </a:prstGeom>
          <a:solidFill>
            <a:srgbClr val="11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872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5" name="Rectangle 4"/>
          <p:cNvSpPr/>
          <p:nvPr userDrawn="1"/>
        </p:nvSpPr>
        <p:spPr>
          <a:xfrm>
            <a:off x="1490444" y="4114800"/>
            <a:ext cx="4572000" cy="1031051"/>
          </a:xfrm>
          <a:prstGeom prst="rect">
            <a:avLst/>
          </a:prstGeom>
        </p:spPr>
        <p:txBody>
          <a:bodyPr>
            <a:spAutoFit/>
          </a:bodyPr>
          <a:lstStyle/>
          <a:p>
            <a:pPr algn="ctr">
              <a:spcAft>
                <a:spcPts val="600"/>
              </a:spcAft>
            </a:pPr>
            <a:r>
              <a:rPr lang="en-US" sz="1400" b="1" dirty="0">
                <a:solidFill>
                  <a:prstClr val="white"/>
                </a:solidFill>
              </a:rPr>
              <a:t>Foundation for the National Institutes of Health</a:t>
            </a:r>
          </a:p>
          <a:p>
            <a:pPr algn="ctr">
              <a:spcAft>
                <a:spcPts val="600"/>
              </a:spcAft>
            </a:pPr>
            <a:r>
              <a:rPr lang="en-US" sz="1400" dirty="0">
                <a:solidFill>
                  <a:prstClr val="white"/>
                </a:solidFill>
              </a:rPr>
              <a:t>11400 Rockville Pike, Suite 600</a:t>
            </a:r>
            <a:br>
              <a:rPr lang="en-US" sz="1400" dirty="0">
                <a:solidFill>
                  <a:prstClr val="white"/>
                </a:solidFill>
              </a:rPr>
            </a:br>
            <a:r>
              <a:rPr lang="en-US" sz="1400" dirty="0">
                <a:solidFill>
                  <a:prstClr val="white"/>
                </a:solidFill>
              </a:rPr>
              <a:t>North Bethesda, MD 20852</a:t>
            </a:r>
            <a:br>
              <a:rPr lang="en-US" sz="1400" dirty="0">
                <a:solidFill>
                  <a:prstClr val="white"/>
                </a:solidFill>
              </a:rPr>
            </a:br>
            <a:endParaRPr lang="en-US" sz="1400" dirty="0">
              <a:solidFill>
                <a:prstClr val="white"/>
              </a:solidFill>
            </a:endParaRPr>
          </a:p>
        </p:txBody>
      </p:sp>
      <p:sp>
        <p:nvSpPr>
          <p:cNvPr id="6" name="Rectangle 5"/>
          <p:cNvSpPr/>
          <p:nvPr userDrawn="1"/>
        </p:nvSpPr>
        <p:spPr>
          <a:xfrm>
            <a:off x="3186642" y="4978866"/>
            <a:ext cx="1170513" cy="307777"/>
          </a:xfrm>
          <a:prstGeom prst="rect">
            <a:avLst/>
          </a:prstGeom>
        </p:spPr>
        <p:txBody>
          <a:bodyPr wrap="none">
            <a:spAutoFit/>
          </a:bodyPr>
          <a:lstStyle/>
          <a:p>
            <a:pPr algn="ctr">
              <a:spcAft>
                <a:spcPts val="600"/>
              </a:spcAft>
            </a:pPr>
            <a:r>
              <a:rPr lang="en-US" sz="1400" u="sng" dirty="0">
                <a:solidFill>
                  <a:srgbClr val="FFCB05"/>
                </a:solidFill>
              </a:rPr>
              <a:t>www.fnih.org</a:t>
            </a:r>
          </a:p>
        </p:txBody>
      </p:sp>
      <p:sp>
        <p:nvSpPr>
          <p:cNvPr id="8" name="Title 1"/>
          <p:cNvSpPr>
            <a:spLocks noGrp="1"/>
          </p:cNvSpPr>
          <p:nvPr>
            <p:ph type="title"/>
          </p:nvPr>
        </p:nvSpPr>
        <p:spPr>
          <a:xfrm>
            <a:off x="457200" y="1600200"/>
            <a:ext cx="6553200" cy="1143000"/>
          </a:xfrm>
          <a:prstGeom prst="rect">
            <a:avLst/>
          </a:prstGeom>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46320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ullete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lvl1pPr>
          </a:lstStyle>
          <a:p>
            <a:r>
              <a:rPr lang="en-US" dirty="0"/>
              <a:t>Click to edit Master title style</a:t>
            </a: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0" y="6629400"/>
            <a:ext cx="9144000" cy="228600"/>
          </a:xfrm>
          <a:prstGeom prst="rect">
            <a:avLst/>
          </a:prstGeom>
          <a:solidFill>
            <a:srgbClr val="00A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28361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ullete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lvl1pPr>
          </a:lstStyle>
          <a:p>
            <a:r>
              <a:rPr lang="en-US" dirty="0"/>
              <a:t>Click to edit Master title style</a:t>
            </a: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0" y="6629400"/>
            <a:ext cx="9144000" cy="228600"/>
          </a:xfrm>
          <a:prstGeom prst="rect">
            <a:avLst/>
          </a:prstGeom>
          <a:solidFill>
            <a:srgbClr val="8AB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60381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ullete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a:defRPr sz="3600" b="0"/>
            </a:lvl1pPr>
          </a:lstStyle>
          <a:p>
            <a:r>
              <a:rPr lang="en-US" dirty="0"/>
              <a:t>Click to edit Master title style</a:t>
            </a: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0" y="6629400"/>
            <a:ext cx="9144000" cy="228600"/>
          </a:xfrm>
          <a:prstGeom prst="rect">
            <a:avLst/>
          </a:prstGeom>
          <a:solidFill>
            <a:srgbClr val="11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Slide Number Placeholder 4">
            <a:extLst>
              <a:ext uri="{FF2B5EF4-FFF2-40B4-BE49-F238E27FC236}">
                <a16:creationId xmlns="" xmlns:a16="http://schemas.microsoft.com/office/drawing/2014/main" id="{D1770B0D-66B9-487C-BBCB-EE7464BC1439}"/>
              </a:ext>
            </a:extLst>
          </p:cNvPr>
          <p:cNvSpPr>
            <a:spLocks noGrp="1"/>
          </p:cNvSpPr>
          <p:nvPr>
            <p:ph type="sldNum" sz="quarter" idx="11"/>
          </p:nvPr>
        </p:nvSpPr>
        <p:spPr/>
        <p:txBody>
          <a:bodyPr/>
          <a:lstStyle/>
          <a:p>
            <a:fld id="{4B2DB8A3-B7B5-4714-A549-F4CEAC5287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126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6781800" cy="1143000"/>
          </a:xfrm>
          <a:prstGeom prst="rect">
            <a:avLst/>
          </a:prstGeom>
        </p:spPr>
        <p:txBody>
          <a:bodyPr/>
          <a:lstStyle>
            <a:lvl1pPr>
              <a:defRPr b="1">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71500" y="3733800"/>
            <a:ext cx="6400800" cy="914400"/>
          </a:xfrm>
          <a:prstGeom prst="rect">
            <a:avLst/>
          </a:prstGeom>
        </p:spPr>
        <p:txBody>
          <a:bodyPr/>
          <a:lstStyle>
            <a:lvl1pPr marL="0" indent="0" algn="ctr">
              <a:buNone/>
              <a:defRPr sz="2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78937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5" name="Rectangle 4"/>
          <p:cNvSpPr/>
          <p:nvPr userDrawn="1"/>
        </p:nvSpPr>
        <p:spPr>
          <a:xfrm>
            <a:off x="1490444" y="4114800"/>
            <a:ext cx="4572000" cy="1031051"/>
          </a:xfrm>
          <a:prstGeom prst="rect">
            <a:avLst/>
          </a:prstGeom>
        </p:spPr>
        <p:txBody>
          <a:bodyPr>
            <a:spAutoFit/>
          </a:bodyPr>
          <a:lstStyle/>
          <a:p>
            <a:pPr algn="ctr">
              <a:spcAft>
                <a:spcPts val="600"/>
              </a:spcAft>
            </a:pPr>
            <a:r>
              <a:rPr lang="en-US" sz="1400" b="1" dirty="0">
                <a:solidFill>
                  <a:prstClr val="white"/>
                </a:solidFill>
              </a:rPr>
              <a:t>Foundation for the National Institutes of Health</a:t>
            </a:r>
          </a:p>
          <a:p>
            <a:pPr algn="ctr">
              <a:spcAft>
                <a:spcPts val="600"/>
              </a:spcAft>
            </a:pPr>
            <a:r>
              <a:rPr lang="en-US" sz="1400" dirty="0">
                <a:solidFill>
                  <a:prstClr val="white"/>
                </a:solidFill>
              </a:rPr>
              <a:t>9650 Rockville Pike</a:t>
            </a:r>
            <a:br>
              <a:rPr lang="en-US" sz="1400" dirty="0">
                <a:solidFill>
                  <a:prstClr val="white"/>
                </a:solidFill>
              </a:rPr>
            </a:br>
            <a:r>
              <a:rPr lang="en-US" sz="1400" dirty="0">
                <a:solidFill>
                  <a:prstClr val="white"/>
                </a:solidFill>
              </a:rPr>
              <a:t>Bethesda, Md., 20814</a:t>
            </a:r>
            <a:br>
              <a:rPr lang="en-US" sz="1400" dirty="0">
                <a:solidFill>
                  <a:prstClr val="white"/>
                </a:solidFill>
              </a:rPr>
            </a:br>
            <a:endParaRPr lang="en-US" sz="1400" dirty="0">
              <a:solidFill>
                <a:prstClr val="white"/>
              </a:solidFill>
            </a:endParaRPr>
          </a:p>
        </p:txBody>
      </p:sp>
      <p:sp>
        <p:nvSpPr>
          <p:cNvPr id="6" name="Rectangle 5"/>
          <p:cNvSpPr/>
          <p:nvPr userDrawn="1"/>
        </p:nvSpPr>
        <p:spPr>
          <a:xfrm>
            <a:off x="3186642" y="4978866"/>
            <a:ext cx="1170513" cy="307777"/>
          </a:xfrm>
          <a:prstGeom prst="rect">
            <a:avLst/>
          </a:prstGeom>
        </p:spPr>
        <p:txBody>
          <a:bodyPr wrap="none">
            <a:spAutoFit/>
          </a:bodyPr>
          <a:lstStyle/>
          <a:p>
            <a:pPr algn="ctr">
              <a:spcAft>
                <a:spcPts val="600"/>
              </a:spcAft>
            </a:pPr>
            <a:r>
              <a:rPr lang="en-US" sz="1400" dirty="0">
                <a:solidFill>
                  <a:prstClr val="white"/>
                </a:solidFill>
              </a:rPr>
              <a:t>www.fnih.org</a:t>
            </a:r>
          </a:p>
        </p:txBody>
      </p:sp>
      <p:sp>
        <p:nvSpPr>
          <p:cNvPr id="2" name="Title 1"/>
          <p:cNvSpPr>
            <a:spLocks noGrp="1"/>
          </p:cNvSpPr>
          <p:nvPr>
            <p:ph type="title"/>
          </p:nvPr>
        </p:nvSpPr>
        <p:spPr>
          <a:xfrm>
            <a:off x="457200" y="1600200"/>
            <a:ext cx="6553200" cy="1143000"/>
          </a:xfrm>
          <a:prstGeom prst="rect">
            <a:avLst/>
          </a:prstGeom>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12867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ullete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a:defRPr sz="3600" b="0"/>
            </a:lvl1pPr>
          </a:lstStyle>
          <a:p>
            <a:r>
              <a:rPr lang="en-US" dirty="0"/>
              <a:t>Click to edit Master title style</a:t>
            </a: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0" y="6629400"/>
            <a:ext cx="9144000" cy="228600"/>
          </a:xfrm>
          <a:prstGeom prst="rect">
            <a:avLst/>
          </a:prstGeom>
          <a:solidFill>
            <a:srgbClr val="11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Slide Number Placeholder 4">
            <a:extLst>
              <a:ext uri="{FF2B5EF4-FFF2-40B4-BE49-F238E27FC236}">
                <a16:creationId xmlns="" xmlns:a16="http://schemas.microsoft.com/office/drawing/2014/main" id="{D1770B0D-66B9-487C-BBCB-EE7464BC1439}"/>
              </a:ext>
            </a:extLst>
          </p:cNvPr>
          <p:cNvSpPr>
            <a:spLocks noGrp="1"/>
          </p:cNvSpPr>
          <p:nvPr>
            <p:ph type="sldNum" sz="quarter" idx="11"/>
          </p:nvPr>
        </p:nvSpPr>
        <p:spPr/>
        <p:txBody>
          <a:bodyPr/>
          <a:lstStyle/>
          <a:p>
            <a:fld id="{4B2DB8A3-B7B5-4714-A549-F4CEAC5287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909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A8363F-18EB-4D0F-9B99-92D214EC7B22}" type="datetime1">
              <a:rPr lang="en-US" smtClean="0"/>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F97A12-9657-4F0F-96D1-2CE7CFBC2F63}" type="slidenum">
              <a:rPr lang="en-US" smtClean="0"/>
              <a:t>‹#›</a:t>
            </a:fld>
            <a:endParaRPr lang="en-US" dirty="0"/>
          </a:p>
        </p:txBody>
      </p:sp>
    </p:spTree>
    <p:extLst>
      <p:ext uri="{BB962C8B-B14F-4D97-AF65-F5344CB8AC3E}">
        <p14:creationId xmlns:p14="http://schemas.microsoft.com/office/powerpoint/2010/main" val="3419623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CBD41D-DE0A-42DD-B2B9-F9F405B81F74}" type="datetime1">
              <a:rPr lang="en-US" smtClean="0"/>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F97A12-9657-4F0F-96D1-2CE7CFBC2F63}" type="slidenum">
              <a:rPr lang="en-US" smtClean="0"/>
              <a:t>‹#›</a:t>
            </a:fld>
            <a:endParaRPr lang="en-US" dirty="0"/>
          </a:p>
        </p:txBody>
      </p:sp>
    </p:spTree>
    <p:extLst>
      <p:ext uri="{BB962C8B-B14F-4D97-AF65-F5344CB8AC3E}">
        <p14:creationId xmlns:p14="http://schemas.microsoft.com/office/powerpoint/2010/main" val="1066251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161A98-0272-48D8-9C64-6600FF944AF0}" type="datetime1">
              <a:rPr lang="en-US" smtClean="0"/>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F97A12-9657-4F0F-96D1-2CE7CFBC2F63}" type="slidenum">
              <a:rPr lang="en-US" smtClean="0"/>
              <a:t>‹#›</a:t>
            </a:fld>
            <a:endParaRPr lang="en-US" dirty="0"/>
          </a:p>
        </p:txBody>
      </p:sp>
    </p:spTree>
    <p:extLst>
      <p:ext uri="{BB962C8B-B14F-4D97-AF65-F5344CB8AC3E}">
        <p14:creationId xmlns:p14="http://schemas.microsoft.com/office/powerpoint/2010/main" val="3541546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F99C2-C0EC-4040-965F-BCD1EDA34CBB}" type="datetime1">
              <a:rPr lang="en-US" smtClean="0"/>
              <a:t>7/20/2018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F97A12-9657-4F0F-96D1-2CE7CFBC2F63}" type="slidenum">
              <a:rPr lang="en-US" smtClean="0"/>
              <a:t>‹#›</a:t>
            </a:fld>
            <a:endParaRPr lang="en-US" dirty="0"/>
          </a:p>
        </p:txBody>
      </p:sp>
    </p:spTree>
    <p:extLst>
      <p:ext uri="{BB962C8B-B14F-4D97-AF65-F5344CB8AC3E}">
        <p14:creationId xmlns:p14="http://schemas.microsoft.com/office/powerpoint/2010/main" val="378638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lvl1pPr>
          </a:lstStyle>
          <a:p>
            <a:r>
              <a:rPr lang="en-US" dirty="0"/>
              <a:t>Click to edit Master title style</a:t>
            </a: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4054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CBB64-3EB3-4562-A60D-23A70AFA5BCE}" type="datetime1">
              <a:rPr lang="en-US" smtClean="0"/>
              <a:t>7/20/2018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F97A12-9657-4F0F-96D1-2CE7CFBC2F63}" type="slidenum">
              <a:rPr lang="en-US" smtClean="0"/>
              <a:t>‹#›</a:t>
            </a:fld>
            <a:endParaRPr lang="en-US" dirty="0"/>
          </a:p>
        </p:txBody>
      </p:sp>
    </p:spTree>
    <p:extLst>
      <p:ext uri="{BB962C8B-B14F-4D97-AF65-F5344CB8AC3E}">
        <p14:creationId xmlns:p14="http://schemas.microsoft.com/office/powerpoint/2010/main" val="69438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3519D4-BEA8-4916-9089-4CD79E02FE29}" type="datetime1">
              <a:rPr lang="en-US" smtClean="0"/>
              <a:t>7/20/2018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F97A12-9657-4F0F-96D1-2CE7CFBC2F63}" type="slidenum">
              <a:rPr lang="en-US" smtClean="0"/>
              <a:t>‹#›</a:t>
            </a:fld>
            <a:endParaRPr lang="en-US" dirty="0"/>
          </a:p>
        </p:txBody>
      </p:sp>
    </p:spTree>
    <p:extLst>
      <p:ext uri="{BB962C8B-B14F-4D97-AF65-F5344CB8AC3E}">
        <p14:creationId xmlns:p14="http://schemas.microsoft.com/office/powerpoint/2010/main" val="336651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69B76-D003-41F1-9280-4DE97356E47C}" type="datetime1">
              <a:rPr lang="en-US" smtClean="0"/>
              <a:t>7/20/2018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F97A12-9657-4F0F-96D1-2CE7CFBC2F63}" type="slidenum">
              <a:rPr lang="en-US" smtClean="0"/>
              <a:t>‹#›</a:t>
            </a:fld>
            <a:endParaRPr lang="en-US" dirty="0"/>
          </a:p>
        </p:txBody>
      </p:sp>
    </p:spTree>
    <p:extLst>
      <p:ext uri="{BB962C8B-B14F-4D97-AF65-F5344CB8AC3E}">
        <p14:creationId xmlns:p14="http://schemas.microsoft.com/office/powerpoint/2010/main" val="2763135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4A2F-459F-49B6-951F-14041CED2FC6}" type="datetime1">
              <a:rPr lang="en-US" smtClean="0"/>
              <a:t>7/20/2018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F97A12-9657-4F0F-96D1-2CE7CFBC2F63}" type="slidenum">
              <a:rPr lang="en-US" smtClean="0"/>
              <a:t>‹#›</a:t>
            </a:fld>
            <a:endParaRPr lang="en-US" dirty="0"/>
          </a:p>
        </p:txBody>
      </p:sp>
    </p:spTree>
    <p:extLst>
      <p:ext uri="{BB962C8B-B14F-4D97-AF65-F5344CB8AC3E}">
        <p14:creationId xmlns:p14="http://schemas.microsoft.com/office/powerpoint/2010/main" val="2941399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9EA31-BD3E-430A-AD5B-321EE5690968}" type="datetime1">
              <a:rPr lang="en-US" smtClean="0"/>
              <a:t>7/20/2018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F97A12-9657-4F0F-96D1-2CE7CFBC2F63}" type="slidenum">
              <a:rPr lang="en-US" smtClean="0"/>
              <a:t>‹#›</a:t>
            </a:fld>
            <a:endParaRPr lang="en-US" dirty="0"/>
          </a:p>
        </p:txBody>
      </p:sp>
    </p:spTree>
    <p:extLst>
      <p:ext uri="{BB962C8B-B14F-4D97-AF65-F5344CB8AC3E}">
        <p14:creationId xmlns:p14="http://schemas.microsoft.com/office/powerpoint/2010/main" val="1861392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329BD-738E-44B1-BE54-EDFECB4BBCFA}" type="datetime1">
              <a:rPr lang="en-US" smtClean="0"/>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F97A12-9657-4F0F-96D1-2CE7CFBC2F63}" type="slidenum">
              <a:rPr lang="en-US" smtClean="0"/>
              <a:t>‹#›</a:t>
            </a:fld>
            <a:endParaRPr lang="en-US" dirty="0"/>
          </a:p>
        </p:txBody>
      </p:sp>
    </p:spTree>
    <p:extLst>
      <p:ext uri="{BB962C8B-B14F-4D97-AF65-F5344CB8AC3E}">
        <p14:creationId xmlns:p14="http://schemas.microsoft.com/office/powerpoint/2010/main" val="1216123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908538-B5F0-4985-9434-93FEA90C0A49}" type="datetime1">
              <a:rPr lang="en-US" smtClean="0"/>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F97A12-9657-4F0F-96D1-2CE7CFBC2F63}" type="slidenum">
              <a:rPr lang="en-US" smtClean="0"/>
              <a:t>‹#›</a:t>
            </a:fld>
            <a:endParaRPr lang="en-US" dirty="0"/>
          </a:p>
        </p:txBody>
      </p:sp>
    </p:spTree>
    <p:extLst>
      <p:ext uri="{BB962C8B-B14F-4D97-AF65-F5344CB8AC3E}">
        <p14:creationId xmlns:p14="http://schemas.microsoft.com/office/powerpoint/2010/main" val="937722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ullete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lvl1pPr>
          </a:lstStyle>
          <a:p>
            <a:r>
              <a:rPr lang="en-US" dirty="0"/>
              <a:t>Click to edit Master title style</a:t>
            </a: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0" y="6629400"/>
            <a:ext cx="9144000" cy="228600"/>
          </a:xfrm>
          <a:prstGeom prst="rect">
            <a:avLst/>
          </a:prstGeom>
          <a:solidFill>
            <a:srgbClr val="11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95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ullete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lvl1pPr>
          </a:lstStyle>
          <a:p>
            <a:r>
              <a:rPr lang="en-US" dirty="0"/>
              <a:t>Click to edit Master title style</a:t>
            </a: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0" y="6629400"/>
            <a:ext cx="9144000" cy="228600"/>
          </a:xfrm>
          <a:prstGeom prst="rect">
            <a:avLst/>
          </a:prstGeom>
          <a:solidFill>
            <a:srgbClr val="11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791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ullete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lvl1pPr>
          </a:lstStyle>
          <a:p>
            <a:r>
              <a:rPr lang="en-US" dirty="0"/>
              <a:t>Click to edit Master title style</a:t>
            </a: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0" y="6629400"/>
            <a:ext cx="9144000" cy="228600"/>
          </a:xfrm>
          <a:prstGeom prst="rect">
            <a:avLst/>
          </a:prstGeom>
          <a:solidFill>
            <a:srgbClr val="00A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5225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ullete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lvl1pPr>
          </a:lstStyle>
          <a:p>
            <a:r>
              <a:rPr lang="en-US" dirty="0"/>
              <a:t>Click to edit Master title style</a:t>
            </a: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0" y="6629400"/>
            <a:ext cx="9144000" cy="228600"/>
          </a:xfrm>
          <a:prstGeom prst="rect">
            <a:avLst/>
          </a:prstGeom>
          <a:solidFill>
            <a:srgbClr val="8AB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9470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F18EAFC-9C2A-49A2-AF33-86AD94D5B9CD}" type="datetimeFigureOut">
              <a:rPr lang="en-US">
                <a:solidFill>
                  <a:prstClr val="black"/>
                </a:solidFill>
              </a:rPr>
              <a:pPr/>
              <a:t>7/20/2018</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EEC9BAF-3399-4354-A09F-3BCE9B71F18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5110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a:solidFill>
            <a:srgbClr val="FAA61A"/>
          </a:solidFill>
        </p:spPr>
        <p:txBody>
          <a:bodyPr anchor="ctr"/>
          <a:lstStyle>
            <a:lvl1pPr>
              <a:defRPr b="1">
                <a:solidFill>
                  <a:schemeClr val="tx1"/>
                </a:solidFill>
              </a:defRPr>
            </a:lvl1pPr>
          </a:lstStyle>
          <a:p>
            <a:r>
              <a:rPr lang="en-US" dirty="0"/>
              <a:t>Click to edit Master title style</a:t>
            </a:r>
          </a:p>
        </p:txBody>
      </p:sp>
      <p:sp>
        <p:nvSpPr>
          <p:cNvPr id="3" name="Rectangle 2"/>
          <p:cNvSpPr/>
          <p:nvPr userDrawn="1"/>
        </p:nvSpPr>
        <p:spPr>
          <a:xfrm>
            <a:off x="0" y="6624144"/>
            <a:ext cx="9144000" cy="310056"/>
          </a:xfrm>
          <a:prstGeom prst="rect">
            <a:avLst/>
          </a:prstGeom>
          <a:solidFill>
            <a:srgbClr val="00A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quarter" idx="10"/>
          </p:nvPr>
        </p:nvSpPr>
        <p:spPr>
          <a:xfrm>
            <a:off x="457200" y="1752600"/>
            <a:ext cx="82296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314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4199D1-8F1D-4452-BCDD-325096EC1C53}" type="datetimeFigureOut">
              <a:rPr lang="en-US">
                <a:solidFill>
                  <a:prstClr val="black"/>
                </a:solidFill>
              </a:rPr>
              <a:pPr/>
              <a:t>7/20/2018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5BE469-77EC-4930-BA84-D26FEBAEA0C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27358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
            <a:ext cx="7543799" cy="5638802"/>
          </a:xfrm>
          <a:prstGeom prst="rect">
            <a:avLst/>
          </a:prstGeom>
          <a:solidFill>
            <a:srgbClr val="11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rot="5400000">
            <a:off x="3162298" y="2476503"/>
            <a:ext cx="1219203" cy="7543798"/>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0455" y="5987975"/>
            <a:ext cx="1188720" cy="52328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71635"/>
          <a:stretch/>
        </p:blipFill>
        <p:spPr>
          <a:xfrm>
            <a:off x="7543798" y="0"/>
            <a:ext cx="1600201" cy="5638799"/>
          </a:xfrm>
          <a:prstGeom prst="rect">
            <a:avLst/>
          </a:prstGeom>
        </p:spPr>
      </p:pic>
    </p:spTree>
    <p:extLst>
      <p:ext uri="{BB962C8B-B14F-4D97-AF65-F5344CB8AC3E}">
        <p14:creationId xmlns:p14="http://schemas.microsoft.com/office/powerpoint/2010/main" val="319200057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30455" y="5987975"/>
            <a:ext cx="1188720" cy="523280"/>
          </a:xfrm>
          <a:prstGeom prst="rect">
            <a:avLst/>
          </a:prstGeom>
        </p:spPr>
      </p:pic>
      <p:sp>
        <p:nvSpPr>
          <p:cNvPr id="8" name="Rectangle 7"/>
          <p:cNvSpPr/>
          <p:nvPr/>
        </p:nvSpPr>
        <p:spPr>
          <a:xfrm rot="5400000">
            <a:off x="4457695" y="2171702"/>
            <a:ext cx="228605" cy="9143999"/>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0743180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9" r:id="rId5"/>
    <p:sldLayoutId id="2147483670" r:id="rId6"/>
    <p:sldLayoutId id="2147483679"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0455" y="5987975"/>
            <a:ext cx="1188720" cy="523280"/>
          </a:xfrm>
          <a:prstGeom prst="rect">
            <a:avLst/>
          </a:prstGeom>
        </p:spPr>
      </p:pic>
      <p:sp>
        <p:nvSpPr>
          <p:cNvPr id="8" name="Rectangle 7"/>
          <p:cNvSpPr/>
          <p:nvPr/>
        </p:nvSpPr>
        <p:spPr>
          <a:xfrm rot="5400000">
            <a:off x="4457695" y="2171702"/>
            <a:ext cx="228605" cy="9143999"/>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2639934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8"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2"/>
            <a:ext cx="7543798" cy="5638802"/>
          </a:xfrm>
          <a:prstGeom prst="rect">
            <a:avLst/>
          </a:prstGeom>
          <a:solidFill>
            <a:srgbClr val="11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rot="5400000">
            <a:off x="5524499" y="2019301"/>
            <a:ext cx="5638802" cy="1600200"/>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0455" y="5987975"/>
            <a:ext cx="1188720" cy="523280"/>
          </a:xfrm>
          <a:prstGeom prst="rect">
            <a:avLst/>
          </a:prstGeom>
        </p:spPr>
      </p:pic>
      <p:sp>
        <p:nvSpPr>
          <p:cNvPr id="2" name="Rectangle 1"/>
          <p:cNvSpPr/>
          <p:nvPr/>
        </p:nvSpPr>
        <p:spPr>
          <a:xfrm>
            <a:off x="0" y="5638800"/>
            <a:ext cx="7543798" cy="1219200"/>
          </a:xfrm>
          <a:prstGeom prst="rect">
            <a:avLst/>
          </a:prstGeom>
          <a:solidFill>
            <a:srgbClr val="8AB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2">
            <a:extLst>
              <a:ext uri="{FF2B5EF4-FFF2-40B4-BE49-F238E27FC236}">
                <a16:creationId xmlns="" xmlns:a16="http://schemas.microsoft.com/office/drawing/2014/main" id="{1771C916-FEEF-469F-80F0-C8035F494D3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10217-E68E-44F6-9A1B-BF2EE46B7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128753"/>
      </p:ext>
    </p:extLst>
  </p:cSld>
  <p:clrMap bg1="lt1" tx1="dk1" bg2="lt2" tx2="dk2" accent1="accent1" accent2="accent2" accent3="accent3" accent4="accent4" accent5="accent5" accent6="accent6" hlink="hlink" folHlink="folHlink"/>
  <p:sldLayoutIdLst>
    <p:sldLayoutId id="2147483681" r:id="rId1"/>
    <p:sldLayoutId id="214748368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455" y="5987975"/>
            <a:ext cx="1188720" cy="523280"/>
          </a:xfrm>
          <a:prstGeom prst="rect">
            <a:avLst/>
          </a:prstGeom>
        </p:spPr>
      </p:pic>
      <p:sp>
        <p:nvSpPr>
          <p:cNvPr id="8" name="Rectangle 7"/>
          <p:cNvSpPr/>
          <p:nvPr/>
        </p:nvSpPr>
        <p:spPr>
          <a:xfrm rot="5400000">
            <a:off x="4457695" y="2171702"/>
            <a:ext cx="228605" cy="9143999"/>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6944108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0455" y="5987975"/>
            <a:ext cx="1188720" cy="523280"/>
          </a:xfrm>
          <a:prstGeom prst="rect">
            <a:avLst/>
          </a:prstGeom>
        </p:spPr>
      </p:pic>
      <p:sp>
        <p:nvSpPr>
          <p:cNvPr id="8" name="Rectangle 7"/>
          <p:cNvSpPr/>
          <p:nvPr/>
        </p:nvSpPr>
        <p:spPr>
          <a:xfrm rot="5400000">
            <a:off x="4457695" y="2171702"/>
            <a:ext cx="228605" cy="9143999"/>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userDrawn="1"/>
        </p:nvSpPr>
        <p:spPr>
          <a:xfrm>
            <a:off x="2209800" y="6553200"/>
            <a:ext cx="4571573" cy="646331"/>
          </a:xfrm>
          <a:prstGeom prst="rect">
            <a:avLst/>
          </a:prstGeom>
          <a:noFill/>
        </p:spPr>
        <p:txBody>
          <a:bodyPr wrap="none" rtlCol="0">
            <a:spAutoFit/>
          </a:bodyPr>
          <a:lstStyle/>
          <a:p>
            <a:pPr>
              <a:defRPr/>
            </a:pPr>
            <a:r>
              <a:rPr lang="en-US" dirty="0">
                <a:solidFill>
                  <a:srgbClr val="FF0000"/>
                </a:solidFill>
              </a:rPr>
              <a:t>CONFIDENTIAL – FOR PPSB PARTNER USE ONLY</a:t>
            </a:r>
          </a:p>
          <a:p>
            <a:endParaRPr lang="en-US" dirty="0">
              <a:solidFill>
                <a:srgbClr val="FF0000"/>
              </a:solidFill>
            </a:endParaRPr>
          </a:p>
        </p:txBody>
      </p:sp>
      <p:sp>
        <p:nvSpPr>
          <p:cNvPr id="2" name="Slide Number Placeholder 1">
            <a:extLst>
              <a:ext uri="{FF2B5EF4-FFF2-40B4-BE49-F238E27FC236}">
                <a16:creationId xmlns="" xmlns:a16="http://schemas.microsoft.com/office/drawing/2014/main" id="{7483DF3C-1089-4E0E-B53B-6FC9752592FD}"/>
              </a:ext>
            </a:extLst>
          </p:cNvPr>
          <p:cNvSpPr>
            <a:spLocks noGrp="1"/>
          </p:cNvSpPr>
          <p:nvPr>
            <p:ph type="sldNum" sz="quarter" idx="4"/>
          </p:nvPr>
        </p:nvSpPr>
        <p:spPr>
          <a:xfrm>
            <a:off x="7082441" y="65532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DB8A3-B7B5-4714-A549-F4CEAC5287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665530"/>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2"/>
            <a:ext cx="7543798" cy="5638802"/>
          </a:xfrm>
          <a:prstGeom prst="rect">
            <a:avLst/>
          </a:prstGeom>
          <a:solidFill>
            <a:srgbClr val="11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rot="5400000">
            <a:off x="5524499" y="2019301"/>
            <a:ext cx="5638802" cy="1600200"/>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0455" y="5987975"/>
            <a:ext cx="1188720" cy="523280"/>
          </a:xfrm>
          <a:prstGeom prst="rect">
            <a:avLst/>
          </a:prstGeom>
        </p:spPr>
      </p:pic>
      <p:sp>
        <p:nvSpPr>
          <p:cNvPr id="2" name="Rectangle 1"/>
          <p:cNvSpPr/>
          <p:nvPr/>
        </p:nvSpPr>
        <p:spPr>
          <a:xfrm>
            <a:off x="0" y="5638800"/>
            <a:ext cx="7543798" cy="1219200"/>
          </a:xfrm>
          <a:prstGeom prst="rect">
            <a:avLst/>
          </a:prstGeom>
          <a:solidFill>
            <a:srgbClr val="8AB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2">
            <a:extLst>
              <a:ext uri="{FF2B5EF4-FFF2-40B4-BE49-F238E27FC236}">
                <a16:creationId xmlns="" xmlns:a16="http://schemas.microsoft.com/office/drawing/2014/main" id="{1771C916-FEEF-469F-80F0-C8035F494D3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10217-E68E-44F6-9A1B-BF2EE46B7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1854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5AB24-BAAC-4965-99B5-643DFD534F62}" type="datetime1">
              <a:rPr lang="en-US" smtClean="0"/>
              <a:t>7/20/2018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97A12-9657-4F0F-96D1-2CE7CFBC2F63}" type="slidenum">
              <a:rPr lang="en-US" smtClean="0"/>
              <a:t>‹#›</a:t>
            </a:fld>
            <a:endParaRPr lang="en-US" dirty="0"/>
          </a:p>
        </p:txBody>
      </p:sp>
    </p:spTree>
    <p:extLst>
      <p:ext uri="{BB962C8B-B14F-4D97-AF65-F5344CB8AC3E}">
        <p14:creationId xmlns:p14="http://schemas.microsoft.com/office/powerpoint/2010/main" val="317730300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jpg"/><Relationship Id="rId26" Type="http://schemas.openxmlformats.org/officeDocument/2006/relationships/image" Target="../media/image26.jpeg"/><Relationship Id="rId3" Type="http://schemas.openxmlformats.org/officeDocument/2006/relationships/image" Target="../media/image3.jpeg"/><Relationship Id="rId21" Type="http://schemas.openxmlformats.org/officeDocument/2006/relationships/image" Target="../media/image21.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5"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JP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gif"/><Relationship Id="rId22" Type="http://schemas.openxmlformats.org/officeDocument/2006/relationships/image" Target="../media/image22.jpeg"/><Relationship Id="rId27" Type="http://schemas.openxmlformats.org/officeDocument/2006/relationships/image" Target="../media/image27.jpg"/><Relationship Id="rId30"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7010400" cy="1905000"/>
          </a:xfrm>
        </p:spPr>
        <p:txBody>
          <a:bodyPr/>
          <a:lstStyle/>
          <a:p>
            <a:r>
              <a:rPr lang="en-US" dirty="0"/>
              <a:t>ADNI Private Partner Scientific Board (PPSB)</a:t>
            </a:r>
            <a:br>
              <a:rPr lang="en-US" dirty="0"/>
            </a:br>
            <a:r>
              <a:rPr lang="en-US" dirty="0"/>
              <a:t>Update</a:t>
            </a:r>
            <a:br>
              <a:rPr lang="en-US" dirty="0"/>
            </a:br>
            <a:r>
              <a:rPr lang="en-US" dirty="0"/>
              <a:t/>
            </a:r>
            <a:br>
              <a:rPr lang="en-US" dirty="0"/>
            </a:br>
            <a:r>
              <a:rPr lang="en-US" dirty="0"/>
              <a:t>James Hendrix</a:t>
            </a:r>
            <a:r>
              <a:rPr lang="en-US" sz="4000" dirty="0"/>
              <a:t>, PhD</a:t>
            </a:r>
            <a:br>
              <a:rPr lang="en-US" sz="4000" dirty="0"/>
            </a:br>
            <a:r>
              <a:rPr lang="en-US" sz="4000" dirty="0"/>
              <a:t> 2018 Chairperson </a:t>
            </a:r>
            <a:r>
              <a:rPr lang="en-US" dirty="0"/>
              <a:t/>
            </a:r>
            <a:br>
              <a:rPr lang="en-US" dirty="0"/>
            </a:br>
            <a:endParaRPr lang="en-US" dirty="0"/>
          </a:p>
        </p:txBody>
      </p:sp>
      <p:sp>
        <p:nvSpPr>
          <p:cNvPr id="4" name="Text Placeholder 3"/>
          <p:cNvSpPr>
            <a:spLocks noGrp="1"/>
          </p:cNvSpPr>
          <p:nvPr>
            <p:ph type="body" sz="quarter" idx="10"/>
          </p:nvPr>
        </p:nvSpPr>
        <p:spPr>
          <a:xfrm>
            <a:off x="685800" y="5715000"/>
            <a:ext cx="6400800" cy="914400"/>
          </a:xfrm>
        </p:spPr>
        <p:txBody>
          <a:bodyPr/>
          <a:lstStyle/>
          <a:p>
            <a:r>
              <a:rPr lang="en-US" dirty="0"/>
              <a:t>WW ADNI Meeting</a:t>
            </a:r>
            <a:br>
              <a:rPr lang="en-US" dirty="0"/>
            </a:br>
            <a:r>
              <a:rPr lang="en-US" dirty="0"/>
              <a:t>July 20, 2018</a:t>
            </a:r>
          </a:p>
        </p:txBody>
      </p:sp>
    </p:spTree>
    <p:extLst>
      <p:ext uri="{BB962C8B-B14F-4D97-AF65-F5344CB8AC3E}">
        <p14:creationId xmlns:p14="http://schemas.microsoft.com/office/powerpoint/2010/main" val="4246176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010FA3-5F3E-304B-9EC7-F375800F4500}"/>
              </a:ext>
            </a:extLst>
          </p:cNvPr>
          <p:cNvSpPr>
            <a:spLocks noGrp="1"/>
          </p:cNvSpPr>
          <p:nvPr>
            <p:ph type="title"/>
          </p:nvPr>
        </p:nvSpPr>
        <p:spPr>
          <a:xfrm>
            <a:off x="685800" y="198383"/>
            <a:ext cx="7772400" cy="508000"/>
          </a:xfrm>
        </p:spPr>
        <p:txBody>
          <a:bodyPr/>
          <a:lstStyle/>
          <a:p>
            <a:r>
              <a:rPr lang="en-US" sz="3600" b="1" dirty="0">
                <a:solidFill>
                  <a:srgbClr val="0070C0"/>
                </a:solidFill>
              </a:rPr>
              <a:t>ADNI3 EFA Proposal</a:t>
            </a:r>
          </a:p>
        </p:txBody>
      </p:sp>
      <p:sp>
        <p:nvSpPr>
          <p:cNvPr id="3" name="Content Placeholder 2">
            <a:extLst>
              <a:ext uri="{FF2B5EF4-FFF2-40B4-BE49-F238E27FC236}">
                <a16:creationId xmlns="" xmlns:a16="http://schemas.microsoft.com/office/drawing/2014/main" id="{F5951DA5-072B-8942-96DB-D2E50B5A7942}"/>
              </a:ext>
            </a:extLst>
          </p:cNvPr>
          <p:cNvSpPr>
            <a:spLocks noGrp="1"/>
          </p:cNvSpPr>
          <p:nvPr>
            <p:ph idx="1"/>
          </p:nvPr>
        </p:nvSpPr>
        <p:spPr>
          <a:xfrm>
            <a:off x="393700" y="838200"/>
            <a:ext cx="8356600" cy="5257800"/>
          </a:xfrm>
        </p:spPr>
        <p:txBody>
          <a:bodyPr/>
          <a:lstStyle/>
          <a:p>
            <a:r>
              <a:rPr lang="en-US" sz="2800" dirty="0"/>
              <a:t>200 subjects</a:t>
            </a:r>
          </a:p>
          <a:p>
            <a:pPr lvl="1"/>
            <a:r>
              <a:rPr lang="en-US" sz="2400" dirty="0"/>
              <a:t>100 florbetapir, 100 florbetaben</a:t>
            </a:r>
          </a:p>
          <a:p>
            <a:pPr lvl="1"/>
            <a:r>
              <a:rPr lang="en-US" sz="2400" dirty="0"/>
              <a:t>2 time points for each subject (2 years apart)</a:t>
            </a:r>
          </a:p>
          <a:p>
            <a:pPr lvl="1"/>
            <a:r>
              <a:rPr lang="en-US" sz="2400" dirty="0"/>
              <a:t>400 scans</a:t>
            </a:r>
          </a:p>
          <a:p>
            <a:r>
              <a:rPr lang="en-US" sz="2800" dirty="0"/>
              <a:t>Same acquisition parameters as in ADNI 2 (0-20 min, dynamic data for EFA followed by 50-70 min for the late acquisition)</a:t>
            </a:r>
          </a:p>
          <a:p>
            <a:r>
              <a:rPr lang="en-US" sz="2800" dirty="0"/>
              <a:t>Stratify to balance normal/MCI/AD</a:t>
            </a:r>
          </a:p>
          <a:p>
            <a:r>
              <a:rPr lang="en-US" sz="2800" dirty="0"/>
              <a:t>All data to be publicly available at LONI per standard ADNI </a:t>
            </a:r>
            <a:r>
              <a:rPr lang="en-US" sz="2800" dirty="0" smtClean="0"/>
              <a:t>practice</a:t>
            </a:r>
          </a:p>
          <a:p>
            <a:r>
              <a:rPr lang="en-US" sz="2800" dirty="0" smtClean="0"/>
              <a:t>FNIH is currently fund raising for the EFA proposal</a:t>
            </a:r>
            <a:endParaRPr lang="en-US" sz="2800" dirty="0"/>
          </a:p>
          <a:p>
            <a:endParaRPr lang="en-US" sz="2800" dirty="0"/>
          </a:p>
        </p:txBody>
      </p:sp>
    </p:spTree>
    <p:extLst>
      <p:ext uri="{BB962C8B-B14F-4D97-AF65-F5344CB8AC3E}">
        <p14:creationId xmlns:p14="http://schemas.microsoft.com/office/powerpoint/2010/main" val="59362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3600" dirty="0">
                <a:solidFill>
                  <a:srgbClr val="000099"/>
                </a:solidFill>
              </a:rPr>
              <a:t>Biofluid Biomarkers Working Group</a:t>
            </a:r>
            <a:br>
              <a:rPr lang="en-US" sz="3600" dirty="0">
                <a:solidFill>
                  <a:srgbClr val="000099"/>
                </a:solidFill>
              </a:rPr>
            </a:br>
            <a:endParaRPr lang="en-US" sz="3600" dirty="0">
              <a:solidFill>
                <a:srgbClr val="000099"/>
              </a:solidFill>
            </a:endParaRPr>
          </a:p>
        </p:txBody>
      </p:sp>
      <p:graphicFrame>
        <p:nvGraphicFramePr>
          <p:cNvPr id="5" name="Group 35"/>
          <p:cNvGraphicFramePr>
            <a:graphicFrameLocks/>
          </p:cNvGraphicFramePr>
          <p:nvPr>
            <p:extLst>
              <p:ext uri="{D42A27DB-BD31-4B8C-83A1-F6EECF244321}">
                <p14:modId xmlns:p14="http://schemas.microsoft.com/office/powerpoint/2010/main" val="1032509494"/>
              </p:ext>
            </p:extLst>
          </p:nvPr>
        </p:nvGraphicFramePr>
        <p:xfrm>
          <a:off x="152400" y="685800"/>
          <a:ext cx="8839200" cy="5791200"/>
        </p:xfrm>
        <a:graphic>
          <a:graphicData uri="http://schemas.openxmlformats.org/drawingml/2006/table">
            <a:tbl>
              <a:tblPr/>
              <a:tblGrid>
                <a:gridCol w="1982624">
                  <a:extLst>
                    <a:ext uri="{9D8B030D-6E8A-4147-A177-3AD203B41FA5}">
                      <a16:colId xmlns="" xmlns:a16="http://schemas.microsoft.com/office/drawing/2014/main" val="20000"/>
                    </a:ext>
                  </a:extLst>
                </a:gridCol>
                <a:gridCol w="6856576">
                  <a:extLst>
                    <a:ext uri="{9D8B030D-6E8A-4147-A177-3AD203B41FA5}">
                      <a16:colId xmlns="" xmlns:a16="http://schemas.microsoft.com/office/drawing/2014/main" val="20001"/>
                    </a:ext>
                  </a:extLst>
                </a:gridCol>
              </a:tblGrid>
              <a:tr h="999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mn-lt"/>
                        </a:rPr>
                        <a:t>Lead</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457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Susan De Santi, Piramal Imaging</a:t>
                      </a:r>
                      <a:endParaRPr kumimoji="0" lang="en-US" sz="1800" b="1" i="0" u="none" strike="noStrike" cap="none" normalizeH="0" baseline="0" dirty="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7914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mn-lt"/>
                        </a:rPr>
                        <a:t>BBWG Working Group Members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mn-lt"/>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457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1400" kern="1200" dirty="0">
                        <a:solidFill>
                          <a:schemeClr val="tx1"/>
                        </a:solidFill>
                        <a:latin typeface="+mn-lt"/>
                        <a:ea typeface="+mn-ea"/>
                        <a:cs typeface="+mn-cs"/>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3" name="Rectangle 2">
            <a:extLst>
              <a:ext uri="{FF2B5EF4-FFF2-40B4-BE49-F238E27FC236}">
                <a16:creationId xmlns="" xmlns:a16="http://schemas.microsoft.com/office/drawing/2014/main" id="{C601C00F-0A18-449F-A015-6EFA3EE1D8FF}"/>
              </a:ext>
            </a:extLst>
          </p:cNvPr>
          <p:cNvSpPr/>
          <p:nvPr/>
        </p:nvSpPr>
        <p:spPr>
          <a:xfrm>
            <a:off x="2209800" y="1676400"/>
            <a:ext cx="4572000" cy="5170646"/>
          </a:xfrm>
          <a:prstGeom prst="rect">
            <a:avLst/>
          </a:prstGeom>
        </p:spPr>
        <p:txBody>
          <a:bodyPr>
            <a:spAutoFit/>
          </a:bodyPr>
          <a:lstStyle/>
          <a:p>
            <a:r>
              <a:rPr lang="en-US" sz="1400" dirty="0"/>
              <a:t>Richard </a:t>
            </a:r>
            <a:r>
              <a:rPr lang="en-US" sz="1400" dirty="0" err="1"/>
              <a:t>Batrla</a:t>
            </a:r>
            <a:r>
              <a:rPr lang="en-US" sz="1400" dirty="0"/>
              <a:t>	Roche</a:t>
            </a:r>
          </a:p>
          <a:p>
            <a:r>
              <a:rPr lang="en-US" sz="1400" dirty="0"/>
              <a:t>Tobias Bittner	Roche</a:t>
            </a:r>
          </a:p>
          <a:p>
            <a:r>
              <a:rPr lang="en-US" sz="1400" dirty="0"/>
              <a:t>Britta Brix		</a:t>
            </a:r>
            <a:r>
              <a:rPr lang="en-US" sz="1400" dirty="0" err="1"/>
              <a:t>Euroimmun</a:t>
            </a:r>
            <a:endParaRPr lang="en-US" sz="1400" dirty="0"/>
          </a:p>
          <a:p>
            <a:r>
              <a:rPr lang="en-US" sz="1400" dirty="0"/>
              <a:t>Jesse Cedarbaum 	Biogen</a:t>
            </a:r>
          </a:p>
          <a:p>
            <a:r>
              <a:rPr lang="en-US" sz="1400" dirty="0"/>
              <a:t>Jeffrey Dage		Lilly</a:t>
            </a:r>
          </a:p>
          <a:p>
            <a:r>
              <a:rPr lang="en-US" sz="1400" dirty="0"/>
              <a:t>Kevin Davies		</a:t>
            </a:r>
            <a:r>
              <a:rPr lang="en-US" sz="1400" dirty="0" err="1"/>
              <a:t>Upenn</a:t>
            </a:r>
            <a:endParaRPr lang="en-US" sz="1400" dirty="0"/>
          </a:p>
          <a:p>
            <a:r>
              <a:rPr lang="en-US" sz="1400" dirty="0"/>
              <a:t>Susan De Santi	Piramal</a:t>
            </a:r>
          </a:p>
          <a:p>
            <a:r>
              <a:rPr lang="en-US" sz="1400" dirty="0"/>
              <a:t>Patricia E Cole 	Independent</a:t>
            </a:r>
          </a:p>
          <a:p>
            <a:r>
              <a:rPr lang="en-US" sz="1400" dirty="0"/>
              <a:t>Arnaud Francois	</a:t>
            </a:r>
            <a:r>
              <a:rPr lang="en-US" sz="1400" dirty="0" err="1"/>
              <a:t>Servier</a:t>
            </a:r>
            <a:endParaRPr lang="en-US" sz="1400" dirty="0"/>
          </a:p>
          <a:p>
            <a:r>
              <a:rPr lang="en-US" sz="1400" dirty="0"/>
              <a:t>Just Genius		</a:t>
            </a:r>
            <a:r>
              <a:rPr lang="en-US" sz="1400" dirty="0" err="1"/>
              <a:t>Abbvie</a:t>
            </a:r>
            <a:endParaRPr lang="en-US" sz="1400" dirty="0"/>
          </a:p>
          <a:p>
            <a:r>
              <a:rPr lang="en-US" sz="1400" dirty="0"/>
              <a:t>Cecilia </a:t>
            </a:r>
            <a:r>
              <a:rPr lang="en-US" sz="1400" dirty="0" err="1"/>
              <a:t>Gracia</a:t>
            </a:r>
            <a:r>
              <a:rPr lang="en-US" sz="1400" dirty="0"/>
              <a:t>	</a:t>
            </a:r>
            <a:r>
              <a:rPr lang="en-US" sz="1400" dirty="0" err="1"/>
              <a:t>Servier</a:t>
            </a:r>
            <a:endParaRPr lang="en-US" sz="1400" dirty="0"/>
          </a:p>
          <a:p>
            <a:r>
              <a:rPr lang="en-US" sz="1400" dirty="0"/>
              <a:t>James Hendrix	Alzheimer's Association</a:t>
            </a:r>
          </a:p>
          <a:p>
            <a:r>
              <a:rPr lang="en-US" sz="1400" dirty="0"/>
              <a:t>Lee Honigberg	Genentech</a:t>
            </a:r>
          </a:p>
          <a:p>
            <a:r>
              <a:rPr lang="en-US" sz="1400" dirty="0"/>
              <a:t>Dominik Jaeger	</a:t>
            </a:r>
            <a:r>
              <a:rPr lang="en-US" sz="1400" dirty="0" err="1"/>
              <a:t>Euroimmun</a:t>
            </a:r>
            <a:endParaRPr lang="en-US" sz="1400" dirty="0"/>
          </a:p>
          <a:p>
            <a:r>
              <a:rPr lang="en-US" sz="1400" dirty="0"/>
              <a:t>Sungmin Kang	</a:t>
            </a:r>
            <a:r>
              <a:rPr lang="en-US" sz="1400" dirty="0" err="1"/>
              <a:t>Peoplebio</a:t>
            </a:r>
            <a:endParaRPr lang="en-US" sz="1400" dirty="0"/>
          </a:p>
          <a:p>
            <a:r>
              <a:rPr lang="en-US" sz="1400" dirty="0"/>
              <a:t>June Kaplow		Eisai</a:t>
            </a:r>
          </a:p>
          <a:p>
            <a:r>
              <a:rPr lang="en-US" sz="1400" dirty="0"/>
              <a:t>Omar Laterza	Merck</a:t>
            </a:r>
          </a:p>
          <a:p>
            <a:r>
              <a:rPr lang="en-US" sz="1400" dirty="0"/>
              <a:t>Johan Luthman	Eisai</a:t>
            </a:r>
          </a:p>
          <a:p>
            <a:r>
              <a:rPr lang="en-US" sz="1400" dirty="0"/>
              <a:t>Thomas Misko	</a:t>
            </a:r>
            <a:r>
              <a:rPr lang="en-US" sz="1400" dirty="0" err="1"/>
              <a:t>Abbvie</a:t>
            </a:r>
            <a:endParaRPr lang="en-US" sz="1400" dirty="0"/>
          </a:p>
          <a:p>
            <a:r>
              <a:rPr lang="en-US" sz="1400" dirty="0"/>
              <a:t>Laura Nisenbaum	Biogen</a:t>
            </a:r>
          </a:p>
          <a:p>
            <a:r>
              <a:rPr lang="en-US" sz="1400" dirty="0"/>
              <a:t>Jerry Novak		J&amp;J</a:t>
            </a:r>
          </a:p>
          <a:p>
            <a:r>
              <a:rPr lang="en-US" sz="1400" dirty="0"/>
              <a:t>Pedro Pesini		</a:t>
            </a:r>
            <a:r>
              <a:rPr lang="en-US" sz="1400" dirty="0" err="1"/>
              <a:t>Araclon</a:t>
            </a:r>
            <a:endParaRPr lang="en-US" sz="1400" dirty="0"/>
          </a:p>
          <a:p>
            <a:endParaRPr lang="en-US" dirty="0"/>
          </a:p>
        </p:txBody>
      </p:sp>
      <p:sp>
        <p:nvSpPr>
          <p:cNvPr id="4" name="Rectangle 3">
            <a:extLst>
              <a:ext uri="{FF2B5EF4-FFF2-40B4-BE49-F238E27FC236}">
                <a16:creationId xmlns="" xmlns:a16="http://schemas.microsoft.com/office/drawing/2014/main" id="{C2C36BC9-A9CC-4A32-9271-B528A29FFD7A}"/>
              </a:ext>
            </a:extLst>
          </p:cNvPr>
          <p:cNvSpPr/>
          <p:nvPr/>
        </p:nvSpPr>
        <p:spPr>
          <a:xfrm>
            <a:off x="5943600" y="1676400"/>
            <a:ext cx="4572000" cy="4401205"/>
          </a:xfrm>
          <a:prstGeom prst="rect">
            <a:avLst/>
          </a:prstGeom>
        </p:spPr>
        <p:txBody>
          <a:bodyPr>
            <a:spAutoFit/>
          </a:bodyPr>
          <a:lstStyle/>
          <a:p>
            <a:r>
              <a:rPr lang="en-US" sz="1400" dirty="0"/>
              <a:t>William Potter	NIH</a:t>
            </a:r>
          </a:p>
          <a:p>
            <a:r>
              <a:rPr lang="en-US" sz="1400" dirty="0"/>
              <a:t>Maria Quinton	Takeda</a:t>
            </a:r>
          </a:p>
          <a:p>
            <a:r>
              <a:rPr lang="en-US" sz="1400" dirty="0"/>
              <a:t>Herve Rhinn		</a:t>
            </a:r>
            <a:r>
              <a:rPr lang="en-US" sz="1400" dirty="0" err="1"/>
              <a:t>Alector</a:t>
            </a:r>
            <a:endParaRPr lang="en-US" sz="1400" dirty="0"/>
          </a:p>
          <a:p>
            <a:r>
              <a:rPr lang="en-US" sz="1400" dirty="0"/>
              <a:t>Sal Salamone	</a:t>
            </a:r>
            <a:r>
              <a:rPr lang="en-US" sz="1400" dirty="0" err="1"/>
              <a:t>Saladax</a:t>
            </a:r>
            <a:endParaRPr lang="en-US" sz="1400" dirty="0"/>
          </a:p>
          <a:p>
            <a:r>
              <a:rPr lang="en-US" sz="1400" dirty="0"/>
              <a:t>Mary Savage	Merck</a:t>
            </a:r>
          </a:p>
          <a:p>
            <a:r>
              <a:rPr lang="en-US" sz="1400" dirty="0"/>
              <a:t>Kimberly Scearce-Levie	Denali</a:t>
            </a:r>
          </a:p>
          <a:p>
            <a:r>
              <a:rPr lang="en-US" sz="1400" dirty="0"/>
              <a:t>Les Shaw		UPenn</a:t>
            </a:r>
          </a:p>
          <a:p>
            <a:r>
              <a:rPr lang="en-US" sz="1400" dirty="0"/>
              <a:t>Kira Sheinerman	</a:t>
            </a:r>
            <a:r>
              <a:rPr lang="en-US" sz="1400" dirty="0" err="1"/>
              <a:t>Diamirbio</a:t>
            </a:r>
            <a:endParaRPr lang="en-US" sz="1400" dirty="0"/>
          </a:p>
          <a:p>
            <a:r>
              <a:rPr lang="en-US" sz="1400" dirty="0"/>
              <a:t>Ian Sherriff		</a:t>
            </a:r>
            <a:r>
              <a:rPr lang="en-US" sz="1400" dirty="0" err="1"/>
              <a:t>Araclon</a:t>
            </a:r>
            <a:endParaRPr lang="en-US" sz="1400" dirty="0"/>
          </a:p>
          <a:p>
            <a:r>
              <a:rPr lang="en-US" sz="1400" dirty="0"/>
              <a:t>Helle Sickmann	Lundbeck</a:t>
            </a:r>
          </a:p>
          <a:p>
            <a:r>
              <a:rPr lang="en-US" sz="1400" dirty="0"/>
              <a:t>Holly Soares		</a:t>
            </a:r>
            <a:r>
              <a:rPr lang="en-US" sz="1400" dirty="0" err="1"/>
              <a:t>Abbvie</a:t>
            </a:r>
            <a:endParaRPr lang="en-US" sz="1400" dirty="0"/>
          </a:p>
          <a:p>
            <a:r>
              <a:rPr lang="en-US" sz="1400" dirty="0" err="1"/>
              <a:t>Cyrille</a:t>
            </a:r>
            <a:r>
              <a:rPr lang="en-US" sz="1400" dirty="0"/>
              <a:t> Sur		Merck</a:t>
            </a:r>
          </a:p>
          <a:p>
            <a:r>
              <a:rPr lang="en-US" sz="1400" dirty="0"/>
              <a:t>Gary Tong		Lundbeck</a:t>
            </a:r>
          </a:p>
          <a:p>
            <a:r>
              <a:rPr lang="en-US" sz="1400" dirty="0"/>
              <a:t>Jan </a:t>
            </a:r>
            <a:r>
              <a:rPr lang="en-US" sz="1400" dirty="0" err="1"/>
              <a:t>Torleif</a:t>
            </a:r>
            <a:r>
              <a:rPr lang="en-US" sz="1400" dirty="0"/>
              <a:t> Pedersen	Lundbeck</a:t>
            </a:r>
          </a:p>
          <a:p>
            <a:r>
              <a:rPr lang="en-US" sz="1400" dirty="0"/>
              <a:t>John Trojanowski	UPenn</a:t>
            </a:r>
          </a:p>
          <a:p>
            <a:r>
              <a:rPr lang="en-US" sz="1400" dirty="0"/>
              <a:t>Iswariya Venkataraman	</a:t>
            </a:r>
            <a:r>
              <a:rPr lang="en-US" sz="1400" dirty="0" err="1"/>
              <a:t>Euroimmun</a:t>
            </a:r>
            <a:endParaRPr lang="en-US" sz="1400" dirty="0"/>
          </a:p>
          <a:p>
            <a:r>
              <a:rPr lang="en-US" sz="1400" dirty="0"/>
              <a:t>Todd </a:t>
            </a:r>
            <a:r>
              <a:rPr lang="en-US" sz="1400" dirty="0" err="1"/>
              <a:t>Walbrun</a:t>
            </a:r>
            <a:r>
              <a:rPr lang="en-US" sz="1400" dirty="0"/>
              <a:t>	</a:t>
            </a:r>
            <a:r>
              <a:rPr lang="en-US" sz="1400" dirty="0" err="1"/>
              <a:t>Euroimmun</a:t>
            </a:r>
            <a:endParaRPr lang="en-US" sz="1400" dirty="0"/>
          </a:p>
          <a:p>
            <a:r>
              <a:rPr lang="en-US" sz="1400" dirty="0"/>
              <a:t>Hong Wang		Lilly</a:t>
            </a:r>
          </a:p>
          <a:p>
            <a:r>
              <a:rPr lang="en-US" sz="1400" dirty="0"/>
              <a:t>Kristin Wildsmith	Genentech</a:t>
            </a:r>
          </a:p>
          <a:p>
            <a:r>
              <a:rPr lang="en-US" sz="1400" dirty="0"/>
              <a:t>Stephen Zicha	Takeda</a:t>
            </a:r>
            <a:endParaRPr lang="en-US" sz="1600" dirty="0"/>
          </a:p>
        </p:txBody>
      </p:sp>
    </p:spTree>
    <p:extLst>
      <p:ext uri="{BB962C8B-B14F-4D97-AF65-F5344CB8AC3E}">
        <p14:creationId xmlns:p14="http://schemas.microsoft.com/office/powerpoint/2010/main" val="4084658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6814"/>
            <a:ext cx="7620000" cy="1075395"/>
          </a:xfrm>
        </p:spPr>
        <p:txBody>
          <a:bodyPr>
            <a:noAutofit/>
          </a:bodyPr>
          <a:lstStyle/>
          <a:p>
            <a:r>
              <a:rPr lang="en-US" sz="3600" dirty="0"/>
              <a:t>BBWG update on CSF Residual Samples</a:t>
            </a:r>
          </a:p>
        </p:txBody>
      </p:sp>
      <p:sp>
        <p:nvSpPr>
          <p:cNvPr id="6" name="Freeform 5"/>
          <p:cNvSpPr/>
          <p:nvPr/>
        </p:nvSpPr>
        <p:spPr>
          <a:xfrm>
            <a:off x="483419" y="1516227"/>
            <a:ext cx="1288514" cy="703414"/>
          </a:xfrm>
          <a:custGeom>
            <a:avLst/>
            <a:gdLst>
              <a:gd name="connsiteX0" fmla="*/ 0 w 1296292"/>
              <a:gd name="connsiteY0" fmla="*/ 129629 h 1557497"/>
              <a:gd name="connsiteX1" fmla="*/ 129629 w 1296292"/>
              <a:gd name="connsiteY1" fmla="*/ 0 h 1557497"/>
              <a:gd name="connsiteX2" fmla="*/ 1166663 w 1296292"/>
              <a:gd name="connsiteY2" fmla="*/ 0 h 1557497"/>
              <a:gd name="connsiteX3" fmla="*/ 1296292 w 1296292"/>
              <a:gd name="connsiteY3" fmla="*/ 129629 h 1557497"/>
              <a:gd name="connsiteX4" fmla="*/ 1296292 w 1296292"/>
              <a:gd name="connsiteY4" fmla="*/ 1427868 h 1557497"/>
              <a:gd name="connsiteX5" fmla="*/ 1166663 w 1296292"/>
              <a:gd name="connsiteY5" fmla="*/ 1557497 h 1557497"/>
              <a:gd name="connsiteX6" fmla="*/ 129629 w 1296292"/>
              <a:gd name="connsiteY6" fmla="*/ 1557497 h 1557497"/>
              <a:gd name="connsiteX7" fmla="*/ 0 w 1296292"/>
              <a:gd name="connsiteY7" fmla="*/ 1427868 h 1557497"/>
              <a:gd name="connsiteX8" fmla="*/ 0 w 1296292"/>
              <a:gd name="connsiteY8" fmla="*/ 129629 h 155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292" h="1557497">
                <a:moveTo>
                  <a:pt x="0" y="129629"/>
                </a:moveTo>
                <a:cubicBezTo>
                  <a:pt x="0" y="58037"/>
                  <a:pt x="58037" y="0"/>
                  <a:pt x="129629" y="0"/>
                </a:cubicBezTo>
                <a:lnTo>
                  <a:pt x="1166663" y="0"/>
                </a:lnTo>
                <a:cubicBezTo>
                  <a:pt x="1238255" y="0"/>
                  <a:pt x="1296292" y="58037"/>
                  <a:pt x="1296292" y="129629"/>
                </a:cubicBezTo>
                <a:lnTo>
                  <a:pt x="1296292" y="1427868"/>
                </a:lnTo>
                <a:cubicBezTo>
                  <a:pt x="1296292" y="1499460"/>
                  <a:pt x="1238255" y="1557497"/>
                  <a:pt x="1166663" y="1557497"/>
                </a:cubicBezTo>
                <a:lnTo>
                  <a:pt x="129629" y="1557497"/>
                </a:lnTo>
                <a:cubicBezTo>
                  <a:pt x="58037" y="1557497"/>
                  <a:pt x="0" y="1499460"/>
                  <a:pt x="0" y="1427868"/>
                </a:cubicBezTo>
                <a:lnTo>
                  <a:pt x="0" y="12962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067" tIns="76067" rIns="76067" bIns="76067"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Companies provide specific aims and power calculations</a:t>
            </a:r>
          </a:p>
        </p:txBody>
      </p:sp>
      <p:sp>
        <p:nvSpPr>
          <p:cNvPr id="7" name="Freeform 6"/>
          <p:cNvSpPr/>
          <p:nvPr/>
        </p:nvSpPr>
        <p:spPr>
          <a:xfrm rot="5400000">
            <a:off x="990269" y="2350191"/>
            <a:ext cx="274814" cy="321480"/>
          </a:xfrm>
          <a:custGeom>
            <a:avLst/>
            <a:gdLst>
              <a:gd name="connsiteX0" fmla="*/ 0 w 274814"/>
              <a:gd name="connsiteY0" fmla="*/ 64296 h 321480"/>
              <a:gd name="connsiteX1" fmla="*/ 137407 w 274814"/>
              <a:gd name="connsiteY1" fmla="*/ 64296 h 321480"/>
              <a:gd name="connsiteX2" fmla="*/ 137407 w 274814"/>
              <a:gd name="connsiteY2" fmla="*/ 0 h 321480"/>
              <a:gd name="connsiteX3" fmla="*/ 274814 w 274814"/>
              <a:gd name="connsiteY3" fmla="*/ 160740 h 321480"/>
              <a:gd name="connsiteX4" fmla="*/ 137407 w 274814"/>
              <a:gd name="connsiteY4" fmla="*/ 321480 h 321480"/>
              <a:gd name="connsiteX5" fmla="*/ 137407 w 274814"/>
              <a:gd name="connsiteY5" fmla="*/ 257184 h 321480"/>
              <a:gd name="connsiteX6" fmla="*/ 0 w 274814"/>
              <a:gd name="connsiteY6" fmla="*/ 257184 h 321480"/>
              <a:gd name="connsiteX7" fmla="*/ 0 w 274814"/>
              <a:gd name="connsiteY7" fmla="*/ 64296 h 3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814" h="321480">
                <a:moveTo>
                  <a:pt x="0" y="64296"/>
                </a:moveTo>
                <a:lnTo>
                  <a:pt x="137407" y="64296"/>
                </a:lnTo>
                <a:lnTo>
                  <a:pt x="137407" y="0"/>
                </a:lnTo>
                <a:lnTo>
                  <a:pt x="274814" y="160740"/>
                </a:lnTo>
                <a:lnTo>
                  <a:pt x="137407" y="321480"/>
                </a:lnTo>
                <a:lnTo>
                  <a:pt x="137407" y="257184"/>
                </a:lnTo>
                <a:lnTo>
                  <a:pt x="0" y="257184"/>
                </a:lnTo>
                <a:lnTo>
                  <a:pt x="0" y="642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64296" rIns="82444" bIns="64296"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8" name="Freeform 7"/>
          <p:cNvSpPr/>
          <p:nvPr/>
        </p:nvSpPr>
        <p:spPr>
          <a:xfrm>
            <a:off x="483419" y="2712939"/>
            <a:ext cx="1296292" cy="838199"/>
          </a:xfrm>
          <a:custGeom>
            <a:avLst/>
            <a:gdLst>
              <a:gd name="connsiteX0" fmla="*/ 0 w 1296292"/>
              <a:gd name="connsiteY0" fmla="*/ 129629 h 1557497"/>
              <a:gd name="connsiteX1" fmla="*/ 129629 w 1296292"/>
              <a:gd name="connsiteY1" fmla="*/ 0 h 1557497"/>
              <a:gd name="connsiteX2" fmla="*/ 1166663 w 1296292"/>
              <a:gd name="connsiteY2" fmla="*/ 0 h 1557497"/>
              <a:gd name="connsiteX3" fmla="*/ 1296292 w 1296292"/>
              <a:gd name="connsiteY3" fmla="*/ 129629 h 1557497"/>
              <a:gd name="connsiteX4" fmla="*/ 1296292 w 1296292"/>
              <a:gd name="connsiteY4" fmla="*/ 1427868 h 1557497"/>
              <a:gd name="connsiteX5" fmla="*/ 1166663 w 1296292"/>
              <a:gd name="connsiteY5" fmla="*/ 1557497 h 1557497"/>
              <a:gd name="connsiteX6" fmla="*/ 129629 w 1296292"/>
              <a:gd name="connsiteY6" fmla="*/ 1557497 h 1557497"/>
              <a:gd name="connsiteX7" fmla="*/ 0 w 1296292"/>
              <a:gd name="connsiteY7" fmla="*/ 1427868 h 1557497"/>
              <a:gd name="connsiteX8" fmla="*/ 0 w 1296292"/>
              <a:gd name="connsiteY8" fmla="*/ 129629 h 155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292" h="1557497">
                <a:moveTo>
                  <a:pt x="0" y="129629"/>
                </a:moveTo>
                <a:cubicBezTo>
                  <a:pt x="0" y="58037"/>
                  <a:pt x="58037" y="0"/>
                  <a:pt x="129629" y="0"/>
                </a:cubicBezTo>
                <a:lnTo>
                  <a:pt x="1166663" y="0"/>
                </a:lnTo>
                <a:cubicBezTo>
                  <a:pt x="1238255" y="0"/>
                  <a:pt x="1296292" y="58037"/>
                  <a:pt x="1296292" y="129629"/>
                </a:cubicBezTo>
                <a:lnTo>
                  <a:pt x="1296292" y="1427868"/>
                </a:lnTo>
                <a:cubicBezTo>
                  <a:pt x="1296292" y="1499460"/>
                  <a:pt x="1238255" y="1557497"/>
                  <a:pt x="1166663" y="1557497"/>
                </a:cubicBezTo>
                <a:lnTo>
                  <a:pt x="129629" y="1557497"/>
                </a:lnTo>
                <a:cubicBezTo>
                  <a:pt x="58037" y="1557497"/>
                  <a:pt x="0" y="1499460"/>
                  <a:pt x="0" y="1427868"/>
                </a:cubicBezTo>
                <a:lnTo>
                  <a:pt x="0" y="12962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067" tIns="76067" rIns="76067" bIns="76067"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Company meetings discuss specific aims and power calculations</a:t>
            </a:r>
          </a:p>
        </p:txBody>
      </p:sp>
      <p:sp>
        <p:nvSpPr>
          <p:cNvPr id="9" name="Freeform 8"/>
          <p:cNvSpPr/>
          <p:nvPr/>
        </p:nvSpPr>
        <p:spPr>
          <a:xfrm>
            <a:off x="1858786" y="2532049"/>
            <a:ext cx="274814" cy="321480"/>
          </a:xfrm>
          <a:custGeom>
            <a:avLst/>
            <a:gdLst>
              <a:gd name="connsiteX0" fmla="*/ 0 w 274814"/>
              <a:gd name="connsiteY0" fmla="*/ 64296 h 321480"/>
              <a:gd name="connsiteX1" fmla="*/ 137407 w 274814"/>
              <a:gd name="connsiteY1" fmla="*/ 64296 h 321480"/>
              <a:gd name="connsiteX2" fmla="*/ 137407 w 274814"/>
              <a:gd name="connsiteY2" fmla="*/ 0 h 321480"/>
              <a:gd name="connsiteX3" fmla="*/ 274814 w 274814"/>
              <a:gd name="connsiteY3" fmla="*/ 160740 h 321480"/>
              <a:gd name="connsiteX4" fmla="*/ 137407 w 274814"/>
              <a:gd name="connsiteY4" fmla="*/ 321480 h 321480"/>
              <a:gd name="connsiteX5" fmla="*/ 137407 w 274814"/>
              <a:gd name="connsiteY5" fmla="*/ 257184 h 321480"/>
              <a:gd name="connsiteX6" fmla="*/ 0 w 274814"/>
              <a:gd name="connsiteY6" fmla="*/ 257184 h 321480"/>
              <a:gd name="connsiteX7" fmla="*/ 0 w 274814"/>
              <a:gd name="connsiteY7" fmla="*/ 64296 h 3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814" h="321480">
                <a:moveTo>
                  <a:pt x="0" y="64296"/>
                </a:moveTo>
                <a:lnTo>
                  <a:pt x="137407" y="64296"/>
                </a:lnTo>
                <a:lnTo>
                  <a:pt x="137407" y="0"/>
                </a:lnTo>
                <a:lnTo>
                  <a:pt x="274814" y="160740"/>
                </a:lnTo>
                <a:lnTo>
                  <a:pt x="137407" y="321480"/>
                </a:lnTo>
                <a:lnTo>
                  <a:pt x="137407" y="257184"/>
                </a:lnTo>
                <a:lnTo>
                  <a:pt x="0" y="257184"/>
                </a:lnTo>
                <a:lnTo>
                  <a:pt x="0" y="642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64296" rIns="82444" bIns="64296"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0" name="Freeform 9"/>
          <p:cNvSpPr/>
          <p:nvPr/>
        </p:nvSpPr>
        <p:spPr>
          <a:xfrm>
            <a:off x="2208908" y="1773874"/>
            <a:ext cx="1296292" cy="1557497"/>
          </a:xfrm>
          <a:custGeom>
            <a:avLst/>
            <a:gdLst>
              <a:gd name="connsiteX0" fmla="*/ 0 w 1296292"/>
              <a:gd name="connsiteY0" fmla="*/ 129629 h 1557497"/>
              <a:gd name="connsiteX1" fmla="*/ 129629 w 1296292"/>
              <a:gd name="connsiteY1" fmla="*/ 0 h 1557497"/>
              <a:gd name="connsiteX2" fmla="*/ 1166663 w 1296292"/>
              <a:gd name="connsiteY2" fmla="*/ 0 h 1557497"/>
              <a:gd name="connsiteX3" fmla="*/ 1296292 w 1296292"/>
              <a:gd name="connsiteY3" fmla="*/ 129629 h 1557497"/>
              <a:gd name="connsiteX4" fmla="*/ 1296292 w 1296292"/>
              <a:gd name="connsiteY4" fmla="*/ 1427868 h 1557497"/>
              <a:gd name="connsiteX5" fmla="*/ 1166663 w 1296292"/>
              <a:gd name="connsiteY5" fmla="*/ 1557497 h 1557497"/>
              <a:gd name="connsiteX6" fmla="*/ 129629 w 1296292"/>
              <a:gd name="connsiteY6" fmla="*/ 1557497 h 1557497"/>
              <a:gd name="connsiteX7" fmla="*/ 0 w 1296292"/>
              <a:gd name="connsiteY7" fmla="*/ 1427868 h 1557497"/>
              <a:gd name="connsiteX8" fmla="*/ 0 w 1296292"/>
              <a:gd name="connsiteY8" fmla="*/ 129629 h 155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292" h="1557497">
                <a:moveTo>
                  <a:pt x="0" y="129629"/>
                </a:moveTo>
                <a:cubicBezTo>
                  <a:pt x="0" y="58037"/>
                  <a:pt x="58037" y="0"/>
                  <a:pt x="129629" y="0"/>
                </a:cubicBezTo>
                <a:lnTo>
                  <a:pt x="1166663" y="0"/>
                </a:lnTo>
                <a:cubicBezTo>
                  <a:pt x="1238255" y="0"/>
                  <a:pt x="1296292" y="58037"/>
                  <a:pt x="1296292" y="129629"/>
                </a:cubicBezTo>
                <a:lnTo>
                  <a:pt x="1296292" y="1427868"/>
                </a:lnTo>
                <a:cubicBezTo>
                  <a:pt x="1296292" y="1499460"/>
                  <a:pt x="1238255" y="1557497"/>
                  <a:pt x="1166663" y="1557497"/>
                </a:cubicBezTo>
                <a:lnTo>
                  <a:pt x="129629" y="1557497"/>
                </a:lnTo>
                <a:cubicBezTo>
                  <a:pt x="58037" y="1557497"/>
                  <a:pt x="0" y="1499460"/>
                  <a:pt x="0" y="1427868"/>
                </a:cubicBezTo>
                <a:lnTo>
                  <a:pt x="0" y="129629"/>
                </a:lnTo>
                <a:close/>
              </a:path>
            </a:pathLst>
          </a:cu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067" tIns="76067" rIns="76067" bIns="76067"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Revision of aims/power calculations (if necessary) and resubmission</a:t>
            </a:r>
          </a:p>
        </p:txBody>
      </p:sp>
      <p:sp>
        <p:nvSpPr>
          <p:cNvPr id="11" name="Freeform 10"/>
          <p:cNvSpPr/>
          <p:nvPr/>
        </p:nvSpPr>
        <p:spPr>
          <a:xfrm>
            <a:off x="3609393" y="2371309"/>
            <a:ext cx="274814" cy="321480"/>
          </a:xfrm>
          <a:custGeom>
            <a:avLst/>
            <a:gdLst>
              <a:gd name="connsiteX0" fmla="*/ 0 w 274814"/>
              <a:gd name="connsiteY0" fmla="*/ 64296 h 321480"/>
              <a:gd name="connsiteX1" fmla="*/ 137407 w 274814"/>
              <a:gd name="connsiteY1" fmla="*/ 64296 h 321480"/>
              <a:gd name="connsiteX2" fmla="*/ 137407 w 274814"/>
              <a:gd name="connsiteY2" fmla="*/ 0 h 321480"/>
              <a:gd name="connsiteX3" fmla="*/ 274814 w 274814"/>
              <a:gd name="connsiteY3" fmla="*/ 160740 h 321480"/>
              <a:gd name="connsiteX4" fmla="*/ 137407 w 274814"/>
              <a:gd name="connsiteY4" fmla="*/ 321480 h 321480"/>
              <a:gd name="connsiteX5" fmla="*/ 137407 w 274814"/>
              <a:gd name="connsiteY5" fmla="*/ 257184 h 321480"/>
              <a:gd name="connsiteX6" fmla="*/ 0 w 274814"/>
              <a:gd name="connsiteY6" fmla="*/ 257184 h 321480"/>
              <a:gd name="connsiteX7" fmla="*/ 0 w 274814"/>
              <a:gd name="connsiteY7" fmla="*/ 64296 h 3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814" h="321480">
                <a:moveTo>
                  <a:pt x="0" y="64296"/>
                </a:moveTo>
                <a:lnTo>
                  <a:pt x="137407" y="64296"/>
                </a:lnTo>
                <a:lnTo>
                  <a:pt x="137407" y="0"/>
                </a:lnTo>
                <a:lnTo>
                  <a:pt x="274814" y="160740"/>
                </a:lnTo>
                <a:lnTo>
                  <a:pt x="137407" y="321480"/>
                </a:lnTo>
                <a:lnTo>
                  <a:pt x="137407" y="257184"/>
                </a:lnTo>
                <a:lnTo>
                  <a:pt x="0" y="257184"/>
                </a:lnTo>
                <a:lnTo>
                  <a:pt x="0" y="642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64296" rIns="82444" bIns="64296"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2" name="Freeform 11"/>
          <p:cNvSpPr/>
          <p:nvPr/>
        </p:nvSpPr>
        <p:spPr>
          <a:xfrm>
            <a:off x="4011617" y="1753300"/>
            <a:ext cx="1296292" cy="1557497"/>
          </a:xfrm>
          <a:custGeom>
            <a:avLst/>
            <a:gdLst>
              <a:gd name="connsiteX0" fmla="*/ 0 w 1296292"/>
              <a:gd name="connsiteY0" fmla="*/ 129629 h 1557497"/>
              <a:gd name="connsiteX1" fmla="*/ 129629 w 1296292"/>
              <a:gd name="connsiteY1" fmla="*/ 0 h 1557497"/>
              <a:gd name="connsiteX2" fmla="*/ 1166663 w 1296292"/>
              <a:gd name="connsiteY2" fmla="*/ 0 h 1557497"/>
              <a:gd name="connsiteX3" fmla="*/ 1296292 w 1296292"/>
              <a:gd name="connsiteY3" fmla="*/ 129629 h 1557497"/>
              <a:gd name="connsiteX4" fmla="*/ 1296292 w 1296292"/>
              <a:gd name="connsiteY4" fmla="*/ 1427868 h 1557497"/>
              <a:gd name="connsiteX5" fmla="*/ 1166663 w 1296292"/>
              <a:gd name="connsiteY5" fmla="*/ 1557497 h 1557497"/>
              <a:gd name="connsiteX6" fmla="*/ 129629 w 1296292"/>
              <a:gd name="connsiteY6" fmla="*/ 1557497 h 1557497"/>
              <a:gd name="connsiteX7" fmla="*/ 0 w 1296292"/>
              <a:gd name="connsiteY7" fmla="*/ 1427868 h 1557497"/>
              <a:gd name="connsiteX8" fmla="*/ 0 w 1296292"/>
              <a:gd name="connsiteY8" fmla="*/ 129629 h 155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292" h="1557497">
                <a:moveTo>
                  <a:pt x="0" y="129629"/>
                </a:moveTo>
                <a:cubicBezTo>
                  <a:pt x="0" y="58037"/>
                  <a:pt x="58037" y="0"/>
                  <a:pt x="129629" y="0"/>
                </a:cubicBezTo>
                <a:lnTo>
                  <a:pt x="1166663" y="0"/>
                </a:lnTo>
                <a:cubicBezTo>
                  <a:pt x="1238255" y="0"/>
                  <a:pt x="1296292" y="58037"/>
                  <a:pt x="1296292" y="129629"/>
                </a:cubicBezTo>
                <a:lnTo>
                  <a:pt x="1296292" y="1427868"/>
                </a:lnTo>
                <a:cubicBezTo>
                  <a:pt x="1296292" y="1499460"/>
                  <a:pt x="1238255" y="1557497"/>
                  <a:pt x="1166663" y="1557497"/>
                </a:cubicBezTo>
                <a:lnTo>
                  <a:pt x="129629" y="1557497"/>
                </a:lnTo>
                <a:cubicBezTo>
                  <a:pt x="58037" y="1557497"/>
                  <a:pt x="0" y="1499460"/>
                  <a:pt x="0" y="1427868"/>
                </a:cubicBezTo>
                <a:lnTo>
                  <a:pt x="0" y="129629"/>
                </a:lnTo>
                <a:close/>
              </a:path>
            </a:pathLst>
          </a:cu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067" tIns="76067" rIns="76067" bIns="76067"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Finalization and approval of  specific aims and sample size </a:t>
            </a:r>
          </a:p>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13" name="Freeform 12"/>
          <p:cNvSpPr/>
          <p:nvPr/>
        </p:nvSpPr>
        <p:spPr>
          <a:xfrm>
            <a:off x="1901882" y="4741133"/>
            <a:ext cx="274814" cy="321480"/>
          </a:xfrm>
          <a:custGeom>
            <a:avLst/>
            <a:gdLst>
              <a:gd name="connsiteX0" fmla="*/ 0 w 274814"/>
              <a:gd name="connsiteY0" fmla="*/ 64296 h 321480"/>
              <a:gd name="connsiteX1" fmla="*/ 137407 w 274814"/>
              <a:gd name="connsiteY1" fmla="*/ 64296 h 321480"/>
              <a:gd name="connsiteX2" fmla="*/ 137407 w 274814"/>
              <a:gd name="connsiteY2" fmla="*/ 0 h 321480"/>
              <a:gd name="connsiteX3" fmla="*/ 274814 w 274814"/>
              <a:gd name="connsiteY3" fmla="*/ 160740 h 321480"/>
              <a:gd name="connsiteX4" fmla="*/ 137407 w 274814"/>
              <a:gd name="connsiteY4" fmla="*/ 321480 h 321480"/>
              <a:gd name="connsiteX5" fmla="*/ 137407 w 274814"/>
              <a:gd name="connsiteY5" fmla="*/ 257184 h 321480"/>
              <a:gd name="connsiteX6" fmla="*/ 0 w 274814"/>
              <a:gd name="connsiteY6" fmla="*/ 257184 h 321480"/>
              <a:gd name="connsiteX7" fmla="*/ 0 w 274814"/>
              <a:gd name="connsiteY7" fmla="*/ 64296 h 3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814" h="321480">
                <a:moveTo>
                  <a:pt x="0" y="64296"/>
                </a:moveTo>
                <a:lnTo>
                  <a:pt x="137407" y="64296"/>
                </a:lnTo>
                <a:lnTo>
                  <a:pt x="137407" y="0"/>
                </a:lnTo>
                <a:lnTo>
                  <a:pt x="274814" y="160740"/>
                </a:lnTo>
                <a:lnTo>
                  <a:pt x="137407" y="321480"/>
                </a:lnTo>
                <a:lnTo>
                  <a:pt x="137407" y="257184"/>
                </a:lnTo>
                <a:lnTo>
                  <a:pt x="0" y="257184"/>
                </a:lnTo>
                <a:lnTo>
                  <a:pt x="0" y="642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64296" rIns="82444" bIns="64296"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4" name="Freeform 13"/>
          <p:cNvSpPr/>
          <p:nvPr/>
        </p:nvSpPr>
        <p:spPr>
          <a:xfrm>
            <a:off x="3978564" y="4117260"/>
            <a:ext cx="1353146" cy="1557497"/>
          </a:xfrm>
          <a:custGeom>
            <a:avLst/>
            <a:gdLst>
              <a:gd name="connsiteX0" fmla="*/ 0 w 1296292"/>
              <a:gd name="connsiteY0" fmla="*/ 129629 h 1557497"/>
              <a:gd name="connsiteX1" fmla="*/ 129629 w 1296292"/>
              <a:gd name="connsiteY1" fmla="*/ 0 h 1557497"/>
              <a:gd name="connsiteX2" fmla="*/ 1166663 w 1296292"/>
              <a:gd name="connsiteY2" fmla="*/ 0 h 1557497"/>
              <a:gd name="connsiteX3" fmla="*/ 1296292 w 1296292"/>
              <a:gd name="connsiteY3" fmla="*/ 129629 h 1557497"/>
              <a:gd name="connsiteX4" fmla="*/ 1296292 w 1296292"/>
              <a:gd name="connsiteY4" fmla="*/ 1427868 h 1557497"/>
              <a:gd name="connsiteX5" fmla="*/ 1166663 w 1296292"/>
              <a:gd name="connsiteY5" fmla="*/ 1557497 h 1557497"/>
              <a:gd name="connsiteX6" fmla="*/ 129629 w 1296292"/>
              <a:gd name="connsiteY6" fmla="*/ 1557497 h 1557497"/>
              <a:gd name="connsiteX7" fmla="*/ 0 w 1296292"/>
              <a:gd name="connsiteY7" fmla="*/ 1427868 h 1557497"/>
              <a:gd name="connsiteX8" fmla="*/ 0 w 1296292"/>
              <a:gd name="connsiteY8" fmla="*/ 129629 h 155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292" h="1557497">
                <a:moveTo>
                  <a:pt x="0" y="129629"/>
                </a:moveTo>
                <a:cubicBezTo>
                  <a:pt x="0" y="58037"/>
                  <a:pt x="58037" y="0"/>
                  <a:pt x="129629" y="0"/>
                </a:cubicBezTo>
                <a:lnTo>
                  <a:pt x="1166663" y="0"/>
                </a:lnTo>
                <a:cubicBezTo>
                  <a:pt x="1238255" y="0"/>
                  <a:pt x="1296292" y="58037"/>
                  <a:pt x="1296292" y="129629"/>
                </a:cubicBezTo>
                <a:lnTo>
                  <a:pt x="1296292" y="1427868"/>
                </a:lnTo>
                <a:cubicBezTo>
                  <a:pt x="1296292" y="1499460"/>
                  <a:pt x="1238255" y="1557497"/>
                  <a:pt x="1166663" y="1557497"/>
                </a:cubicBezTo>
                <a:lnTo>
                  <a:pt x="129629" y="1557497"/>
                </a:lnTo>
                <a:cubicBezTo>
                  <a:pt x="58037" y="1557497"/>
                  <a:pt x="0" y="1499460"/>
                  <a:pt x="0" y="1427868"/>
                </a:cubicBezTo>
                <a:lnTo>
                  <a:pt x="0" y="129629"/>
                </a:lnTo>
                <a:close/>
              </a:path>
            </a:pathLst>
          </a:custGeom>
          <a:ln w="1905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067" tIns="76067" rIns="76067" bIns="76067" numCol="1" spcCol="1270" anchor="ctr" anchorCtr="0">
            <a:noAutofit/>
          </a:bodyPr>
          <a:lstStyle/>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Samples pulled</a:t>
            </a:r>
            <a:r>
              <a:rPr kumimoji="0" lang="en-US" sz="12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 packaged and  sent to companies</a:t>
            </a:r>
            <a:r>
              <a:rPr kumimoji="0" lang="en-US" sz="12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 </a:t>
            </a:r>
          </a:p>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Completed on Oct. 24, 2017 </a:t>
            </a:r>
          </a:p>
          <a:p>
            <a:pPr marL="0" marR="0" lvl="0" indent="0" algn="l" defTabSz="44450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15" name="Freeform 14"/>
          <p:cNvSpPr/>
          <p:nvPr/>
        </p:nvSpPr>
        <p:spPr>
          <a:xfrm>
            <a:off x="3650815" y="4735269"/>
            <a:ext cx="274814" cy="321480"/>
          </a:xfrm>
          <a:custGeom>
            <a:avLst/>
            <a:gdLst>
              <a:gd name="connsiteX0" fmla="*/ 0 w 274814"/>
              <a:gd name="connsiteY0" fmla="*/ 64296 h 321480"/>
              <a:gd name="connsiteX1" fmla="*/ 137407 w 274814"/>
              <a:gd name="connsiteY1" fmla="*/ 64296 h 321480"/>
              <a:gd name="connsiteX2" fmla="*/ 137407 w 274814"/>
              <a:gd name="connsiteY2" fmla="*/ 0 h 321480"/>
              <a:gd name="connsiteX3" fmla="*/ 274814 w 274814"/>
              <a:gd name="connsiteY3" fmla="*/ 160740 h 321480"/>
              <a:gd name="connsiteX4" fmla="*/ 137407 w 274814"/>
              <a:gd name="connsiteY4" fmla="*/ 321480 h 321480"/>
              <a:gd name="connsiteX5" fmla="*/ 137407 w 274814"/>
              <a:gd name="connsiteY5" fmla="*/ 257184 h 321480"/>
              <a:gd name="connsiteX6" fmla="*/ 0 w 274814"/>
              <a:gd name="connsiteY6" fmla="*/ 257184 h 321480"/>
              <a:gd name="connsiteX7" fmla="*/ 0 w 274814"/>
              <a:gd name="connsiteY7" fmla="*/ 64296 h 3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814" h="321480">
                <a:moveTo>
                  <a:pt x="0" y="64296"/>
                </a:moveTo>
                <a:lnTo>
                  <a:pt x="137407" y="64296"/>
                </a:lnTo>
                <a:lnTo>
                  <a:pt x="137407" y="0"/>
                </a:lnTo>
                <a:lnTo>
                  <a:pt x="274814" y="160740"/>
                </a:lnTo>
                <a:lnTo>
                  <a:pt x="137407" y="321480"/>
                </a:lnTo>
                <a:lnTo>
                  <a:pt x="137407" y="257184"/>
                </a:lnTo>
                <a:lnTo>
                  <a:pt x="0" y="257184"/>
                </a:lnTo>
                <a:lnTo>
                  <a:pt x="0" y="642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64296" rIns="82444" bIns="64296"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6" name="Freeform 15"/>
          <p:cNvSpPr/>
          <p:nvPr/>
        </p:nvSpPr>
        <p:spPr>
          <a:xfrm>
            <a:off x="7572153" y="3736478"/>
            <a:ext cx="1296292" cy="1557497"/>
          </a:xfrm>
          <a:custGeom>
            <a:avLst/>
            <a:gdLst>
              <a:gd name="connsiteX0" fmla="*/ 0 w 1296292"/>
              <a:gd name="connsiteY0" fmla="*/ 129629 h 1557497"/>
              <a:gd name="connsiteX1" fmla="*/ 129629 w 1296292"/>
              <a:gd name="connsiteY1" fmla="*/ 0 h 1557497"/>
              <a:gd name="connsiteX2" fmla="*/ 1166663 w 1296292"/>
              <a:gd name="connsiteY2" fmla="*/ 0 h 1557497"/>
              <a:gd name="connsiteX3" fmla="*/ 1296292 w 1296292"/>
              <a:gd name="connsiteY3" fmla="*/ 129629 h 1557497"/>
              <a:gd name="connsiteX4" fmla="*/ 1296292 w 1296292"/>
              <a:gd name="connsiteY4" fmla="*/ 1427868 h 1557497"/>
              <a:gd name="connsiteX5" fmla="*/ 1166663 w 1296292"/>
              <a:gd name="connsiteY5" fmla="*/ 1557497 h 1557497"/>
              <a:gd name="connsiteX6" fmla="*/ 129629 w 1296292"/>
              <a:gd name="connsiteY6" fmla="*/ 1557497 h 1557497"/>
              <a:gd name="connsiteX7" fmla="*/ 0 w 1296292"/>
              <a:gd name="connsiteY7" fmla="*/ 1427868 h 1557497"/>
              <a:gd name="connsiteX8" fmla="*/ 0 w 1296292"/>
              <a:gd name="connsiteY8" fmla="*/ 129629 h 155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292" h="1557497">
                <a:moveTo>
                  <a:pt x="0" y="129629"/>
                </a:moveTo>
                <a:cubicBezTo>
                  <a:pt x="0" y="58037"/>
                  <a:pt x="58037" y="0"/>
                  <a:pt x="129629" y="0"/>
                </a:cubicBezTo>
                <a:lnTo>
                  <a:pt x="1166663" y="0"/>
                </a:lnTo>
                <a:cubicBezTo>
                  <a:pt x="1238255" y="0"/>
                  <a:pt x="1296292" y="58037"/>
                  <a:pt x="1296292" y="129629"/>
                </a:cubicBezTo>
                <a:lnTo>
                  <a:pt x="1296292" y="1427868"/>
                </a:lnTo>
                <a:cubicBezTo>
                  <a:pt x="1296292" y="1499460"/>
                  <a:pt x="1238255" y="1557497"/>
                  <a:pt x="1166663" y="1557497"/>
                </a:cubicBezTo>
                <a:lnTo>
                  <a:pt x="129629" y="1557497"/>
                </a:lnTo>
                <a:cubicBezTo>
                  <a:pt x="58037" y="1557497"/>
                  <a:pt x="0" y="1499460"/>
                  <a:pt x="0" y="1427868"/>
                </a:cubicBezTo>
                <a:lnTo>
                  <a:pt x="0" y="12962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067" tIns="76067" rIns="76067" bIns="76067"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Mike Donohue provides subject ID  for uploaded CSF samples to companies to retrieve additional data </a:t>
            </a:r>
          </a:p>
        </p:txBody>
      </p:sp>
      <p:sp>
        <p:nvSpPr>
          <p:cNvPr id="17" name="Freeform 16"/>
          <p:cNvSpPr/>
          <p:nvPr/>
        </p:nvSpPr>
        <p:spPr>
          <a:xfrm>
            <a:off x="5422516" y="4735269"/>
            <a:ext cx="274814" cy="321480"/>
          </a:xfrm>
          <a:custGeom>
            <a:avLst/>
            <a:gdLst>
              <a:gd name="connsiteX0" fmla="*/ 0 w 274814"/>
              <a:gd name="connsiteY0" fmla="*/ 64296 h 321480"/>
              <a:gd name="connsiteX1" fmla="*/ 137407 w 274814"/>
              <a:gd name="connsiteY1" fmla="*/ 64296 h 321480"/>
              <a:gd name="connsiteX2" fmla="*/ 137407 w 274814"/>
              <a:gd name="connsiteY2" fmla="*/ 0 h 321480"/>
              <a:gd name="connsiteX3" fmla="*/ 274814 w 274814"/>
              <a:gd name="connsiteY3" fmla="*/ 160740 h 321480"/>
              <a:gd name="connsiteX4" fmla="*/ 137407 w 274814"/>
              <a:gd name="connsiteY4" fmla="*/ 321480 h 321480"/>
              <a:gd name="connsiteX5" fmla="*/ 137407 w 274814"/>
              <a:gd name="connsiteY5" fmla="*/ 257184 h 321480"/>
              <a:gd name="connsiteX6" fmla="*/ 0 w 274814"/>
              <a:gd name="connsiteY6" fmla="*/ 257184 h 321480"/>
              <a:gd name="connsiteX7" fmla="*/ 0 w 274814"/>
              <a:gd name="connsiteY7" fmla="*/ 64296 h 3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814" h="321480">
                <a:moveTo>
                  <a:pt x="0" y="64296"/>
                </a:moveTo>
                <a:lnTo>
                  <a:pt x="137407" y="64296"/>
                </a:lnTo>
                <a:lnTo>
                  <a:pt x="137407" y="0"/>
                </a:lnTo>
                <a:lnTo>
                  <a:pt x="274814" y="160740"/>
                </a:lnTo>
                <a:lnTo>
                  <a:pt x="137407" y="321480"/>
                </a:lnTo>
                <a:lnTo>
                  <a:pt x="137407" y="257184"/>
                </a:lnTo>
                <a:lnTo>
                  <a:pt x="0" y="257184"/>
                </a:lnTo>
                <a:lnTo>
                  <a:pt x="0" y="642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64296" rIns="82444" bIns="64296"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8" name="Freeform 17"/>
          <p:cNvSpPr/>
          <p:nvPr/>
        </p:nvSpPr>
        <p:spPr>
          <a:xfrm>
            <a:off x="2237793" y="4180597"/>
            <a:ext cx="1296292" cy="1557497"/>
          </a:xfrm>
          <a:custGeom>
            <a:avLst/>
            <a:gdLst>
              <a:gd name="connsiteX0" fmla="*/ 0 w 1296292"/>
              <a:gd name="connsiteY0" fmla="*/ 129629 h 1557497"/>
              <a:gd name="connsiteX1" fmla="*/ 129629 w 1296292"/>
              <a:gd name="connsiteY1" fmla="*/ 0 h 1557497"/>
              <a:gd name="connsiteX2" fmla="*/ 1166663 w 1296292"/>
              <a:gd name="connsiteY2" fmla="*/ 0 h 1557497"/>
              <a:gd name="connsiteX3" fmla="*/ 1296292 w 1296292"/>
              <a:gd name="connsiteY3" fmla="*/ 129629 h 1557497"/>
              <a:gd name="connsiteX4" fmla="*/ 1296292 w 1296292"/>
              <a:gd name="connsiteY4" fmla="*/ 1427868 h 1557497"/>
              <a:gd name="connsiteX5" fmla="*/ 1166663 w 1296292"/>
              <a:gd name="connsiteY5" fmla="*/ 1557497 h 1557497"/>
              <a:gd name="connsiteX6" fmla="*/ 129629 w 1296292"/>
              <a:gd name="connsiteY6" fmla="*/ 1557497 h 1557497"/>
              <a:gd name="connsiteX7" fmla="*/ 0 w 1296292"/>
              <a:gd name="connsiteY7" fmla="*/ 1427868 h 1557497"/>
              <a:gd name="connsiteX8" fmla="*/ 0 w 1296292"/>
              <a:gd name="connsiteY8" fmla="*/ 129629 h 155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292" h="1557497">
                <a:moveTo>
                  <a:pt x="0" y="129629"/>
                </a:moveTo>
                <a:cubicBezTo>
                  <a:pt x="0" y="58037"/>
                  <a:pt x="58037" y="0"/>
                  <a:pt x="129629" y="0"/>
                </a:cubicBezTo>
                <a:lnTo>
                  <a:pt x="1166663" y="0"/>
                </a:lnTo>
                <a:cubicBezTo>
                  <a:pt x="1238255" y="0"/>
                  <a:pt x="1296292" y="58037"/>
                  <a:pt x="1296292" y="129629"/>
                </a:cubicBezTo>
                <a:lnTo>
                  <a:pt x="1296292" y="1427868"/>
                </a:lnTo>
                <a:cubicBezTo>
                  <a:pt x="1296292" y="1499460"/>
                  <a:pt x="1238255" y="1557497"/>
                  <a:pt x="1166663" y="1557497"/>
                </a:cubicBezTo>
                <a:lnTo>
                  <a:pt x="129629" y="1557497"/>
                </a:lnTo>
                <a:cubicBezTo>
                  <a:pt x="58037" y="1557497"/>
                  <a:pt x="0" y="1499460"/>
                  <a:pt x="0" y="1427868"/>
                </a:cubicBezTo>
                <a:lnTo>
                  <a:pt x="0" y="129629"/>
                </a:lnTo>
                <a:close/>
              </a:path>
            </a:pathLst>
          </a:custGeom>
          <a:ln w="1905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067" tIns="76067" rIns="76067" bIns="76067"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Laurel Beckett randomly identifies samples of interest/company and provides the list to Les for retrieval</a:t>
            </a:r>
          </a:p>
        </p:txBody>
      </p:sp>
      <p:sp>
        <p:nvSpPr>
          <p:cNvPr id="25" name="U-Turn Arrow 24"/>
          <p:cNvSpPr/>
          <p:nvPr/>
        </p:nvSpPr>
        <p:spPr>
          <a:xfrm rot="5400000">
            <a:off x="7099478" y="2737396"/>
            <a:ext cx="990600" cy="46370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9" name="Picture 2" descr="C:\Users\freiremc\AppData\Local\Microsoft\Windows\Temporary Internet Files\Content.Outlook\F7B22G75\FNIH-LOGO-2013_7x3in_300dpi_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838" y="0"/>
            <a:ext cx="14620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19"/>
          <p:cNvSpPr/>
          <p:nvPr/>
        </p:nvSpPr>
        <p:spPr>
          <a:xfrm>
            <a:off x="511733" y="4189928"/>
            <a:ext cx="1296292" cy="1557497"/>
          </a:xfrm>
          <a:custGeom>
            <a:avLst/>
            <a:gdLst>
              <a:gd name="connsiteX0" fmla="*/ 0 w 1296292"/>
              <a:gd name="connsiteY0" fmla="*/ 129629 h 1557497"/>
              <a:gd name="connsiteX1" fmla="*/ 129629 w 1296292"/>
              <a:gd name="connsiteY1" fmla="*/ 0 h 1557497"/>
              <a:gd name="connsiteX2" fmla="*/ 1166663 w 1296292"/>
              <a:gd name="connsiteY2" fmla="*/ 0 h 1557497"/>
              <a:gd name="connsiteX3" fmla="*/ 1296292 w 1296292"/>
              <a:gd name="connsiteY3" fmla="*/ 129629 h 1557497"/>
              <a:gd name="connsiteX4" fmla="*/ 1296292 w 1296292"/>
              <a:gd name="connsiteY4" fmla="*/ 1427868 h 1557497"/>
              <a:gd name="connsiteX5" fmla="*/ 1166663 w 1296292"/>
              <a:gd name="connsiteY5" fmla="*/ 1557497 h 1557497"/>
              <a:gd name="connsiteX6" fmla="*/ 129629 w 1296292"/>
              <a:gd name="connsiteY6" fmla="*/ 1557497 h 1557497"/>
              <a:gd name="connsiteX7" fmla="*/ 0 w 1296292"/>
              <a:gd name="connsiteY7" fmla="*/ 1427868 h 1557497"/>
              <a:gd name="connsiteX8" fmla="*/ 0 w 1296292"/>
              <a:gd name="connsiteY8" fmla="*/ 129629 h 155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292" h="1557497">
                <a:moveTo>
                  <a:pt x="0" y="129629"/>
                </a:moveTo>
                <a:cubicBezTo>
                  <a:pt x="0" y="58037"/>
                  <a:pt x="58037" y="0"/>
                  <a:pt x="129629" y="0"/>
                </a:cubicBezTo>
                <a:lnTo>
                  <a:pt x="1166663" y="0"/>
                </a:lnTo>
                <a:cubicBezTo>
                  <a:pt x="1238255" y="0"/>
                  <a:pt x="1296292" y="58037"/>
                  <a:pt x="1296292" y="129629"/>
                </a:cubicBezTo>
                <a:lnTo>
                  <a:pt x="1296292" y="1427868"/>
                </a:lnTo>
                <a:cubicBezTo>
                  <a:pt x="1296292" y="1499460"/>
                  <a:pt x="1238255" y="1557497"/>
                  <a:pt x="1166663" y="1557497"/>
                </a:cubicBezTo>
                <a:lnTo>
                  <a:pt x="129629" y="1557497"/>
                </a:lnTo>
                <a:cubicBezTo>
                  <a:pt x="58037" y="1557497"/>
                  <a:pt x="0" y="1499460"/>
                  <a:pt x="0" y="1427868"/>
                </a:cubicBezTo>
                <a:lnTo>
                  <a:pt x="0" y="12962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067" tIns="76067" rIns="76067" bIns="76067"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List of available samples with clinical data* (via Mike Donohue</a:t>
            </a:r>
            <a:r>
              <a:rPr kumimoji="0" lang="en-US" sz="12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 </a:t>
            </a:r>
            <a:r>
              <a:rPr kumimoji="0" lang="en-US" sz="12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provided to Laurel for randomization</a:t>
            </a:r>
          </a:p>
        </p:txBody>
      </p:sp>
      <p:sp>
        <p:nvSpPr>
          <p:cNvPr id="21" name="Freeform 20"/>
          <p:cNvSpPr/>
          <p:nvPr/>
        </p:nvSpPr>
        <p:spPr>
          <a:xfrm>
            <a:off x="5451069" y="2362200"/>
            <a:ext cx="274814" cy="321480"/>
          </a:xfrm>
          <a:custGeom>
            <a:avLst/>
            <a:gdLst>
              <a:gd name="connsiteX0" fmla="*/ 0 w 274814"/>
              <a:gd name="connsiteY0" fmla="*/ 64296 h 321480"/>
              <a:gd name="connsiteX1" fmla="*/ 137407 w 274814"/>
              <a:gd name="connsiteY1" fmla="*/ 64296 h 321480"/>
              <a:gd name="connsiteX2" fmla="*/ 137407 w 274814"/>
              <a:gd name="connsiteY2" fmla="*/ 0 h 321480"/>
              <a:gd name="connsiteX3" fmla="*/ 274814 w 274814"/>
              <a:gd name="connsiteY3" fmla="*/ 160740 h 321480"/>
              <a:gd name="connsiteX4" fmla="*/ 137407 w 274814"/>
              <a:gd name="connsiteY4" fmla="*/ 321480 h 321480"/>
              <a:gd name="connsiteX5" fmla="*/ 137407 w 274814"/>
              <a:gd name="connsiteY5" fmla="*/ 257184 h 321480"/>
              <a:gd name="connsiteX6" fmla="*/ 0 w 274814"/>
              <a:gd name="connsiteY6" fmla="*/ 257184 h 321480"/>
              <a:gd name="connsiteX7" fmla="*/ 0 w 274814"/>
              <a:gd name="connsiteY7" fmla="*/ 64296 h 3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814" h="321480">
                <a:moveTo>
                  <a:pt x="0" y="64296"/>
                </a:moveTo>
                <a:lnTo>
                  <a:pt x="137407" y="64296"/>
                </a:lnTo>
                <a:lnTo>
                  <a:pt x="137407" y="0"/>
                </a:lnTo>
                <a:lnTo>
                  <a:pt x="274814" y="160740"/>
                </a:lnTo>
                <a:lnTo>
                  <a:pt x="137407" y="321480"/>
                </a:lnTo>
                <a:lnTo>
                  <a:pt x="137407" y="257184"/>
                </a:lnTo>
                <a:lnTo>
                  <a:pt x="0" y="257184"/>
                </a:lnTo>
                <a:lnTo>
                  <a:pt x="0" y="642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64296" rIns="82444" bIns="64296"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22" name="Freeform 21"/>
          <p:cNvSpPr/>
          <p:nvPr/>
        </p:nvSpPr>
        <p:spPr>
          <a:xfrm>
            <a:off x="5869043" y="1732182"/>
            <a:ext cx="1296292" cy="1557497"/>
          </a:xfrm>
          <a:custGeom>
            <a:avLst/>
            <a:gdLst>
              <a:gd name="connsiteX0" fmla="*/ 0 w 1296292"/>
              <a:gd name="connsiteY0" fmla="*/ 129629 h 1557497"/>
              <a:gd name="connsiteX1" fmla="*/ 129629 w 1296292"/>
              <a:gd name="connsiteY1" fmla="*/ 0 h 1557497"/>
              <a:gd name="connsiteX2" fmla="*/ 1166663 w 1296292"/>
              <a:gd name="connsiteY2" fmla="*/ 0 h 1557497"/>
              <a:gd name="connsiteX3" fmla="*/ 1296292 w 1296292"/>
              <a:gd name="connsiteY3" fmla="*/ 129629 h 1557497"/>
              <a:gd name="connsiteX4" fmla="*/ 1296292 w 1296292"/>
              <a:gd name="connsiteY4" fmla="*/ 1427868 h 1557497"/>
              <a:gd name="connsiteX5" fmla="*/ 1166663 w 1296292"/>
              <a:gd name="connsiteY5" fmla="*/ 1557497 h 1557497"/>
              <a:gd name="connsiteX6" fmla="*/ 129629 w 1296292"/>
              <a:gd name="connsiteY6" fmla="*/ 1557497 h 1557497"/>
              <a:gd name="connsiteX7" fmla="*/ 0 w 1296292"/>
              <a:gd name="connsiteY7" fmla="*/ 1427868 h 1557497"/>
              <a:gd name="connsiteX8" fmla="*/ 0 w 1296292"/>
              <a:gd name="connsiteY8" fmla="*/ 129629 h 155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292" h="1557497">
                <a:moveTo>
                  <a:pt x="0" y="129629"/>
                </a:moveTo>
                <a:cubicBezTo>
                  <a:pt x="0" y="58037"/>
                  <a:pt x="58037" y="0"/>
                  <a:pt x="129629" y="0"/>
                </a:cubicBezTo>
                <a:lnTo>
                  <a:pt x="1166663" y="0"/>
                </a:lnTo>
                <a:cubicBezTo>
                  <a:pt x="1238255" y="0"/>
                  <a:pt x="1296292" y="58037"/>
                  <a:pt x="1296292" y="129629"/>
                </a:cubicBezTo>
                <a:lnTo>
                  <a:pt x="1296292" y="1427868"/>
                </a:lnTo>
                <a:cubicBezTo>
                  <a:pt x="1296292" y="1499460"/>
                  <a:pt x="1238255" y="1557497"/>
                  <a:pt x="1166663" y="1557497"/>
                </a:cubicBezTo>
                <a:lnTo>
                  <a:pt x="129629" y="1557497"/>
                </a:lnTo>
                <a:cubicBezTo>
                  <a:pt x="58037" y="1557497"/>
                  <a:pt x="0" y="1499460"/>
                  <a:pt x="0" y="1427868"/>
                </a:cubicBezTo>
                <a:lnTo>
                  <a:pt x="0" y="129629"/>
                </a:lnTo>
                <a:close/>
              </a:path>
            </a:pathLst>
          </a:custGeom>
          <a:ln w="28575"/>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067" tIns="76067" rIns="76067" bIns="76067"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Final letter and protocol from LOI company; </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Sign off and formal FNIH letter to LOI companies</a:t>
            </a:r>
          </a:p>
        </p:txBody>
      </p:sp>
      <p:sp>
        <p:nvSpPr>
          <p:cNvPr id="3" name="TextBox 2"/>
          <p:cNvSpPr txBox="1"/>
          <p:nvPr/>
        </p:nvSpPr>
        <p:spPr>
          <a:xfrm>
            <a:off x="525540" y="5747425"/>
            <a:ext cx="12824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*Baseline 1° dx; decliner/stable</a:t>
            </a:r>
          </a:p>
        </p:txBody>
      </p:sp>
      <p:sp>
        <p:nvSpPr>
          <p:cNvPr id="23" name="Freeform 22"/>
          <p:cNvSpPr/>
          <p:nvPr/>
        </p:nvSpPr>
        <p:spPr>
          <a:xfrm>
            <a:off x="5744743" y="3429000"/>
            <a:ext cx="1296292" cy="1557497"/>
          </a:xfrm>
          <a:custGeom>
            <a:avLst/>
            <a:gdLst>
              <a:gd name="connsiteX0" fmla="*/ 0 w 1296292"/>
              <a:gd name="connsiteY0" fmla="*/ 129629 h 1557497"/>
              <a:gd name="connsiteX1" fmla="*/ 129629 w 1296292"/>
              <a:gd name="connsiteY1" fmla="*/ 0 h 1557497"/>
              <a:gd name="connsiteX2" fmla="*/ 1166663 w 1296292"/>
              <a:gd name="connsiteY2" fmla="*/ 0 h 1557497"/>
              <a:gd name="connsiteX3" fmla="*/ 1296292 w 1296292"/>
              <a:gd name="connsiteY3" fmla="*/ 129629 h 1557497"/>
              <a:gd name="connsiteX4" fmla="*/ 1296292 w 1296292"/>
              <a:gd name="connsiteY4" fmla="*/ 1427868 h 1557497"/>
              <a:gd name="connsiteX5" fmla="*/ 1166663 w 1296292"/>
              <a:gd name="connsiteY5" fmla="*/ 1557497 h 1557497"/>
              <a:gd name="connsiteX6" fmla="*/ 129629 w 1296292"/>
              <a:gd name="connsiteY6" fmla="*/ 1557497 h 1557497"/>
              <a:gd name="connsiteX7" fmla="*/ 0 w 1296292"/>
              <a:gd name="connsiteY7" fmla="*/ 1427868 h 1557497"/>
              <a:gd name="connsiteX8" fmla="*/ 0 w 1296292"/>
              <a:gd name="connsiteY8" fmla="*/ 129629 h 155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292" h="1557497">
                <a:moveTo>
                  <a:pt x="0" y="129629"/>
                </a:moveTo>
                <a:cubicBezTo>
                  <a:pt x="0" y="58037"/>
                  <a:pt x="58037" y="0"/>
                  <a:pt x="129629" y="0"/>
                </a:cubicBezTo>
                <a:lnTo>
                  <a:pt x="1166663" y="0"/>
                </a:lnTo>
                <a:cubicBezTo>
                  <a:pt x="1238255" y="0"/>
                  <a:pt x="1296292" y="58037"/>
                  <a:pt x="1296292" y="129629"/>
                </a:cubicBezTo>
                <a:lnTo>
                  <a:pt x="1296292" y="1427868"/>
                </a:lnTo>
                <a:cubicBezTo>
                  <a:pt x="1296292" y="1499460"/>
                  <a:pt x="1238255" y="1557497"/>
                  <a:pt x="1166663" y="1557497"/>
                </a:cubicBezTo>
                <a:lnTo>
                  <a:pt x="129629" y="1557497"/>
                </a:lnTo>
                <a:cubicBezTo>
                  <a:pt x="58037" y="1557497"/>
                  <a:pt x="0" y="1499460"/>
                  <a:pt x="0" y="1427868"/>
                </a:cubicBezTo>
                <a:lnTo>
                  <a:pt x="0" y="129629"/>
                </a:lnTo>
                <a:close/>
              </a:path>
            </a:pathLst>
          </a:custGeom>
          <a:ln w="7620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067" tIns="76067" rIns="76067" bIns="76067" numCol="1" spcCol="1270" anchor="ctr" anchorCtr="0">
            <a:noAutofit/>
          </a:bodyPr>
          <a:lstStyle/>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a:ea typeface="+mn-ea"/>
                <a:cs typeface="+mn-cs"/>
              </a:rPr>
              <a:t>LOI companies perform assays</a:t>
            </a:r>
          </a:p>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Data uploaded onto LONI website</a:t>
            </a:r>
          </a:p>
        </p:txBody>
      </p:sp>
      <p:sp>
        <p:nvSpPr>
          <p:cNvPr id="24" name="Freeform 23"/>
          <p:cNvSpPr/>
          <p:nvPr/>
        </p:nvSpPr>
        <p:spPr>
          <a:xfrm>
            <a:off x="7206582" y="4330661"/>
            <a:ext cx="274814" cy="321480"/>
          </a:xfrm>
          <a:custGeom>
            <a:avLst/>
            <a:gdLst>
              <a:gd name="connsiteX0" fmla="*/ 0 w 274814"/>
              <a:gd name="connsiteY0" fmla="*/ 64296 h 321480"/>
              <a:gd name="connsiteX1" fmla="*/ 137407 w 274814"/>
              <a:gd name="connsiteY1" fmla="*/ 64296 h 321480"/>
              <a:gd name="connsiteX2" fmla="*/ 137407 w 274814"/>
              <a:gd name="connsiteY2" fmla="*/ 0 h 321480"/>
              <a:gd name="connsiteX3" fmla="*/ 274814 w 274814"/>
              <a:gd name="connsiteY3" fmla="*/ 160740 h 321480"/>
              <a:gd name="connsiteX4" fmla="*/ 137407 w 274814"/>
              <a:gd name="connsiteY4" fmla="*/ 321480 h 321480"/>
              <a:gd name="connsiteX5" fmla="*/ 137407 w 274814"/>
              <a:gd name="connsiteY5" fmla="*/ 257184 h 321480"/>
              <a:gd name="connsiteX6" fmla="*/ 0 w 274814"/>
              <a:gd name="connsiteY6" fmla="*/ 257184 h 321480"/>
              <a:gd name="connsiteX7" fmla="*/ 0 w 274814"/>
              <a:gd name="connsiteY7" fmla="*/ 64296 h 3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814" h="321480">
                <a:moveTo>
                  <a:pt x="0" y="64296"/>
                </a:moveTo>
                <a:lnTo>
                  <a:pt x="137407" y="64296"/>
                </a:lnTo>
                <a:lnTo>
                  <a:pt x="137407" y="0"/>
                </a:lnTo>
                <a:lnTo>
                  <a:pt x="274814" y="160740"/>
                </a:lnTo>
                <a:lnTo>
                  <a:pt x="137407" y="321480"/>
                </a:lnTo>
                <a:lnTo>
                  <a:pt x="137407" y="257184"/>
                </a:lnTo>
                <a:lnTo>
                  <a:pt x="0" y="257184"/>
                </a:lnTo>
                <a:lnTo>
                  <a:pt x="0" y="642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64296" rIns="82444" bIns="64296"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26" name="Freeform 25"/>
          <p:cNvSpPr/>
          <p:nvPr/>
        </p:nvSpPr>
        <p:spPr>
          <a:xfrm>
            <a:off x="7572153" y="5672297"/>
            <a:ext cx="1296292" cy="838199"/>
          </a:xfrm>
          <a:custGeom>
            <a:avLst/>
            <a:gdLst>
              <a:gd name="connsiteX0" fmla="*/ 0 w 1296292"/>
              <a:gd name="connsiteY0" fmla="*/ 129629 h 1557497"/>
              <a:gd name="connsiteX1" fmla="*/ 129629 w 1296292"/>
              <a:gd name="connsiteY1" fmla="*/ 0 h 1557497"/>
              <a:gd name="connsiteX2" fmla="*/ 1166663 w 1296292"/>
              <a:gd name="connsiteY2" fmla="*/ 0 h 1557497"/>
              <a:gd name="connsiteX3" fmla="*/ 1296292 w 1296292"/>
              <a:gd name="connsiteY3" fmla="*/ 129629 h 1557497"/>
              <a:gd name="connsiteX4" fmla="*/ 1296292 w 1296292"/>
              <a:gd name="connsiteY4" fmla="*/ 1427868 h 1557497"/>
              <a:gd name="connsiteX5" fmla="*/ 1166663 w 1296292"/>
              <a:gd name="connsiteY5" fmla="*/ 1557497 h 1557497"/>
              <a:gd name="connsiteX6" fmla="*/ 129629 w 1296292"/>
              <a:gd name="connsiteY6" fmla="*/ 1557497 h 1557497"/>
              <a:gd name="connsiteX7" fmla="*/ 0 w 1296292"/>
              <a:gd name="connsiteY7" fmla="*/ 1427868 h 1557497"/>
              <a:gd name="connsiteX8" fmla="*/ 0 w 1296292"/>
              <a:gd name="connsiteY8" fmla="*/ 129629 h 155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292" h="1557497">
                <a:moveTo>
                  <a:pt x="0" y="129629"/>
                </a:moveTo>
                <a:cubicBezTo>
                  <a:pt x="0" y="58037"/>
                  <a:pt x="58037" y="0"/>
                  <a:pt x="129629" y="0"/>
                </a:cubicBezTo>
                <a:lnTo>
                  <a:pt x="1166663" y="0"/>
                </a:lnTo>
                <a:cubicBezTo>
                  <a:pt x="1238255" y="0"/>
                  <a:pt x="1296292" y="58037"/>
                  <a:pt x="1296292" y="129629"/>
                </a:cubicBezTo>
                <a:lnTo>
                  <a:pt x="1296292" y="1427868"/>
                </a:lnTo>
                <a:cubicBezTo>
                  <a:pt x="1296292" y="1499460"/>
                  <a:pt x="1238255" y="1557497"/>
                  <a:pt x="1166663" y="1557497"/>
                </a:cubicBezTo>
                <a:lnTo>
                  <a:pt x="129629" y="1557497"/>
                </a:lnTo>
                <a:cubicBezTo>
                  <a:pt x="58037" y="1557497"/>
                  <a:pt x="0" y="1499460"/>
                  <a:pt x="0" y="1427868"/>
                </a:cubicBezTo>
                <a:lnTo>
                  <a:pt x="0" y="12962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067" tIns="76067" rIns="76067" bIns="76067"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Company do analyses;  present data to PPSB</a:t>
            </a:r>
          </a:p>
        </p:txBody>
      </p:sp>
      <p:sp>
        <p:nvSpPr>
          <p:cNvPr id="27" name="Freeform 26"/>
          <p:cNvSpPr/>
          <p:nvPr/>
        </p:nvSpPr>
        <p:spPr>
          <a:xfrm rot="5400000">
            <a:off x="8082892" y="5329117"/>
            <a:ext cx="274814" cy="321480"/>
          </a:xfrm>
          <a:custGeom>
            <a:avLst/>
            <a:gdLst>
              <a:gd name="connsiteX0" fmla="*/ 0 w 274814"/>
              <a:gd name="connsiteY0" fmla="*/ 64296 h 321480"/>
              <a:gd name="connsiteX1" fmla="*/ 137407 w 274814"/>
              <a:gd name="connsiteY1" fmla="*/ 64296 h 321480"/>
              <a:gd name="connsiteX2" fmla="*/ 137407 w 274814"/>
              <a:gd name="connsiteY2" fmla="*/ 0 h 321480"/>
              <a:gd name="connsiteX3" fmla="*/ 274814 w 274814"/>
              <a:gd name="connsiteY3" fmla="*/ 160740 h 321480"/>
              <a:gd name="connsiteX4" fmla="*/ 137407 w 274814"/>
              <a:gd name="connsiteY4" fmla="*/ 321480 h 321480"/>
              <a:gd name="connsiteX5" fmla="*/ 137407 w 274814"/>
              <a:gd name="connsiteY5" fmla="*/ 257184 h 321480"/>
              <a:gd name="connsiteX6" fmla="*/ 0 w 274814"/>
              <a:gd name="connsiteY6" fmla="*/ 257184 h 321480"/>
              <a:gd name="connsiteX7" fmla="*/ 0 w 274814"/>
              <a:gd name="connsiteY7" fmla="*/ 64296 h 3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814" h="321480">
                <a:moveTo>
                  <a:pt x="0" y="64296"/>
                </a:moveTo>
                <a:lnTo>
                  <a:pt x="137407" y="64296"/>
                </a:lnTo>
                <a:lnTo>
                  <a:pt x="137407" y="0"/>
                </a:lnTo>
                <a:lnTo>
                  <a:pt x="274814" y="160740"/>
                </a:lnTo>
                <a:lnTo>
                  <a:pt x="137407" y="321480"/>
                </a:lnTo>
                <a:lnTo>
                  <a:pt x="137407" y="257184"/>
                </a:lnTo>
                <a:lnTo>
                  <a:pt x="0" y="257184"/>
                </a:lnTo>
                <a:lnTo>
                  <a:pt x="0" y="642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64296" rIns="82444" bIns="64296"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28" name="Freeform 26">
            <a:extLst>
              <a:ext uri="{FF2B5EF4-FFF2-40B4-BE49-F238E27FC236}">
                <a16:creationId xmlns="" xmlns:a16="http://schemas.microsoft.com/office/drawing/2014/main" id="{DF23B911-1AE8-4E4F-9EE0-8184365189F7}"/>
              </a:ext>
            </a:extLst>
          </p:cNvPr>
          <p:cNvSpPr/>
          <p:nvPr/>
        </p:nvSpPr>
        <p:spPr>
          <a:xfrm rot="5400000">
            <a:off x="6255053" y="5005867"/>
            <a:ext cx="274814" cy="321480"/>
          </a:xfrm>
          <a:custGeom>
            <a:avLst/>
            <a:gdLst>
              <a:gd name="connsiteX0" fmla="*/ 0 w 274814"/>
              <a:gd name="connsiteY0" fmla="*/ 64296 h 321480"/>
              <a:gd name="connsiteX1" fmla="*/ 137407 w 274814"/>
              <a:gd name="connsiteY1" fmla="*/ 64296 h 321480"/>
              <a:gd name="connsiteX2" fmla="*/ 137407 w 274814"/>
              <a:gd name="connsiteY2" fmla="*/ 0 h 321480"/>
              <a:gd name="connsiteX3" fmla="*/ 274814 w 274814"/>
              <a:gd name="connsiteY3" fmla="*/ 160740 h 321480"/>
              <a:gd name="connsiteX4" fmla="*/ 137407 w 274814"/>
              <a:gd name="connsiteY4" fmla="*/ 321480 h 321480"/>
              <a:gd name="connsiteX5" fmla="*/ 137407 w 274814"/>
              <a:gd name="connsiteY5" fmla="*/ 257184 h 321480"/>
              <a:gd name="connsiteX6" fmla="*/ 0 w 274814"/>
              <a:gd name="connsiteY6" fmla="*/ 257184 h 321480"/>
              <a:gd name="connsiteX7" fmla="*/ 0 w 274814"/>
              <a:gd name="connsiteY7" fmla="*/ 64296 h 3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814" h="321480">
                <a:moveTo>
                  <a:pt x="0" y="64296"/>
                </a:moveTo>
                <a:lnTo>
                  <a:pt x="137407" y="64296"/>
                </a:lnTo>
                <a:lnTo>
                  <a:pt x="137407" y="0"/>
                </a:lnTo>
                <a:lnTo>
                  <a:pt x="274814" y="160740"/>
                </a:lnTo>
                <a:lnTo>
                  <a:pt x="137407" y="321480"/>
                </a:lnTo>
                <a:lnTo>
                  <a:pt x="137407" y="257184"/>
                </a:lnTo>
                <a:lnTo>
                  <a:pt x="0" y="257184"/>
                </a:lnTo>
                <a:lnTo>
                  <a:pt x="0" y="6429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64296" rIns="82444" bIns="64296"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29" name="Freeform 25">
            <a:extLst>
              <a:ext uri="{FF2B5EF4-FFF2-40B4-BE49-F238E27FC236}">
                <a16:creationId xmlns="" xmlns:a16="http://schemas.microsoft.com/office/drawing/2014/main" id="{032D34C6-BD4B-42C8-9257-7C460F48F3C6}"/>
              </a:ext>
            </a:extLst>
          </p:cNvPr>
          <p:cNvSpPr/>
          <p:nvPr/>
        </p:nvSpPr>
        <p:spPr>
          <a:xfrm>
            <a:off x="5574065" y="5341268"/>
            <a:ext cx="1741135" cy="1135732"/>
          </a:xfrm>
          <a:custGeom>
            <a:avLst/>
            <a:gdLst>
              <a:gd name="connsiteX0" fmla="*/ 0 w 1296292"/>
              <a:gd name="connsiteY0" fmla="*/ 129629 h 1557497"/>
              <a:gd name="connsiteX1" fmla="*/ 129629 w 1296292"/>
              <a:gd name="connsiteY1" fmla="*/ 0 h 1557497"/>
              <a:gd name="connsiteX2" fmla="*/ 1166663 w 1296292"/>
              <a:gd name="connsiteY2" fmla="*/ 0 h 1557497"/>
              <a:gd name="connsiteX3" fmla="*/ 1296292 w 1296292"/>
              <a:gd name="connsiteY3" fmla="*/ 129629 h 1557497"/>
              <a:gd name="connsiteX4" fmla="*/ 1296292 w 1296292"/>
              <a:gd name="connsiteY4" fmla="*/ 1427868 h 1557497"/>
              <a:gd name="connsiteX5" fmla="*/ 1166663 w 1296292"/>
              <a:gd name="connsiteY5" fmla="*/ 1557497 h 1557497"/>
              <a:gd name="connsiteX6" fmla="*/ 129629 w 1296292"/>
              <a:gd name="connsiteY6" fmla="*/ 1557497 h 1557497"/>
              <a:gd name="connsiteX7" fmla="*/ 0 w 1296292"/>
              <a:gd name="connsiteY7" fmla="*/ 1427868 h 1557497"/>
              <a:gd name="connsiteX8" fmla="*/ 0 w 1296292"/>
              <a:gd name="connsiteY8" fmla="*/ 129629 h 155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292" h="1557497">
                <a:moveTo>
                  <a:pt x="0" y="129629"/>
                </a:moveTo>
                <a:cubicBezTo>
                  <a:pt x="0" y="58037"/>
                  <a:pt x="58037" y="0"/>
                  <a:pt x="129629" y="0"/>
                </a:cubicBezTo>
                <a:lnTo>
                  <a:pt x="1166663" y="0"/>
                </a:lnTo>
                <a:cubicBezTo>
                  <a:pt x="1238255" y="0"/>
                  <a:pt x="1296292" y="58037"/>
                  <a:pt x="1296292" y="129629"/>
                </a:cubicBezTo>
                <a:lnTo>
                  <a:pt x="1296292" y="1427868"/>
                </a:lnTo>
                <a:cubicBezTo>
                  <a:pt x="1296292" y="1499460"/>
                  <a:pt x="1238255" y="1557497"/>
                  <a:pt x="1166663" y="1557497"/>
                </a:cubicBezTo>
                <a:lnTo>
                  <a:pt x="129629" y="1557497"/>
                </a:lnTo>
                <a:cubicBezTo>
                  <a:pt x="58037" y="1557497"/>
                  <a:pt x="0" y="1499460"/>
                  <a:pt x="0" y="1427868"/>
                </a:cubicBezTo>
                <a:lnTo>
                  <a:pt x="0" y="129629"/>
                </a:lnTo>
                <a:close/>
              </a:path>
            </a:pathLst>
          </a:custGeom>
          <a:ln w="5715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067" tIns="76067" rIns="76067" bIns="76067" numCol="1" spcCol="127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MSD completed assay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EI work on </a:t>
            </a:r>
            <a:r>
              <a:rPr kumimoji="0" lang="en-US" sz="1200" b="0" i="0" u="none" strike="noStrike" kern="1200" cap="none" spc="0" normalizeH="0" baseline="0" noProof="0" dirty="0" err="1">
                <a:ln>
                  <a:noFill/>
                </a:ln>
                <a:solidFill>
                  <a:prstClr val="black">
                    <a:hueOff val="0"/>
                    <a:satOff val="0"/>
                    <a:lumOff val="0"/>
                    <a:alphaOff val="0"/>
                  </a:prstClr>
                </a:solidFill>
                <a:effectLst/>
                <a:uLnTx/>
                <a:uFillTx/>
                <a:latin typeface="Calibri"/>
                <a:ea typeface="+mn-ea"/>
                <a:cs typeface="+mn-cs"/>
              </a:rPr>
              <a:t>refernce</a:t>
            </a: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FF0000"/>
                </a:solidFill>
                <a:effectLst/>
                <a:uLnTx/>
                <a:uFillTx/>
                <a:latin typeface="Calibri"/>
                <a:ea typeface="+mn-ea"/>
                <a:cs typeface="+mn-cs"/>
              </a:rPr>
              <a:t>Saladax</a:t>
            </a:r>
            <a:r>
              <a:rPr kumimoji="0" lang="en-US" sz="1200" b="0" i="0" u="none" strike="noStrike" kern="1200" cap="none" spc="0" normalizeH="0" baseline="0" noProof="0" dirty="0">
                <a:ln>
                  <a:noFill/>
                </a:ln>
                <a:solidFill>
                  <a:srgbClr val="FF0000"/>
                </a:solidFill>
                <a:effectLst/>
                <a:uLnTx/>
                <a:uFillTx/>
                <a:latin typeface="Calibri"/>
                <a:ea typeface="+mn-ea"/>
                <a:cs typeface="+mn-cs"/>
              </a:rPr>
              <a:t> sent letter to clarify sample request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spTree>
    <p:extLst>
      <p:ext uri="{BB962C8B-B14F-4D97-AF65-F5344CB8AC3E}">
        <p14:creationId xmlns:p14="http://schemas.microsoft.com/office/powerpoint/2010/main" val="4051036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Autofit/>
          </a:bodyPr>
          <a:lstStyle/>
          <a:p>
            <a:pPr algn="ctr"/>
            <a:r>
              <a:rPr lang="en-US" sz="4000" dirty="0" smtClean="0">
                <a:solidFill>
                  <a:srgbClr val="000099"/>
                </a:solidFill>
              </a:rPr>
              <a:t>C</a:t>
            </a:r>
            <a:r>
              <a:rPr lang="en-US" sz="4000" dirty="0" smtClean="0">
                <a:solidFill>
                  <a:srgbClr val="000099"/>
                </a:solidFill>
              </a:rPr>
              <a:t>linical </a:t>
            </a:r>
            <a:r>
              <a:rPr lang="en-US" sz="4000" dirty="0">
                <a:solidFill>
                  <a:srgbClr val="000099"/>
                </a:solidFill>
              </a:rPr>
              <a:t>Endpoints Working Group</a:t>
            </a:r>
            <a:br>
              <a:rPr lang="en-US" sz="4000" dirty="0">
                <a:solidFill>
                  <a:srgbClr val="000099"/>
                </a:solidFill>
              </a:rPr>
            </a:br>
            <a:endParaRPr lang="en-US" sz="4000" dirty="0">
              <a:solidFill>
                <a:srgbClr val="000099"/>
              </a:solidFill>
            </a:endParaRPr>
          </a:p>
        </p:txBody>
      </p:sp>
      <p:graphicFrame>
        <p:nvGraphicFramePr>
          <p:cNvPr id="5" name="Group 35"/>
          <p:cNvGraphicFramePr>
            <a:graphicFrameLocks/>
          </p:cNvGraphicFramePr>
          <p:nvPr>
            <p:extLst>
              <p:ext uri="{D42A27DB-BD31-4B8C-83A1-F6EECF244321}">
                <p14:modId xmlns:p14="http://schemas.microsoft.com/office/powerpoint/2010/main" val="3070741282"/>
              </p:ext>
            </p:extLst>
          </p:nvPr>
        </p:nvGraphicFramePr>
        <p:xfrm>
          <a:off x="152400" y="766074"/>
          <a:ext cx="8839200" cy="5858220"/>
        </p:xfrm>
        <a:graphic>
          <a:graphicData uri="http://schemas.openxmlformats.org/drawingml/2006/table">
            <a:tbl>
              <a:tblPr/>
              <a:tblGrid>
                <a:gridCol w="1982624">
                  <a:extLst>
                    <a:ext uri="{9D8B030D-6E8A-4147-A177-3AD203B41FA5}">
                      <a16:colId xmlns:a16="http://schemas.microsoft.com/office/drawing/2014/main" xmlns="" val="20000"/>
                    </a:ext>
                  </a:extLst>
                </a:gridCol>
                <a:gridCol w="6856576">
                  <a:extLst>
                    <a:ext uri="{9D8B030D-6E8A-4147-A177-3AD203B41FA5}">
                      <a16:colId xmlns:a16="http://schemas.microsoft.com/office/drawing/2014/main" xmlns="" val="20001"/>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mn-lt"/>
                        </a:rPr>
                        <a:t>Leads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457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Currently in Discussion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Previous: Veronika Logovinsky, Eisai</a:t>
                      </a:r>
                      <a:endParaRPr kumimoji="0" lang="en-US" sz="1800" b="1" i="0" u="none" strike="noStrike" cap="none" normalizeH="0" baseline="0" dirty="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7914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mn-lt"/>
                        </a:rPr>
                        <a:t>PET Endpoints Working Group Members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mn-lt"/>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457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cap="none" normalizeH="0" baseline="0" dirty="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4" name="Table 3">
            <a:extLst>
              <a:ext uri="{FF2B5EF4-FFF2-40B4-BE49-F238E27FC236}">
                <a16:creationId xmlns:a16="http://schemas.microsoft.com/office/drawing/2014/main" xmlns="" id="{85A43DAB-E4BB-46CC-A6AA-9014BBE4600D}"/>
              </a:ext>
            </a:extLst>
          </p:cNvPr>
          <p:cNvGraphicFramePr>
            <a:graphicFrameLocks noGrp="1"/>
          </p:cNvGraphicFramePr>
          <p:nvPr>
            <p:extLst>
              <p:ext uri="{D42A27DB-BD31-4B8C-83A1-F6EECF244321}">
                <p14:modId xmlns:p14="http://schemas.microsoft.com/office/powerpoint/2010/main" val="3013355579"/>
              </p:ext>
            </p:extLst>
          </p:nvPr>
        </p:nvGraphicFramePr>
        <p:xfrm>
          <a:off x="2362200" y="1981200"/>
          <a:ext cx="3467100" cy="4633950"/>
        </p:xfrm>
        <a:graphic>
          <a:graphicData uri="http://schemas.openxmlformats.org/drawingml/2006/table">
            <a:tbl>
              <a:tblPr/>
              <a:tblGrid>
                <a:gridCol w="2135533">
                  <a:extLst>
                    <a:ext uri="{9D8B030D-6E8A-4147-A177-3AD203B41FA5}">
                      <a16:colId xmlns:a16="http://schemas.microsoft.com/office/drawing/2014/main" xmlns="" val="1336505698"/>
                    </a:ext>
                  </a:extLst>
                </a:gridCol>
                <a:gridCol w="1331567">
                  <a:extLst>
                    <a:ext uri="{9D8B030D-6E8A-4147-A177-3AD203B41FA5}">
                      <a16:colId xmlns:a16="http://schemas.microsoft.com/office/drawing/2014/main" xmlns="" val="705528995"/>
                    </a:ext>
                  </a:extLst>
                </a:gridCol>
              </a:tblGrid>
              <a:tr h="153866">
                <a:tc>
                  <a:txBody>
                    <a:bodyPr/>
                    <a:lstStyle/>
                    <a:p>
                      <a:pPr algn="l" fontAlgn="b"/>
                      <a:r>
                        <a:rPr lang="en-US" sz="1800" b="0" i="0" u="none" strike="noStrike">
                          <a:solidFill>
                            <a:srgbClr val="000000"/>
                          </a:solidFill>
                          <a:effectLst/>
                          <a:latin typeface="Calibri" panose="020F0502020204030204" pitchFamily="34" charset="0"/>
                        </a:rPr>
                        <a:t>Bruce Albala</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Eisai</a:t>
                      </a:r>
                    </a:p>
                  </a:txBody>
                  <a:tcPr marL="7620" marR="7620" marT="7620" marB="0" anchor="b">
                    <a:lnL>
                      <a:noFill/>
                    </a:lnL>
                    <a:lnR>
                      <a:noFill/>
                    </a:lnR>
                    <a:lnT>
                      <a:noFill/>
                    </a:lnT>
                    <a:lnB>
                      <a:noFill/>
                    </a:lnB>
                  </a:tcPr>
                </a:tc>
                <a:extLst>
                  <a:ext uri="{0D108BD9-81ED-4DB2-BD59-A6C34878D82A}">
                    <a16:rowId xmlns:a16="http://schemas.microsoft.com/office/drawing/2014/main" xmlns="" val="610676282"/>
                  </a:ext>
                </a:extLst>
              </a:tr>
              <a:tr h="153866">
                <a:tc>
                  <a:txBody>
                    <a:bodyPr/>
                    <a:lstStyle/>
                    <a:p>
                      <a:pPr algn="l" fontAlgn="b"/>
                      <a:r>
                        <a:rPr lang="en-US" sz="1800" b="0" i="0" u="none" strike="noStrike" dirty="0">
                          <a:solidFill>
                            <a:srgbClr val="000000"/>
                          </a:solidFill>
                          <a:effectLst/>
                          <a:latin typeface="Calibri" panose="020F0502020204030204" pitchFamily="34" charset="0"/>
                        </a:rPr>
                        <a:t>Bill Billing</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Pfizer</a:t>
                      </a:r>
                    </a:p>
                  </a:txBody>
                  <a:tcPr marL="7620" marR="7620" marT="7620" marB="0" anchor="b">
                    <a:lnL>
                      <a:noFill/>
                    </a:lnL>
                    <a:lnR>
                      <a:noFill/>
                    </a:lnR>
                    <a:lnT>
                      <a:noFill/>
                    </a:lnT>
                    <a:lnB>
                      <a:noFill/>
                    </a:lnB>
                  </a:tcPr>
                </a:tc>
                <a:extLst>
                  <a:ext uri="{0D108BD9-81ED-4DB2-BD59-A6C34878D82A}">
                    <a16:rowId xmlns:a16="http://schemas.microsoft.com/office/drawing/2014/main" xmlns="" val="1617275054"/>
                  </a:ext>
                </a:extLst>
              </a:tr>
              <a:tr h="153866">
                <a:tc>
                  <a:txBody>
                    <a:bodyPr/>
                    <a:lstStyle/>
                    <a:p>
                      <a:pPr algn="l" fontAlgn="b"/>
                      <a:r>
                        <a:rPr lang="en-US" sz="1800" b="0" i="0" u="none" strike="noStrike">
                          <a:solidFill>
                            <a:srgbClr val="000000"/>
                          </a:solidFill>
                          <a:effectLst/>
                          <a:latin typeface="Calibri" panose="020F0502020204030204" pitchFamily="34" charset="0"/>
                        </a:rPr>
                        <a:t>Tobias Bittner</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Roche</a:t>
                      </a:r>
                    </a:p>
                  </a:txBody>
                  <a:tcPr marL="7620" marR="7620" marT="7620" marB="0" anchor="b">
                    <a:lnL>
                      <a:noFill/>
                    </a:lnL>
                    <a:lnR>
                      <a:noFill/>
                    </a:lnR>
                    <a:lnT>
                      <a:noFill/>
                    </a:lnT>
                    <a:lnB>
                      <a:noFill/>
                    </a:lnB>
                  </a:tcPr>
                </a:tc>
                <a:extLst>
                  <a:ext uri="{0D108BD9-81ED-4DB2-BD59-A6C34878D82A}">
                    <a16:rowId xmlns:a16="http://schemas.microsoft.com/office/drawing/2014/main" xmlns="" val="2516085608"/>
                  </a:ext>
                </a:extLst>
              </a:tr>
              <a:tr h="153866">
                <a:tc>
                  <a:txBody>
                    <a:bodyPr/>
                    <a:lstStyle/>
                    <a:p>
                      <a:pPr algn="l" fontAlgn="b"/>
                      <a:r>
                        <a:rPr lang="en-US" sz="1800" b="0" i="0" u="none" strike="noStrike">
                          <a:solidFill>
                            <a:srgbClr val="000000"/>
                          </a:solidFill>
                          <a:effectLst/>
                          <a:latin typeface="Calibri" panose="020F0502020204030204" pitchFamily="34" charset="0"/>
                        </a:rPr>
                        <a:t>Rebecca Evans</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Takeda</a:t>
                      </a:r>
                    </a:p>
                  </a:txBody>
                  <a:tcPr marL="7620" marR="7620" marT="7620" marB="0" anchor="b">
                    <a:lnL>
                      <a:noFill/>
                    </a:lnL>
                    <a:lnR>
                      <a:noFill/>
                    </a:lnR>
                    <a:lnT>
                      <a:noFill/>
                    </a:lnT>
                    <a:lnB>
                      <a:noFill/>
                    </a:lnB>
                  </a:tcPr>
                </a:tc>
                <a:extLst>
                  <a:ext uri="{0D108BD9-81ED-4DB2-BD59-A6C34878D82A}">
                    <a16:rowId xmlns:a16="http://schemas.microsoft.com/office/drawing/2014/main" xmlns="" val="3390364051"/>
                  </a:ext>
                </a:extLst>
              </a:tr>
              <a:tr h="153866">
                <a:tc>
                  <a:txBody>
                    <a:bodyPr/>
                    <a:lstStyle/>
                    <a:p>
                      <a:pPr algn="l" fontAlgn="b"/>
                      <a:r>
                        <a:rPr lang="en-US" sz="1800" b="0" i="0" u="none" strike="noStrike">
                          <a:solidFill>
                            <a:srgbClr val="000000"/>
                          </a:solidFill>
                          <a:effectLst/>
                          <a:latin typeface="Calibri" panose="020F0502020204030204" pitchFamily="34" charset="0"/>
                        </a:rPr>
                        <a:t>Adam Fleisher</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Lilly</a:t>
                      </a:r>
                    </a:p>
                  </a:txBody>
                  <a:tcPr marL="7620" marR="7620" marT="7620" marB="0" anchor="b">
                    <a:lnL>
                      <a:noFill/>
                    </a:lnL>
                    <a:lnR>
                      <a:noFill/>
                    </a:lnR>
                    <a:lnT>
                      <a:noFill/>
                    </a:lnT>
                    <a:lnB>
                      <a:noFill/>
                    </a:lnB>
                  </a:tcPr>
                </a:tc>
                <a:extLst>
                  <a:ext uri="{0D108BD9-81ED-4DB2-BD59-A6C34878D82A}">
                    <a16:rowId xmlns:a16="http://schemas.microsoft.com/office/drawing/2014/main" xmlns="" val="3299243863"/>
                  </a:ext>
                </a:extLst>
              </a:tr>
              <a:tr h="153866">
                <a:tc>
                  <a:txBody>
                    <a:bodyPr/>
                    <a:lstStyle/>
                    <a:p>
                      <a:pPr algn="l" fontAlgn="b"/>
                      <a:r>
                        <a:rPr lang="en-US" sz="1800" b="0" i="0" u="none" strike="noStrike">
                          <a:solidFill>
                            <a:srgbClr val="000000"/>
                          </a:solidFill>
                          <a:effectLst/>
                          <a:latin typeface="Calibri" panose="020F0502020204030204" pitchFamily="34" charset="0"/>
                        </a:rPr>
                        <a:t>Enchi Liu</a:t>
                      </a:r>
                    </a:p>
                  </a:txBody>
                  <a:tcPr marL="7620" marR="7620" marT="7620"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Janssen</a:t>
                      </a:r>
                    </a:p>
                  </a:txBody>
                  <a:tcPr marL="7620" marR="7620" marT="7620" marB="0" anchor="b">
                    <a:lnL>
                      <a:noFill/>
                    </a:lnL>
                    <a:lnR>
                      <a:noFill/>
                    </a:lnR>
                    <a:lnT>
                      <a:noFill/>
                    </a:lnT>
                    <a:lnB>
                      <a:noFill/>
                    </a:lnB>
                  </a:tcPr>
                </a:tc>
                <a:extLst>
                  <a:ext uri="{0D108BD9-81ED-4DB2-BD59-A6C34878D82A}">
                    <a16:rowId xmlns:a16="http://schemas.microsoft.com/office/drawing/2014/main" xmlns="" val="2995049374"/>
                  </a:ext>
                </a:extLst>
              </a:tr>
              <a:tr h="302425">
                <a:tc>
                  <a:txBody>
                    <a:bodyPr/>
                    <a:lstStyle/>
                    <a:p>
                      <a:pPr algn="l" fontAlgn="b"/>
                      <a:r>
                        <a:rPr lang="en-US" sz="1800" b="0" i="0" u="none" strike="noStrike">
                          <a:solidFill>
                            <a:srgbClr val="000000"/>
                          </a:solidFill>
                          <a:effectLst/>
                          <a:latin typeface="Calibri" panose="020F0502020204030204" pitchFamily="34" charset="0"/>
                        </a:rPr>
                        <a:t>Johan Luthman</a:t>
                      </a:r>
                    </a:p>
                  </a:txBody>
                  <a:tcPr marL="7620" marR="7620" marT="7620"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Eisai</a:t>
                      </a:r>
                    </a:p>
                  </a:txBody>
                  <a:tcPr marL="7620" marR="7620" marT="7620" marB="0" anchor="b">
                    <a:lnL>
                      <a:noFill/>
                    </a:lnL>
                    <a:lnR>
                      <a:noFill/>
                    </a:lnR>
                    <a:lnT>
                      <a:noFill/>
                    </a:lnT>
                    <a:lnB>
                      <a:noFill/>
                    </a:lnB>
                  </a:tcPr>
                </a:tc>
                <a:extLst>
                  <a:ext uri="{0D108BD9-81ED-4DB2-BD59-A6C34878D82A}">
                    <a16:rowId xmlns:a16="http://schemas.microsoft.com/office/drawing/2014/main" xmlns="" val="1442254734"/>
                  </a:ext>
                </a:extLst>
              </a:tr>
              <a:tr h="302425">
                <a:tc>
                  <a:txBody>
                    <a:bodyPr/>
                    <a:lstStyle/>
                    <a:p>
                      <a:pPr algn="l" fontAlgn="b"/>
                      <a:r>
                        <a:rPr lang="en-US" sz="1800" b="0" i="0" u="none" strike="noStrike">
                          <a:solidFill>
                            <a:srgbClr val="000000"/>
                          </a:solidFill>
                          <a:effectLst/>
                          <a:latin typeface="Calibri" panose="020F0502020204030204" pitchFamily="34" charset="0"/>
                        </a:rPr>
                        <a:t>Nuno Mendonca</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Abbvie</a:t>
                      </a:r>
                    </a:p>
                  </a:txBody>
                  <a:tcPr marL="7620" marR="7620" marT="7620" marB="0" anchor="b">
                    <a:lnL>
                      <a:noFill/>
                    </a:lnL>
                    <a:lnR>
                      <a:noFill/>
                    </a:lnR>
                    <a:lnT>
                      <a:noFill/>
                    </a:lnT>
                    <a:lnB>
                      <a:noFill/>
                    </a:lnB>
                  </a:tcPr>
                </a:tc>
                <a:extLst>
                  <a:ext uri="{0D108BD9-81ED-4DB2-BD59-A6C34878D82A}">
                    <a16:rowId xmlns:a16="http://schemas.microsoft.com/office/drawing/2014/main" xmlns="" val="1510094164"/>
                  </a:ext>
                </a:extLst>
              </a:tr>
              <a:tr h="153866">
                <a:tc>
                  <a:txBody>
                    <a:bodyPr/>
                    <a:lstStyle/>
                    <a:p>
                      <a:pPr algn="l" fontAlgn="b"/>
                      <a:r>
                        <a:rPr lang="en-US" sz="1800" b="0" i="0" u="none" strike="noStrike">
                          <a:solidFill>
                            <a:srgbClr val="000000"/>
                          </a:solidFill>
                          <a:effectLst/>
                          <a:latin typeface="Calibri" panose="020F0502020204030204" pitchFamily="34" charset="0"/>
                        </a:rPr>
                        <a:t>Richard Mohs</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Lilly</a:t>
                      </a:r>
                    </a:p>
                  </a:txBody>
                  <a:tcPr marL="7620" marR="7620" marT="7620" marB="0" anchor="b">
                    <a:lnL>
                      <a:noFill/>
                    </a:lnL>
                    <a:lnR>
                      <a:noFill/>
                    </a:lnR>
                    <a:lnT>
                      <a:noFill/>
                    </a:lnT>
                    <a:lnB>
                      <a:noFill/>
                    </a:lnB>
                  </a:tcPr>
                </a:tc>
                <a:extLst>
                  <a:ext uri="{0D108BD9-81ED-4DB2-BD59-A6C34878D82A}">
                    <a16:rowId xmlns:a16="http://schemas.microsoft.com/office/drawing/2014/main" xmlns="" val="1906041820"/>
                  </a:ext>
                </a:extLst>
              </a:tr>
              <a:tr h="153866">
                <a:tc>
                  <a:txBody>
                    <a:bodyPr/>
                    <a:lstStyle/>
                    <a:p>
                      <a:pPr algn="l" fontAlgn="b"/>
                      <a:r>
                        <a:rPr lang="en-US" sz="1800" b="0" i="0" u="none" strike="noStrike">
                          <a:solidFill>
                            <a:srgbClr val="000000"/>
                          </a:solidFill>
                          <a:effectLst/>
                          <a:latin typeface="Calibri" panose="020F0502020204030204" pitchFamily="34" charset="0"/>
                        </a:rPr>
                        <a:t>Jerry Novak</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Janssen</a:t>
                      </a:r>
                    </a:p>
                  </a:txBody>
                  <a:tcPr marL="7620" marR="7620" marT="7620" marB="0" anchor="b">
                    <a:lnL>
                      <a:noFill/>
                    </a:lnL>
                    <a:lnR>
                      <a:noFill/>
                    </a:lnR>
                    <a:lnT>
                      <a:noFill/>
                    </a:lnT>
                    <a:lnB>
                      <a:noFill/>
                    </a:lnB>
                  </a:tcPr>
                </a:tc>
                <a:extLst>
                  <a:ext uri="{0D108BD9-81ED-4DB2-BD59-A6C34878D82A}">
                    <a16:rowId xmlns:a16="http://schemas.microsoft.com/office/drawing/2014/main" xmlns="" val="2249293406"/>
                  </a:ext>
                </a:extLst>
              </a:tr>
              <a:tr h="302425">
                <a:tc>
                  <a:txBody>
                    <a:bodyPr/>
                    <a:lstStyle/>
                    <a:p>
                      <a:pPr algn="l" fontAlgn="b"/>
                      <a:r>
                        <a:rPr lang="en-US" sz="1800" b="0" i="0" u="none" strike="noStrike">
                          <a:solidFill>
                            <a:srgbClr val="000000"/>
                          </a:solidFill>
                          <a:effectLst/>
                          <a:latin typeface="Calibri" panose="020F0502020204030204" pitchFamily="34" charset="0"/>
                        </a:rPr>
                        <a:t>Pike Pontecorvo</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Lilly</a:t>
                      </a:r>
                    </a:p>
                  </a:txBody>
                  <a:tcPr marL="7620" marR="7620" marT="7620" marB="0" anchor="b">
                    <a:lnL>
                      <a:noFill/>
                    </a:lnL>
                    <a:lnR>
                      <a:noFill/>
                    </a:lnR>
                    <a:lnT>
                      <a:noFill/>
                    </a:lnT>
                    <a:lnB>
                      <a:noFill/>
                    </a:lnB>
                  </a:tcPr>
                </a:tc>
                <a:extLst>
                  <a:ext uri="{0D108BD9-81ED-4DB2-BD59-A6C34878D82A}">
                    <a16:rowId xmlns:a16="http://schemas.microsoft.com/office/drawing/2014/main" xmlns="" val="3993204086"/>
                  </a:ext>
                </a:extLst>
              </a:tr>
              <a:tr h="302425">
                <a:tc>
                  <a:txBody>
                    <a:bodyPr/>
                    <a:lstStyle/>
                    <a:p>
                      <a:pPr algn="l" fontAlgn="b"/>
                      <a:r>
                        <a:rPr lang="en-US" sz="1800" b="0" i="0" u="none" strike="noStrike">
                          <a:solidFill>
                            <a:srgbClr val="000000"/>
                          </a:solidFill>
                          <a:effectLst/>
                          <a:latin typeface="Calibri" panose="020F0502020204030204" pitchFamily="34" charset="0"/>
                        </a:rPr>
                        <a:t>Nandini Raghavan</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Janssen</a:t>
                      </a:r>
                    </a:p>
                  </a:txBody>
                  <a:tcPr marL="7620" marR="7620" marT="7620" marB="0" anchor="b">
                    <a:lnL>
                      <a:noFill/>
                    </a:lnL>
                    <a:lnR>
                      <a:noFill/>
                    </a:lnR>
                    <a:lnT>
                      <a:noFill/>
                    </a:lnT>
                    <a:lnB>
                      <a:noFill/>
                    </a:lnB>
                  </a:tcPr>
                </a:tc>
                <a:extLst>
                  <a:ext uri="{0D108BD9-81ED-4DB2-BD59-A6C34878D82A}">
                    <a16:rowId xmlns:a16="http://schemas.microsoft.com/office/drawing/2014/main" xmlns="" val="717759647"/>
                  </a:ext>
                </a:extLst>
              </a:tr>
              <a:tr h="302425">
                <a:tc>
                  <a:txBody>
                    <a:bodyPr/>
                    <a:lstStyle/>
                    <a:p>
                      <a:pPr algn="l" fontAlgn="b"/>
                      <a:r>
                        <a:rPr lang="en-US" sz="1800" b="0" i="0" u="none" strike="noStrike">
                          <a:solidFill>
                            <a:srgbClr val="000000"/>
                          </a:solidFill>
                          <a:effectLst/>
                          <a:latin typeface="Calibri" panose="020F0502020204030204" pitchFamily="34" charset="0"/>
                        </a:rPr>
                        <a:t>Michael Ropacki</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Janssen</a:t>
                      </a:r>
                    </a:p>
                  </a:txBody>
                  <a:tcPr marL="7620" marR="7620" marT="7620" marB="0" anchor="b">
                    <a:lnL>
                      <a:noFill/>
                    </a:lnL>
                    <a:lnR>
                      <a:noFill/>
                    </a:lnR>
                    <a:lnT>
                      <a:noFill/>
                    </a:lnT>
                    <a:lnB>
                      <a:noFill/>
                    </a:lnB>
                  </a:tcPr>
                </a:tc>
                <a:extLst>
                  <a:ext uri="{0D108BD9-81ED-4DB2-BD59-A6C34878D82A}">
                    <a16:rowId xmlns:a16="http://schemas.microsoft.com/office/drawing/2014/main" xmlns="" val="3520570357"/>
                  </a:ext>
                </a:extLst>
              </a:tr>
              <a:tr h="153866">
                <a:tc>
                  <a:txBody>
                    <a:bodyPr/>
                    <a:lstStyle/>
                    <a:p>
                      <a:pPr algn="l" fontAlgn="b"/>
                      <a:r>
                        <a:rPr lang="en-US" sz="1800" b="0" i="0" u="none" strike="noStrike">
                          <a:solidFill>
                            <a:srgbClr val="000000"/>
                          </a:solidFill>
                          <a:effectLst/>
                          <a:latin typeface="Calibri" panose="020F0502020204030204" pitchFamily="34" charset="0"/>
                        </a:rPr>
                        <a:t>Arthur Simen</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Takeda</a:t>
                      </a:r>
                    </a:p>
                  </a:txBody>
                  <a:tcPr marL="7620" marR="7620" marT="7620" marB="0" anchor="b">
                    <a:lnL>
                      <a:noFill/>
                    </a:lnL>
                    <a:lnR>
                      <a:noFill/>
                    </a:lnR>
                    <a:lnT>
                      <a:noFill/>
                    </a:lnT>
                    <a:lnB>
                      <a:noFill/>
                    </a:lnB>
                  </a:tcPr>
                </a:tc>
                <a:extLst>
                  <a:ext uri="{0D108BD9-81ED-4DB2-BD59-A6C34878D82A}">
                    <a16:rowId xmlns:a16="http://schemas.microsoft.com/office/drawing/2014/main" xmlns="" val="1203889410"/>
                  </a:ext>
                </a:extLst>
              </a:tr>
              <a:tr h="302425">
                <a:tc>
                  <a:txBody>
                    <a:bodyPr/>
                    <a:lstStyle/>
                    <a:p>
                      <a:pPr algn="l" fontAlgn="b"/>
                      <a:r>
                        <a:rPr lang="en-US" sz="1800" b="0" i="0" u="none" strike="noStrike">
                          <a:solidFill>
                            <a:srgbClr val="000000"/>
                          </a:solidFill>
                          <a:effectLst/>
                          <a:latin typeface="Calibri" panose="020F0502020204030204" pitchFamily="34" charset="0"/>
                        </a:rPr>
                        <a:t>Chang-Heok Soh</a:t>
                      </a:r>
                    </a:p>
                  </a:txBody>
                  <a:tcPr marL="7620" marR="7620" marT="7620" marB="0" anchor="b">
                    <a:lnL>
                      <a:noFill/>
                    </a:lnL>
                    <a:lnR>
                      <a:noFill/>
                    </a:lnR>
                    <a:lnT>
                      <a:noFill/>
                    </a:lnT>
                    <a:lnB>
                      <a:noFill/>
                    </a:lnB>
                  </a:tcPr>
                </a:tc>
                <a:tc>
                  <a:txBody>
                    <a:bodyPr/>
                    <a:lstStyle/>
                    <a:p>
                      <a:pPr algn="l" fontAlgn="b"/>
                      <a:r>
                        <a:rPr lang="en-US" sz="1800" b="0" i="0" u="none" strike="noStrike" dirty="0" err="1">
                          <a:solidFill>
                            <a:srgbClr val="000000"/>
                          </a:solidFill>
                          <a:effectLst/>
                          <a:latin typeface="Calibri" panose="020F0502020204030204" pitchFamily="34" charset="0"/>
                        </a:rPr>
                        <a:t>roche</a:t>
                      </a:r>
                      <a:endParaRPr lang="en-US" sz="18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xmlns="" val="3187274749"/>
                  </a:ext>
                </a:extLst>
              </a:tr>
              <a:tr h="153866">
                <a:tc>
                  <a:txBody>
                    <a:bodyPr/>
                    <a:lstStyle/>
                    <a:p>
                      <a:pPr algn="l" fontAlgn="b"/>
                      <a:r>
                        <a:rPr lang="en-US" sz="1800" b="0" i="0" u="none" strike="noStrike">
                          <a:solidFill>
                            <a:srgbClr val="000000"/>
                          </a:solidFill>
                          <a:effectLst/>
                          <a:latin typeface="Calibri" panose="020F0502020204030204" pitchFamily="34" charset="0"/>
                        </a:rPr>
                        <a:t>Chad Swanson</a:t>
                      </a:r>
                    </a:p>
                  </a:txBody>
                  <a:tcPr marL="7620" marR="7620" marT="7620"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Eisai</a:t>
                      </a:r>
                    </a:p>
                  </a:txBody>
                  <a:tcPr marL="7620" marR="7620" marT="7620" marB="0" anchor="b">
                    <a:lnL>
                      <a:noFill/>
                    </a:lnL>
                    <a:lnR>
                      <a:noFill/>
                    </a:lnR>
                    <a:lnT>
                      <a:noFill/>
                    </a:lnT>
                    <a:lnB>
                      <a:noFill/>
                    </a:lnB>
                  </a:tcPr>
                </a:tc>
                <a:extLst>
                  <a:ext uri="{0D108BD9-81ED-4DB2-BD59-A6C34878D82A}">
                    <a16:rowId xmlns:a16="http://schemas.microsoft.com/office/drawing/2014/main" xmlns="" val="2990312217"/>
                  </a:ext>
                </a:extLst>
              </a:tr>
            </a:tbl>
          </a:graphicData>
        </a:graphic>
      </p:graphicFrame>
      <p:graphicFrame>
        <p:nvGraphicFramePr>
          <p:cNvPr id="6" name="Table 5">
            <a:extLst>
              <a:ext uri="{FF2B5EF4-FFF2-40B4-BE49-F238E27FC236}">
                <a16:creationId xmlns:a16="http://schemas.microsoft.com/office/drawing/2014/main" xmlns="" id="{B66312F2-EF81-434B-81DF-A66FB681F5D3}"/>
              </a:ext>
            </a:extLst>
          </p:cNvPr>
          <p:cNvGraphicFramePr>
            <a:graphicFrameLocks noGrp="1"/>
          </p:cNvGraphicFramePr>
          <p:nvPr>
            <p:extLst>
              <p:ext uri="{D42A27DB-BD31-4B8C-83A1-F6EECF244321}">
                <p14:modId xmlns:p14="http://schemas.microsoft.com/office/powerpoint/2010/main" val="3425350129"/>
              </p:ext>
            </p:extLst>
          </p:nvPr>
        </p:nvGraphicFramePr>
        <p:xfrm>
          <a:off x="5631180" y="2039944"/>
          <a:ext cx="3467100" cy="1994065"/>
        </p:xfrm>
        <a:graphic>
          <a:graphicData uri="http://schemas.openxmlformats.org/drawingml/2006/table">
            <a:tbl>
              <a:tblPr/>
              <a:tblGrid>
                <a:gridCol w="2135533">
                  <a:extLst>
                    <a:ext uri="{9D8B030D-6E8A-4147-A177-3AD203B41FA5}">
                      <a16:colId xmlns:a16="http://schemas.microsoft.com/office/drawing/2014/main" xmlns="" val="3310146805"/>
                    </a:ext>
                  </a:extLst>
                </a:gridCol>
                <a:gridCol w="1331567">
                  <a:extLst>
                    <a:ext uri="{9D8B030D-6E8A-4147-A177-3AD203B41FA5}">
                      <a16:colId xmlns:a16="http://schemas.microsoft.com/office/drawing/2014/main" xmlns="" val="2409340494"/>
                    </a:ext>
                  </a:extLst>
                </a:gridCol>
              </a:tblGrid>
              <a:tr h="153866">
                <a:tc>
                  <a:txBody>
                    <a:bodyPr/>
                    <a:lstStyle/>
                    <a:p>
                      <a:pPr algn="l" fontAlgn="b"/>
                      <a:r>
                        <a:rPr lang="en-US" sz="1800" b="0" i="0" u="none" strike="noStrike" dirty="0">
                          <a:solidFill>
                            <a:srgbClr val="000000"/>
                          </a:solidFill>
                          <a:effectLst/>
                          <a:latin typeface="Calibri" panose="020F0502020204030204" pitchFamily="34" charset="0"/>
                        </a:rPr>
                        <a:t>Erika Tarver</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NIA</a:t>
                      </a:r>
                    </a:p>
                  </a:txBody>
                  <a:tcPr marL="7620" marR="7620" marT="7620" marB="0" anchor="b">
                    <a:lnL>
                      <a:noFill/>
                    </a:lnL>
                    <a:lnR>
                      <a:noFill/>
                    </a:lnR>
                    <a:lnT>
                      <a:noFill/>
                    </a:lnT>
                    <a:lnB>
                      <a:noFill/>
                    </a:lnB>
                  </a:tcPr>
                </a:tc>
                <a:extLst>
                  <a:ext uri="{0D108BD9-81ED-4DB2-BD59-A6C34878D82A}">
                    <a16:rowId xmlns:a16="http://schemas.microsoft.com/office/drawing/2014/main" xmlns="" val="211673938"/>
                  </a:ext>
                </a:extLst>
              </a:tr>
              <a:tr h="153866">
                <a:tc>
                  <a:txBody>
                    <a:bodyPr/>
                    <a:lstStyle/>
                    <a:p>
                      <a:pPr algn="l" fontAlgn="b"/>
                      <a:r>
                        <a:rPr lang="en-US" sz="1800" b="0" i="0" u="none" strike="noStrike" dirty="0" err="1">
                          <a:solidFill>
                            <a:srgbClr val="000000"/>
                          </a:solidFill>
                          <a:effectLst/>
                          <a:latin typeface="Calibri" panose="020F0502020204030204" pitchFamily="34" charset="0"/>
                        </a:rPr>
                        <a:t>Jingping</a:t>
                      </a:r>
                      <a:r>
                        <a:rPr lang="en-US" sz="1800" b="0" i="0" u="none" strike="noStrike" dirty="0">
                          <a:solidFill>
                            <a:srgbClr val="000000"/>
                          </a:solidFill>
                          <a:effectLst/>
                          <a:latin typeface="Calibri" panose="020F0502020204030204" pitchFamily="34" charset="0"/>
                        </a:rPr>
                        <a:t> Wang</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Eisai</a:t>
                      </a:r>
                    </a:p>
                  </a:txBody>
                  <a:tcPr marL="7620" marR="7620" marT="7620" marB="0" anchor="b">
                    <a:lnL>
                      <a:noFill/>
                    </a:lnL>
                    <a:lnR>
                      <a:noFill/>
                    </a:lnR>
                    <a:lnT>
                      <a:noFill/>
                    </a:lnT>
                    <a:lnB>
                      <a:noFill/>
                    </a:lnB>
                  </a:tcPr>
                </a:tc>
                <a:extLst>
                  <a:ext uri="{0D108BD9-81ED-4DB2-BD59-A6C34878D82A}">
                    <a16:rowId xmlns:a16="http://schemas.microsoft.com/office/drawing/2014/main" xmlns="" val="1006013770"/>
                  </a:ext>
                </a:extLst>
              </a:tr>
              <a:tr h="302425">
                <a:tc>
                  <a:txBody>
                    <a:bodyPr/>
                    <a:lstStyle/>
                    <a:p>
                      <a:pPr algn="l" fontAlgn="b"/>
                      <a:r>
                        <a:rPr lang="en-US" sz="1800" b="0" i="0" u="none" strike="noStrike">
                          <a:solidFill>
                            <a:srgbClr val="000000"/>
                          </a:solidFill>
                          <a:effectLst/>
                          <a:latin typeface="Calibri" panose="020F0502020204030204" pitchFamily="34" charset="0"/>
                        </a:rPr>
                        <a:t>Mike Ward</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Genentech</a:t>
                      </a:r>
                    </a:p>
                  </a:txBody>
                  <a:tcPr marL="7620" marR="7620" marT="7620" marB="0" anchor="b">
                    <a:lnL>
                      <a:noFill/>
                    </a:lnL>
                    <a:lnR>
                      <a:noFill/>
                    </a:lnR>
                    <a:lnT>
                      <a:noFill/>
                    </a:lnT>
                    <a:lnB>
                      <a:noFill/>
                    </a:lnB>
                  </a:tcPr>
                </a:tc>
                <a:extLst>
                  <a:ext uri="{0D108BD9-81ED-4DB2-BD59-A6C34878D82A}">
                    <a16:rowId xmlns:a16="http://schemas.microsoft.com/office/drawing/2014/main" xmlns="" val="1717308177"/>
                  </a:ext>
                </a:extLst>
              </a:tr>
              <a:tr h="153866">
                <a:tc>
                  <a:txBody>
                    <a:bodyPr/>
                    <a:lstStyle/>
                    <a:p>
                      <a:pPr algn="l" fontAlgn="b"/>
                      <a:r>
                        <a:rPr lang="en-US" sz="1800" b="0" i="0" u="none" strike="noStrike">
                          <a:solidFill>
                            <a:srgbClr val="000000"/>
                          </a:solidFill>
                          <a:effectLst/>
                          <a:latin typeface="Calibri" panose="020F0502020204030204" pitchFamily="34" charset="0"/>
                        </a:rPr>
                        <a:t>Alette Wessels</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Lilly</a:t>
                      </a:r>
                    </a:p>
                  </a:txBody>
                  <a:tcPr marL="7620" marR="7620" marT="7620" marB="0" anchor="b">
                    <a:lnL>
                      <a:noFill/>
                    </a:lnL>
                    <a:lnR>
                      <a:noFill/>
                    </a:lnR>
                    <a:lnT>
                      <a:noFill/>
                    </a:lnT>
                    <a:lnB>
                      <a:noFill/>
                    </a:lnB>
                  </a:tcPr>
                </a:tc>
                <a:extLst>
                  <a:ext uri="{0D108BD9-81ED-4DB2-BD59-A6C34878D82A}">
                    <a16:rowId xmlns:a16="http://schemas.microsoft.com/office/drawing/2014/main" xmlns="" val="2832966203"/>
                  </a:ext>
                </a:extLst>
              </a:tr>
              <a:tr h="153866">
                <a:tc>
                  <a:txBody>
                    <a:bodyPr/>
                    <a:lstStyle/>
                    <a:p>
                      <a:pPr algn="l" fontAlgn="b"/>
                      <a:r>
                        <a:rPr lang="en-US" sz="1800" b="0" i="0" u="none" strike="noStrike">
                          <a:solidFill>
                            <a:srgbClr val="000000"/>
                          </a:solidFill>
                          <a:effectLst/>
                          <a:latin typeface="Calibri" panose="020F0502020204030204" pitchFamily="34" charset="0"/>
                        </a:rPr>
                        <a:t>Lu Xu</a:t>
                      </a:r>
                    </a:p>
                  </a:txBody>
                  <a:tcPr marL="7620" marR="7620" marT="7620"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Eisai</a:t>
                      </a:r>
                    </a:p>
                  </a:txBody>
                  <a:tcPr marL="7620" marR="7620" marT="7620" marB="0" anchor="b">
                    <a:lnL>
                      <a:noFill/>
                    </a:lnL>
                    <a:lnR>
                      <a:noFill/>
                    </a:lnR>
                    <a:lnT>
                      <a:noFill/>
                    </a:lnT>
                    <a:lnB>
                      <a:noFill/>
                    </a:lnB>
                  </a:tcPr>
                </a:tc>
                <a:extLst>
                  <a:ext uri="{0D108BD9-81ED-4DB2-BD59-A6C34878D82A}">
                    <a16:rowId xmlns:a16="http://schemas.microsoft.com/office/drawing/2014/main" xmlns="" val="2063719432"/>
                  </a:ext>
                </a:extLst>
              </a:tr>
              <a:tr h="153866">
                <a:tc>
                  <a:txBody>
                    <a:bodyPr/>
                    <a:lstStyle/>
                    <a:p>
                      <a:pPr algn="l" fontAlgn="b"/>
                      <a:r>
                        <a:rPr lang="en-US" sz="1800" b="0" i="0" u="none" strike="noStrike">
                          <a:solidFill>
                            <a:srgbClr val="000000"/>
                          </a:solidFill>
                          <a:effectLst/>
                          <a:latin typeface="Calibri" panose="020F0502020204030204" pitchFamily="34" charset="0"/>
                        </a:rPr>
                        <a:t>Peng Yu</a:t>
                      </a:r>
                    </a:p>
                  </a:txBody>
                  <a:tcPr marL="7620" marR="7620" marT="7620"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Lilly</a:t>
                      </a:r>
                    </a:p>
                  </a:txBody>
                  <a:tcPr marL="7620" marR="7620" marT="7620" marB="0" anchor="b">
                    <a:lnL>
                      <a:noFill/>
                    </a:lnL>
                    <a:lnR>
                      <a:noFill/>
                    </a:lnR>
                    <a:lnT>
                      <a:noFill/>
                    </a:lnT>
                    <a:lnB>
                      <a:noFill/>
                    </a:lnB>
                  </a:tcPr>
                </a:tc>
                <a:extLst>
                  <a:ext uri="{0D108BD9-81ED-4DB2-BD59-A6C34878D82A}">
                    <a16:rowId xmlns:a16="http://schemas.microsoft.com/office/drawing/2014/main" xmlns="" val="1570604143"/>
                  </a:ext>
                </a:extLst>
              </a:tr>
              <a:tr h="153866">
                <a:tc>
                  <a:txBody>
                    <a:bodyPr/>
                    <a:lstStyle/>
                    <a:p>
                      <a:pPr algn="l" fontAlgn="b"/>
                      <a:r>
                        <a:rPr lang="en-US" sz="1800" b="0" i="0" u="none" strike="noStrike">
                          <a:solidFill>
                            <a:srgbClr val="000000"/>
                          </a:solidFill>
                          <a:effectLst/>
                          <a:latin typeface="Calibri" panose="020F0502020204030204" pitchFamily="34" charset="0"/>
                        </a:rPr>
                        <a:t>Xin Zhao</a:t>
                      </a:r>
                    </a:p>
                  </a:txBody>
                  <a:tcPr marL="7620" marR="7620" marT="7620"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Janssen</a:t>
                      </a:r>
                    </a:p>
                  </a:txBody>
                  <a:tcPr marL="7620" marR="7620" marT="7620" marB="0" anchor="b">
                    <a:lnL>
                      <a:noFill/>
                    </a:lnL>
                    <a:lnR>
                      <a:noFill/>
                    </a:lnR>
                    <a:lnT>
                      <a:noFill/>
                    </a:lnT>
                    <a:lnB>
                      <a:noFill/>
                    </a:lnB>
                  </a:tcPr>
                </a:tc>
                <a:extLst>
                  <a:ext uri="{0D108BD9-81ED-4DB2-BD59-A6C34878D82A}">
                    <a16:rowId xmlns:a16="http://schemas.microsoft.com/office/drawing/2014/main" xmlns="" val="3960113847"/>
                  </a:ext>
                </a:extLst>
              </a:tr>
            </a:tbl>
          </a:graphicData>
        </a:graphic>
      </p:graphicFrame>
    </p:spTree>
    <p:extLst>
      <p:ext uri="{BB962C8B-B14F-4D97-AF65-F5344CB8AC3E}">
        <p14:creationId xmlns:p14="http://schemas.microsoft.com/office/powerpoint/2010/main" val="2621494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70" y="3206"/>
            <a:ext cx="8530930" cy="1143000"/>
          </a:xfrm>
        </p:spPr>
        <p:txBody>
          <a:bodyPr>
            <a:normAutofit fontScale="90000"/>
          </a:bodyPr>
          <a:lstStyle/>
          <a:p>
            <a:r>
              <a:rPr lang="en-US" dirty="0" smtClean="0"/>
              <a:t>Summary of the </a:t>
            </a:r>
            <a:r>
              <a:rPr lang="en-US" dirty="0"/>
              <a:t>ADNI3 Cohort with </a:t>
            </a:r>
            <a:r>
              <a:rPr lang="en-US" dirty="0" smtClean="0"/>
              <a:t>the </a:t>
            </a:r>
            <a:r>
              <a:rPr lang="en-US" dirty="0" err="1" smtClean="0"/>
              <a:t>Cogstate</a:t>
            </a:r>
            <a:r>
              <a:rPr lang="en-US" dirty="0" smtClean="0"/>
              <a:t> </a:t>
            </a:r>
            <a:r>
              <a:rPr lang="en-US" dirty="0"/>
              <a:t>Brief Battery</a:t>
            </a:r>
          </a:p>
        </p:txBody>
      </p:sp>
      <p:sp>
        <p:nvSpPr>
          <p:cNvPr id="3" name="TextBox 2">
            <a:extLst>
              <a:ext uri="{FF2B5EF4-FFF2-40B4-BE49-F238E27FC236}">
                <a16:creationId xmlns="" xmlns:a16="http://schemas.microsoft.com/office/drawing/2014/main" id="{699F7F85-2389-4250-8A3C-C44C8B653CA3}"/>
              </a:ext>
            </a:extLst>
          </p:cNvPr>
          <p:cNvSpPr txBox="1"/>
          <p:nvPr/>
        </p:nvSpPr>
        <p:spPr>
          <a:xfrm>
            <a:off x="308270" y="1533439"/>
            <a:ext cx="8157491" cy="4616648"/>
          </a:xfrm>
          <a:prstGeom prst="rect">
            <a:avLst/>
          </a:prstGeom>
          <a:noFill/>
        </p:spPr>
        <p:txBody>
          <a:bodyPr wrap="square" rtlCol="0">
            <a:spAutoFit/>
          </a:bodyPr>
          <a:lstStyle/>
          <a:p>
            <a:pPr marL="285750" lvl="0" indent="-285750">
              <a:buFont typeface="Wingdings" panose="05000000000000000000" pitchFamily="2" charset="2"/>
              <a:buChar char="Ø"/>
            </a:pPr>
            <a:r>
              <a:rPr lang="en-US" sz="1400" b="1" dirty="0" smtClean="0">
                <a:latin typeface="Arial" panose="020B0604020202020204" pitchFamily="34" charset="0"/>
                <a:cs typeface="Arial" panose="020B0604020202020204" pitchFamily="34" charset="0"/>
              </a:rPr>
              <a:t>The PPSB WG:</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a:t>
            </a:r>
            <a:r>
              <a:rPr lang="en-US" sz="1400" dirty="0" smtClean="0">
                <a:latin typeface="Arial" panose="020B0604020202020204" pitchFamily="34" charset="0"/>
                <a:cs typeface="Arial" panose="020B0604020202020204" pitchFamily="34" charset="0"/>
              </a:rPr>
              <a:t>stablished </a:t>
            </a:r>
            <a:r>
              <a:rPr lang="en-US" sz="1400" dirty="0">
                <a:latin typeface="Arial" panose="020B0604020202020204" pitchFamily="34" charset="0"/>
                <a:cs typeface="Arial" panose="020B0604020202020204" pitchFamily="34" charset="0"/>
              </a:rPr>
              <a:t>the ADNI2 Pilot </a:t>
            </a:r>
            <a:r>
              <a:rPr lang="en-US" sz="1400" dirty="0" smtClean="0">
                <a:latin typeface="Arial" panose="020B0604020202020204" pitchFamily="34" charset="0"/>
                <a:cs typeface="Arial" panose="020B0604020202020204" pitchFamily="34" charset="0"/>
              </a:rPr>
              <a:t>study, </a:t>
            </a:r>
            <a:r>
              <a:rPr lang="en-US" sz="1400" dirty="0">
                <a:latin typeface="Arial" panose="020B0604020202020204" pitchFamily="34" charset="0"/>
                <a:cs typeface="Arial" panose="020B0604020202020204" pitchFamily="34" charset="0"/>
              </a:rPr>
              <a:t>then reviewed and evaluated the pilot </a:t>
            </a:r>
            <a:r>
              <a:rPr lang="en-US" sz="1400" dirty="0" smtClean="0">
                <a:latin typeface="Arial" panose="020B0604020202020204" pitchFamily="34" charset="0"/>
                <a:cs typeface="Arial" panose="020B0604020202020204" pitchFamily="34" charset="0"/>
              </a:rPr>
              <a:t>data. </a:t>
            </a:r>
          </a:p>
          <a:p>
            <a:pPr marL="742950" lvl="1"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WG </a:t>
            </a:r>
            <a:r>
              <a:rPr lang="en-US" sz="1400" dirty="0">
                <a:latin typeface="Arial" panose="020B0604020202020204" pitchFamily="34" charset="0"/>
                <a:cs typeface="Arial" panose="020B0604020202020204" pitchFamily="34" charset="0"/>
              </a:rPr>
              <a:t>supported </a:t>
            </a:r>
            <a:r>
              <a:rPr lang="en-US" sz="1400" dirty="0" smtClean="0">
                <a:latin typeface="Arial" panose="020B0604020202020204" pitchFamily="34" charset="0"/>
                <a:cs typeface="Arial" panose="020B0604020202020204" pitchFamily="34" charset="0"/>
              </a:rPr>
              <a:t>the inclusion of the </a:t>
            </a:r>
            <a:r>
              <a:rPr lang="en-US" sz="1400" dirty="0" err="1" smtClean="0">
                <a:latin typeface="Arial" panose="020B0604020202020204" pitchFamily="34" charset="0"/>
                <a:cs typeface="Arial" panose="020B0604020202020204" pitchFamily="34" charset="0"/>
              </a:rPr>
              <a:t>Cogstate</a:t>
            </a:r>
            <a:r>
              <a:rPr lang="en-US" sz="1400" dirty="0" smtClean="0">
                <a:latin typeface="Arial" panose="020B0604020202020204" pitchFamily="34" charset="0"/>
                <a:cs typeface="Arial" panose="020B0604020202020204" pitchFamily="34" charset="0"/>
              </a:rPr>
              <a:t> Brief Battery </a:t>
            </a:r>
            <a:r>
              <a:rPr lang="en-US" sz="1400" dirty="0">
                <a:latin typeface="Arial" panose="020B0604020202020204" pitchFamily="34" charset="0"/>
                <a:cs typeface="Arial" panose="020B0604020202020204" pitchFamily="34" charset="0"/>
              </a:rPr>
              <a:t>in ADNI3. </a:t>
            </a:r>
            <a:endParaRPr lang="en-US" sz="14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WG members worked </a:t>
            </a:r>
            <a:r>
              <a:rPr lang="en-US" sz="1400" dirty="0">
                <a:latin typeface="Arial" panose="020B0604020202020204" pitchFamily="34" charset="0"/>
                <a:cs typeface="Arial" panose="020B0604020202020204" pitchFamily="34" charset="0"/>
              </a:rPr>
              <a:t>on the study design </a:t>
            </a:r>
            <a:r>
              <a:rPr lang="en-US" sz="1400" dirty="0" smtClean="0">
                <a:latin typeface="Arial" panose="020B0604020202020204" pitchFamily="34" charset="0"/>
                <a:cs typeface="Arial" panose="020B0604020202020204" pitchFamily="34" charset="0"/>
              </a:rPr>
              <a:t>with </a:t>
            </a:r>
            <a:r>
              <a:rPr lang="en-US" sz="1400" dirty="0">
                <a:latin typeface="Arial" panose="020B0604020202020204" pitchFamily="34" charset="0"/>
                <a:cs typeface="Arial" panose="020B0604020202020204" pitchFamily="34" charset="0"/>
              </a:rPr>
              <a:t>both </a:t>
            </a:r>
            <a:r>
              <a:rPr lang="en-US" sz="1400" dirty="0" err="1">
                <a:latin typeface="Arial" panose="020B0604020202020204" pitchFamily="34" charset="0"/>
                <a:cs typeface="Arial" panose="020B0604020202020204" pitchFamily="34" charset="0"/>
              </a:rPr>
              <a:t>CogState</a:t>
            </a:r>
            <a:r>
              <a:rPr lang="en-US" sz="1400" dirty="0">
                <a:latin typeface="Arial" panose="020B0604020202020204" pitchFamily="34" charset="0"/>
                <a:cs typeface="Arial" panose="020B0604020202020204" pitchFamily="34" charset="0"/>
              </a:rPr>
              <a:t> and the ADCS, later ATRI.  </a:t>
            </a:r>
            <a:endParaRPr lang="en-US" sz="1400" dirty="0" smtClean="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ADNI3 sample who have completed the Cogstate battery is continuing to grow, with 396 participants completing a baseline assessment – this is an increase from 261 participants who had completed at least one assessment in ADNI3 as of March 5, 2018.</a:t>
            </a:r>
          </a:p>
          <a:p>
            <a:pPr marL="285750" lvl="0" indent="-285750">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When combined across both ADNI2 and ADNI3, 443 participants have completed a baseline assessment to-date.</a:t>
            </a:r>
          </a:p>
          <a:p>
            <a:pPr marL="285750" indent="-285750">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Those ADNI2 and ADNI3 subjects who have been completing the Cogstate battery for the longest period of time are now up to their Month 33 assessment.</a:t>
            </a:r>
          </a:p>
          <a:p>
            <a:pPr marL="285750" lvl="0" indent="-285750">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Only 194 of the 396 (49.5%) subjects in the ADNI3 sample who have completed an in-clinic baseline assessment have also completed the scheduled at-home assessment within 4 weeks of their baseline assessment. This proportion is lower than what was observed in ADNI2 (79.2%). This lower proportion of at-home follow-up assessments within the first 4 weeks of the ADNI3 baseline is consistent with what was observed in the previous analysis in March 2018.</a:t>
            </a:r>
          </a:p>
          <a:p>
            <a:pPr marL="285750" lvl="0" indent="-285750">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213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1000"/>
                                        <p:tgtEl>
                                          <p:spTgt spid="3">
                                            <p:txEl>
                                              <p:pRg st="11" end="11"/>
                                            </p:txEl>
                                          </p:spTgt>
                                        </p:tgtEl>
                                      </p:cBhvr>
                                    </p:animEffect>
                                    <p:anim calcmode="lin" valueType="num">
                                      <p:cBhvr>
                                        <p:cTn id="5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6781800" cy="1143000"/>
          </a:xfrm>
        </p:spPr>
        <p:txBody>
          <a:bodyPr/>
          <a:lstStyle/>
          <a:p>
            <a:pPr fontAlgn="auto">
              <a:spcBef>
                <a:spcPts val="0"/>
              </a:spcBef>
              <a:spcAft>
                <a:spcPts val="0"/>
              </a:spcAft>
              <a:defRPr/>
            </a:pPr>
            <a:r>
              <a:rPr lang="en-US" sz="4000" b="0" dirty="0">
                <a:latin typeface="Calibri" panose="020F0502020204030204" pitchFamily="34" charset="0"/>
                <a:cs typeface="Arial" pitchFamily="34" charset="0"/>
              </a:rPr>
              <a:t>PPSB Contributions to ongoing </a:t>
            </a:r>
            <a:br>
              <a:rPr lang="en-US" sz="4000" b="0" dirty="0">
                <a:latin typeface="Calibri" panose="020F0502020204030204" pitchFamily="34" charset="0"/>
                <a:cs typeface="Arial" pitchFamily="34" charset="0"/>
              </a:rPr>
            </a:br>
            <a:r>
              <a:rPr lang="en-US" sz="4000" b="0" dirty="0">
                <a:latin typeface="Calibri" panose="020F0502020204030204" pitchFamily="34" charset="0"/>
                <a:cs typeface="Arial" pitchFamily="34" charset="0"/>
              </a:rPr>
              <a:t>Genetics Core Analysis</a:t>
            </a:r>
            <a:endParaRPr lang="en-US" sz="3200" b="0" i="1" dirty="0">
              <a:latin typeface="Calibri" panose="020F0502020204030204" pitchFamily="34" charset="0"/>
              <a:cs typeface="Arial" pitchFamily="34" charset="0"/>
            </a:endParaRPr>
          </a:p>
        </p:txBody>
      </p:sp>
      <p:sp>
        <p:nvSpPr>
          <p:cNvPr id="3" name="Text Placeholder 2"/>
          <p:cNvSpPr>
            <a:spLocks noGrp="1"/>
          </p:cNvSpPr>
          <p:nvPr>
            <p:ph type="body" sz="quarter" idx="10"/>
          </p:nvPr>
        </p:nvSpPr>
        <p:spPr>
          <a:xfrm>
            <a:off x="571500" y="5715000"/>
            <a:ext cx="6400800" cy="914400"/>
          </a:xfrm>
        </p:spPr>
        <p:txBody>
          <a:bodyPr/>
          <a:lstStyle/>
          <a:p>
            <a:r>
              <a:rPr lang="en-US" i="1" dirty="0">
                <a:solidFill>
                  <a:schemeClr val="tx2"/>
                </a:solidFill>
              </a:rPr>
              <a:t>Aparna Vasanthakumar, AbbVie </a:t>
            </a:r>
          </a:p>
        </p:txBody>
      </p:sp>
      <p:pic>
        <p:nvPicPr>
          <p:cNvPr id="4" name="Picture 35" descr="adni_logo_150x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0"/>
            <a:ext cx="1600200" cy="11190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6629400"/>
            <a:ext cx="457200" cy="276999"/>
          </a:xfrm>
          <a:prstGeom prst="rect">
            <a:avLst/>
          </a:prstGeom>
          <a:noFill/>
        </p:spPr>
        <p:txBody>
          <a:bodyPr wrap="square" rtlCol="0">
            <a:spAutoFit/>
          </a:bodyPr>
          <a:lstStyle/>
          <a:p>
            <a:fld id="{8D4697A9-54DF-40EE-AE3B-3CC84C624D97}" type="slidenum">
              <a:rPr lang="en-US" sz="1200">
                <a:solidFill>
                  <a:prstClr val="white"/>
                </a:solidFill>
              </a:rPr>
              <a:pPr/>
              <a:t>15</a:t>
            </a:fld>
            <a:endParaRPr lang="en-US" sz="1200" dirty="0">
              <a:solidFill>
                <a:prstClr val="white"/>
              </a:solidFill>
            </a:endParaRPr>
          </a:p>
        </p:txBody>
      </p:sp>
    </p:spTree>
    <p:extLst>
      <p:ext uri="{BB962C8B-B14F-4D97-AF65-F5344CB8AC3E}">
        <p14:creationId xmlns:p14="http://schemas.microsoft.com/office/powerpoint/2010/main" val="2232534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txBox="1">
            <a:spLocks noGrp="1"/>
          </p:cNvSpPr>
          <p:nvPr>
            <p:ph idx="1"/>
          </p:nvPr>
        </p:nvSpPr>
        <p:spPr>
          <a:xfrm>
            <a:off x="381000" y="990600"/>
            <a:ext cx="8318500" cy="5278368"/>
          </a:xfrm>
          <a:prstGeom prst="rect">
            <a:avLst/>
          </a:prstGeom>
          <a:noFill/>
        </p:spPr>
        <p:txBody>
          <a:bodyPr wrap="square" rtlCol="0">
            <a:spAutoFit/>
          </a:bodyPr>
          <a:lstStyle/>
          <a:p>
            <a:pPr marL="285750" indent="-285750">
              <a:spcBef>
                <a:spcPts val="0"/>
              </a:spcBef>
              <a:buFont typeface="Arial" panose="020B0604020202020204" pitchFamily="34" charset="0"/>
              <a:buChar char="•"/>
            </a:pPr>
            <a:r>
              <a:rPr lang="en-US" sz="1900" dirty="0"/>
              <a:t>There is broad literature support for the potential use of DNA methylation as a marker of disease occurrence/progression</a:t>
            </a:r>
          </a:p>
          <a:p>
            <a:pPr>
              <a:spcBef>
                <a:spcPts val="0"/>
              </a:spcBef>
            </a:pPr>
            <a:endParaRPr lang="en-US" sz="1900" dirty="0"/>
          </a:p>
          <a:p>
            <a:pPr marL="285750" indent="-285750">
              <a:spcBef>
                <a:spcPts val="0"/>
              </a:spcBef>
              <a:buFont typeface="Arial" panose="020B0604020202020204" pitchFamily="34" charset="0"/>
              <a:buChar char="•"/>
            </a:pPr>
            <a:r>
              <a:rPr lang="en-US" sz="1900" dirty="0"/>
              <a:t>To address peripheral DNA methylation changes in a large cohort of individuals, AbbVie, Biogen, and Janssen came together with Andy Saykin (Indiana University) and the Genetics core to fund and perform the DNA methylation analyses on a subset of ADNI individuals</a:t>
            </a:r>
          </a:p>
          <a:p>
            <a:pPr>
              <a:spcBef>
                <a:spcPts val="0"/>
              </a:spcBef>
            </a:pPr>
            <a:endParaRPr lang="en-US" sz="1900" dirty="0"/>
          </a:p>
          <a:p>
            <a:pPr marL="285750" indent="-285750">
              <a:spcBef>
                <a:spcPts val="0"/>
              </a:spcBef>
              <a:buFont typeface="Arial" panose="020B0604020202020204" pitchFamily="34" charset="0"/>
              <a:buChar char="•"/>
            </a:pPr>
            <a:r>
              <a:rPr lang="en-US" sz="1900" dirty="0"/>
              <a:t>650 individuals were selected, a subset of who had longitudinal visits, and a total of 1720 samples were analyzed for DNA methylation changes. Data have been deposited on LONI</a:t>
            </a:r>
          </a:p>
          <a:p>
            <a:pPr marL="285750" indent="-285750">
              <a:spcBef>
                <a:spcPts val="0"/>
              </a:spcBef>
              <a:buFont typeface="Arial" panose="020B0604020202020204" pitchFamily="34" charset="0"/>
              <a:buChar char="•"/>
            </a:pPr>
            <a:endParaRPr lang="en-US" sz="1900" dirty="0"/>
          </a:p>
          <a:p>
            <a:pPr marL="285750" indent="-285750">
              <a:spcBef>
                <a:spcPts val="0"/>
              </a:spcBef>
              <a:buFont typeface="Arial" panose="020B0604020202020204" pitchFamily="34" charset="0"/>
              <a:buChar char="•"/>
            </a:pPr>
            <a:r>
              <a:rPr lang="en-US" sz="1900" dirty="0"/>
              <a:t>Cross-sectional analysis of these data have been performed </a:t>
            </a:r>
          </a:p>
          <a:p>
            <a:pPr marL="749300" lvl="1" indent="-342900">
              <a:spcBef>
                <a:spcPts val="0"/>
              </a:spcBef>
              <a:buFont typeface="Wingdings" panose="05000000000000000000" pitchFamily="2" charset="2"/>
              <a:buChar char="§"/>
            </a:pPr>
            <a:r>
              <a:rPr lang="en-US" sz="1800" dirty="0"/>
              <a:t>Several differentially methylated positions lie within loci of genes demonstrated to be associated with AD (e.g. BDNF) </a:t>
            </a:r>
          </a:p>
          <a:p>
            <a:pPr marL="749300" lvl="1" indent="-342900">
              <a:spcBef>
                <a:spcPts val="0"/>
              </a:spcBef>
              <a:buFont typeface="Wingdings" panose="05000000000000000000" pitchFamily="2" charset="2"/>
              <a:buChar char="§"/>
            </a:pPr>
            <a:r>
              <a:rPr lang="en-US" sz="1800" dirty="0"/>
              <a:t>Results are being presented at AAIC, and being submitted as a manuscript for publication</a:t>
            </a:r>
          </a:p>
          <a:p>
            <a:pPr marL="749300" lvl="1" indent="-342900">
              <a:spcBef>
                <a:spcPts val="0"/>
              </a:spcBef>
              <a:buFont typeface="Wingdings" panose="05000000000000000000" pitchFamily="2" charset="2"/>
              <a:buChar char="§"/>
            </a:pPr>
            <a:r>
              <a:rPr lang="en-US" sz="1800" dirty="0"/>
              <a:t>Longitudinal changes in DNA methylation are currently being </a:t>
            </a:r>
            <a:r>
              <a:rPr lang="en-US" sz="1800" dirty="0" smtClean="0"/>
              <a:t>analyzed</a:t>
            </a:r>
            <a:endParaRPr lang="en-US" sz="1800" dirty="0"/>
          </a:p>
        </p:txBody>
      </p:sp>
      <p:sp>
        <p:nvSpPr>
          <p:cNvPr id="5" name="Title 4"/>
          <p:cNvSpPr>
            <a:spLocks noGrp="1"/>
          </p:cNvSpPr>
          <p:nvPr>
            <p:ph type="title"/>
          </p:nvPr>
        </p:nvSpPr>
        <p:spPr>
          <a:xfrm>
            <a:off x="457200" y="76200"/>
            <a:ext cx="8229600" cy="1143000"/>
          </a:xfrm>
        </p:spPr>
        <p:txBody>
          <a:bodyPr/>
          <a:lstStyle/>
          <a:p>
            <a:r>
              <a:rPr lang="en-US" sz="2800" b="1" dirty="0">
                <a:solidFill>
                  <a:schemeClr val="tx2"/>
                </a:solidFill>
              </a:rPr>
              <a:t>Contributions of the PPSB to the Epigenetics Initiative within the ADNI Genetics Core</a:t>
            </a:r>
          </a:p>
        </p:txBody>
      </p:sp>
    </p:spTree>
    <p:extLst>
      <p:ext uri="{BB962C8B-B14F-4D97-AF65-F5344CB8AC3E}">
        <p14:creationId xmlns:p14="http://schemas.microsoft.com/office/powerpoint/2010/main" val="45792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fade">
                                      <p:cBhvr>
                                        <p:cTn id="33" dur="1000"/>
                                        <p:tgtEl>
                                          <p:spTgt spid="8">
                                            <p:txEl>
                                              <p:pRg st="7" end="7"/>
                                            </p:txEl>
                                          </p:spTgt>
                                        </p:tgtEl>
                                      </p:cBhvr>
                                    </p:animEffect>
                                    <p:anim calcmode="lin" valueType="num">
                                      <p:cBhvr>
                                        <p:cTn id="34"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xEl>
                                              <p:pRg st="8" end="8"/>
                                            </p:txEl>
                                          </p:spTgt>
                                        </p:tgtEl>
                                        <p:attrNameLst>
                                          <p:attrName>style.visibility</p:attrName>
                                        </p:attrNameLst>
                                      </p:cBhvr>
                                      <p:to>
                                        <p:strVal val="visible"/>
                                      </p:to>
                                    </p:set>
                                    <p:animEffect transition="in" filter="fade">
                                      <p:cBhvr>
                                        <p:cTn id="38" dur="1000"/>
                                        <p:tgtEl>
                                          <p:spTgt spid="8">
                                            <p:txEl>
                                              <p:pRg st="8" end="8"/>
                                            </p:txEl>
                                          </p:spTgt>
                                        </p:tgtEl>
                                      </p:cBhvr>
                                    </p:animEffect>
                                    <p:anim calcmode="lin" valueType="num">
                                      <p:cBhvr>
                                        <p:cTn id="3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Effect transition="in" filter="fade">
                                      <p:cBhvr>
                                        <p:cTn id="43" dur="1000"/>
                                        <p:tgtEl>
                                          <p:spTgt spid="8">
                                            <p:txEl>
                                              <p:pRg st="9" end="9"/>
                                            </p:txEl>
                                          </p:spTgt>
                                        </p:tgtEl>
                                      </p:cBhvr>
                                    </p:animEffect>
                                    <p:anim calcmode="lin" valueType="num">
                                      <p:cBhvr>
                                        <p:cTn id="44"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6781800" cy="1143000"/>
          </a:xfrm>
        </p:spPr>
        <p:txBody>
          <a:bodyPr/>
          <a:lstStyle/>
          <a:p>
            <a:pPr fontAlgn="auto">
              <a:spcBef>
                <a:spcPts val="0"/>
              </a:spcBef>
              <a:spcAft>
                <a:spcPts val="0"/>
              </a:spcAft>
              <a:defRPr/>
            </a:pPr>
            <a:r>
              <a:rPr lang="en-US" sz="4000" b="0" dirty="0">
                <a:latin typeface="Calibri" panose="020F0502020204030204" pitchFamily="34" charset="0"/>
                <a:cs typeface="Arial" pitchFamily="34" charset="0"/>
              </a:rPr>
              <a:t>RARC Update</a:t>
            </a:r>
            <a:endParaRPr lang="en-US" sz="3200" b="0" i="1" dirty="0">
              <a:latin typeface="Calibri" panose="020F0502020204030204" pitchFamily="34" charset="0"/>
              <a:cs typeface="Arial" pitchFamily="34" charset="0"/>
            </a:endParaRPr>
          </a:p>
        </p:txBody>
      </p:sp>
      <p:sp>
        <p:nvSpPr>
          <p:cNvPr id="3" name="Text Placeholder 2"/>
          <p:cNvSpPr>
            <a:spLocks noGrp="1"/>
          </p:cNvSpPr>
          <p:nvPr>
            <p:ph type="body" sz="quarter" idx="10"/>
          </p:nvPr>
        </p:nvSpPr>
        <p:spPr>
          <a:xfrm>
            <a:off x="571500" y="5715000"/>
            <a:ext cx="6400800" cy="914400"/>
          </a:xfrm>
        </p:spPr>
        <p:txBody>
          <a:bodyPr/>
          <a:lstStyle/>
          <a:p>
            <a:r>
              <a:rPr lang="en-US" i="1" dirty="0">
                <a:solidFill>
                  <a:schemeClr val="tx2"/>
                </a:solidFill>
              </a:rPr>
              <a:t>Gerald Novak, J&amp;J</a:t>
            </a:r>
          </a:p>
        </p:txBody>
      </p:sp>
      <p:pic>
        <p:nvPicPr>
          <p:cNvPr id="4" name="Picture 35" descr="adni_logo_150x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0"/>
            <a:ext cx="1600200" cy="11190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AE523BC0-24A2-4B43-A5F5-401A201B2B9B}"/>
              </a:ext>
            </a:extLst>
          </p:cNvPr>
          <p:cNvSpPr txBox="1"/>
          <p:nvPr/>
        </p:nvSpPr>
        <p:spPr>
          <a:xfrm>
            <a:off x="304800" y="6629400"/>
            <a:ext cx="381000" cy="276999"/>
          </a:xfrm>
          <a:prstGeom prst="rect">
            <a:avLst/>
          </a:prstGeom>
          <a:noFill/>
        </p:spPr>
        <p:txBody>
          <a:bodyPr wrap="square" rtlCol="0">
            <a:spAutoFit/>
          </a:bodyPr>
          <a:lstStyle/>
          <a:p>
            <a:fld id="{8D4697A9-54DF-40EE-AE3B-3CC84C624D97}" type="slidenum">
              <a:rPr lang="en-US" sz="1200">
                <a:solidFill>
                  <a:prstClr val="white"/>
                </a:solidFill>
              </a:rPr>
              <a:pPr/>
              <a:t>17</a:t>
            </a:fld>
            <a:endParaRPr lang="en-US" sz="1200" dirty="0">
              <a:solidFill>
                <a:prstClr val="white"/>
              </a:solidFill>
            </a:endParaRPr>
          </a:p>
        </p:txBody>
      </p:sp>
    </p:spTree>
    <p:extLst>
      <p:ext uri="{BB962C8B-B14F-4D97-AF65-F5344CB8AC3E}">
        <p14:creationId xmlns:p14="http://schemas.microsoft.com/office/powerpoint/2010/main" val="66426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304800" y="533400"/>
            <a:ext cx="8153400" cy="685800"/>
          </a:xfrm>
          <a:prstGeom prst="rect">
            <a:avLst/>
          </a:prstGeom>
        </p:spPr>
        <p:txBody>
          <a:bodyPr vert="horz" lIns="91440" tIns="45720" rIns="91440" bIns="45720" rtlCol="0" anchor="ctr">
            <a:noAutofit/>
          </a:bodyPr>
          <a:lstStyle/>
          <a:p>
            <a:pPr algn="ctr">
              <a:spcBef>
                <a:spcPct val="0"/>
              </a:spcBef>
              <a:defRPr/>
            </a:pPr>
            <a:r>
              <a:rPr lang="en-US" sz="3200" b="1" dirty="0">
                <a:solidFill>
                  <a:srgbClr val="000099"/>
                </a:solidFill>
              </a:rPr>
              <a:t>Resource Allocation Review Committee (RARC)</a:t>
            </a:r>
          </a:p>
        </p:txBody>
      </p:sp>
      <p:sp>
        <p:nvSpPr>
          <p:cNvPr id="4" name="TextBox 3"/>
          <p:cNvSpPr txBox="1"/>
          <p:nvPr/>
        </p:nvSpPr>
        <p:spPr>
          <a:xfrm>
            <a:off x="533400" y="1174752"/>
            <a:ext cx="7772400" cy="5355312"/>
          </a:xfrm>
          <a:prstGeom prst="rect">
            <a:avLst/>
          </a:prstGeom>
          <a:noFill/>
        </p:spPr>
        <p:txBody>
          <a:bodyPr wrap="square" lIns="91440" tIns="45720" rIns="91440" bIns="45720" rtlCol="0">
            <a:spAutoFit/>
          </a:bodyPr>
          <a:lstStyle/>
          <a:p>
            <a:pPr marL="285750" indent="-285750">
              <a:buFont typeface="Arial" panose="020B0604020202020204" pitchFamily="34" charset="0"/>
              <a:buChar char="•"/>
            </a:pPr>
            <a:r>
              <a:rPr lang="en-US" dirty="0"/>
              <a:t>Requests for genetic materials (DNA, RNA, PBMCs, </a:t>
            </a:r>
            <a:r>
              <a:rPr lang="en-US" dirty="0" err="1"/>
              <a:t>etc</a:t>
            </a:r>
            <a:r>
              <a:rPr lang="en-US" dirty="0"/>
              <a:t>) will now be reviewed by a separate RARC at the National Cell Repository for Alzheimer’s Disease (NCRAD) at Indiana University, where they are stored.  </a:t>
            </a:r>
            <a:endParaRPr lang="en-US" dirty="0" smtClean="0"/>
          </a:p>
          <a:p>
            <a:pPr marL="742950" lvl="1" indent="-285750">
              <a:buFont typeface="Courier New" panose="02070309020205020404" pitchFamily="49" charset="0"/>
              <a:buChar char="o"/>
            </a:pPr>
            <a:r>
              <a:rPr lang="en-US" dirty="0" smtClean="0"/>
              <a:t>The </a:t>
            </a:r>
            <a:r>
              <a:rPr lang="en-US" dirty="0"/>
              <a:t>current RARC led by Tom </a:t>
            </a:r>
            <a:r>
              <a:rPr lang="en-US" dirty="0" err="1"/>
              <a:t>Montine</a:t>
            </a:r>
            <a:r>
              <a:rPr lang="en-US" dirty="0"/>
              <a:t> will continue to handle </a:t>
            </a:r>
            <a:r>
              <a:rPr lang="en-US" dirty="0" err="1"/>
              <a:t>biofluid</a:t>
            </a:r>
            <a:r>
              <a:rPr lang="en-US" dirty="0"/>
              <a:t> requests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separate RARC for postmortem tissues is proposed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New guidance and application forms are under review and will be available on the redesigned LONI website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sample selection form will link the online application with the ADNI aliquot inventory of samples and </a:t>
            </a:r>
            <a:r>
              <a:rPr lang="en-US" dirty="0" err="1"/>
              <a:t>timepoints</a:t>
            </a:r>
            <a:r>
              <a:rPr lang="en-US" dirty="0"/>
              <a:t> which will help the applicant judge the feasibility of their request.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Criteria for judging applications will be the same: scientific quality and value to the field; avoidance of duplication of existing studies; demonstration of ability to carry out the research; and impact on existing inventories</a:t>
            </a:r>
          </a:p>
          <a:p>
            <a:endParaRPr lang="en-US" dirty="0">
              <a:solidFill>
                <a:prstClr val="black"/>
              </a:solidFill>
            </a:endParaRPr>
          </a:p>
        </p:txBody>
      </p:sp>
      <p:sp>
        <p:nvSpPr>
          <p:cNvPr id="5" name="Slide Number Placeholder 1"/>
          <p:cNvSpPr>
            <a:spLocks noGrp="1"/>
          </p:cNvSpPr>
          <p:nvPr>
            <p:ph type="sldNum" sz="quarter" idx="12"/>
          </p:nvPr>
        </p:nvSpPr>
        <p:spPr bwMode="auto">
          <a:xfrm>
            <a:off x="0" y="625306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3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E21E13C-CB96-4392-AA98-CDBB7E21C2D4}" type="slidenum">
              <a:rPr lang="en-US" altLang="en-US" sz="1300">
                <a:solidFill>
                  <a:srgbClr val="898989"/>
                </a:solidFill>
              </a:rPr>
              <a:pPr eaLnBrk="1" hangingPunct="1">
                <a:spcBef>
                  <a:spcPct val="0"/>
                </a:spcBef>
                <a:buFontTx/>
                <a:buNone/>
              </a:pPr>
              <a:t>18</a:t>
            </a:fld>
            <a:endParaRPr lang="en-US" altLang="en-US" sz="1300" dirty="0">
              <a:solidFill>
                <a:srgbClr val="898989"/>
              </a:solidFill>
            </a:endParaRPr>
          </a:p>
        </p:txBody>
      </p:sp>
    </p:spTree>
    <p:extLst>
      <p:ext uri="{BB962C8B-B14F-4D97-AF65-F5344CB8AC3E}">
        <p14:creationId xmlns:p14="http://schemas.microsoft.com/office/powerpoint/2010/main" val="63481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anim calcmode="lin" valueType="num">
                                      <p:cBhvr>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1000"/>
                                        <p:tgtEl>
                                          <p:spTgt spid="4">
                                            <p:txEl>
                                              <p:pRg st="7" end="7"/>
                                            </p:txEl>
                                          </p:spTgt>
                                        </p:tgtEl>
                                      </p:cBhvr>
                                    </p:animEffect>
                                    <p:anim calcmode="lin" valueType="num">
                                      <p:cBhvr>
                                        <p:cTn id="3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1000"/>
                                        <p:tgtEl>
                                          <p:spTgt spid="4">
                                            <p:txEl>
                                              <p:pRg st="9" end="9"/>
                                            </p:txEl>
                                          </p:spTgt>
                                        </p:tgtEl>
                                      </p:cBhvr>
                                    </p:animEffect>
                                    <p:anim calcmode="lin" valueType="num">
                                      <p:cBhvr>
                                        <p:cTn id="4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6553200" cy="1143000"/>
          </a:xfrm>
        </p:spPr>
        <p:txBody>
          <a:bodyPr/>
          <a:lstStyle/>
          <a:p>
            <a:r>
              <a:rPr lang="en-US" dirty="0"/>
              <a:t/>
            </a:r>
            <a:br>
              <a:rPr lang="en-US" dirty="0"/>
            </a:br>
            <a:r>
              <a:rPr lang="en-US" dirty="0"/>
              <a:t>Contact Information</a:t>
            </a:r>
          </a:p>
        </p:txBody>
      </p:sp>
      <p:sp>
        <p:nvSpPr>
          <p:cNvPr id="3" name="Content Placeholder 2"/>
          <p:cNvSpPr txBox="1">
            <a:spLocks/>
          </p:cNvSpPr>
          <p:nvPr/>
        </p:nvSpPr>
        <p:spPr>
          <a:xfrm>
            <a:off x="152400" y="1066800"/>
            <a:ext cx="3733800" cy="2514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buFontTx/>
              <a:buNone/>
              <a:tabLst>
                <a:tab pos="1035050" algn="l"/>
              </a:tabLst>
            </a:pPr>
            <a:r>
              <a:rPr lang="en-US" altLang="en-US" sz="1400" b="1" dirty="0">
                <a:solidFill>
                  <a:prstClr val="white"/>
                </a:solidFill>
              </a:rPr>
              <a:t>For Scientific Inquiries:</a:t>
            </a:r>
          </a:p>
          <a:p>
            <a:pPr>
              <a:lnSpc>
                <a:spcPct val="80000"/>
              </a:lnSpc>
              <a:buFontTx/>
              <a:buNone/>
              <a:tabLst>
                <a:tab pos="1035050" algn="l"/>
              </a:tabLst>
            </a:pPr>
            <a:endParaRPr lang="en-US" altLang="en-US" sz="1400" b="1" dirty="0">
              <a:solidFill>
                <a:srgbClr val="FFCB05"/>
              </a:solidFill>
            </a:endParaRPr>
          </a:p>
          <a:p>
            <a:pPr>
              <a:lnSpc>
                <a:spcPct val="80000"/>
              </a:lnSpc>
              <a:buFontTx/>
              <a:buNone/>
              <a:tabLst>
                <a:tab pos="1035050" algn="l"/>
              </a:tabLst>
            </a:pPr>
            <a:r>
              <a:rPr lang="en-US" altLang="en-US" sz="1400" b="1" dirty="0">
                <a:solidFill>
                  <a:srgbClr val="FFCB05"/>
                </a:solidFill>
              </a:rPr>
              <a:t>Michael Biarnes, MS</a:t>
            </a:r>
          </a:p>
          <a:p>
            <a:pPr>
              <a:lnSpc>
                <a:spcPct val="80000"/>
              </a:lnSpc>
              <a:buFontTx/>
              <a:buNone/>
              <a:tabLst>
                <a:tab pos="1035050" algn="l"/>
              </a:tabLst>
            </a:pPr>
            <a:r>
              <a:rPr lang="en-US" altLang="en-US" sz="1400" dirty="0">
                <a:solidFill>
                  <a:prstClr val="white"/>
                </a:solidFill>
              </a:rPr>
              <a:t>Scientific Project Manager, Neuroscience</a:t>
            </a:r>
          </a:p>
          <a:p>
            <a:pPr>
              <a:lnSpc>
                <a:spcPct val="80000"/>
              </a:lnSpc>
              <a:buFontTx/>
              <a:buNone/>
              <a:tabLst>
                <a:tab pos="1035050" algn="l"/>
              </a:tabLst>
            </a:pPr>
            <a:r>
              <a:rPr lang="en-US" altLang="en-US" sz="1400" dirty="0">
                <a:solidFill>
                  <a:prstClr val="white"/>
                </a:solidFill>
              </a:rPr>
              <a:t>Foundation for the NIH</a:t>
            </a:r>
          </a:p>
          <a:p>
            <a:pPr>
              <a:lnSpc>
                <a:spcPct val="80000"/>
              </a:lnSpc>
              <a:buFontTx/>
              <a:buNone/>
              <a:tabLst>
                <a:tab pos="1035050" algn="l"/>
              </a:tabLst>
            </a:pPr>
            <a:r>
              <a:rPr lang="en-US" altLang="en-US" sz="1400" dirty="0">
                <a:solidFill>
                  <a:prstClr val="white"/>
                </a:solidFill>
              </a:rPr>
              <a:t>301.594.2612</a:t>
            </a:r>
          </a:p>
          <a:p>
            <a:pPr>
              <a:lnSpc>
                <a:spcPct val="80000"/>
              </a:lnSpc>
              <a:buFontTx/>
              <a:buNone/>
              <a:tabLst>
                <a:tab pos="1035050" algn="l"/>
              </a:tabLst>
            </a:pPr>
            <a:r>
              <a:rPr lang="en-US" altLang="en-US" sz="1400" u="sng" dirty="0">
                <a:solidFill>
                  <a:srgbClr val="FFCB05"/>
                </a:solidFill>
              </a:rPr>
              <a:t>mbiarnes@fnih.org</a:t>
            </a:r>
          </a:p>
          <a:p>
            <a:pPr>
              <a:lnSpc>
                <a:spcPct val="80000"/>
              </a:lnSpc>
              <a:buFontTx/>
              <a:buNone/>
              <a:tabLst>
                <a:tab pos="1035050" algn="l"/>
              </a:tabLst>
            </a:pPr>
            <a:endParaRPr lang="en-US" altLang="en-US" sz="1400" dirty="0">
              <a:solidFill>
                <a:prstClr val="white"/>
              </a:solidFill>
            </a:endParaRPr>
          </a:p>
          <a:p>
            <a:pPr>
              <a:lnSpc>
                <a:spcPct val="80000"/>
              </a:lnSpc>
              <a:buFontTx/>
              <a:buNone/>
              <a:tabLst>
                <a:tab pos="1035050" algn="l"/>
              </a:tabLst>
            </a:pPr>
            <a:r>
              <a:rPr lang="en-US" altLang="en-US" sz="1400" b="1" dirty="0">
                <a:solidFill>
                  <a:srgbClr val="FFCB05"/>
                </a:solidFill>
              </a:rPr>
              <a:t>Rosa Canet-Aviles, Ph.D</a:t>
            </a:r>
            <a:endParaRPr lang="en-US" altLang="en-US" sz="1400" b="1" dirty="0">
              <a:solidFill>
                <a:prstClr val="white"/>
              </a:solidFill>
            </a:endParaRPr>
          </a:p>
          <a:p>
            <a:pPr>
              <a:lnSpc>
                <a:spcPct val="80000"/>
              </a:lnSpc>
              <a:buFontTx/>
              <a:buNone/>
              <a:tabLst>
                <a:tab pos="1035050" algn="l"/>
              </a:tabLst>
            </a:pPr>
            <a:r>
              <a:rPr lang="en-US" altLang="en-US" sz="1400" dirty="0">
                <a:solidFill>
                  <a:prstClr val="white"/>
                </a:solidFill>
              </a:rPr>
              <a:t>Scientific Program Manager, Neuroscience</a:t>
            </a:r>
          </a:p>
          <a:p>
            <a:pPr>
              <a:lnSpc>
                <a:spcPct val="80000"/>
              </a:lnSpc>
              <a:buFontTx/>
              <a:buNone/>
              <a:tabLst>
                <a:tab pos="1035050" algn="l"/>
              </a:tabLst>
            </a:pPr>
            <a:r>
              <a:rPr lang="en-US" altLang="en-US" sz="1400" dirty="0">
                <a:solidFill>
                  <a:prstClr val="white"/>
                </a:solidFill>
              </a:rPr>
              <a:t>Foundation for the NIH</a:t>
            </a:r>
          </a:p>
          <a:p>
            <a:pPr>
              <a:lnSpc>
                <a:spcPct val="80000"/>
              </a:lnSpc>
              <a:buFontTx/>
              <a:buNone/>
              <a:tabLst>
                <a:tab pos="1035050" algn="l"/>
              </a:tabLst>
            </a:pPr>
            <a:r>
              <a:rPr lang="en-US" altLang="en-US" sz="1400" dirty="0">
                <a:solidFill>
                  <a:prstClr val="white"/>
                </a:solidFill>
              </a:rPr>
              <a:t>301.402.5346</a:t>
            </a:r>
          </a:p>
          <a:p>
            <a:pPr>
              <a:lnSpc>
                <a:spcPct val="80000"/>
              </a:lnSpc>
              <a:buFontTx/>
              <a:buNone/>
              <a:tabLst>
                <a:tab pos="1035050" algn="l"/>
              </a:tabLst>
            </a:pPr>
            <a:r>
              <a:rPr lang="en-US" altLang="en-US" sz="1400" u="sng" dirty="0">
                <a:solidFill>
                  <a:srgbClr val="FFCB05"/>
                </a:solidFill>
              </a:rPr>
              <a:t>rcanet-aviles@fnih.org</a:t>
            </a:r>
          </a:p>
          <a:p>
            <a:pPr>
              <a:lnSpc>
                <a:spcPct val="80000"/>
              </a:lnSpc>
              <a:buFontTx/>
              <a:buNone/>
              <a:tabLst>
                <a:tab pos="1035050" algn="l"/>
              </a:tabLst>
            </a:pPr>
            <a:endParaRPr lang="en-US" altLang="en-US" sz="1400" dirty="0">
              <a:solidFill>
                <a:prstClr val="white"/>
              </a:solidFill>
            </a:endParaRPr>
          </a:p>
          <a:p>
            <a:pPr algn="ctr">
              <a:lnSpc>
                <a:spcPct val="80000"/>
              </a:lnSpc>
              <a:buFontTx/>
              <a:buNone/>
              <a:tabLst>
                <a:tab pos="1035050" algn="l"/>
              </a:tabLst>
            </a:pPr>
            <a:endParaRPr lang="en-US" altLang="en-US" sz="1400" dirty="0">
              <a:solidFill>
                <a:prstClr val="white"/>
              </a:solidFill>
            </a:endParaRPr>
          </a:p>
          <a:p>
            <a:pPr algn="ctr">
              <a:lnSpc>
                <a:spcPct val="80000"/>
              </a:lnSpc>
              <a:buFontTx/>
              <a:buNone/>
              <a:tabLst>
                <a:tab pos="1035050" algn="l"/>
              </a:tabLst>
            </a:pPr>
            <a:endParaRPr lang="en-US" altLang="en-US" sz="1400" u="sng" dirty="0">
              <a:solidFill>
                <a:prstClr val="white"/>
              </a:solidFill>
            </a:endParaRPr>
          </a:p>
          <a:p>
            <a:pPr lvl="6">
              <a:tabLst>
                <a:tab pos="1035050" algn="l"/>
              </a:tabLst>
            </a:pPr>
            <a:endParaRPr lang="en-US" altLang="en-US" sz="200" dirty="0">
              <a:solidFill>
                <a:prstClr val="white"/>
              </a:solidFill>
            </a:endParaRPr>
          </a:p>
        </p:txBody>
      </p:sp>
      <p:sp>
        <p:nvSpPr>
          <p:cNvPr id="4" name="TextBox 3"/>
          <p:cNvSpPr txBox="1"/>
          <p:nvPr/>
        </p:nvSpPr>
        <p:spPr>
          <a:xfrm>
            <a:off x="2424403" y="5867400"/>
            <a:ext cx="2618794" cy="757130"/>
          </a:xfrm>
          <a:prstGeom prst="rect">
            <a:avLst/>
          </a:prstGeom>
          <a:noFill/>
        </p:spPr>
        <p:txBody>
          <a:bodyPr wrap="none">
            <a:spAutoFit/>
          </a:bodyPr>
          <a:lstStyle/>
          <a:p>
            <a:pPr marL="342900" indent="-342900" algn="ctr" eaLnBrk="0" hangingPunct="0">
              <a:lnSpc>
                <a:spcPct val="80000"/>
              </a:lnSpc>
              <a:spcBef>
                <a:spcPct val="20000"/>
              </a:spcBef>
              <a:tabLst>
                <a:tab pos="1035050" algn="l"/>
              </a:tabLst>
              <a:defRPr/>
            </a:pPr>
            <a:r>
              <a:rPr lang="en-US" altLang="en-US" sz="1400" b="1" u="sng" kern="0" dirty="0">
                <a:solidFill>
                  <a:srgbClr val="11457F"/>
                </a:solidFill>
              </a:rPr>
              <a:t>http://www.adni-info.org</a:t>
            </a:r>
          </a:p>
          <a:p>
            <a:pPr marL="342900" indent="-342900" algn="ctr" eaLnBrk="0" hangingPunct="0">
              <a:lnSpc>
                <a:spcPct val="80000"/>
              </a:lnSpc>
              <a:spcBef>
                <a:spcPct val="20000"/>
              </a:spcBef>
              <a:tabLst>
                <a:tab pos="1035050" algn="l"/>
              </a:tabLst>
              <a:defRPr/>
            </a:pPr>
            <a:r>
              <a:rPr lang="en-US" altLang="en-US" sz="1400" b="1" u="sng" kern="0" dirty="0">
                <a:solidFill>
                  <a:srgbClr val="11457F"/>
                </a:solidFill>
              </a:rPr>
              <a:t>http://www.adni.loni.usc.edu</a:t>
            </a:r>
          </a:p>
          <a:p>
            <a:pPr>
              <a:defRPr/>
            </a:pPr>
            <a:endParaRPr lang="en-US" dirty="0">
              <a:solidFill>
                <a:prstClr val="black"/>
              </a:solidFill>
            </a:endParaRPr>
          </a:p>
        </p:txBody>
      </p:sp>
      <p:sp>
        <p:nvSpPr>
          <p:cNvPr id="5" name="Content Placeholder 2"/>
          <p:cNvSpPr txBox="1">
            <a:spLocks/>
          </p:cNvSpPr>
          <p:nvPr/>
        </p:nvSpPr>
        <p:spPr bwMode="auto">
          <a:xfrm>
            <a:off x="3505200" y="1066800"/>
            <a:ext cx="381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lnSpc>
                <a:spcPct val="80000"/>
              </a:lnSpc>
              <a:buFontTx/>
              <a:buNone/>
              <a:tabLst>
                <a:tab pos="1035050" algn="l"/>
              </a:tabLst>
              <a:defRPr/>
            </a:pPr>
            <a:r>
              <a:rPr lang="en-US" altLang="en-US" sz="1400" b="1" kern="0" dirty="0">
                <a:solidFill>
                  <a:prstClr val="white"/>
                </a:solidFill>
              </a:rPr>
              <a:t>For Partnership Development Inquiries:</a:t>
            </a:r>
          </a:p>
          <a:p>
            <a:pPr algn="r">
              <a:lnSpc>
                <a:spcPct val="80000"/>
              </a:lnSpc>
              <a:buFontTx/>
              <a:buNone/>
              <a:tabLst>
                <a:tab pos="1035050" algn="l"/>
              </a:tabLst>
              <a:defRPr/>
            </a:pPr>
            <a:endParaRPr lang="en-US" altLang="en-US" sz="1400" b="1" kern="0" dirty="0">
              <a:solidFill>
                <a:srgbClr val="FFCB05"/>
              </a:solidFill>
            </a:endParaRPr>
          </a:p>
          <a:p>
            <a:pPr algn="r">
              <a:lnSpc>
                <a:spcPct val="80000"/>
              </a:lnSpc>
              <a:buFontTx/>
              <a:buNone/>
              <a:tabLst>
                <a:tab pos="1035050" algn="l"/>
              </a:tabLst>
              <a:defRPr/>
            </a:pPr>
            <a:r>
              <a:rPr lang="en-US" altLang="en-US" sz="1400" b="1" kern="0" dirty="0">
                <a:solidFill>
                  <a:srgbClr val="FFCB05"/>
                </a:solidFill>
              </a:rPr>
              <a:t>Alison Drone</a:t>
            </a:r>
          </a:p>
          <a:p>
            <a:pPr algn="r">
              <a:lnSpc>
                <a:spcPct val="80000"/>
              </a:lnSpc>
              <a:buFontTx/>
              <a:buNone/>
              <a:tabLst>
                <a:tab pos="1035050" algn="l"/>
              </a:tabLst>
              <a:defRPr/>
            </a:pPr>
            <a:r>
              <a:rPr lang="en-US" altLang="en-US" sz="1400" kern="0" dirty="0">
                <a:solidFill>
                  <a:prstClr val="white"/>
                </a:solidFill>
              </a:rPr>
              <a:t>Partnership Development Officer</a:t>
            </a:r>
          </a:p>
          <a:p>
            <a:pPr algn="r">
              <a:lnSpc>
                <a:spcPct val="80000"/>
              </a:lnSpc>
              <a:buFontTx/>
              <a:buNone/>
              <a:tabLst>
                <a:tab pos="1035050" algn="l"/>
              </a:tabLst>
              <a:defRPr/>
            </a:pPr>
            <a:r>
              <a:rPr lang="en-US" altLang="en-US" sz="1400" kern="0" dirty="0">
                <a:solidFill>
                  <a:prstClr val="white"/>
                </a:solidFill>
              </a:rPr>
              <a:t>Foundation for the NIH</a:t>
            </a:r>
          </a:p>
          <a:p>
            <a:pPr algn="r">
              <a:lnSpc>
                <a:spcPct val="80000"/>
              </a:lnSpc>
              <a:buFontTx/>
              <a:buNone/>
              <a:tabLst>
                <a:tab pos="1035050" algn="l"/>
              </a:tabLst>
              <a:defRPr/>
            </a:pPr>
            <a:r>
              <a:rPr lang="en-US" altLang="en-US" sz="1400" kern="0" dirty="0">
                <a:solidFill>
                  <a:prstClr val="white"/>
                </a:solidFill>
              </a:rPr>
              <a:t>301.443.2103</a:t>
            </a:r>
          </a:p>
          <a:p>
            <a:pPr algn="r">
              <a:lnSpc>
                <a:spcPct val="80000"/>
              </a:lnSpc>
              <a:buFontTx/>
              <a:buNone/>
              <a:tabLst>
                <a:tab pos="1035050" algn="l"/>
              </a:tabLst>
              <a:defRPr/>
            </a:pPr>
            <a:r>
              <a:rPr lang="en-US" altLang="en-US" sz="1400" u="sng" kern="0" dirty="0">
                <a:solidFill>
                  <a:srgbClr val="FFCB05"/>
                </a:solidFill>
              </a:rPr>
              <a:t>adrone@fnih.org</a:t>
            </a:r>
          </a:p>
          <a:p>
            <a:pPr algn="r">
              <a:lnSpc>
                <a:spcPct val="80000"/>
              </a:lnSpc>
              <a:buFontTx/>
              <a:buNone/>
              <a:tabLst>
                <a:tab pos="1035050" algn="l"/>
              </a:tabLst>
              <a:defRPr/>
            </a:pPr>
            <a:endParaRPr lang="en-US" altLang="en-US" sz="1400" kern="0" dirty="0">
              <a:solidFill>
                <a:srgbClr val="FFCB05"/>
              </a:solidFill>
            </a:endParaRPr>
          </a:p>
          <a:p>
            <a:pPr algn="r">
              <a:lnSpc>
                <a:spcPct val="80000"/>
              </a:lnSpc>
              <a:buFontTx/>
              <a:buNone/>
              <a:tabLst>
                <a:tab pos="1035050" algn="l"/>
              </a:tabLst>
              <a:defRPr/>
            </a:pPr>
            <a:r>
              <a:rPr lang="en-US" altLang="en-US" sz="1400" b="1" kern="0" dirty="0">
                <a:solidFill>
                  <a:srgbClr val="FFCB05"/>
                </a:solidFill>
              </a:rPr>
              <a:t>Julie Wolf-Rodda</a:t>
            </a:r>
          </a:p>
          <a:p>
            <a:pPr algn="r">
              <a:lnSpc>
                <a:spcPct val="80000"/>
              </a:lnSpc>
              <a:buFontTx/>
              <a:buNone/>
              <a:tabLst>
                <a:tab pos="1035050" algn="l"/>
              </a:tabLst>
              <a:defRPr/>
            </a:pPr>
            <a:r>
              <a:rPr lang="en-US" altLang="en-US" sz="1400" kern="0" dirty="0">
                <a:solidFill>
                  <a:prstClr val="white"/>
                </a:solidFill>
              </a:rPr>
              <a:t>Senior Vice President of Development</a:t>
            </a:r>
          </a:p>
          <a:p>
            <a:pPr algn="r">
              <a:lnSpc>
                <a:spcPct val="80000"/>
              </a:lnSpc>
              <a:buFontTx/>
              <a:buNone/>
              <a:tabLst>
                <a:tab pos="1035050" algn="l"/>
              </a:tabLst>
              <a:defRPr/>
            </a:pPr>
            <a:r>
              <a:rPr lang="en-US" altLang="en-US" sz="1400" kern="0" dirty="0">
                <a:solidFill>
                  <a:prstClr val="white"/>
                </a:solidFill>
              </a:rPr>
              <a:t>Foundation for the NIH</a:t>
            </a:r>
          </a:p>
          <a:p>
            <a:pPr algn="r">
              <a:lnSpc>
                <a:spcPct val="80000"/>
              </a:lnSpc>
              <a:buFontTx/>
              <a:buNone/>
              <a:tabLst>
                <a:tab pos="1035050" algn="l"/>
              </a:tabLst>
              <a:defRPr/>
            </a:pPr>
            <a:r>
              <a:rPr lang="en-US" altLang="en-US" sz="1400" kern="0" dirty="0">
                <a:solidFill>
                  <a:prstClr val="white"/>
                </a:solidFill>
              </a:rPr>
              <a:t>301.402.6027</a:t>
            </a:r>
          </a:p>
          <a:p>
            <a:pPr algn="r">
              <a:lnSpc>
                <a:spcPct val="80000"/>
              </a:lnSpc>
              <a:buFontTx/>
              <a:buNone/>
              <a:tabLst>
                <a:tab pos="1035050" algn="l"/>
              </a:tabLst>
              <a:defRPr/>
            </a:pPr>
            <a:r>
              <a:rPr lang="en-US" sz="1400" u="sng" dirty="0">
                <a:solidFill>
                  <a:srgbClr val="FFCB05"/>
                </a:solidFill>
              </a:rPr>
              <a:t>jwolf-rodda@fnih.org</a:t>
            </a:r>
          </a:p>
          <a:p>
            <a:pPr algn="r">
              <a:lnSpc>
                <a:spcPct val="80000"/>
              </a:lnSpc>
              <a:buFontTx/>
              <a:buNone/>
              <a:tabLst>
                <a:tab pos="1035050" algn="l"/>
              </a:tabLst>
              <a:defRPr/>
            </a:pPr>
            <a:endParaRPr lang="en-US" altLang="en-US" sz="1400" kern="0" dirty="0">
              <a:solidFill>
                <a:prstClr val="white"/>
              </a:solidFill>
            </a:endParaRPr>
          </a:p>
          <a:p>
            <a:pPr algn="r">
              <a:lnSpc>
                <a:spcPct val="80000"/>
              </a:lnSpc>
              <a:buFontTx/>
              <a:buNone/>
              <a:tabLst>
                <a:tab pos="1035050" algn="l"/>
              </a:tabLst>
              <a:defRPr/>
            </a:pPr>
            <a:endParaRPr lang="en-US" altLang="en-US" sz="1400" kern="0" dirty="0">
              <a:solidFill>
                <a:srgbClr val="FFCB05"/>
              </a:solidFill>
            </a:endParaRPr>
          </a:p>
          <a:p>
            <a:pPr algn="ctr">
              <a:lnSpc>
                <a:spcPct val="80000"/>
              </a:lnSpc>
              <a:buFontTx/>
              <a:buNone/>
              <a:tabLst>
                <a:tab pos="1035050" algn="l"/>
              </a:tabLst>
              <a:defRPr/>
            </a:pPr>
            <a:endParaRPr lang="en-US" altLang="en-US" sz="1400" b="1" kern="0" dirty="0">
              <a:solidFill>
                <a:prstClr val="black"/>
              </a:solidFill>
            </a:endParaRPr>
          </a:p>
          <a:p>
            <a:pPr algn="ctr">
              <a:lnSpc>
                <a:spcPct val="80000"/>
              </a:lnSpc>
              <a:buFontTx/>
              <a:buNone/>
              <a:tabLst>
                <a:tab pos="1035050" algn="l"/>
              </a:tabLst>
              <a:defRPr/>
            </a:pPr>
            <a:endParaRPr lang="en-US" altLang="en-US" sz="1400" b="1" u="sng" kern="0" dirty="0">
              <a:solidFill>
                <a:prstClr val="black"/>
              </a:solidFill>
            </a:endParaRPr>
          </a:p>
          <a:p>
            <a:pPr>
              <a:tabLst>
                <a:tab pos="1035050" algn="l"/>
              </a:tabLst>
              <a:defRPr/>
            </a:pPr>
            <a:endParaRPr lang="en-US" altLang="en-US" sz="1400" kern="0" dirty="0">
              <a:solidFill>
                <a:prstClr val="black"/>
              </a:solidFill>
            </a:endParaRPr>
          </a:p>
        </p:txBody>
      </p:sp>
    </p:spTree>
    <p:extLst>
      <p:ext uri="{BB962C8B-B14F-4D97-AF65-F5344CB8AC3E}">
        <p14:creationId xmlns:p14="http://schemas.microsoft.com/office/powerpoint/2010/main" val="3681913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lstStyle/>
          <a:p>
            <a:r>
              <a:rPr lang="en-US" dirty="0"/>
              <a:t>PPSB: Leadership</a:t>
            </a:r>
          </a:p>
        </p:txBody>
      </p:sp>
      <p:graphicFrame>
        <p:nvGraphicFramePr>
          <p:cNvPr id="4" name="Group 35"/>
          <p:cNvGraphicFramePr>
            <a:graphicFrameLocks/>
          </p:cNvGraphicFramePr>
          <p:nvPr>
            <p:extLst>
              <p:ext uri="{D42A27DB-BD31-4B8C-83A1-F6EECF244321}">
                <p14:modId xmlns:p14="http://schemas.microsoft.com/office/powerpoint/2010/main" val="3703223540"/>
              </p:ext>
            </p:extLst>
          </p:nvPr>
        </p:nvGraphicFramePr>
        <p:xfrm>
          <a:off x="381000" y="697707"/>
          <a:ext cx="8534400" cy="6022824"/>
        </p:xfrm>
        <a:graphic>
          <a:graphicData uri="http://schemas.openxmlformats.org/drawingml/2006/table">
            <a:tbl>
              <a:tblPr/>
              <a:tblGrid>
                <a:gridCol w="1943477">
                  <a:extLst>
                    <a:ext uri="{9D8B030D-6E8A-4147-A177-3AD203B41FA5}">
                      <a16:colId xmlns="" xmlns:a16="http://schemas.microsoft.com/office/drawing/2014/main" val="20000"/>
                    </a:ext>
                  </a:extLst>
                </a:gridCol>
                <a:gridCol w="6590923">
                  <a:extLst>
                    <a:ext uri="{9D8B030D-6E8A-4147-A177-3AD203B41FA5}">
                      <a16:colId xmlns="" xmlns:a16="http://schemas.microsoft.com/office/drawing/2014/main" val="20001"/>
                    </a:ext>
                  </a:extLst>
                </a:gridCol>
              </a:tblGrid>
              <a:tr h="280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mn-lt"/>
                        </a:rPr>
                        <a:t>Chair</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457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mn-lt"/>
                        </a:rPr>
                        <a:t>James Hendrix, Alzheimer’s Association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71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mn-lt"/>
                        </a:rPr>
                        <a:t>Chair-elect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457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rPr>
                        <a:t>Aparna </a:t>
                      </a:r>
                      <a:r>
                        <a:rPr kumimoji="0" lang="en-US" sz="1600" b="1" i="0" u="none" strike="noStrike" cap="none" normalizeH="0" baseline="0" dirty="0" err="1">
                          <a:ln>
                            <a:noFill/>
                          </a:ln>
                          <a:solidFill>
                            <a:schemeClr val="tx1"/>
                          </a:solidFill>
                          <a:effectLst/>
                          <a:latin typeface="+mn-lt"/>
                        </a:rPr>
                        <a:t>Vasanthakumar</a:t>
                      </a:r>
                      <a:r>
                        <a:rPr kumimoji="0" lang="en-US" sz="1600" b="1" i="0" u="none" strike="noStrike" cap="none" normalizeH="0" baseline="0" dirty="0">
                          <a:ln>
                            <a:noFill/>
                          </a:ln>
                          <a:solidFill>
                            <a:schemeClr val="tx1"/>
                          </a:solidFill>
                          <a:effectLst/>
                          <a:latin typeface="+mn-lt"/>
                        </a:rPr>
                        <a:t>, AbbVie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78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mn-lt"/>
                        </a:rPr>
                        <a:t>FNIH</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457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rPr>
                        <a:t>Michael Biarnes, Scientific Project Manager*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Rosa Canet-Aviles, Scientific Program Manager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rPr>
                        <a:t>Alison Drone, Partnership Development Officer</a:t>
                      </a:r>
                      <a:r>
                        <a:rPr kumimoji="0" lang="en-US" sz="1600" b="1" i="0" u="none" strike="noStrike" cap="none" normalizeH="0" baseline="30000" dirty="0">
                          <a:ln>
                            <a:noFill/>
                          </a:ln>
                          <a:solidFill>
                            <a:schemeClr val="tx1"/>
                          </a:solidFill>
                          <a:effectLst/>
                          <a:latin typeface="+mn-lt"/>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Julie Wolf-Rodda, Senior Vice President of Development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800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mn-lt"/>
                        </a:rPr>
                        <a:t>Past PPSB Chairs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457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mn-lt"/>
                        </a:rPr>
                        <a:t>Veronika </a:t>
                      </a:r>
                      <a:r>
                        <a:rPr kumimoji="0" lang="en-US" sz="1600" b="0" i="0" u="none" strike="noStrike" cap="none" normalizeH="0" baseline="0" dirty="0" err="1">
                          <a:ln>
                            <a:noFill/>
                          </a:ln>
                          <a:solidFill>
                            <a:schemeClr val="tx1"/>
                          </a:solidFill>
                          <a:effectLst/>
                          <a:latin typeface="+mn-lt"/>
                        </a:rPr>
                        <a:t>Logovinsky</a:t>
                      </a:r>
                      <a:r>
                        <a:rPr kumimoji="0" lang="en-US" sz="1600" b="0" i="0" u="none" strike="noStrike" cap="none" normalizeH="0" baseline="0" dirty="0">
                          <a:ln>
                            <a:noFill/>
                          </a:ln>
                          <a:solidFill>
                            <a:schemeClr val="tx1"/>
                          </a:solidFill>
                          <a:effectLst/>
                          <a:latin typeface="+mn-lt"/>
                        </a:rPr>
                        <a:t>, Eisai</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normalizeH="0" baseline="0" dirty="0">
                          <a:ln>
                            <a:noFill/>
                          </a:ln>
                          <a:solidFill>
                            <a:schemeClr val="tx1"/>
                          </a:solidFill>
                          <a:effectLst/>
                          <a:latin typeface="+mn-lt"/>
                          <a:ea typeface="+mn-ea"/>
                          <a:cs typeface="+mn-cs"/>
                        </a:rPr>
                        <a:t>Robert Dean, Eli Lilly;</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normalizeH="0" baseline="0" dirty="0">
                          <a:ln>
                            <a:noFill/>
                          </a:ln>
                          <a:solidFill>
                            <a:schemeClr val="tx1"/>
                          </a:solidFill>
                          <a:effectLst/>
                          <a:latin typeface="+mn-lt"/>
                          <a:ea typeface="+mn-ea"/>
                          <a:cs typeface="+mn-cs"/>
                        </a:rPr>
                        <a:t>Susan De Santi, Piramal Pharma, Inc.;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normalizeH="0" baseline="0" dirty="0">
                          <a:ln>
                            <a:noFill/>
                          </a:ln>
                          <a:solidFill>
                            <a:schemeClr val="tx1"/>
                          </a:solidFill>
                          <a:effectLst/>
                          <a:latin typeface="+mn-lt"/>
                          <a:ea typeface="+mn-ea"/>
                          <a:cs typeface="+mn-cs"/>
                        </a:rPr>
                        <a:t>Gerald Novak, Janssen;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mn-lt"/>
                        </a:rPr>
                        <a:t>Jesse Cedarbaum, Biogen;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mn-lt"/>
                        </a:rPr>
                        <a:t>Adam Schwarz, Eli Lilly;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mn-lt"/>
                        </a:rPr>
                        <a:t>Johan Luthman, Eisai;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mn-lt"/>
                        </a:rPr>
                        <a:t>Enchi</a:t>
                      </a:r>
                      <a:r>
                        <a:rPr kumimoji="0" lang="en-US" sz="1600" b="0" i="0" u="none" strike="noStrike" cap="none" normalizeH="0" baseline="0" dirty="0">
                          <a:ln>
                            <a:noFill/>
                          </a:ln>
                          <a:solidFill>
                            <a:schemeClr val="tx1"/>
                          </a:solidFill>
                          <a:effectLst/>
                          <a:latin typeface="+mn-lt"/>
                        </a:rPr>
                        <a:t> Liu, Janssen AI;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mn-lt"/>
                        </a:rPr>
                        <a:t>Mark Schmidt, J&amp;J;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mn-lt"/>
                        </a:rPr>
                        <a:t>Holly Soares, </a:t>
                      </a:r>
                      <a:r>
                        <a:rPr kumimoji="0" lang="en-US" sz="1600" b="0" i="0" u="none" strike="noStrike" cap="none" normalizeH="0" baseline="0" dirty="0" err="1">
                          <a:ln>
                            <a:noFill/>
                          </a:ln>
                          <a:solidFill>
                            <a:schemeClr val="tx1"/>
                          </a:solidFill>
                          <a:effectLst/>
                          <a:latin typeface="+mn-lt"/>
                        </a:rPr>
                        <a:t>Abbvie</a:t>
                      </a:r>
                      <a:r>
                        <a:rPr kumimoji="0" lang="en-US" sz="1600" b="0" i="0" u="none" strike="noStrike" cap="none" normalizeH="0" baseline="0" dirty="0">
                          <a:ln>
                            <a:noFill/>
                          </a:ln>
                          <a:solidFill>
                            <a:schemeClr val="tx1"/>
                          </a:solidFill>
                          <a:effectLst/>
                          <a:latin typeface="+mn-lt"/>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mn-lt"/>
                        </a:rPr>
                        <a:t>Patricia Cole, Takeda;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mn-lt"/>
                        </a:rPr>
                        <a:t>Eric Siemers, Eli Lilly;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mn-lt"/>
                        </a:rPr>
                        <a:t>Bill Potter;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mn-lt"/>
                        </a:rPr>
                        <a:t>Pete Snyder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 name="TextBox 2"/>
          <p:cNvSpPr txBox="1"/>
          <p:nvPr/>
        </p:nvSpPr>
        <p:spPr>
          <a:xfrm>
            <a:off x="380999" y="5791200"/>
            <a:ext cx="1905001" cy="707886"/>
          </a:xfrm>
          <a:prstGeom prst="rect">
            <a:avLst/>
          </a:prstGeom>
          <a:noFill/>
        </p:spPr>
        <p:txBody>
          <a:bodyPr wrap="square" rtlCol="0">
            <a:spAutoFit/>
          </a:bodyPr>
          <a:lstStyle/>
          <a:p>
            <a:r>
              <a:rPr lang="en-US" sz="1600" i="1" dirty="0">
                <a:solidFill>
                  <a:schemeClr val="bg1"/>
                </a:solidFill>
              </a:rPr>
              <a:t>* </a:t>
            </a:r>
            <a:r>
              <a:rPr lang="en-US" sz="1200" i="1" dirty="0">
                <a:solidFill>
                  <a:schemeClr val="bg1"/>
                </a:solidFill>
              </a:rPr>
              <a:t>Primary project manager</a:t>
            </a:r>
          </a:p>
          <a:p>
            <a:r>
              <a:rPr lang="en-US" sz="1600" i="1" baseline="30000" dirty="0">
                <a:solidFill>
                  <a:schemeClr val="bg1"/>
                </a:solidFill>
              </a:rPr>
              <a:t># </a:t>
            </a:r>
            <a:r>
              <a:rPr lang="en-US" sz="1200" i="1" dirty="0">
                <a:solidFill>
                  <a:schemeClr val="bg1"/>
                </a:solidFill>
              </a:rPr>
              <a:t> Primary Partnership Development contact</a:t>
            </a:r>
            <a:endParaRPr lang="en-US" sz="1200" i="1" baseline="30000" dirty="0">
              <a:solidFill>
                <a:schemeClr val="bg1"/>
              </a:solidFill>
            </a:endParaRPr>
          </a:p>
        </p:txBody>
      </p:sp>
      <p:sp>
        <p:nvSpPr>
          <p:cNvPr id="5" name="Slide Number Placeholder 1"/>
          <p:cNvSpPr txBox="1">
            <a:spLocks/>
          </p:cNvSpPr>
          <p:nvPr/>
        </p:nvSpPr>
        <p:spPr bwMode="auto">
          <a:xfrm>
            <a:off x="0" y="65690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0" latinLnBrk="0" hangingPunct="0">
              <a:spcBef>
                <a:spcPct val="20000"/>
              </a:spcBef>
              <a:buFont typeface="Arial" charset="0"/>
              <a:buChar char="•"/>
              <a:defRPr sz="33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pPr>
            <a:fld id="{0E21E13C-CB96-4392-AA98-CDBB7E21C2D4}" type="slidenum">
              <a:rPr lang="en-US" altLang="en-US" sz="1300" smtClean="0">
                <a:solidFill>
                  <a:srgbClr val="898989"/>
                </a:solidFill>
              </a:rPr>
              <a:pPr eaLnBrk="1" hangingPunct="1">
                <a:spcBef>
                  <a:spcPct val="0"/>
                </a:spcBef>
                <a:buFontTx/>
                <a:buNone/>
              </a:pPr>
              <a:t>2</a:t>
            </a:fld>
            <a:endParaRPr lang="en-US" altLang="en-US" sz="1300" dirty="0">
              <a:solidFill>
                <a:srgbClr val="898989"/>
              </a:solidFill>
            </a:endParaRPr>
          </a:p>
        </p:txBody>
      </p:sp>
    </p:spTree>
    <p:extLst>
      <p:ext uri="{BB962C8B-B14F-4D97-AF65-F5344CB8AC3E}">
        <p14:creationId xmlns:p14="http://schemas.microsoft.com/office/powerpoint/2010/main" val="4188480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Development\Program Files\Active Projects\NIA\ADNI\Logos\biog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859" y="1979828"/>
            <a:ext cx="1578625" cy="9339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freiremc\AppData\Local\Microsoft\Windows\Temporary Internet Files\Content.Outlook\F7B22G75\FNIH-LOGO-2013_7x3in_300dpi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367601"/>
            <a:ext cx="1578663" cy="6951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5070" y="3918113"/>
            <a:ext cx="1824146" cy="776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2436" y="4718301"/>
            <a:ext cx="1696780" cy="86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8CF7D865-B96F-45FE-9896-17C140CCDA2C" descr="D2C84277-3097-46EE-8471-AD83C4C218B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586" y="3011014"/>
            <a:ext cx="1281634" cy="69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0" y="6645649"/>
            <a:ext cx="9144000" cy="228600"/>
          </a:xfrm>
          <a:prstGeom prst="rect">
            <a:avLst/>
          </a:prstGeom>
          <a:solidFill>
            <a:srgbClr val="11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latin typeface="Calibri"/>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4376" y="2286560"/>
            <a:ext cx="1724353" cy="320454"/>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8938" y="3136891"/>
            <a:ext cx="893696" cy="536217"/>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7586" y="4066929"/>
            <a:ext cx="1486716" cy="386109"/>
          </a:xfrm>
          <a:prstGeom prst="rect">
            <a:avLst/>
          </a:prstGeom>
        </p:spPr>
      </p:pic>
      <p:pic>
        <p:nvPicPr>
          <p:cNvPr id="49" name="Picture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88018" y="4902197"/>
            <a:ext cx="814710" cy="495910"/>
          </a:xfrm>
          <a:prstGeom prst="rect">
            <a:avLst/>
          </a:prstGeom>
        </p:spPr>
      </p:pic>
      <p:pic>
        <p:nvPicPr>
          <p:cNvPr id="50" name="Picture 4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7586" y="5731418"/>
            <a:ext cx="1113898" cy="578371"/>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72557" y="5649562"/>
            <a:ext cx="1609669" cy="742082"/>
          </a:xfrm>
          <a:prstGeom prst="rect">
            <a:avLst/>
          </a:prstGeom>
        </p:spPr>
      </p:pic>
      <p:pic>
        <p:nvPicPr>
          <p:cNvPr id="52" name="Picture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58815" y="5967121"/>
            <a:ext cx="1308950" cy="420597"/>
          </a:xfrm>
          <a:prstGeom prst="rect">
            <a:avLst/>
          </a:prstGeom>
        </p:spPr>
      </p:pic>
      <p:pic>
        <p:nvPicPr>
          <p:cNvPr id="53" name="Picture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4822" y="1319670"/>
            <a:ext cx="1765941" cy="418452"/>
          </a:xfrm>
          <a:prstGeom prst="rect">
            <a:avLst/>
          </a:prstGeom>
        </p:spPr>
      </p:pic>
      <p:sp>
        <p:nvSpPr>
          <p:cNvPr id="40" name="Rectangle 5"/>
          <p:cNvSpPr>
            <a:spLocks noChangeArrowheads="1"/>
          </p:cNvSpPr>
          <p:nvPr/>
        </p:nvSpPr>
        <p:spPr bwMode="auto">
          <a:xfrm>
            <a:off x="152400" y="304800"/>
            <a:ext cx="6414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latin typeface="Calibri" panose="020F0502020204030204" pitchFamily="34" charset="0"/>
              </a:rPr>
              <a:t>Current PPSB Partners </a:t>
            </a:r>
            <a:r>
              <a:rPr lang="en-US" sz="3600" b="1">
                <a:latin typeface="Calibri" panose="020F0502020204030204" pitchFamily="34" charset="0"/>
              </a:rPr>
              <a:t>for ADNI3</a:t>
            </a:r>
            <a:endParaRPr lang="en-US" sz="2000" b="1" i="1" dirty="0">
              <a:latin typeface="Calibri" panose="020F0502020204030204" pitchFamily="34" charset="0"/>
            </a:endParaRPr>
          </a:p>
        </p:txBody>
      </p:sp>
      <p:pic>
        <p:nvPicPr>
          <p:cNvPr id="42" name="Picture 18"/>
          <p:cNvPicPr>
            <a:picLocks noChangeAspect="1" noChangeArrowheads="1"/>
          </p:cNvPicPr>
          <p:nvPr/>
        </p:nvPicPr>
        <p:blipFill>
          <a:blip r:embed="rId16" cstate="print"/>
          <a:srcRect/>
          <a:stretch>
            <a:fillRect/>
          </a:stretch>
        </p:blipFill>
        <p:spPr bwMode="auto">
          <a:xfrm>
            <a:off x="6016315" y="1363874"/>
            <a:ext cx="2902901" cy="422683"/>
          </a:xfrm>
          <a:prstGeom prst="rect">
            <a:avLst/>
          </a:prstGeom>
          <a:noFill/>
          <a:ln w="9525">
            <a:noFill/>
            <a:miter lim="800000"/>
            <a:headEnd/>
            <a:tailEnd/>
          </a:ln>
        </p:spPr>
      </p:pic>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33511" y="3049700"/>
            <a:ext cx="783306" cy="710599"/>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92365" y="3929241"/>
            <a:ext cx="1466088" cy="754122"/>
          </a:xfrm>
          <a:prstGeom prst="rect">
            <a:avLst/>
          </a:prstGeom>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27586" y="4944910"/>
            <a:ext cx="1105889" cy="317846"/>
          </a:xfrm>
          <a:prstGeom prst="rect">
            <a:avLst/>
          </a:prstGeom>
        </p:spPr>
      </p:pic>
      <p:pic>
        <p:nvPicPr>
          <p:cNvPr id="13" name="Picture 1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833813" y="4943765"/>
            <a:ext cx="1764408" cy="412774"/>
          </a:xfrm>
          <a:prstGeom prst="rect">
            <a:avLst/>
          </a:prstGeom>
        </p:spPr>
      </p:pic>
      <p:pic>
        <p:nvPicPr>
          <p:cNvPr id="6" name="Picture 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334269" y="3869887"/>
            <a:ext cx="1236730" cy="872830"/>
          </a:xfrm>
          <a:prstGeom prst="rect">
            <a:avLst/>
          </a:prstGeom>
        </p:spPr>
      </p:pic>
      <p:pic>
        <p:nvPicPr>
          <p:cNvPr id="7" name="Picture 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42007" y="1319670"/>
            <a:ext cx="2144300" cy="511091"/>
          </a:xfrm>
          <a:prstGeom prst="rect">
            <a:avLst/>
          </a:prstGeom>
        </p:spPr>
      </p:pic>
      <p:pic>
        <p:nvPicPr>
          <p:cNvPr id="15" name="Picture 1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30002" y="4014306"/>
            <a:ext cx="583992" cy="583992"/>
          </a:xfrm>
          <a:prstGeom prst="rect">
            <a:avLst/>
          </a:prstGeom>
        </p:spPr>
      </p:pic>
      <p:pic>
        <p:nvPicPr>
          <p:cNvPr id="3" name="Picture 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055657" y="4865499"/>
            <a:ext cx="1500463" cy="569307"/>
          </a:xfrm>
          <a:prstGeom prst="rect">
            <a:avLst/>
          </a:prstGeom>
        </p:spPr>
      </p:pic>
      <p:pic>
        <p:nvPicPr>
          <p:cNvPr id="5" name="Picture 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083798" y="5827367"/>
            <a:ext cx="1640231" cy="482422"/>
          </a:xfrm>
          <a:prstGeom prst="rect">
            <a:avLst/>
          </a:prstGeom>
        </p:spPr>
      </p:pic>
      <p:pic>
        <p:nvPicPr>
          <p:cNvPr id="11" name="Picture 1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070277" y="2113589"/>
            <a:ext cx="1696780" cy="666397"/>
          </a:xfrm>
          <a:prstGeom prst="rect">
            <a:avLst/>
          </a:prstGeom>
        </p:spPr>
      </p:pic>
      <p:pic>
        <p:nvPicPr>
          <p:cNvPr id="17" name="Picture 16">
            <a:extLst>
              <a:ext uri="{FF2B5EF4-FFF2-40B4-BE49-F238E27FC236}">
                <a16:creationId xmlns="" xmlns:a16="http://schemas.microsoft.com/office/drawing/2014/main" id="{0A35A310-61A9-4A33-B569-C90D5079FD60}"/>
              </a:ext>
            </a:extLst>
          </p:cNvPr>
          <p:cNvPicPr>
            <a:picLocks noChangeAspect="1"/>
          </p:cNvPicPr>
          <p:nvPr/>
        </p:nvPicPr>
        <p:blipFill>
          <a:blip r:embed="rId27"/>
          <a:stretch>
            <a:fillRect/>
          </a:stretch>
        </p:blipFill>
        <p:spPr>
          <a:xfrm>
            <a:off x="1965777" y="3248786"/>
            <a:ext cx="1281634" cy="312427"/>
          </a:xfrm>
          <a:prstGeom prst="rect">
            <a:avLst/>
          </a:prstGeom>
        </p:spPr>
      </p:pic>
      <p:pic>
        <p:nvPicPr>
          <p:cNvPr id="19" name="Picture 18">
            <a:extLst>
              <a:ext uri="{FF2B5EF4-FFF2-40B4-BE49-F238E27FC236}">
                <a16:creationId xmlns="" xmlns:a16="http://schemas.microsoft.com/office/drawing/2014/main" id="{4D465C18-A3DE-4867-B3B2-06C7FA73B3EF}"/>
              </a:ext>
            </a:extLst>
          </p:cNvPr>
          <p:cNvPicPr>
            <a:picLocks noChangeAspect="1"/>
          </p:cNvPicPr>
          <p:nvPr/>
        </p:nvPicPr>
        <p:blipFill>
          <a:blip r:embed="rId28"/>
          <a:stretch>
            <a:fillRect/>
          </a:stretch>
        </p:blipFill>
        <p:spPr>
          <a:xfrm>
            <a:off x="4527493" y="1315275"/>
            <a:ext cx="1211455" cy="519880"/>
          </a:xfrm>
          <a:prstGeom prst="rect">
            <a:avLst/>
          </a:prstGeom>
        </p:spPr>
      </p:pic>
      <p:pic>
        <p:nvPicPr>
          <p:cNvPr id="20" name="Picture 19">
            <a:extLst>
              <a:ext uri="{FF2B5EF4-FFF2-40B4-BE49-F238E27FC236}">
                <a16:creationId xmlns="" xmlns:a16="http://schemas.microsoft.com/office/drawing/2014/main" id="{BDD570CE-B988-4AB4-9647-695388BF6142}"/>
              </a:ext>
            </a:extLst>
          </p:cNvPr>
          <p:cNvPicPr>
            <a:picLocks noChangeAspect="1"/>
          </p:cNvPicPr>
          <p:nvPr/>
        </p:nvPicPr>
        <p:blipFill>
          <a:blip r:embed="rId29"/>
          <a:stretch>
            <a:fillRect/>
          </a:stretch>
        </p:blipFill>
        <p:spPr>
          <a:xfrm>
            <a:off x="6509297" y="3170635"/>
            <a:ext cx="2409919" cy="468729"/>
          </a:xfrm>
          <a:prstGeom prst="rect">
            <a:avLst/>
          </a:prstGeom>
        </p:spPr>
      </p:pic>
      <p:pic>
        <p:nvPicPr>
          <p:cNvPr id="16" name="Picture 15">
            <a:extLst>
              <a:ext uri="{FF2B5EF4-FFF2-40B4-BE49-F238E27FC236}">
                <a16:creationId xmlns="" xmlns:a16="http://schemas.microsoft.com/office/drawing/2014/main" id="{E6B8209D-228F-44F3-AC94-9A87E1CDFAA9}"/>
              </a:ext>
            </a:extLst>
          </p:cNvPr>
          <p:cNvPicPr>
            <a:picLocks noChangeAspect="1"/>
          </p:cNvPicPr>
          <p:nvPr/>
        </p:nvPicPr>
        <p:blipFill>
          <a:blip r:embed="rId30"/>
          <a:stretch>
            <a:fillRect/>
          </a:stretch>
        </p:blipFill>
        <p:spPr>
          <a:xfrm>
            <a:off x="427586" y="1981956"/>
            <a:ext cx="2074239" cy="837024"/>
          </a:xfrm>
          <a:prstGeom prst="rect">
            <a:avLst/>
          </a:prstGeom>
        </p:spPr>
      </p:pic>
    </p:spTree>
    <p:extLst>
      <p:ext uri="{BB962C8B-B14F-4D97-AF65-F5344CB8AC3E}">
        <p14:creationId xmlns:p14="http://schemas.microsoft.com/office/powerpoint/2010/main" val="1547696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sz="4000" dirty="0">
                <a:solidFill>
                  <a:srgbClr val="000099"/>
                </a:solidFill>
              </a:rPr>
              <a:t>PPSB: 2018 Key Deliverables</a:t>
            </a:r>
            <a:r>
              <a:rPr lang="en-US" dirty="0"/>
              <a:t/>
            </a:r>
            <a:br>
              <a:rPr lang="en-US" dirty="0"/>
            </a:br>
            <a:endParaRPr lang="en-US" dirty="0"/>
          </a:p>
        </p:txBody>
      </p:sp>
      <p:sp>
        <p:nvSpPr>
          <p:cNvPr id="3" name="Text Placeholder 2"/>
          <p:cNvSpPr>
            <a:spLocks noGrp="1"/>
          </p:cNvSpPr>
          <p:nvPr>
            <p:ph type="body" sz="quarter" idx="10"/>
          </p:nvPr>
        </p:nvSpPr>
        <p:spPr>
          <a:xfrm>
            <a:off x="457200" y="990600"/>
            <a:ext cx="8229600" cy="5029200"/>
          </a:xfrm>
        </p:spPr>
        <p:txBody>
          <a:bodyPr>
            <a:normAutofit/>
          </a:bodyPr>
          <a:lstStyle/>
          <a:p>
            <a:pPr lvl="1"/>
            <a:r>
              <a:rPr lang="en-US" sz="2400" dirty="0"/>
              <a:t>Provide advice and input from a </a:t>
            </a:r>
            <a:r>
              <a:rPr lang="en-US" sz="2400" dirty="0" smtClean="0"/>
              <a:t>private / philanthropy partner </a:t>
            </a:r>
            <a:r>
              <a:rPr lang="en-US" sz="2400" dirty="0"/>
              <a:t>perspective on the ADNI 3 implementation</a:t>
            </a:r>
          </a:p>
          <a:p>
            <a:pPr lvl="1"/>
            <a:r>
              <a:rPr lang="en-US" sz="2400" dirty="0"/>
              <a:t>In the pre-competitive space, evaluate needs/gaps and recommend projects or analyses that could accelerate drug development</a:t>
            </a:r>
          </a:p>
          <a:p>
            <a:pPr lvl="1"/>
            <a:r>
              <a:rPr lang="en-US" sz="2400" dirty="0"/>
              <a:t>PPSB working groups interface with ADNI cores on achieving working group goals and objectives</a:t>
            </a:r>
          </a:p>
          <a:p>
            <a:pPr lvl="1"/>
            <a:r>
              <a:rPr lang="en-US" sz="2400" dirty="0"/>
              <a:t>Articulate &amp; communicate PPSB needs to the ADNI leadership (via PPSB Core Liaisons and the ADNI PPSB Chair)</a:t>
            </a:r>
          </a:p>
          <a:p>
            <a:endParaRPr lang="en-US" sz="2800" dirty="0"/>
          </a:p>
        </p:txBody>
      </p:sp>
      <p:sp>
        <p:nvSpPr>
          <p:cNvPr id="4" name="Slide Number Placeholder 1"/>
          <p:cNvSpPr txBox="1">
            <a:spLocks/>
          </p:cNvSpPr>
          <p:nvPr/>
        </p:nvSpPr>
        <p:spPr bwMode="auto">
          <a:xfrm>
            <a:off x="0" y="625306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0" latinLnBrk="0" hangingPunct="0">
              <a:spcBef>
                <a:spcPct val="20000"/>
              </a:spcBef>
              <a:buFont typeface="Arial" charset="0"/>
              <a:buChar char="•"/>
              <a:defRPr sz="33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pPr>
            <a:fld id="{0E21E13C-CB96-4392-AA98-CDBB7E21C2D4}" type="slidenum">
              <a:rPr lang="en-US" altLang="en-US" sz="1300" smtClean="0">
                <a:solidFill>
                  <a:srgbClr val="898989"/>
                </a:solidFill>
              </a:rPr>
              <a:pPr eaLnBrk="1" hangingPunct="1">
                <a:spcBef>
                  <a:spcPct val="0"/>
                </a:spcBef>
                <a:buFontTx/>
                <a:buNone/>
              </a:pPr>
              <a:t>4</a:t>
            </a:fld>
            <a:endParaRPr lang="en-US" altLang="en-US" sz="1300" dirty="0">
              <a:solidFill>
                <a:srgbClr val="898989"/>
              </a:solidFill>
            </a:endParaRPr>
          </a:p>
        </p:txBody>
      </p:sp>
      <p:pic>
        <p:nvPicPr>
          <p:cNvPr id="2051" name="Picture 3" descr="C:\Users\jhendrix\AppData\Local\Microsoft\Windows\Temporary Internet Files\Content.IE5\HHCA0RN8\039-pizza-deliver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4808838"/>
            <a:ext cx="2362200" cy="17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73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7010400" cy="1524000"/>
          </a:xfrm>
        </p:spPr>
        <p:txBody>
          <a:bodyPr/>
          <a:lstStyle/>
          <a:p>
            <a:r>
              <a:rPr lang="en-US" dirty="0"/>
              <a:t>PPSB Working </a:t>
            </a:r>
            <a:r>
              <a:rPr lang="en-US" dirty="0" smtClean="0"/>
              <a:t>Groups &amp; </a:t>
            </a:r>
            <a:br>
              <a:rPr lang="en-US" dirty="0" smtClean="0"/>
            </a:br>
            <a:r>
              <a:rPr lang="en-US" dirty="0" smtClean="0"/>
              <a:t>Core Liaisons</a:t>
            </a:r>
            <a:endParaRPr lang="en-US" dirty="0"/>
          </a:p>
        </p:txBody>
      </p:sp>
    </p:spTree>
    <p:extLst>
      <p:ext uri="{BB962C8B-B14F-4D97-AF65-F5344CB8AC3E}">
        <p14:creationId xmlns:p14="http://schemas.microsoft.com/office/powerpoint/2010/main" val="3189512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algn="ctr"/>
            <a:r>
              <a:rPr lang="en-US" sz="3200" b="1" dirty="0">
                <a:solidFill>
                  <a:schemeClr val="tx2"/>
                </a:solidFill>
                <a:latin typeface="Calibri" panose="020F0502020204030204" pitchFamily="34" charset="0"/>
                <a:ea typeface="Cambria Math" pitchFamily="18" charset="0"/>
                <a:cs typeface="Times New Roman" pitchFamily="18" charset="0"/>
              </a:rPr>
              <a:t>PPSB Working </a:t>
            </a:r>
            <a:r>
              <a:rPr lang="en-US" sz="3200" b="1" dirty="0" smtClean="0">
                <a:solidFill>
                  <a:schemeClr val="tx2"/>
                </a:solidFill>
                <a:latin typeface="Calibri" panose="020F0502020204030204" pitchFamily="34" charset="0"/>
                <a:ea typeface="Cambria Math" pitchFamily="18" charset="0"/>
                <a:cs typeface="Times New Roman" pitchFamily="18" charset="0"/>
              </a:rPr>
              <a:t>Groups</a:t>
            </a:r>
            <a:r>
              <a:rPr lang="en-US" sz="3200" b="1" dirty="0">
                <a:latin typeface="Calibri" panose="020F0502020204030204" pitchFamily="34" charset="0"/>
                <a:ea typeface="Cambria Math" pitchFamily="18" charset="0"/>
                <a:cs typeface="Times New Roman" pitchFamily="18" charset="0"/>
              </a:rPr>
              <a:t/>
            </a:r>
            <a:br>
              <a:rPr lang="en-US" sz="3200" b="1" dirty="0">
                <a:latin typeface="Calibri" panose="020F0502020204030204" pitchFamily="34" charset="0"/>
                <a:ea typeface="Cambria Math" pitchFamily="18" charset="0"/>
                <a:cs typeface="Times New Roman" pitchFamily="18" charset="0"/>
              </a:rPr>
            </a:br>
            <a:endParaRPr lang="en-US" sz="3200" b="1" dirty="0"/>
          </a:p>
        </p:txBody>
      </p:sp>
      <p:sp>
        <p:nvSpPr>
          <p:cNvPr id="3" name="Text Placeholder 2"/>
          <p:cNvSpPr>
            <a:spLocks noGrp="1"/>
          </p:cNvSpPr>
          <p:nvPr>
            <p:ph type="body" sz="quarter" idx="10"/>
          </p:nvPr>
        </p:nvSpPr>
        <p:spPr>
          <a:xfrm>
            <a:off x="609600" y="914400"/>
            <a:ext cx="8229600" cy="1295400"/>
          </a:xfrm>
        </p:spPr>
        <p:txBody>
          <a:bodyPr/>
          <a:lstStyle/>
          <a:p>
            <a:pPr marL="857250" lvl="1" indent="-457200">
              <a:spcBef>
                <a:spcPts val="0"/>
              </a:spcBef>
              <a:buFont typeface="Wingdings" panose="05000000000000000000" pitchFamily="2" charset="2"/>
              <a:buChar char="§"/>
            </a:pPr>
            <a:r>
              <a:rPr lang="en-US" sz="2400" b="1" dirty="0" smtClean="0"/>
              <a:t>Clinical Endpoints </a:t>
            </a:r>
            <a:r>
              <a:rPr lang="en-US" sz="2400" dirty="0" smtClean="0"/>
              <a:t>- </a:t>
            </a:r>
            <a:r>
              <a:rPr lang="en-US" sz="2400" i="1" dirty="0" smtClean="0"/>
              <a:t>TBD</a:t>
            </a:r>
            <a:endParaRPr lang="en-US" sz="2400" i="1" dirty="0" smtClean="0"/>
          </a:p>
          <a:p>
            <a:pPr marL="857250" lvl="1" indent="-457200">
              <a:spcBef>
                <a:spcPts val="0"/>
              </a:spcBef>
              <a:buFont typeface="Wingdings" panose="05000000000000000000" pitchFamily="2" charset="2"/>
              <a:buChar char="§"/>
            </a:pPr>
            <a:r>
              <a:rPr lang="en-US" sz="2400" b="1" dirty="0" err="1">
                <a:latin typeface="Calibri" panose="020F0502020204030204" pitchFamily="34" charset="0"/>
              </a:rPr>
              <a:t>Biofluid</a:t>
            </a:r>
            <a:r>
              <a:rPr lang="en-US" sz="2400" b="1" dirty="0">
                <a:latin typeface="Calibri" panose="020F0502020204030204" pitchFamily="34" charset="0"/>
              </a:rPr>
              <a:t> Biomarkers </a:t>
            </a:r>
            <a:r>
              <a:rPr lang="en-US" sz="2400" dirty="0">
                <a:latin typeface="Calibri" panose="020F0502020204030204" pitchFamily="34" charset="0"/>
              </a:rPr>
              <a:t>– </a:t>
            </a:r>
            <a:r>
              <a:rPr lang="en-US" sz="2400" i="1" dirty="0">
                <a:latin typeface="Calibri" panose="020F0502020204030204" pitchFamily="34" charset="0"/>
              </a:rPr>
              <a:t>Susan De Santi, </a:t>
            </a:r>
            <a:r>
              <a:rPr lang="en-US" sz="2400" i="1" dirty="0" err="1">
                <a:latin typeface="Calibri" panose="020F0502020204030204" pitchFamily="34" charset="0"/>
              </a:rPr>
              <a:t>Piramal</a:t>
            </a:r>
            <a:endParaRPr lang="en-US" sz="2400" i="1" dirty="0">
              <a:latin typeface="Calibri" panose="020F0502020204030204" pitchFamily="34" charset="0"/>
            </a:endParaRPr>
          </a:p>
          <a:p>
            <a:pPr marL="857250" lvl="1" indent="-457200">
              <a:spcBef>
                <a:spcPts val="0"/>
              </a:spcBef>
              <a:buFont typeface="Wingdings" panose="05000000000000000000" pitchFamily="2" charset="2"/>
              <a:buChar char="§"/>
            </a:pPr>
            <a:r>
              <a:rPr lang="en-US" sz="2400" b="1" dirty="0" smtClean="0"/>
              <a:t>PET </a:t>
            </a:r>
            <a:r>
              <a:rPr lang="en-US" sz="2400" b="1" dirty="0" smtClean="0"/>
              <a:t>Endpoints </a:t>
            </a:r>
            <a:r>
              <a:rPr lang="en-US" sz="2400" dirty="0" smtClean="0"/>
              <a:t>- </a:t>
            </a:r>
            <a:r>
              <a:rPr lang="en-US" sz="2400" i="1" dirty="0"/>
              <a:t>Mark </a:t>
            </a:r>
            <a:r>
              <a:rPr lang="en-US" sz="2400" i="1" dirty="0" smtClean="0"/>
              <a:t>Schmidt, </a:t>
            </a:r>
            <a:r>
              <a:rPr lang="en-US" sz="2400" i="1" dirty="0" smtClean="0"/>
              <a:t>J&amp;J; </a:t>
            </a:r>
            <a:r>
              <a:rPr lang="en-US" sz="2400" dirty="0"/>
              <a:t>Gregory Klein, </a:t>
            </a:r>
            <a:r>
              <a:rPr lang="en-US" sz="2400" dirty="0" smtClean="0"/>
              <a:t>Roche</a:t>
            </a:r>
            <a:endParaRPr lang="en-US" sz="2400" i="1" dirty="0">
              <a:solidFill>
                <a:schemeClr val="tx1">
                  <a:lumMod val="65000"/>
                  <a:lumOff val="35000"/>
                </a:schemeClr>
              </a:solidFill>
              <a:latin typeface="Calibri" panose="020F0502020204030204" pitchFamily="34" charset="0"/>
            </a:endParaRPr>
          </a:p>
        </p:txBody>
      </p:sp>
      <p:sp>
        <p:nvSpPr>
          <p:cNvPr id="4" name="TextBox 3"/>
          <p:cNvSpPr txBox="1"/>
          <p:nvPr/>
        </p:nvSpPr>
        <p:spPr>
          <a:xfrm>
            <a:off x="304800" y="6629400"/>
            <a:ext cx="304800" cy="276999"/>
          </a:xfrm>
          <a:prstGeom prst="rect">
            <a:avLst/>
          </a:prstGeom>
          <a:noFill/>
        </p:spPr>
        <p:txBody>
          <a:bodyPr wrap="square" rtlCol="0">
            <a:spAutoFit/>
          </a:bodyPr>
          <a:lstStyle/>
          <a:p>
            <a:fld id="{8D4697A9-54DF-40EE-AE3B-3CC84C624D97}" type="slidenum">
              <a:rPr lang="en-US" sz="1200">
                <a:solidFill>
                  <a:prstClr val="white"/>
                </a:solidFill>
              </a:rPr>
              <a:pPr/>
              <a:t>6</a:t>
            </a:fld>
            <a:endParaRPr lang="en-US" sz="1200" dirty="0">
              <a:solidFill>
                <a:prstClr val="white"/>
              </a:solidFill>
            </a:endParaRPr>
          </a:p>
        </p:txBody>
      </p:sp>
      <p:sp>
        <p:nvSpPr>
          <p:cNvPr id="5" name="Text Placeholder 2"/>
          <p:cNvSpPr txBox="1">
            <a:spLocks/>
          </p:cNvSpPr>
          <p:nvPr/>
        </p:nvSpPr>
        <p:spPr>
          <a:xfrm>
            <a:off x="609600" y="3505200"/>
            <a:ext cx="8229600" cy="243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57250" lvl="1" indent="-457200">
              <a:spcBef>
                <a:spcPts val="0"/>
              </a:spcBef>
              <a:buFont typeface="Wingdings" panose="05000000000000000000" pitchFamily="2" charset="2"/>
              <a:buChar char="§"/>
            </a:pPr>
            <a:r>
              <a:rPr lang="en-US" sz="2400" b="1" dirty="0" smtClean="0">
                <a:solidFill>
                  <a:schemeClr val="tx1">
                    <a:lumMod val="65000"/>
                    <a:lumOff val="35000"/>
                  </a:schemeClr>
                </a:solidFill>
                <a:latin typeface="Calibri" panose="020F0502020204030204" pitchFamily="34" charset="0"/>
              </a:rPr>
              <a:t>Clinical Core </a:t>
            </a:r>
            <a:r>
              <a:rPr lang="en-US" sz="2400" dirty="0" smtClean="0">
                <a:solidFill>
                  <a:schemeClr val="tx1">
                    <a:lumMod val="65000"/>
                    <a:lumOff val="35000"/>
                  </a:schemeClr>
                </a:solidFill>
                <a:latin typeface="Calibri" panose="020F0502020204030204" pitchFamily="34" charset="0"/>
              </a:rPr>
              <a:t>– </a:t>
            </a:r>
            <a:r>
              <a:rPr lang="en-US" sz="2400" i="1" dirty="0" smtClean="0">
                <a:solidFill>
                  <a:schemeClr val="tx1">
                    <a:lumMod val="65000"/>
                    <a:lumOff val="35000"/>
                  </a:schemeClr>
                </a:solidFill>
                <a:latin typeface="Calibri" panose="020F0502020204030204" pitchFamily="34" charset="0"/>
              </a:rPr>
              <a:t>Chad Swanson, Eisai</a:t>
            </a:r>
            <a:endParaRPr lang="en-US" sz="2400" b="1" dirty="0" smtClean="0">
              <a:solidFill>
                <a:schemeClr val="tx1">
                  <a:lumMod val="65000"/>
                  <a:lumOff val="35000"/>
                </a:schemeClr>
              </a:solidFill>
              <a:latin typeface="Calibri" panose="020F0502020204030204" pitchFamily="34" charset="0"/>
            </a:endParaRPr>
          </a:p>
          <a:p>
            <a:pPr marL="857250" lvl="1" indent="-457200">
              <a:spcBef>
                <a:spcPts val="0"/>
              </a:spcBef>
              <a:buFont typeface="Wingdings" panose="05000000000000000000" pitchFamily="2" charset="2"/>
              <a:buChar char="§"/>
            </a:pPr>
            <a:r>
              <a:rPr lang="en-US" sz="2400" b="1" dirty="0" smtClean="0">
                <a:solidFill>
                  <a:schemeClr val="tx1">
                    <a:lumMod val="65000"/>
                    <a:lumOff val="35000"/>
                  </a:schemeClr>
                </a:solidFill>
                <a:latin typeface="Calibri" panose="020F0502020204030204" pitchFamily="34" charset="0"/>
              </a:rPr>
              <a:t>Biostatistics Core </a:t>
            </a:r>
            <a:r>
              <a:rPr lang="en-US" sz="2400" i="1" dirty="0" smtClean="0">
                <a:solidFill>
                  <a:schemeClr val="tx1">
                    <a:lumMod val="65000"/>
                    <a:lumOff val="35000"/>
                  </a:schemeClr>
                </a:solidFill>
                <a:latin typeface="Calibri" panose="020F0502020204030204" pitchFamily="34" charset="0"/>
              </a:rPr>
              <a:t>– Jerry Novak, J&amp;J</a:t>
            </a:r>
          </a:p>
          <a:p>
            <a:pPr marL="857250" lvl="1" indent="-457200">
              <a:spcBef>
                <a:spcPts val="0"/>
              </a:spcBef>
              <a:buFont typeface="Wingdings" panose="05000000000000000000" pitchFamily="2" charset="2"/>
              <a:buChar char="§"/>
            </a:pPr>
            <a:r>
              <a:rPr lang="en-US" sz="2400" b="1" dirty="0" smtClean="0">
                <a:solidFill>
                  <a:schemeClr val="tx1">
                    <a:lumMod val="65000"/>
                    <a:lumOff val="35000"/>
                  </a:schemeClr>
                </a:solidFill>
                <a:latin typeface="Calibri" panose="020F0502020204030204" pitchFamily="34" charset="0"/>
              </a:rPr>
              <a:t>PET Core </a:t>
            </a:r>
            <a:r>
              <a:rPr lang="en-US" sz="2400" dirty="0" smtClean="0">
                <a:solidFill>
                  <a:schemeClr val="tx1">
                    <a:lumMod val="65000"/>
                    <a:lumOff val="35000"/>
                  </a:schemeClr>
                </a:solidFill>
                <a:latin typeface="Calibri" panose="020F0502020204030204" pitchFamily="34" charset="0"/>
              </a:rPr>
              <a:t>– </a:t>
            </a:r>
            <a:r>
              <a:rPr lang="en-US" sz="2400" i="1" dirty="0" smtClean="0">
                <a:solidFill>
                  <a:schemeClr val="tx1">
                    <a:lumMod val="65000"/>
                    <a:lumOff val="35000"/>
                  </a:schemeClr>
                </a:solidFill>
                <a:latin typeface="Calibri" panose="020F0502020204030204" pitchFamily="34" charset="0"/>
              </a:rPr>
              <a:t>Gregory Klein, Roche/ Mark Schmidt, J&amp;J</a:t>
            </a:r>
          </a:p>
          <a:p>
            <a:pPr marL="857250" lvl="1" indent="-457200">
              <a:spcBef>
                <a:spcPts val="0"/>
              </a:spcBef>
              <a:buFont typeface="Wingdings" panose="05000000000000000000" pitchFamily="2" charset="2"/>
              <a:buChar char="§"/>
            </a:pPr>
            <a:r>
              <a:rPr lang="en-US" sz="2400" b="1" dirty="0" smtClean="0">
                <a:solidFill>
                  <a:schemeClr val="tx1">
                    <a:lumMod val="65000"/>
                    <a:lumOff val="35000"/>
                  </a:schemeClr>
                </a:solidFill>
                <a:latin typeface="Calibri" panose="020F0502020204030204" pitchFamily="34" charset="0"/>
              </a:rPr>
              <a:t>Genetics Core </a:t>
            </a:r>
            <a:r>
              <a:rPr lang="en-US" sz="2400" i="1" dirty="0" smtClean="0">
                <a:solidFill>
                  <a:schemeClr val="tx1">
                    <a:lumMod val="65000"/>
                    <a:lumOff val="35000"/>
                  </a:schemeClr>
                </a:solidFill>
                <a:latin typeface="Calibri" panose="020F0502020204030204" pitchFamily="34" charset="0"/>
              </a:rPr>
              <a:t>– Aparna </a:t>
            </a:r>
            <a:r>
              <a:rPr lang="en-US" sz="2400" i="1" dirty="0" err="1" smtClean="0">
                <a:solidFill>
                  <a:schemeClr val="tx1">
                    <a:lumMod val="65000"/>
                    <a:lumOff val="35000"/>
                  </a:schemeClr>
                </a:solidFill>
                <a:latin typeface="Calibri" panose="020F0502020204030204" pitchFamily="34" charset="0"/>
              </a:rPr>
              <a:t>Vasanthakumar</a:t>
            </a:r>
            <a:r>
              <a:rPr lang="en-US" sz="2400" i="1" dirty="0" smtClean="0">
                <a:solidFill>
                  <a:schemeClr val="tx1">
                    <a:lumMod val="65000"/>
                    <a:lumOff val="35000"/>
                  </a:schemeClr>
                </a:solidFill>
                <a:latin typeface="Calibri" panose="020F0502020204030204" pitchFamily="34" charset="0"/>
              </a:rPr>
              <a:t>, AbbVie </a:t>
            </a:r>
          </a:p>
          <a:p>
            <a:pPr marL="857250" lvl="1" indent="-457200">
              <a:spcBef>
                <a:spcPts val="0"/>
              </a:spcBef>
              <a:buFont typeface="Wingdings" panose="05000000000000000000" pitchFamily="2" charset="2"/>
              <a:buChar char="§"/>
            </a:pPr>
            <a:r>
              <a:rPr lang="en-US" sz="2400" b="1" dirty="0" smtClean="0">
                <a:solidFill>
                  <a:schemeClr val="tx1">
                    <a:lumMod val="65000"/>
                    <a:lumOff val="35000"/>
                  </a:schemeClr>
                </a:solidFill>
                <a:latin typeface="Calibri" panose="020F0502020204030204" pitchFamily="34" charset="0"/>
              </a:rPr>
              <a:t>MRI Core </a:t>
            </a:r>
            <a:r>
              <a:rPr lang="en-US" sz="2400" i="1" dirty="0" smtClean="0">
                <a:solidFill>
                  <a:schemeClr val="tx1">
                    <a:lumMod val="65000"/>
                    <a:lumOff val="35000"/>
                  </a:schemeClr>
                </a:solidFill>
                <a:latin typeface="Calibri" panose="020F0502020204030204" pitchFamily="34" charset="0"/>
              </a:rPr>
              <a:t>– Patricia Cole</a:t>
            </a:r>
          </a:p>
          <a:p>
            <a:pPr marL="857250" lvl="1" indent="-457200">
              <a:spcBef>
                <a:spcPts val="0"/>
              </a:spcBef>
              <a:buFont typeface="Wingdings" panose="05000000000000000000" pitchFamily="2" charset="2"/>
              <a:buChar char="§"/>
            </a:pPr>
            <a:r>
              <a:rPr lang="en-US" sz="2400" b="1" dirty="0" smtClean="0">
                <a:solidFill>
                  <a:schemeClr val="tx1">
                    <a:lumMod val="65000"/>
                    <a:lumOff val="35000"/>
                  </a:schemeClr>
                </a:solidFill>
                <a:latin typeface="Calibri" panose="020F0502020204030204" pitchFamily="34" charset="0"/>
              </a:rPr>
              <a:t>RARC</a:t>
            </a:r>
            <a:r>
              <a:rPr lang="en-US" sz="2400" dirty="0" smtClean="0">
                <a:solidFill>
                  <a:schemeClr val="tx1">
                    <a:lumMod val="65000"/>
                    <a:lumOff val="35000"/>
                  </a:schemeClr>
                </a:solidFill>
                <a:latin typeface="Calibri" panose="020F0502020204030204" pitchFamily="34" charset="0"/>
              </a:rPr>
              <a:t> </a:t>
            </a:r>
            <a:r>
              <a:rPr lang="en-US" sz="2400" i="1" dirty="0" smtClean="0">
                <a:solidFill>
                  <a:schemeClr val="tx1">
                    <a:lumMod val="65000"/>
                    <a:lumOff val="35000"/>
                  </a:schemeClr>
                </a:solidFill>
                <a:latin typeface="Calibri" panose="020F0502020204030204" pitchFamily="34" charset="0"/>
              </a:rPr>
              <a:t>– Jerry Novak, J&amp;J</a:t>
            </a:r>
            <a:endParaRPr lang="en-US" sz="2400" i="1" dirty="0">
              <a:solidFill>
                <a:schemeClr val="tx1">
                  <a:lumMod val="65000"/>
                  <a:lumOff val="35000"/>
                </a:schemeClr>
              </a:solidFill>
              <a:latin typeface="Calibri" panose="020F0502020204030204" pitchFamily="34" charset="0"/>
            </a:endParaRPr>
          </a:p>
        </p:txBody>
      </p:sp>
      <p:sp>
        <p:nvSpPr>
          <p:cNvPr id="6" name="Title 1"/>
          <p:cNvSpPr txBox="1">
            <a:spLocks/>
          </p:cNvSpPr>
          <p:nvPr/>
        </p:nvSpPr>
        <p:spPr>
          <a:xfrm>
            <a:off x="457200" y="2865438"/>
            <a:ext cx="8229600" cy="639762"/>
          </a:xfrm>
          <a:prstGeom prst="rect">
            <a:avLst/>
          </a:prstGeom>
        </p:spPr>
        <p:txBody>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z="3200" b="1" dirty="0" smtClean="0">
                <a:solidFill>
                  <a:schemeClr val="tx2"/>
                </a:solidFill>
                <a:latin typeface="Calibri" panose="020F0502020204030204" pitchFamily="34" charset="0"/>
                <a:ea typeface="Cambria Math" pitchFamily="18" charset="0"/>
                <a:cs typeface="Times New Roman" pitchFamily="18" charset="0"/>
              </a:rPr>
              <a:t>PPSB Core Liaisons</a:t>
            </a:r>
            <a:r>
              <a:rPr lang="en-US" sz="3200" b="1" dirty="0" smtClean="0">
                <a:latin typeface="Calibri" panose="020F0502020204030204" pitchFamily="34" charset="0"/>
                <a:ea typeface="Cambria Math" pitchFamily="18" charset="0"/>
                <a:cs typeface="Times New Roman" pitchFamily="18" charset="0"/>
              </a:rPr>
              <a:t/>
            </a:r>
            <a:br>
              <a:rPr lang="en-US" sz="3200" b="1" dirty="0" smtClean="0">
                <a:latin typeface="Calibri" panose="020F0502020204030204" pitchFamily="34" charset="0"/>
                <a:ea typeface="Cambria Math" pitchFamily="18" charset="0"/>
                <a:cs typeface="Times New Roman" pitchFamily="18" charset="0"/>
              </a:rPr>
            </a:br>
            <a:endParaRPr lang="en-US" sz="3200" b="1" dirty="0"/>
          </a:p>
        </p:txBody>
      </p:sp>
      <p:pic>
        <p:nvPicPr>
          <p:cNvPr id="1029" name="Picture 5" descr="C:\Users\jhendrix\AppData\Local\Microsoft\Windows\Temporary Internet Files\Content.IE5\RDESLY3N\group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8678" y="2324957"/>
            <a:ext cx="1633917" cy="163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17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3600" dirty="0">
                <a:solidFill>
                  <a:srgbClr val="000099"/>
                </a:solidFill>
              </a:rPr>
              <a:t>PET Endpoints Working Group</a:t>
            </a:r>
            <a:br>
              <a:rPr lang="en-US" sz="3600" dirty="0">
                <a:solidFill>
                  <a:srgbClr val="000099"/>
                </a:solidFill>
              </a:rPr>
            </a:br>
            <a:endParaRPr lang="en-US" sz="3600" dirty="0">
              <a:solidFill>
                <a:srgbClr val="000099"/>
              </a:solidFill>
            </a:endParaRPr>
          </a:p>
        </p:txBody>
      </p:sp>
      <p:graphicFrame>
        <p:nvGraphicFramePr>
          <p:cNvPr id="5" name="Group 35"/>
          <p:cNvGraphicFramePr>
            <a:graphicFrameLocks/>
          </p:cNvGraphicFramePr>
          <p:nvPr>
            <p:extLst>
              <p:ext uri="{D42A27DB-BD31-4B8C-83A1-F6EECF244321}">
                <p14:modId xmlns:p14="http://schemas.microsoft.com/office/powerpoint/2010/main" val="1234345317"/>
              </p:ext>
            </p:extLst>
          </p:nvPr>
        </p:nvGraphicFramePr>
        <p:xfrm>
          <a:off x="152400" y="762000"/>
          <a:ext cx="8839200" cy="5715000"/>
        </p:xfrm>
        <a:graphic>
          <a:graphicData uri="http://schemas.openxmlformats.org/drawingml/2006/table">
            <a:tbl>
              <a:tblPr/>
              <a:tblGrid>
                <a:gridCol w="1982624">
                  <a:extLst>
                    <a:ext uri="{9D8B030D-6E8A-4147-A177-3AD203B41FA5}">
                      <a16:colId xmlns="" xmlns:a16="http://schemas.microsoft.com/office/drawing/2014/main" val="20000"/>
                    </a:ext>
                  </a:extLst>
                </a:gridCol>
                <a:gridCol w="6856576">
                  <a:extLst>
                    <a:ext uri="{9D8B030D-6E8A-4147-A177-3AD203B41FA5}">
                      <a16:colId xmlns="" xmlns:a16="http://schemas.microsoft.com/office/drawing/2014/main" val="20001"/>
                    </a:ext>
                  </a:extLst>
                </a:gridCol>
              </a:tblGrid>
              <a:tr h="923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mn-lt"/>
                        </a:rPr>
                        <a:t>Leads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457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Mark Schmidt, J&amp;J</a:t>
                      </a:r>
                      <a:r>
                        <a:rPr kumimoji="0" lang="en-US" sz="1800" b="1" i="0" u="none" strike="noStrike" cap="none" normalizeH="0" baseline="0" dirty="0">
                          <a:ln>
                            <a:noFill/>
                          </a:ln>
                          <a:solidFill>
                            <a:schemeClr val="tx1"/>
                          </a:solidFill>
                          <a:effectLst/>
                          <a:latin typeface="+mn-lt"/>
                        </a:rPr>
                        <a:t>; </a:t>
                      </a:r>
                      <a:r>
                        <a:rPr kumimoji="0" lang="en-US" sz="1800" b="0" i="0" u="none" strike="noStrike" cap="none" normalizeH="0" baseline="0" dirty="0">
                          <a:ln>
                            <a:noFill/>
                          </a:ln>
                          <a:solidFill>
                            <a:schemeClr val="tx1"/>
                          </a:solidFill>
                          <a:effectLst/>
                          <a:latin typeface="+mn-lt"/>
                        </a:rPr>
                        <a:t>Gregory Klein, Roche</a:t>
                      </a:r>
                      <a:endParaRPr kumimoji="0" lang="en-US" sz="1800" b="1" i="0" u="none" strike="noStrike" cap="none" normalizeH="0" baseline="0" dirty="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7914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mn-lt"/>
                        </a:rPr>
                        <a:t>PET Endpoints Working Group Members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mn-lt"/>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457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Maria Carrillo	Alzheimer’s Association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Jesse Cedarbaum 	Biogen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Ping Chiao	Biogen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Susan De Santi	Piramal</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Patricia E Cole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Adam Fleisher	Lilly</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Vera </a:t>
                      </a:r>
                      <a:r>
                        <a:rPr kumimoji="0" lang="en-US" sz="1800" b="0" i="0" u="none" strike="noStrike" cap="none" normalizeH="0" baseline="0" dirty="0" err="1">
                          <a:ln>
                            <a:noFill/>
                          </a:ln>
                          <a:solidFill>
                            <a:schemeClr val="tx1"/>
                          </a:solidFill>
                          <a:effectLst/>
                          <a:latin typeface="+mn-lt"/>
                        </a:rPr>
                        <a:t>Kiyasova</a:t>
                      </a:r>
                      <a:r>
                        <a:rPr kumimoji="0" lang="en-US" sz="1800" b="0" i="0" u="none" strike="noStrike" cap="none" normalizeH="0" baseline="0" dirty="0">
                          <a:ln>
                            <a:noFill/>
                          </a:ln>
                          <a:solidFill>
                            <a:schemeClr val="tx1"/>
                          </a:solidFill>
                          <a:effectLst/>
                          <a:latin typeface="+mn-lt"/>
                        </a:rPr>
                        <a:t>	</a:t>
                      </a:r>
                      <a:r>
                        <a:rPr kumimoji="0" lang="en-US" sz="1800" b="0" i="0" u="none" strike="noStrike" cap="none" normalizeH="0" baseline="0" dirty="0" err="1">
                          <a:ln>
                            <a:noFill/>
                          </a:ln>
                          <a:solidFill>
                            <a:schemeClr val="tx1"/>
                          </a:solidFill>
                          <a:effectLst/>
                          <a:latin typeface="+mn-lt"/>
                        </a:rPr>
                        <a:t>Servier</a:t>
                      </a:r>
                      <a:endParaRPr kumimoji="0" lang="en-US" sz="18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Hartmuth Kolb	J&amp;J</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Johan Luthman	Eisai</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Tim McCarthy	Pfizer</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Paul McQuade	Takeda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rPr>
                        <a:t>Mark Mintun	Lilly</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cap="none" normalizeH="0" baseline="0" dirty="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3" name="Rectangle 2">
            <a:extLst>
              <a:ext uri="{FF2B5EF4-FFF2-40B4-BE49-F238E27FC236}">
                <a16:creationId xmlns="" xmlns:a16="http://schemas.microsoft.com/office/drawing/2014/main" id="{221B56A6-894F-4F74-A63C-BE34C33E8E8F}"/>
              </a:ext>
            </a:extLst>
          </p:cNvPr>
          <p:cNvSpPr/>
          <p:nvPr/>
        </p:nvSpPr>
        <p:spPr>
          <a:xfrm>
            <a:off x="5562600" y="2438400"/>
            <a:ext cx="4572000" cy="3028521"/>
          </a:xfrm>
          <a:prstGeom prst="rect">
            <a:avLst/>
          </a:prstGeom>
        </p:spPr>
        <p:txBody>
          <a:bodyPr>
            <a:spAutoFit/>
          </a:bodyPr>
          <a:lstStyle/>
          <a:p>
            <a:pPr lvl="0" fontAlgn="base">
              <a:spcBef>
                <a:spcPct val="20000"/>
              </a:spcBef>
              <a:spcAft>
                <a:spcPct val="0"/>
              </a:spcAft>
              <a:defRPr/>
            </a:pPr>
            <a:r>
              <a:rPr lang="en-US" dirty="0">
                <a:solidFill>
                  <a:prstClr val="black"/>
                </a:solidFill>
              </a:rPr>
              <a:t>Ben Newton	GE</a:t>
            </a:r>
          </a:p>
          <a:p>
            <a:pPr lvl="0" fontAlgn="base">
              <a:spcBef>
                <a:spcPct val="20000"/>
              </a:spcBef>
              <a:spcAft>
                <a:spcPct val="0"/>
              </a:spcAft>
              <a:defRPr/>
            </a:pPr>
            <a:r>
              <a:rPr lang="en-US" dirty="0">
                <a:solidFill>
                  <a:prstClr val="black"/>
                </a:solidFill>
              </a:rPr>
              <a:t>Adam Schwarz	Takeda</a:t>
            </a:r>
          </a:p>
          <a:p>
            <a:pPr lvl="0" fontAlgn="base">
              <a:spcBef>
                <a:spcPct val="20000"/>
              </a:spcBef>
              <a:spcAft>
                <a:spcPct val="0"/>
              </a:spcAft>
              <a:defRPr/>
            </a:pPr>
            <a:r>
              <a:rPr lang="en-US" dirty="0">
                <a:solidFill>
                  <a:prstClr val="black"/>
                </a:solidFill>
              </a:rPr>
              <a:t>Sergey Shcherbinin 	Lilly</a:t>
            </a:r>
          </a:p>
          <a:p>
            <a:pPr lvl="0" fontAlgn="base">
              <a:spcBef>
                <a:spcPct val="20000"/>
              </a:spcBef>
              <a:spcAft>
                <a:spcPct val="0"/>
              </a:spcAft>
              <a:defRPr/>
            </a:pPr>
            <a:r>
              <a:rPr lang="en-US" dirty="0">
                <a:solidFill>
                  <a:prstClr val="black"/>
                </a:solidFill>
              </a:rPr>
              <a:t>Andrew Stephens	Piramal</a:t>
            </a:r>
          </a:p>
          <a:p>
            <a:pPr lvl="0" fontAlgn="base">
              <a:spcBef>
                <a:spcPct val="20000"/>
              </a:spcBef>
              <a:spcAft>
                <a:spcPct val="0"/>
              </a:spcAft>
              <a:defRPr/>
            </a:pPr>
            <a:r>
              <a:rPr lang="en-US" dirty="0">
                <a:solidFill>
                  <a:prstClr val="black"/>
                </a:solidFill>
              </a:rPr>
              <a:t>Joyce Suhy	</a:t>
            </a:r>
            <a:r>
              <a:rPr lang="en-US" dirty="0" err="1">
                <a:solidFill>
                  <a:prstClr val="black"/>
                </a:solidFill>
              </a:rPr>
              <a:t>Bioclinica</a:t>
            </a:r>
            <a:endParaRPr lang="en-US" dirty="0">
              <a:solidFill>
                <a:prstClr val="black"/>
              </a:solidFill>
            </a:endParaRPr>
          </a:p>
          <a:p>
            <a:pPr lvl="0" fontAlgn="base">
              <a:spcBef>
                <a:spcPct val="20000"/>
              </a:spcBef>
              <a:spcAft>
                <a:spcPct val="0"/>
              </a:spcAft>
              <a:defRPr/>
            </a:pPr>
            <a:r>
              <a:rPr lang="en-US" dirty="0" err="1">
                <a:solidFill>
                  <a:prstClr val="black"/>
                </a:solidFill>
              </a:rPr>
              <a:t>Cyrille</a:t>
            </a:r>
            <a:r>
              <a:rPr lang="en-US" dirty="0">
                <a:solidFill>
                  <a:prstClr val="black"/>
                </a:solidFill>
              </a:rPr>
              <a:t> Sur	Merck</a:t>
            </a:r>
          </a:p>
          <a:p>
            <a:pPr lvl="0" fontAlgn="base">
              <a:spcBef>
                <a:spcPct val="20000"/>
              </a:spcBef>
              <a:spcAft>
                <a:spcPct val="0"/>
              </a:spcAft>
              <a:defRPr/>
            </a:pPr>
            <a:r>
              <a:rPr lang="en-US" dirty="0">
                <a:solidFill>
                  <a:prstClr val="black"/>
                </a:solidFill>
              </a:rPr>
              <a:t>Ivonne Suridjan	AbbVie</a:t>
            </a:r>
          </a:p>
          <a:p>
            <a:pPr lvl="0" fontAlgn="base">
              <a:spcBef>
                <a:spcPct val="20000"/>
              </a:spcBef>
              <a:spcAft>
                <a:spcPct val="0"/>
              </a:spcAft>
              <a:defRPr/>
            </a:pPr>
            <a:r>
              <a:rPr lang="en-US" dirty="0">
                <a:solidFill>
                  <a:prstClr val="black"/>
                </a:solidFill>
              </a:rPr>
              <a:t>Gary Tong	Lundbeck</a:t>
            </a:r>
          </a:p>
          <a:p>
            <a:pPr lvl="0" fontAlgn="base">
              <a:spcBef>
                <a:spcPct val="20000"/>
              </a:spcBef>
              <a:spcAft>
                <a:spcPct val="0"/>
              </a:spcAft>
              <a:defRPr/>
            </a:pPr>
            <a:r>
              <a:rPr lang="en-US" dirty="0">
                <a:solidFill>
                  <a:prstClr val="black"/>
                </a:solidFill>
              </a:rPr>
              <a:t>Robby Weimer	Genentech</a:t>
            </a:r>
            <a:endParaRPr lang="en-US" dirty="0"/>
          </a:p>
        </p:txBody>
      </p:sp>
    </p:spTree>
    <p:extLst>
      <p:ext uri="{BB962C8B-B14F-4D97-AF65-F5344CB8AC3E}">
        <p14:creationId xmlns:p14="http://schemas.microsoft.com/office/powerpoint/2010/main" val="1844521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normAutofit/>
          </a:bodyPr>
          <a:lstStyle/>
          <a:p>
            <a:r>
              <a:rPr lang="en-US" sz="3600" b="1" dirty="0">
                <a:solidFill>
                  <a:srgbClr val="000099"/>
                </a:solidFill>
              </a:rPr>
              <a:t>PET Endpoints Working Group: Goals for 2018</a:t>
            </a:r>
          </a:p>
        </p:txBody>
      </p:sp>
      <p:sp>
        <p:nvSpPr>
          <p:cNvPr id="3" name="Content Placeholder 2"/>
          <p:cNvSpPr>
            <a:spLocks noGrp="1"/>
          </p:cNvSpPr>
          <p:nvPr>
            <p:ph idx="1"/>
          </p:nvPr>
        </p:nvSpPr>
        <p:spPr>
          <a:xfrm>
            <a:off x="457200" y="1219200"/>
            <a:ext cx="8229600" cy="4525963"/>
          </a:xfrm>
        </p:spPr>
        <p:txBody>
          <a:bodyPr>
            <a:noAutofit/>
          </a:bodyPr>
          <a:lstStyle/>
          <a:p>
            <a:r>
              <a:rPr lang="en-US" sz="3600" dirty="0"/>
              <a:t>Work with the ADNI PET Core to support execution of the ADNI3 grant</a:t>
            </a:r>
          </a:p>
          <a:p>
            <a:r>
              <a:rPr lang="en-US" sz="3600" dirty="0"/>
              <a:t>Work with the PPSB and ADNI PET Core on feasibility for collection of longitudinal early frame amyloid (EFA) PET</a:t>
            </a:r>
          </a:p>
          <a:p>
            <a:r>
              <a:rPr lang="en-US" sz="3600" dirty="0"/>
              <a:t>Assist in defining requirements, budget, sponsorship, and scope for EFA add-on to ADNI3</a:t>
            </a:r>
          </a:p>
        </p:txBody>
      </p:sp>
      <p:sp>
        <p:nvSpPr>
          <p:cNvPr id="4" name="Slide Number Placeholder 1"/>
          <p:cNvSpPr>
            <a:spLocks noGrp="1"/>
          </p:cNvSpPr>
          <p:nvPr>
            <p:ph type="sldNum" sz="quarter" idx="12"/>
          </p:nvPr>
        </p:nvSpPr>
        <p:spPr bwMode="auto">
          <a:xfrm>
            <a:off x="0" y="62484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3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E21E13C-CB96-4392-AA98-CDBB7E21C2D4}" type="slidenum">
              <a:rPr lang="en-US" altLang="en-US" sz="1300">
                <a:solidFill>
                  <a:srgbClr val="898989"/>
                </a:solidFill>
              </a:rPr>
              <a:pPr eaLnBrk="1" hangingPunct="1">
                <a:spcBef>
                  <a:spcPct val="0"/>
                </a:spcBef>
                <a:buFontTx/>
                <a:buNone/>
              </a:pPr>
              <a:t>8</a:t>
            </a:fld>
            <a:endParaRPr lang="en-US" altLang="en-US" sz="1300" dirty="0">
              <a:solidFill>
                <a:srgbClr val="898989"/>
              </a:solidFill>
            </a:endParaRPr>
          </a:p>
        </p:txBody>
      </p:sp>
    </p:spTree>
    <p:extLst>
      <p:ext uri="{BB962C8B-B14F-4D97-AF65-F5344CB8AC3E}">
        <p14:creationId xmlns:p14="http://schemas.microsoft.com/office/powerpoint/2010/main" val="83723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8BDDD5-8EA9-214E-BF16-80FB10ECA2FB}"/>
              </a:ext>
            </a:extLst>
          </p:cNvPr>
          <p:cNvSpPr>
            <a:spLocks noGrp="1"/>
          </p:cNvSpPr>
          <p:nvPr>
            <p:ph type="title"/>
          </p:nvPr>
        </p:nvSpPr>
        <p:spPr>
          <a:xfrm>
            <a:off x="685800" y="152400"/>
            <a:ext cx="7772400" cy="571500"/>
          </a:xfrm>
        </p:spPr>
        <p:txBody>
          <a:bodyPr/>
          <a:lstStyle/>
          <a:p>
            <a:r>
              <a:rPr lang="en-US" sz="3600" b="1" dirty="0">
                <a:solidFill>
                  <a:srgbClr val="000099"/>
                </a:solidFill>
              </a:rPr>
              <a:t>Scientific Goals: Why EFA in ADNI3?</a:t>
            </a:r>
            <a:endParaRPr lang="en-US" dirty="0"/>
          </a:p>
        </p:txBody>
      </p:sp>
      <p:sp>
        <p:nvSpPr>
          <p:cNvPr id="3" name="Content Placeholder 2">
            <a:extLst>
              <a:ext uri="{FF2B5EF4-FFF2-40B4-BE49-F238E27FC236}">
                <a16:creationId xmlns="" xmlns:a16="http://schemas.microsoft.com/office/drawing/2014/main" id="{19438315-4E09-7246-95B8-18A15C8A11EE}"/>
              </a:ext>
            </a:extLst>
          </p:cNvPr>
          <p:cNvSpPr>
            <a:spLocks noGrp="1"/>
          </p:cNvSpPr>
          <p:nvPr>
            <p:ph idx="1"/>
          </p:nvPr>
        </p:nvSpPr>
        <p:spPr>
          <a:xfrm>
            <a:off x="292100" y="838200"/>
            <a:ext cx="8750300" cy="5562600"/>
          </a:xfrm>
        </p:spPr>
        <p:txBody>
          <a:bodyPr/>
          <a:lstStyle/>
          <a:p>
            <a:r>
              <a:rPr lang="en-US" sz="2800" dirty="0"/>
              <a:t>Opportunity to collect longitudinal data</a:t>
            </a:r>
          </a:p>
          <a:p>
            <a:r>
              <a:rPr lang="en-US" sz="2800" dirty="0"/>
              <a:t>Companies are interested in a neurodegeneration biomarker (i.e. FDG) </a:t>
            </a:r>
          </a:p>
          <a:p>
            <a:pPr lvl="1"/>
            <a:r>
              <a:rPr lang="en-US" sz="2400" dirty="0"/>
              <a:t>Cost, participant and site burden, and additional radiation exposure make it difficult</a:t>
            </a:r>
          </a:p>
          <a:p>
            <a:r>
              <a:rPr lang="en-US" sz="2800" dirty="0"/>
              <a:t>Florbetaben</a:t>
            </a:r>
          </a:p>
          <a:p>
            <a:pPr lvl="1"/>
            <a:r>
              <a:rPr lang="en-US" sz="2400" dirty="0"/>
              <a:t>No existing EFA data on this tracer in ADNI, and no longitudinal EFA data</a:t>
            </a:r>
          </a:p>
          <a:p>
            <a:r>
              <a:rPr lang="en-US" sz="2800" dirty="0"/>
              <a:t>Potential for comparison to Arterial Spin Labelling MRI (~50% of sites are capable) </a:t>
            </a:r>
          </a:p>
          <a:p>
            <a:pPr lvl="1"/>
            <a:r>
              <a:rPr lang="en-US" sz="2400" dirty="0"/>
              <a:t>ASL can be difficult to implement in clinical trials</a:t>
            </a:r>
          </a:p>
          <a:p>
            <a:pPr lvl="1"/>
            <a:r>
              <a:rPr lang="en-US" sz="2400" dirty="0"/>
              <a:t>Superior S/N ratio with EFA</a:t>
            </a:r>
          </a:p>
        </p:txBody>
      </p:sp>
    </p:spTree>
    <p:extLst>
      <p:ext uri="{BB962C8B-B14F-4D97-AF65-F5344CB8AC3E}">
        <p14:creationId xmlns:p14="http://schemas.microsoft.com/office/powerpoint/2010/main" val="56772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rk blue with neural network, yel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ior presenta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terior presenta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ark blue w/yellow,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Interior presenta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Interior presenta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ark blue w/yellow,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10330</TotalTime>
  <Words>1266</Words>
  <Application>Microsoft Office PowerPoint</Application>
  <PresentationFormat>On-screen Show (4:3)</PresentationFormat>
  <Paragraphs>297</Paragraphs>
  <Slides>19</Slides>
  <Notes>4</Notes>
  <HiddenSlides>0</HiddenSlides>
  <MMClips>0</MMClips>
  <ScaleCrop>false</ScaleCrop>
  <HeadingPairs>
    <vt:vector size="4" baseType="variant">
      <vt:variant>
        <vt:lpstr>Theme</vt:lpstr>
      </vt:variant>
      <vt:variant>
        <vt:i4>8</vt:i4>
      </vt:variant>
      <vt:variant>
        <vt:lpstr>Slide Titles</vt:lpstr>
      </vt:variant>
      <vt:variant>
        <vt:i4>19</vt:i4>
      </vt:variant>
    </vt:vector>
  </HeadingPairs>
  <TitlesOfParts>
    <vt:vector size="27" baseType="lpstr">
      <vt:lpstr>Dark blue with neural network, yellow</vt:lpstr>
      <vt:lpstr>Interior presentation slides</vt:lpstr>
      <vt:lpstr>1_Interior presentation slides</vt:lpstr>
      <vt:lpstr>Dark blue w/yellow, green</vt:lpstr>
      <vt:lpstr>3_Interior presentation slides</vt:lpstr>
      <vt:lpstr>2_Interior presentation slides</vt:lpstr>
      <vt:lpstr>1_Dark blue w/yellow, green</vt:lpstr>
      <vt:lpstr>Office Theme</vt:lpstr>
      <vt:lpstr>ADNI Private Partner Scientific Board (PPSB) Update  James Hendrix, PhD  2018 Chairperson  </vt:lpstr>
      <vt:lpstr>PPSB: Leadership</vt:lpstr>
      <vt:lpstr>PowerPoint Presentation</vt:lpstr>
      <vt:lpstr>PPSB: 2018 Key Deliverables </vt:lpstr>
      <vt:lpstr>PPSB Working Groups &amp;  Core Liaisons</vt:lpstr>
      <vt:lpstr>PPSB Working Groups </vt:lpstr>
      <vt:lpstr>PET Endpoints Working Group </vt:lpstr>
      <vt:lpstr>PET Endpoints Working Group: Goals for 2018</vt:lpstr>
      <vt:lpstr>Scientific Goals: Why EFA in ADNI3?</vt:lpstr>
      <vt:lpstr>ADNI3 EFA Proposal</vt:lpstr>
      <vt:lpstr>Biofluid Biomarkers Working Group </vt:lpstr>
      <vt:lpstr>BBWG update on CSF Residual Samples</vt:lpstr>
      <vt:lpstr>Clinical Endpoints Working Group </vt:lpstr>
      <vt:lpstr>Summary of the ADNI3 Cohort with the Cogstate Brief Battery</vt:lpstr>
      <vt:lpstr>PPSB Contributions to ongoing  Genetics Core Analysis</vt:lpstr>
      <vt:lpstr>Contributions of the PPSB to the Epigenetics Initiative within the ADNI Genetics Core</vt:lpstr>
      <vt:lpstr>RARC Update</vt:lpstr>
      <vt:lpstr>PowerPoint Presentation</vt:lpstr>
      <vt:lpstr> Contact Information</vt:lpstr>
    </vt:vector>
  </TitlesOfParts>
  <Company>Alzheimers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ADNI Private Partner Scientific Board (PPSB) Update  James Hendrix, PhD  2018 Chairperson</dc:title>
  <dc:creator>James Hendrix</dc:creator>
  <cp:lastModifiedBy>James Hendrix</cp:lastModifiedBy>
  <cp:revision>45</cp:revision>
  <dcterms:created xsi:type="dcterms:W3CDTF">2018-07-01T18:20:36Z</dcterms:created>
  <dcterms:modified xsi:type="dcterms:W3CDTF">2018-07-20T12:17:56Z</dcterms:modified>
</cp:coreProperties>
</file>