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19"/>
  </p:notesMasterIdLst>
  <p:sldIdLst>
    <p:sldId id="257" r:id="rId5"/>
    <p:sldId id="256" r:id="rId6"/>
    <p:sldId id="269" r:id="rId7"/>
    <p:sldId id="259" r:id="rId8"/>
    <p:sldId id="263" r:id="rId9"/>
    <p:sldId id="258" r:id="rId10"/>
    <p:sldId id="265" r:id="rId11"/>
    <p:sldId id="264" r:id="rId12"/>
    <p:sldId id="266" r:id="rId13"/>
    <p:sldId id="267" r:id="rId14"/>
    <p:sldId id="268" r:id="rId15"/>
    <p:sldId id="260" r:id="rId16"/>
    <p:sldId id="261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DS\Progress%20Report\ProgressReportAllCollections-20170706124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AIBL cohort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'.xlsx'!$P$2416</c:f>
              <c:strCache>
                <c:ptCount val="1"/>
                <c:pt idx="0">
                  <c:v>CN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'.xlsx'!$Q$2415:$W$2415</c:f>
              <c:strCache>
                <c:ptCount val="7"/>
                <c:pt idx="0">
                  <c:v>0m</c:v>
                </c:pt>
                <c:pt idx="1">
                  <c:v>18m</c:v>
                </c:pt>
                <c:pt idx="2">
                  <c:v>36m</c:v>
                </c:pt>
                <c:pt idx="3">
                  <c:v>54m</c:v>
                </c:pt>
                <c:pt idx="4">
                  <c:v>72m</c:v>
                </c:pt>
                <c:pt idx="5">
                  <c:v>90m</c:v>
                </c:pt>
                <c:pt idx="6">
                  <c:v>108m</c:v>
                </c:pt>
              </c:strCache>
            </c:strRef>
          </c:cat>
          <c:val>
            <c:numRef>
              <c:f>'.xlsx'!$Q$2416:$W$2416</c:f>
              <c:numCache>
                <c:formatCode>General</c:formatCode>
                <c:ptCount val="7"/>
                <c:pt idx="0">
                  <c:v>1400</c:v>
                </c:pt>
                <c:pt idx="1">
                  <c:v>928</c:v>
                </c:pt>
                <c:pt idx="2">
                  <c:v>766</c:v>
                </c:pt>
                <c:pt idx="3">
                  <c:v>626</c:v>
                </c:pt>
                <c:pt idx="4">
                  <c:v>485</c:v>
                </c:pt>
                <c:pt idx="5">
                  <c:v>419</c:v>
                </c:pt>
                <c:pt idx="6">
                  <c:v>357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'.xlsx'!$P$2417</c:f>
              <c:strCache>
                <c:ptCount val="1"/>
                <c:pt idx="0">
                  <c:v>MCI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'.xlsx'!$Q$2415:$W$2415</c:f>
              <c:strCache>
                <c:ptCount val="7"/>
                <c:pt idx="0">
                  <c:v>0m</c:v>
                </c:pt>
                <c:pt idx="1">
                  <c:v>18m</c:v>
                </c:pt>
                <c:pt idx="2">
                  <c:v>36m</c:v>
                </c:pt>
                <c:pt idx="3">
                  <c:v>54m</c:v>
                </c:pt>
                <c:pt idx="4">
                  <c:v>72m</c:v>
                </c:pt>
                <c:pt idx="5">
                  <c:v>90m</c:v>
                </c:pt>
                <c:pt idx="6">
                  <c:v>108m</c:v>
                </c:pt>
              </c:strCache>
            </c:strRef>
          </c:cat>
          <c:val>
            <c:numRef>
              <c:f>'.xlsx'!$Q$2417:$W$2417</c:f>
              <c:numCache>
                <c:formatCode>General</c:formatCode>
                <c:ptCount val="7"/>
                <c:pt idx="0">
                  <c:v>344</c:v>
                </c:pt>
                <c:pt idx="1">
                  <c:v>166</c:v>
                </c:pt>
                <c:pt idx="2">
                  <c:v>98</c:v>
                </c:pt>
                <c:pt idx="3">
                  <c:v>65</c:v>
                </c:pt>
                <c:pt idx="4">
                  <c:v>48</c:v>
                </c:pt>
                <c:pt idx="5">
                  <c:v>34</c:v>
                </c:pt>
                <c:pt idx="6">
                  <c:v>23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'.xlsx'!$P$2418</c:f>
              <c:strCache>
                <c:ptCount val="1"/>
                <c:pt idx="0">
                  <c:v>AD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'.xlsx'!$Q$2415:$W$2415</c:f>
              <c:strCache>
                <c:ptCount val="7"/>
                <c:pt idx="0">
                  <c:v>0m</c:v>
                </c:pt>
                <c:pt idx="1">
                  <c:v>18m</c:v>
                </c:pt>
                <c:pt idx="2">
                  <c:v>36m</c:v>
                </c:pt>
                <c:pt idx="3">
                  <c:v>54m</c:v>
                </c:pt>
                <c:pt idx="4">
                  <c:v>72m</c:v>
                </c:pt>
                <c:pt idx="5">
                  <c:v>90m</c:v>
                </c:pt>
                <c:pt idx="6">
                  <c:v>108m</c:v>
                </c:pt>
              </c:strCache>
            </c:strRef>
          </c:cat>
          <c:val>
            <c:numRef>
              <c:f>'.xlsx'!$Q$2418:$W$2418</c:f>
              <c:numCache>
                <c:formatCode>General</c:formatCode>
                <c:ptCount val="7"/>
                <c:pt idx="0">
                  <c:v>384</c:v>
                </c:pt>
                <c:pt idx="1">
                  <c:v>275</c:v>
                </c:pt>
                <c:pt idx="2">
                  <c:v>215</c:v>
                </c:pt>
                <c:pt idx="3">
                  <c:v>121</c:v>
                </c:pt>
                <c:pt idx="4">
                  <c:v>60</c:v>
                </c:pt>
                <c:pt idx="5">
                  <c:v>44</c:v>
                </c:pt>
                <c:pt idx="6">
                  <c:v>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756480"/>
        <c:axId val="122758656"/>
      </c:lineChart>
      <c:catAx>
        <c:axId val="122756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Time point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58656"/>
        <c:crosses val="autoZero"/>
        <c:auto val="1"/>
        <c:lblAlgn val="ctr"/>
        <c:lblOffset val="100"/>
        <c:noMultiLvlLbl val="0"/>
      </c:catAx>
      <c:valAx>
        <c:axId val="12275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 participants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56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5300B-A47A-C94E-9E1E-913DE5382A17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041E3-AF45-4841-8217-2417FAD86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i="1" u="sng" dirty="0" smtClean="0"/>
              <a:t>QSM and Atrophy: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analysis was conducted using a mixed effect model to investigate the association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hippocampal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volume with baseline QSM-susceptibility, controlling for age, gender, APOE ε4 carrier status and SUVR (continuous variable).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Abeta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status was computed using 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cut-off of 1.5.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significant negative association was found between volume and QSM-susceptibility in the hippocampus for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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CN (β=‒4.22±1.3, p =0.002) and AD (β=‒3.57 ±1.5, p = 0.019), while no significant trend was found for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rPr>
              <a:t>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CN (figure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Conclusions: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results suggest that QSM in combination with A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amyloid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PET imaging could be a valuable tool to predict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hippocampal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atrophy across the AD spectrum. </a:t>
            </a: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b="1" i="1" u="sng" dirty="0" smtClean="0"/>
              <a:t>QSM and cognition:</a:t>
            </a:r>
          </a:p>
          <a:p>
            <a:r>
              <a:rPr lang="en-AU" b="0" i="0" u="none" dirty="0" smtClean="0"/>
              <a:t>Different cognitive domains are</a:t>
            </a:r>
            <a:r>
              <a:rPr lang="en-AU" b="0" i="0" u="none" baseline="0" dirty="0" smtClean="0"/>
              <a:t> affected in the presence of both </a:t>
            </a:r>
            <a:r>
              <a:rPr lang="en-AU" b="0" i="0" u="none" baseline="0" dirty="0" err="1" smtClean="0"/>
              <a:t>Amyloid</a:t>
            </a:r>
            <a:r>
              <a:rPr lang="en-AU" b="0" i="0" u="none" baseline="0" dirty="0" smtClean="0"/>
              <a:t> and QSM. Therefore cortical iron elevation might combine with </a:t>
            </a:r>
            <a:r>
              <a:rPr lang="en-AU" b="0" i="0" u="none" baseline="0" dirty="0" err="1" smtClean="0"/>
              <a:t>Amyloid</a:t>
            </a:r>
            <a:r>
              <a:rPr lang="en-AU" b="0" i="0" u="none" baseline="0" dirty="0" smtClean="0"/>
              <a:t> to accelerate clinical progression in AD.</a:t>
            </a:r>
          </a:p>
          <a:p>
            <a:r>
              <a:rPr lang="en-AU" b="0" i="0" u="none" dirty="0" smtClean="0"/>
              <a:t> </a:t>
            </a:r>
            <a:endParaRPr lang="en-AU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A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6612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342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9059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8" y="5500325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rgbClr val="FFFFFF"/>
                  </a:solidFill>
                  <a:latin typeface="Calibri"/>
                </a:endParaRPr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966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11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37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6" y="357194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4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latin typeface="Calibri"/>
              </a:rPr>
              <a:t>Presentation title  |  Presenter name</a:t>
            </a:r>
            <a:endParaRPr lang="en-AU">
              <a:latin typeface="Calibri"/>
            </a:endParaRP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r>
              <a:rPr lang="en-AU" dirty="0" smtClean="0">
                <a:solidFill>
                  <a:srgbClr val="FFFFFF"/>
                </a:solidFill>
                <a:latin typeface="Calibri"/>
              </a:rPr>
              <a:t>  |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92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latin typeface="Calibri"/>
              </a:rPr>
              <a:t>Presentation title  |  Presenter name</a:t>
            </a:r>
            <a:endParaRPr lang="en-AU">
              <a:latin typeface="Calibri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r>
              <a:rPr lang="en-AU" dirty="0" smtClean="0">
                <a:solidFill>
                  <a:srgbClr val="FFFFFF"/>
                </a:solidFill>
                <a:latin typeface="Calibri"/>
              </a:rPr>
              <a:t>  |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977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latin typeface="Calibri"/>
              </a:rPr>
              <a:t>Presentation title  |  Presenter name</a:t>
            </a:r>
            <a:endParaRPr lang="en-AU">
              <a:latin typeface="Calibri"/>
            </a:endParaRP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r>
              <a:rPr lang="en-AU" dirty="0" smtClean="0">
                <a:solidFill>
                  <a:srgbClr val="FFFFFF"/>
                </a:solidFill>
                <a:latin typeface="Calibri"/>
              </a:rPr>
              <a:t>  |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53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9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9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latin typeface="Calibri"/>
              </a:rPr>
              <a:t>Presentation title  |  Presenter name</a:t>
            </a:r>
            <a:endParaRPr lang="en-AU">
              <a:latin typeface="Calibri"/>
            </a:endParaRP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r>
              <a:rPr lang="en-AU" dirty="0" smtClean="0">
                <a:solidFill>
                  <a:srgbClr val="FFFFFF"/>
                </a:solidFill>
                <a:latin typeface="Calibri"/>
              </a:rPr>
              <a:t>  |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77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43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latin typeface="Calibri"/>
              </a:rPr>
              <a:t>Presentation title  |  Presenter name</a:t>
            </a:r>
            <a:endParaRPr lang="en-AU">
              <a:latin typeface="Calibri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r>
              <a:rPr lang="en-AU" dirty="0" smtClean="0">
                <a:solidFill>
                  <a:srgbClr val="FFFFFF"/>
                </a:solidFill>
                <a:latin typeface="Calibri"/>
              </a:rPr>
              <a:t>  |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183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latin typeface="Calibri"/>
              </a:rPr>
              <a:t>Presentation title  |  Presenter name</a:t>
            </a:r>
            <a:endParaRPr lang="en-AU">
              <a:latin typeface="Calibri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r>
              <a:rPr lang="en-AU" dirty="0" smtClean="0">
                <a:solidFill>
                  <a:srgbClr val="FFFFFF"/>
                </a:solidFill>
                <a:latin typeface="Calibri"/>
              </a:rPr>
              <a:t>  |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759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latin typeface="Calibri"/>
              </a:rPr>
              <a:t>Presentation title  |  Presenter name</a:t>
            </a:r>
            <a:endParaRPr lang="en-AU">
              <a:latin typeface="Calibri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r>
              <a:rPr lang="en-AU" dirty="0" smtClean="0">
                <a:solidFill>
                  <a:srgbClr val="FFFFFF"/>
                </a:solidFill>
                <a:latin typeface="Calibri"/>
              </a:rPr>
              <a:t>  |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98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7" y="6056319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2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4" y="6504332"/>
            <a:ext cx="6083845" cy="124274"/>
          </a:xfrm>
        </p:spPr>
        <p:txBody>
          <a:bodyPr/>
          <a:lstStyle/>
          <a:p>
            <a:r>
              <a:rPr lang="en-AU" smtClean="0">
                <a:latin typeface="Calibri"/>
              </a:rPr>
              <a:t>Presentation title  |  Presenter name</a:t>
            </a:r>
            <a:endParaRPr lang="en-AU">
              <a:latin typeface="Calibri"/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r>
              <a:rPr lang="en-AU" dirty="0" smtClean="0">
                <a:solidFill>
                  <a:srgbClr val="FFFFFF"/>
                </a:solidFill>
                <a:latin typeface="Calibri"/>
              </a:rPr>
              <a:t>  |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43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11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30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278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11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6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52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054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732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689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12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781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4156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159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719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358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298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703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647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756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8397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216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990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51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2113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433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511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6825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93610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4992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69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87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68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11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482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11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0F0F-14E8-4D5D-A55D-C5C3D9B42AA4}" type="datetimeFigureOut">
              <a:rPr lang="en-AU" smtClean="0"/>
              <a:t>13/04/2018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BD2E6-0A96-4DE2-AC9E-61E779EF40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075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051556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44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8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4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dirty="0" smtClean="0">
                <a:latin typeface="Calibri"/>
              </a:rPr>
              <a:t>Presentation title  |  Presenter name</a:t>
            </a:r>
            <a:endParaRPr lang="en-AU" dirty="0">
              <a:latin typeface="Calibri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>
                <a:solidFill>
                  <a:srgbClr val="FFFFFF"/>
                </a:solidFill>
                <a:latin typeface="Calibri"/>
              </a:rPr>
              <a:pPr/>
              <a:t>‹#›</a:t>
            </a:fld>
            <a:r>
              <a:rPr lang="en-AU" dirty="0" smtClean="0">
                <a:solidFill>
                  <a:srgbClr val="FFFFFF"/>
                </a:solidFill>
                <a:latin typeface="Calibri"/>
              </a:rPr>
              <a:t>  |</a:t>
            </a:r>
            <a:endParaRPr lang="en-A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6" y="3326609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3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5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91" y="3626648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44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5625-1838-4D8B-905C-420C300F20A9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13/04/2018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4683-CA0E-487E-B629-968790486C30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22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1667D-645D-463A-9077-EA8498C45C8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4/13/2018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09B1-863C-4694-8E27-DA6085DC67D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31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eg"/><Relationship Id="rId3" Type="http://schemas.openxmlformats.org/officeDocument/2006/relationships/hyperlink" Target="http://www.ecu.edu.au/" TargetMode="External"/><Relationship Id="rId7" Type="http://schemas.openxmlformats.org/officeDocument/2006/relationships/hyperlink" Target="http://www.austin.org.au/Default.aspx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hyperlink" Target="http://www.csiro.au/csiro/channel/_ca_dch2t,,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18" Type="http://schemas.openxmlformats.org/officeDocument/2006/relationships/image" Target="../media/image31.jpeg"/><Relationship Id="rId3" Type="http://schemas.openxmlformats.org/officeDocument/2006/relationships/image" Target="../media/image22.jpeg"/><Relationship Id="rId21" Type="http://schemas.openxmlformats.org/officeDocument/2006/relationships/image" Target="../media/image34.jpe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image" Target="../media/image10.jpeg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ro.au/csiro/channel/_ca_dch2t,,.html" TargetMode="External"/><Relationship Id="rId11" Type="http://schemas.openxmlformats.org/officeDocument/2006/relationships/image" Target="../media/image24.jpeg"/><Relationship Id="rId5" Type="http://schemas.openxmlformats.org/officeDocument/2006/relationships/hyperlink" Target="http://www.aibl.csiro.au/" TargetMode="External"/><Relationship Id="rId15" Type="http://schemas.openxmlformats.org/officeDocument/2006/relationships/image" Target="../media/image28.png"/><Relationship Id="rId10" Type="http://schemas.openxmlformats.org/officeDocument/2006/relationships/image" Target="../media/image6.png"/><Relationship Id="rId19" Type="http://schemas.openxmlformats.org/officeDocument/2006/relationships/image" Target="../media/image32.jpeg"/><Relationship Id="rId4" Type="http://schemas.openxmlformats.org/officeDocument/2006/relationships/image" Target="../media/image23.png"/><Relationship Id="rId9" Type="http://schemas.openxmlformats.org/officeDocument/2006/relationships/hyperlink" Target="http://www.austin.org.au/Default.aspx" TargetMode="External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79388" y="1412878"/>
            <a:ext cx="8743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The Australian Imaging Biomarkers and Lifestyle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33"/>
                </a:solidFill>
                <a:latin typeface="Arial" pitchFamily="34" charset="0"/>
                <a:cs typeface="Times New Roman" pitchFamily="18" charset="0"/>
              </a:rPr>
              <a:t>Flagship Study of Ageing</a:t>
            </a:r>
            <a:endParaRPr lang="en-US" altLang="en-US" sz="2400">
              <a:solidFill>
                <a:srgbClr val="990033"/>
              </a:solidFill>
              <a:cs typeface="Times New Roman" pitchFamily="18" charset="0"/>
            </a:endParaRPr>
          </a:p>
        </p:txBody>
      </p:sp>
      <p:grpSp>
        <p:nvGrpSpPr>
          <p:cNvPr id="123907" name="Group 3"/>
          <p:cNvGrpSpPr>
            <a:grpSpLocks/>
          </p:cNvGrpSpPr>
          <p:nvPr/>
        </p:nvGrpSpPr>
        <p:grpSpPr bwMode="auto">
          <a:xfrm>
            <a:off x="2771775" y="333376"/>
            <a:ext cx="3455988" cy="1355295"/>
            <a:chOff x="1810" y="2924"/>
            <a:chExt cx="2117" cy="695"/>
          </a:xfrm>
        </p:grpSpPr>
        <p:sp>
          <p:nvSpPr>
            <p:cNvPr id="123917" name="Text Box 4"/>
            <p:cNvSpPr txBox="1">
              <a:spLocks noChangeArrowheads="1"/>
            </p:cNvSpPr>
            <p:nvPr/>
          </p:nvSpPr>
          <p:spPr bwMode="auto">
            <a:xfrm>
              <a:off x="1810" y="3477"/>
              <a:ext cx="211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Century Gothic" pitchFamily="34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239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915"/>
            <a:stretch>
              <a:fillRect/>
            </a:stretch>
          </p:blipFill>
          <p:spPr bwMode="auto">
            <a:xfrm>
              <a:off x="2091" y="2924"/>
              <a:ext cx="1555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908" name="Text Box 22"/>
          <p:cNvSpPr txBox="1">
            <a:spLocks noChangeArrowheads="1"/>
          </p:cNvSpPr>
          <p:nvPr/>
        </p:nvSpPr>
        <p:spPr bwMode="auto">
          <a:xfrm>
            <a:off x="-44800" y="2565400"/>
            <a:ext cx="9089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itchFamily="34" charset="0"/>
              </a:rPr>
              <a:t>Commenced 2006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Arial" pitchFamily="34" charset="0"/>
              </a:rPr>
              <a:t>PiB</a:t>
            </a:r>
            <a:r>
              <a:rPr lang="en-US" altLang="en-US" sz="2400" b="1" dirty="0">
                <a:latin typeface="Arial" pitchFamily="34" charset="0"/>
              </a:rPr>
              <a:t> and MRI with follow-up in 288 of the 1100 </a:t>
            </a:r>
            <a:r>
              <a:rPr lang="en-US" altLang="en-US" sz="2400" b="1" dirty="0" smtClean="0">
                <a:latin typeface="Arial" pitchFamily="34" charset="0"/>
              </a:rPr>
              <a:t>original participants.</a:t>
            </a:r>
            <a:endParaRPr lang="en-US" altLang="en-US" sz="2400" b="1" dirty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Arial" pitchFamily="34" charset="0"/>
              </a:rPr>
              <a:t>Imaging increased since to </a:t>
            </a:r>
            <a:r>
              <a:rPr lang="en-US" altLang="en-US" sz="2400" b="1" dirty="0" smtClean="0">
                <a:latin typeface="Arial" pitchFamily="34" charset="0"/>
              </a:rPr>
              <a:t>1,515 </a:t>
            </a:r>
            <a:r>
              <a:rPr lang="en-US" altLang="en-US" sz="2400" b="1" dirty="0">
                <a:latin typeface="Arial" pitchFamily="34" charset="0"/>
              </a:rPr>
              <a:t>of </a:t>
            </a:r>
            <a:r>
              <a:rPr lang="en-US" altLang="en-US" sz="2400" b="1" dirty="0" smtClean="0">
                <a:latin typeface="Arial" pitchFamily="34" charset="0"/>
              </a:rPr>
              <a:t>2,135 </a:t>
            </a:r>
            <a:r>
              <a:rPr lang="en-US" altLang="en-US" sz="2400" b="1" dirty="0">
                <a:latin typeface="Arial" pitchFamily="34" charset="0"/>
              </a:rPr>
              <a:t>participants</a:t>
            </a:r>
            <a:endParaRPr lang="en-AU" altLang="en-US" sz="2400" b="1" dirty="0">
              <a:latin typeface="Arial" pitchFamily="34" charset="0"/>
            </a:endParaRPr>
          </a:p>
        </p:txBody>
      </p:sp>
      <p:grpSp>
        <p:nvGrpSpPr>
          <p:cNvPr id="123909" name="Group 23"/>
          <p:cNvGrpSpPr>
            <a:grpSpLocks/>
          </p:cNvGrpSpPr>
          <p:nvPr/>
        </p:nvGrpSpPr>
        <p:grpSpPr bwMode="auto">
          <a:xfrm>
            <a:off x="250825" y="4995863"/>
            <a:ext cx="8599488" cy="1022350"/>
            <a:chOff x="440275" y="5899152"/>
            <a:chExt cx="7760205" cy="790240"/>
          </a:xfrm>
        </p:grpSpPr>
        <p:pic>
          <p:nvPicPr>
            <p:cNvPr id="123910" name="Picture 16" descr="Edith Cowan University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3"/>
            <a:stretch>
              <a:fillRect/>
            </a:stretch>
          </p:blipFill>
          <p:spPr bwMode="auto">
            <a:xfrm>
              <a:off x="5778844" y="5973763"/>
              <a:ext cx="1123386" cy="589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1" name="Picture 17" descr="UNI Logo MINBlue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575" y="5916613"/>
              <a:ext cx="850900" cy="772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2" name="Picture 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837" y="5959477"/>
              <a:ext cx="979735" cy="603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3" name="Picture 23" descr="Austin Health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241" y="5959478"/>
              <a:ext cx="1520596" cy="60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4" name="Picture 24" descr="CSIRO Logo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75" y="5899152"/>
              <a:ext cx="755650" cy="77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5" name="Picture 26" descr="nar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57" t="4909" b="4909"/>
            <a:stretch>
              <a:fillRect/>
            </a:stretch>
          </p:blipFill>
          <p:spPr bwMode="auto">
            <a:xfrm>
              <a:off x="3851228" y="5916613"/>
              <a:ext cx="778998" cy="646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6" name="Picture 27" descr="AAvi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3977" y="5999163"/>
              <a:ext cx="1106503" cy="56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82" y="4995869"/>
            <a:ext cx="2115171" cy="9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98" y="-80619"/>
            <a:ext cx="7886700" cy="1325563"/>
          </a:xfrm>
        </p:spPr>
        <p:txBody>
          <a:bodyPr>
            <a:normAutofit/>
          </a:bodyPr>
          <a:lstStyle/>
          <a:p>
            <a:r>
              <a:rPr lang="en-AU" dirty="0" smtClean="0"/>
              <a:t>CapAIBL</a:t>
            </a:r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2739073" y="248770"/>
            <a:ext cx="5108147" cy="666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733" dirty="0">
                <a:solidFill>
                  <a:prstClr val="black"/>
                </a:solidFill>
                <a:latin typeface="Calibri"/>
              </a:rPr>
              <a:t>http://</a:t>
            </a:r>
            <a:r>
              <a:rPr lang="en-AU" sz="3733" b="1" dirty="0">
                <a:solidFill>
                  <a:prstClr val="black"/>
                </a:solidFill>
                <a:latin typeface="Calibri"/>
              </a:rPr>
              <a:t>milxcloud.csiro.au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07" y="1157570"/>
            <a:ext cx="2760895" cy="520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3" y="1157570"/>
            <a:ext cx="2760895" cy="520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345" y="1157570"/>
            <a:ext cx="2760895" cy="520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21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CapAIBL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PET only quantification of Amyloid PET images (</a:t>
            </a:r>
            <a:r>
              <a:rPr lang="en-AU" baseline="30000" dirty="0" smtClean="0"/>
              <a:t>11</a:t>
            </a:r>
            <a:r>
              <a:rPr lang="en-AU" dirty="0" smtClean="0"/>
              <a:t>C-PiB, </a:t>
            </a:r>
            <a:r>
              <a:rPr lang="en-AU" baseline="30000" dirty="0" smtClean="0"/>
              <a:t>18</a:t>
            </a:r>
            <a:r>
              <a:rPr lang="en-AU" dirty="0" smtClean="0"/>
              <a:t>F-Florbetapir, </a:t>
            </a:r>
            <a:r>
              <a:rPr lang="en-AU" baseline="30000" dirty="0" smtClean="0"/>
              <a:t>18</a:t>
            </a:r>
            <a:r>
              <a:rPr lang="en-AU" dirty="0" smtClean="0"/>
              <a:t>F-FDG, </a:t>
            </a:r>
            <a:r>
              <a:rPr lang="en-AU" baseline="30000" dirty="0" smtClean="0"/>
              <a:t>18</a:t>
            </a:r>
            <a:r>
              <a:rPr lang="en-AU" dirty="0" smtClean="0"/>
              <a:t>F-Florbetaben, </a:t>
            </a:r>
            <a:r>
              <a:rPr lang="en-AU" baseline="30000" dirty="0" smtClean="0"/>
              <a:t>18</a:t>
            </a:r>
            <a:r>
              <a:rPr lang="en-AU" dirty="0" smtClean="0"/>
              <a:t>F-Flutemetamol and </a:t>
            </a:r>
            <a:r>
              <a:rPr lang="en-AU" baseline="30000" dirty="0" smtClean="0"/>
              <a:t>18</a:t>
            </a:r>
            <a:r>
              <a:rPr lang="en-AU" dirty="0" smtClean="0"/>
              <a:t>F-NAV4694)</a:t>
            </a:r>
          </a:p>
          <a:p>
            <a:r>
              <a:rPr lang="en-AU" dirty="0" smtClean="0"/>
              <a:t>Centiloid quantification for </a:t>
            </a:r>
            <a:r>
              <a:rPr lang="en-AU" baseline="30000" dirty="0" smtClean="0"/>
              <a:t>11</a:t>
            </a:r>
            <a:r>
              <a:rPr lang="en-AU" dirty="0" smtClean="0"/>
              <a:t>C-PiB, </a:t>
            </a:r>
            <a:r>
              <a:rPr lang="en-AU" baseline="30000" dirty="0" smtClean="0"/>
              <a:t>18</a:t>
            </a:r>
            <a:r>
              <a:rPr lang="en-AU" dirty="0" smtClean="0"/>
              <a:t>F-Florbetaben and </a:t>
            </a:r>
            <a:r>
              <a:rPr lang="en-AU" baseline="30000" dirty="0" smtClean="0"/>
              <a:t>18</a:t>
            </a:r>
            <a:r>
              <a:rPr lang="en-AU" dirty="0" smtClean="0"/>
              <a:t>F-NAV4694</a:t>
            </a:r>
          </a:p>
          <a:p>
            <a:r>
              <a:rPr lang="en-AU" dirty="0" smtClean="0"/>
              <a:t>Pdf reports emailed at the end of processing</a:t>
            </a:r>
          </a:p>
          <a:p>
            <a:r>
              <a:rPr lang="en-AU" dirty="0" smtClean="0"/>
              <a:t>20 minutes per scan</a:t>
            </a:r>
          </a:p>
          <a:p>
            <a:r>
              <a:rPr lang="en-AU" dirty="0" smtClean="0"/>
              <a:t>Supports Dicom upload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2661793" y="694513"/>
            <a:ext cx="5108147" cy="666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733" dirty="0">
                <a:solidFill>
                  <a:prstClr val="black"/>
                </a:solidFill>
                <a:latin typeface="Calibri"/>
              </a:rPr>
              <a:t>http://</a:t>
            </a:r>
            <a:r>
              <a:rPr lang="en-AU" sz="3733" b="1" dirty="0">
                <a:solidFill>
                  <a:prstClr val="black"/>
                </a:solidFill>
                <a:latin typeface="Calibri"/>
              </a:rPr>
              <a:t>milxcloud.csiro.au</a:t>
            </a:r>
          </a:p>
        </p:txBody>
      </p:sp>
    </p:spTree>
    <p:extLst>
      <p:ext uri="{BB962C8B-B14F-4D97-AF65-F5344CB8AC3E}">
        <p14:creationId xmlns:p14="http://schemas.microsoft.com/office/powerpoint/2010/main" val="381196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Retaining amyloid positive participants for longitudinal study – most going into drug trials.</a:t>
            </a:r>
          </a:p>
          <a:p>
            <a:r>
              <a:rPr lang="en-AU" dirty="0" smtClean="0"/>
              <a:t>Funding: No direct government support. Reliant on commercial and philanthropic support.</a:t>
            </a:r>
          </a:p>
          <a:p>
            <a:pPr marL="0" indent="0">
              <a:buNone/>
            </a:pP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6863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Expression of interest for collaboration or more in-depth data access should go to: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501008"/>
            <a:ext cx="6984776" cy="1944216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Christopher Fowler - AIBL Co-ordinator</a:t>
            </a:r>
          </a:p>
          <a:p>
            <a:pPr marL="0" indent="0">
              <a:buNone/>
            </a:pPr>
            <a:r>
              <a:rPr lang="en-AU" i="1" dirty="0" smtClean="0"/>
              <a:t>christopher.fowler@florey.edu.au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04275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1774831"/>
            <a:ext cx="16954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1" name="Picture 6" descr="http://photos.prnewswire.com/prnfull/20140324/NY88746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54673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62" y="1579854"/>
            <a:ext cx="6537325" cy="4268787"/>
          </a:xfrm>
        </p:spPr>
        <p:txBody>
          <a:bodyPr numCol="6"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David Ames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Jenalle Baker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Mary </a:t>
            </a:r>
            <a:r>
              <a:rPr lang="en-US" sz="1000" dirty="0"/>
              <a:t>Barnes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Kevin </a:t>
            </a:r>
            <a:r>
              <a:rPr lang="en-US" sz="1000" dirty="0" err="1"/>
              <a:t>Barnham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Shayne Bellingham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Sabine Bird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Julia </a:t>
            </a:r>
            <a:r>
              <a:rPr lang="en-US" sz="1000" dirty="0" err="1"/>
              <a:t>Bomke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Pierrick</a:t>
            </a:r>
            <a:r>
              <a:rPr lang="en-US" sz="1000" dirty="0"/>
              <a:t> </a:t>
            </a:r>
            <a:r>
              <a:rPr lang="en-US" sz="1000" dirty="0" err="1"/>
              <a:t>Bourgeat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Sveltana</a:t>
            </a:r>
            <a:r>
              <a:rPr lang="en-US" sz="1000" dirty="0"/>
              <a:t> </a:t>
            </a:r>
            <a:r>
              <a:rPr lang="en-US" sz="1000" dirty="0" err="1"/>
              <a:t>Bozinovski</a:t>
            </a:r>
            <a:r>
              <a:rPr lang="en-US" sz="1000" dirty="0"/>
              <a:t> </a:t>
            </a:r>
            <a:r>
              <a:rPr lang="en-US" sz="1000" dirty="0" smtClean="0"/>
              <a:t>(nee </a:t>
            </a:r>
            <a:r>
              <a:rPr lang="en-US" sz="1000" dirty="0" err="1" smtClean="0"/>
              <a:t>Pejoska</a:t>
            </a:r>
            <a:r>
              <a:rPr lang="en-US" sz="1000" dirty="0" smtClean="0"/>
              <a:t>)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Belinda Brown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Rachel </a:t>
            </a:r>
            <a:r>
              <a:rPr lang="en-US" sz="1000" dirty="0"/>
              <a:t>Buckley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Samantha Burnham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Ashley Bush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Lesley </a:t>
            </a:r>
            <a:r>
              <a:rPr lang="en-US" sz="1000" dirty="0"/>
              <a:t>Cheng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Steven Collins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Ian Cooke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Elizabeth </a:t>
            </a:r>
            <a:r>
              <a:rPr lang="en-US" sz="1000" dirty="0"/>
              <a:t>Cyarto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David Darby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James Doecke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Vincent Dore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Denise El-Sheikh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Michael </a:t>
            </a:r>
            <a:r>
              <a:rPr lang="en-US" sz="1000" dirty="0" err="1"/>
              <a:t>Fenech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Shane Fernandez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Binosha</a:t>
            </a:r>
            <a:r>
              <a:rPr lang="en-US" sz="1000" dirty="0"/>
              <a:t> Fernando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Christopher Fowler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Maxime</a:t>
            </a:r>
            <a:r>
              <a:rPr lang="en-US" sz="1000" dirty="0"/>
              <a:t> Francois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Jurgen</a:t>
            </a:r>
            <a:r>
              <a:rPr lang="en-US" sz="1000" dirty="0"/>
              <a:t> </a:t>
            </a:r>
            <a:r>
              <a:rPr lang="en-US" sz="1000" dirty="0" err="1"/>
              <a:t>Fripp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Shaun Frost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Sam Gardener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Simon Gibson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Veer Gupta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David Hanson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Karra</a:t>
            </a:r>
            <a:r>
              <a:rPr lang="en-US" sz="1000" dirty="0"/>
              <a:t> Harrington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Andy Hill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Eugene Hone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Maryam </a:t>
            </a:r>
            <a:r>
              <a:rPr lang="en-US" sz="1000" dirty="0" err="1" smtClean="0"/>
              <a:t>Hor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Gareth Jones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Adrian </a:t>
            </a:r>
            <a:r>
              <a:rPr lang="en-US" sz="1000" dirty="0" err="1"/>
              <a:t>Kamer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Yogi </a:t>
            </a:r>
            <a:r>
              <a:rPr lang="en-US" sz="1000" dirty="0" err="1" smtClean="0"/>
              <a:t>Kanagasingam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Fiona </a:t>
            </a:r>
            <a:r>
              <a:rPr lang="en-US" sz="1000" dirty="0"/>
              <a:t>Lamb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Nicola </a:t>
            </a:r>
            <a:r>
              <a:rPr lang="en-US" sz="1000" dirty="0" err="1"/>
              <a:t>Lautenschlager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Simon Laws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Wayne </a:t>
            </a:r>
            <a:r>
              <a:rPr lang="en-US" sz="1000" dirty="0" err="1"/>
              <a:t>Leifert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Hugo </a:t>
            </a:r>
            <a:r>
              <a:rPr lang="en-US" sz="1000" dirty="0"/>
              <a:t>Leroux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Qiao-Xin Li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Yen Ying Lim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Florence Lim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Lucy Lim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Linda Lockett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Andrea </a:t>
            </a:r>
            <a:r>
              <a:rPr lang="en-US" sz="1000" dirty="0" err="1"/>
              <a:t>Louey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Kathy Lucas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Lance Macaulay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Lucy Mackintosh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Ralph Martins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Georgia Martins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Paul </a:t>
            </a:r>
            <a:r>
              <a:rPr lang="en-US" sz="1000" dirty="0" err="1"/>
              <a:t>Maruff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Colin Masters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Simon McBride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Alissandra</a:t>
            </a:r>
            <a:r>
              <a:rPr lang="en-US" sz="1000" dirty="0"/>
              <a:t> </a:t>
            </a:r>
            <a:r>
              <a:rPr lang="en-US" sz="1000" dirty="0" err="1"/>
              <a:t>Mcilroy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Steve </a:t>
            </a:r>
            <a:r>
              <a:rPr lang="en-US" sz="1000" dirty="0" err="1"/>
              <a:t>Pedrini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Kayla Perez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Kelly Pertile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Tenielle</a:t>
            </a:r>
            <a:r>
              <a:rPr lang="en-US" sz="1000" dirty="0"/>
              <a:t> Porter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Stephanie Rainey-Smith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Carolina </a:t>
            </a:r>
            <a:r>
              <a:rPr lang="en-US" sz="1000" dirty="0" err="1"/>
              <a:t>Restrepo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Malcolm Riley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Blaine </a:t>
            </a:r>
            <a:r>
              <a:rPr lang="en-US" sz="1000" dirty="0"/>
              <a:t>Roberts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Jo Robertson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Mark Rodrigues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Christopher Rowe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Rebecca Rumble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Tim Ryan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Olivier </a:t>
            </a:r>
            <a:r>
              <a:rPr lang="en-US" sz="1000" dirty="0" err="1"/>
              <a:t>Salvado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Ian Saunders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Greg Savage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KaiKai</a:t>
            </a:r>
            <a:r>
              <a:rPr lang="en-US" sz="1000" dirty="0"/>
              <a:t> </a:t>
            </a:r>
            <a:r>
              <a:rPr lang="en-US" sz="1000" dirty="0" err="1"/>
              <a:t>Shen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Brendan Silbert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Harmid</a:t>
            </a:r>
            <a:r>
              <a:rPr lang="en-US" sz="1000" dirty="0"/>
              <a:t> </a:t>
            </a:r>
            <a:r>
              <a:rPr lang="en-US" sz="1000" dirty="0" err="1"/>
              <a:t>Sohrabi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Kevin Taddei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Tania Taddei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err="1"/>
              <a:t>Sherilyn</a:t>
            </a:r>
            <a:r>
              <a:rPr lang="en-US" sz="1000" dirty="0"/>
              <a:t> Tan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Christine Thai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Philip Thomas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Brett Trounson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Victor </a:t>
            </a:r>
            <a:r>
              <a:rPr lang="en-US" sz="1000" dirty="0"/>
              <a:t>Villemagne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Irene </a:t>
            </a:r>
            <a:r>
              <a:rPr lang="en-US" sz="1000" dirty="0" err="1"/>
              <a:t>Volitakis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Michael </a:t>
            </a:r>
            <a:r>
              <a:rPr lang="en-US" sz="1000" dirty="0" err="1"/>
              <a:t>Vovos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Larry Ward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Andrew Watt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Mike </a:t>
            </a:r>
            <a:r>
              <a:rPr lang="en-US" sz="1000" dirty="0" err="1"/>
              <a:t>Weinborn</a:t>
            </a:r>
            <a:endParaRPr lang="en-US" sz="10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Rob Williams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Bill Wilson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Michael Woodward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/>
              <a:t>Paul Yates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000" dirty="0" smtClean="0"/>
              <a:t>Ping Zhang</a:t>
            </a:r>
            <a:endParaRPr lang="en-US" sz="10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328" y="274644"/>
            <a:ext cx="8461375" cy="852487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0"/>
              </a:spcAft>
              <a:defRPr/>
            </a:pPr>
            <a:r>
              <a:rPr lang="en-AU" sz="4000" cap="small" dirty="0" smtClean="0"/>
              <a:t>Acknowledgements</a:t>
            </a:r>
            <a:endParaRPr lang="en-AU" sz="4000" cap="small" dirty="0"/>
          </a:p>
        </p:txBody>
      </p:sp>
      <p:pic>
        <p:nvPicPr>
          <p:cNvPr id="181254" name="Picture 8" descr="Screen Shot 2015-07-14 at 7.34.48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57200"/>
            <a:ext cx="229393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5" name="TextBox 11"/>
          <p:cNvSpPr txBox="1">
            <a:spLocks noChangeArrowheads="1"/>
          </p:cNvSpPr>
          <p:nvPr/>
        </p:nvSpPr>
        <p:spPr bwMode="auto">
          <a:xfrm>
            <a:off x="314325" y="998538"/>
            <a:ext cx="5197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itchFamily="34" charset="0"/>
              </a:rPr>
              <a:t>AIBL would like to thank the study participants and their families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itchFamily="34" charset="0"/>
              </a:rPr>
              <a:t>AIBL Study team</a:t>
            </a:r>
          </a:p>
        </p:txBody>
      </p:sp>
      <p:sp>
        <p:nvSpPr>
          <p:cNvPr id="181256" name="TextBox 12"/>
          <p:cNvSpPr txBox="1">
            <a:spLocks noChangeArrowheads="1"/>
          </p:cNvSpPr>
          <p:nvPr/>
        </p:nvSpPr>
        <p:spPr bwMode="auto">
          <a:xfrm>
            <a:off x="314328" y="6091238"/>
            <a:ext cx="3959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Calibri" pitchFamily="34" charset="0"/>
                <a:cs typeface="Arial" pitchFamily="34" charset="0"/>
              </a:rPr>
              <a:t>AIBL is a large collaborative study and a complete list of contributors can be found at </a:t>
            </a:r>
            <a:r>
              <a:rPr lang="en-US" altLang="en-US" sz="1200">
                <a:latin typeface="Calibri" pitchFamily="34" charset="0"/>
                <a:cs typeface="Arial" pitchFamily="34" charset="0"/>
                <a:hlinkClick r:id="rId5"/>
              </a:rPr>
              <a:t>www.aibl.csiro.au</a:t>
            </a:r>
            <a:r>
              <a:rPr lang="en-US" altLang="en-US" sz="1200">
                <a:latin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81257" name="Picture 14" descr="CSIRO 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3656013"/>
            <a:ext cx="6238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8" name="Picture 16" descr="nar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4909" b="4909"/>
          <a:stretch>
            <a:fillRect/>
          </a:stretch>
        </p:blipFill>
        <p:spPr bwMode="auto">
          <a:xfrm>
            <a:off x="6777038" y="5022856"/>
            <a:ext cx="542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59" name="Picture 13" descr="Austin Health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8" y="2757494"/>
            <a:ext cx="17557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0" name="Picture 37" descr="Alex:Users:Alex:• Work:DHA • Dementia Research:Products:A4 report:Word:DCRC-colour bac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5659444"/>
            <a:ext cx="10795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1" name="Picture 3" descr=" 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0" b="20491"/>
          <a:stretch>
            <a:fillRect/>
          </a:stretch>
        </p:blipFill>
        <p:spPr bwMode="auto">
          <a:xfrm>
            <a:off x="6022978" y="2757494"/>
            <a:ext cx="8810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2" name="Picture 9" descr="Screen Shot 2015-07-14 at 7.36.13 am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785944"/>
            <a:ext cx="1411288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3" name="Picture 4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4" t="54970" r="23807" b="13509"/>
          <a:stretch>
            <a:fillRect/>
          </a:stretch>
        </p:blipFill>
        <p:spPr bwMode="auto">
          <a:xfrm>
            <a:off x="5962652" y="496252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4" name="Picture 2" descr="https://upload.wikimedia.org/wikipedia/commons/thumb/a/ad/Pfizer_Logo.svg/1280px-Pfizer_Logo.svg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5640394"/>
            <a:ext cx="6000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5" name="Picture 4" descr="https://upload.wikimedia.org/wikipedia/commons/thumb/f/ff/General_Electric_logo.svg/2000px-General_Electric_logo.svg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6142044"/>
            <a:ext cx="465138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6" name="Picture 8" descr="http://www.navidea.com/assets/images/Navidea_logo_hiRe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230944"/>
            <a:ext cx="9080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7" name="Picture 10" descr="http://www.aips.net.au/wp-content/uploads/2011/03/University-of-Western-Australia-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5029206"/>
            <a:ext cx="7032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8" name="Picture 7" descr="UNI Logo MINBlue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4994281"/>
            <a:ext cx="5254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5837238" y="1609725"/>
            <a:ext cx="3124200" cy="303053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B6DCD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1270" name="TextBox 47"/>
          <p:cNvSpPr txBox="1">
            <a:spLocks noChangeArrowheads="1"/>
          </p:cNvSpPr>
          <p:nvPr/>
        </p:nvSpPr>
        <p:spPr bwMode="auto">
          <a:xfrm>
            <a:off x="6956428" y="4737106"/>
            <a:ext cx="8875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Calibri" pitchFamily="34" charset="0"/>
              </a:rPr>
              <a:t>Collaborators</a:t>
            </a:r>
          </a:p>
        </p:txBody>
      </p:sp>
      <p:pic>
        <p:nvPicPr>
          <p:cNvPr id="181271" name="Picture 12" descr="http://www.adssihomeliving.com.au/wp-content/uploads/2014/12/Alzheimers-Australia-old-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6156325"/>
            <a:ext cx="9461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72" name="Picture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3656013"/>
            <a:ext cx="16843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0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Progress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908720"/>
            <a:ext cx="756084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Baseline assessment in 2135 subjects with MRI and amyloid PET in 75%.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Added 420 HC from A4 screening.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Added 220 MCI/Mild AD (MMSE &gt;20) from clinical trials screening.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chemeClr val="tx1"/>
                </a:solidFill>
              </a:rPr>
              <a:t>S</a:t>
            </a:r>
            <a:r>
              <a:rPr lang="en-AU" sz="2800" dirty="0" smtClean="0">
                <a:solidFill>
                  <a:schemeClr val="tx1"/>
                </a:solidFill>
              </a:rPr>
              <a:t>tarted 10.5 year review cycle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Amyloid PET and MRI at 0, 18, 38 months then every 3 years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Tau PET – 120 THK5351, 110 AV1451, 20 MK6240 baseline and still evaluating best tracer to use. </a:t>
            </a:r>
            <a:r>
              <a:rPr lang="en-AU" sz="2800" dirty="0">
                <a:solidFill>
                  <a:schemeClr val="tx1"/>
                </a:solidFill>
              </a:rPr>
              <a:t>O</a:t>
            </a:r>
            <a:r>
              <a:rPr lang="en-AU" sz="2800" dirty="0" smtClean="0">
                <a:solidFill>
                  <a:schemeClr val="tx1"/>
                </a:solidFill>
              </a:rPr>
              <a:t>nly 50 repeat scans (all AV1451).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CSF in 250 subjects but not serial</a:t>
            </a:r>
            <a:endParaRPr lang="en-A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3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902502"/>
              </p:ext>
            </p:extLst>
          </p:nvPr>
        </p:nvGraphicFramePr>
        <p:xfrm>
          <a:off x="2477027" y="763622"/>
          <a:ext cx="3932163" cy="325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727687"/>
              </p:ext>
            </p:extLst>
          </p:nvPr>
        </p:nvGraphicFramePr>
        <p:xfrm>
          <a:off x="2378576" y="4377446"/>
          <a:ext cx="4129065" cy="2189141"/>
        </p:xfrm>
        <a:graphic>
          <a:graphicData uri="http://schemas.openxmlformats.org/drawingml/2006/table">
            <a:tbl>
              <a:tblPr/>
              <a:tblGrid>
                <a:gridCol w="604896"/>
                <a:gridCol w="479439"/>
                <a:gridCol w="507455"/>
                <a:gridCol w="507455"/>
                <a:gridCol w="507455"/>
                <a:gridCol w="507455"/>
                <a:gridCol w="507455"/>
                <a:gridCol w="507455"/>
              </a:tblGrid>
              <a:tr h="226732"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0m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18m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36m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54m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72m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90m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108m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MCI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1374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1088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3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Follow</a:t>
                      </a:r>
                      <a:r>
                        <a:rPr lang="en-US" sz="1200" b="0" i="0" u="none" strike="noStrike" kern="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up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66.9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62.2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</a:t>
                      </a:r>
                    </a:p>
                  </a:txBody>
                  <a:tcPr marL="7144" marR="714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6658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6 year time point scans added to LONI website by end of July. Total baseline scans is 800. Follow-up scans now include with 100 </a:t>
            </a:r>
            <a:r>
              <a:rPr lang="en-AU" dirty="0" err="1" smtClean="0"/>
              <a:t>flutemetamol</a:t>
            </a:r>
            <a:r>
              <a:rPr lang="en-AU" dirty="0" smtClean="0"/>
              <a:t> and 105 </a:t>
            </a:r>
            <a:r>
              <a:rPr lang="en-AU" dirty="0" err="1" smtClean="0"/>
              <a:t>florbetapir</a:t>
            </a:r>
            <a:r>
              <a:rPr lang="en-AU" dirty="0" smtClean="0"/>
              <a:t>. </a:t>
            </a:r>
          </a:p>
          <a:p>
            <a:r>
              <a:rPr lang="en-AU" dirty="0" smtClean="0"/>
              <a:t>Adding amyloid scan classification to AIBL data on GAAIN.</a:t>
            </a:r>
          </a:p>
          <a:p>
            <a:r>
              <a:rPr lang="en-AU" dirty="0" smtClean="0"/>
              <a:t>Adding scans and results of </a:t>
            </a:r>
            <a:r>
              <a:rPr lang="en-AU" dirty="0" err="1" smtClean="0"/>
              <a:t>florbetaben</a:t>
            </a:r>
            <a:r>
              <a:rPr lang="en-AU" dirty="0" smtClean="0"/>
              <a:t> conversion to </a:t>
            </a:r>
            <a:r>
              <a:rPr lang="en-AU" dirty="0" err="1" smtClean="0"/>
              <a:t>centiloid</a:t>
            </a:r>
            <a:r>
              <a:rPr lang="en-AU" dirty="0" smtClean="0"/>
              <a:t> to GAAIN today.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595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AU" dirty="0" err="1" smtClean="0"/>
              <a:t>Florbetaben</a:t>
            </a:r>
            <a:r>
              <a:rPr lang="en-AU" dirty="0" smtClean="0"/>
              <a:t> CL = 153.4</a:t>
            </a:r>
            <a:r>
              <a:rPr lang="en-AU" dirty="0"/>
              <a:t>*</a:t>
            </a:r>
            <a:r>
              <a:rPr lang="en-AU" dirty="0" err="1" smtClean="0"/>
              <a:t>SUVr</a:t>
            </a:r>
            <a:r>
              <a:rPr lang="en-AU" baseline="-25000" dirty="0" err="1" smtClean="0"/>
              <a:t>sm</a:t>
            </a:r>
            <a:r>
              <a:rPr lang="en-AU" dirty="0" smtClean="0"/>
              <a:t> </a:t>
            </a:r>
            <a:r>
              <a:rPr lang="en-AU" dirty="0"/>
              <a:t>– </a:t>
            </a:r>
            <a:r>
              <a:rPr lang="en-AU" dirty="0" smtClean="0"/>
              <a:t>154.9</a:t>
            </a:r>
          </a:p>
          <a:p>
            <a:pPr lvl="0"/>
            <a:r>
              <a:rPr lang="en-AU" dirty="0" smtClean="0"/>
              <a:t> </a:t>
            </a:r>
          </a:p>
          <a:p>
            <a:r>
              <a:rPr lang="en-AU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PiB</a:t>
            </a:r>
            <a:r>
              <a:rPr lang="en-AU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CL =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93.7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SUVr</a:t>
            </a:r>
            <a:r>
              <a:rPr lang="en-US" baseline="-250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sm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94.6</a:t>
            </a:r>
          </a:p>
          <a:p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NAV4694 CL = </a:t>
            </a:r>
            <a:r>
              <a:rPr lang="fr-FR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85.3*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SUVr</a:t>
            </a:r>
            <a:r>
              <a:rPr lang="fr-FR" baseline="-25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sm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fr-FR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– </a:t>
            </a:r>
            <a:r>
              <a:rPr lang="fr-FR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88</a:t>
            </a:r>
          </a:p>
          <a:p>
            <a:pPr lvl="0"/>
            <a:endParaRPr lang="fr-FR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Florbetapir CL =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175.4*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SUVr</a:t>
            </a:r>
            <a:r>
              <a:rPr lang="en-US" i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sm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182.3</a:t>
            </a:r>
          </a:p>
          <a:p>
            <a:pPr lvl="0"/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Flutemetamol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CL = 121.4*</a:t>
            </a:r>
            <a:r>
              <a:rPr lang="en-US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SUVr</a:t>
            </a:r>
            <a:r>
              <a:rPr lang="en-US" i="1" baseline="-25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sm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121.2</a:t>
            </a:r>
          </a:p>
          <a:p>
            <a:pPr lvl="0"/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0"/>
            <a:endParaRPr lang="en-US" dirty="0" smtClean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lvl="0" indent="0">
              <a:buNone/>
            </a:pP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Sm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= Standard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Centiloid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Method using SPM8 and ROI from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centiloid</a:t>
            </a:r>
            <a:r>
              <a:rPr lang="en-US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site on GAAIN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0"/>
            <a:endParaRPr lang="fr-FR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0"/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5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Current Focus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AU" sz="2800" dirty="0" smtClean="0"/>
              <a:t>Converting all amyloid results to </a:t>
            </a:r>
            <a:r>
              <a:rPr lang="en-AU" sz="2800" dirty="0" err="1" smtClean="0"/>
              <a:t>centiloid</a:t>
            </a:r>
            <a:r>
              <a:rPr lang="en-AU" sz="2800" dirty="0" smtClean="0"/>
              <a:t> units and will revisit previous analyses with larger sample size</a:t>
            </a:r>
          </a:p>
          <a:p>
            <a:r>
              <a:rPr lang="en-AU" sz="2800" dirty="0" smtClean="0"/>
              <a:t>Quest for a blood biomarker continues internally and via supply of samples to many academic and commercial groups</a:t>
            </a:r>
          </a:p>
          <a:p>
            <a:r>
              <a:rPr lang="en-AU" sz="2800" dirty="0" smtClean="0"/>
              <a:t>Moving to more formal pooling of data with other large cohorts (academic and commercial initiatives)</a:t>
            </a:r>
          </a:p>
          <a:p>
            <a:r>
              <a:rPr lang="en-AU" sz="2800" dirty="0" smtClean="0"/>
              <a:t>Supporting clinical drug trials in preclinical and prodromal AD and aiming to move this to a wider national platform</a:t>
            </a:r>
          </a:p>
          <a:p>
            <a:r>
              <a:rPr lang="en-AU" sz="2800" dirty="0" smtClean="0"/>
              <a:t>Evaluating tau tracers</a:t>
            </a:r>
          </a:p>
          <a:p>
            <a:r>
              <a:rPr lang="en-AU" sz="2800" dirty="0" smtClean="0"/>
              <a:t>Genetic and lifestyle analysis continues</a:t>
            </a:r>
          </a:p>
          <a:p>
            <a:r>
              <a:rPr lang="en-AU" sz="2800" dirty="0" smtClean="0"/>
              <a:t>Supporting retinal scans (multispectral; curcumin)</a:t>
            </a:r>
          </a:p>
          <a:p>
            <a:endParaRPr lang="en-AU" sz="2800" dirty="0" smtClean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6269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23528" y="980728"/>
            <a:ext cx="8460000" cy="8532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Heat map presenting the QSM differences between </a:t>
            </a:r>
            <a:r>
              <a:rPr lang="en-AU" dirty="0" err="1" smtClean="0"/>
              <a:t>Amyloid</a:t>
            </a:r>
            <a:r>
              <a:rPr lang="en-AU" dirty="0" smtClean="0"/>
              <a:t> positive and negative subjects</a:t>
            </a:r>
            <a:endParaRPr lang="en-AU" dirty="0"/>
          </a:p>
        </p:txBody>
      </p:sp>
      <p:pic>
        <p:nvPicPr>
          <p:cNvPr id="8" name="Picture 3" descr="Z:\PhD\QSM_AIBL\Journal_1_2016\Brain\final_submission\brain_image_cover\QSM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979970"/>
            <a:ext cx="5256584" cy="4184814"/>
          </a:xfrm>
          <a:prstGeom prst="rect">
            <a:avLst/>
          </a:prstGeom>
          <a:noFill/>
        </p:spPr>
      </p:pic>
      <p:sp>
        <p:nvSpPr>
          <p:cNvPr id="7" name="Text Placeholder 5"/>
          <p:cNvSpPr txBox="1">
            <a:spLocks/>
          </p:cNvSpPr>
          <p:nvPr/>
        </p:nvSpPr>
        <p:spPr>
          <a:xfrm>
            <a:off x="360363" y="270000"/>
            <a:ext cx="8460000" cy="853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itchFamily="34" charset="0"/>
              <a:buNone/>
              <a:defRPr sz="32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Calibri" pitchFamily="34" charset="0"/>
              <a:buNone/>
              <a:defRPr sz="2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None/>
              <a:defRPr sz="28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None/>
              <a:defRPr sz="28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None/>
              <a:tabLst/>
              <a:defRPr sz="2800" kern="1200">
                <a:solidFill>
                  <a:srgbClr val="00A9C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QSM as a measure of brain iron</a:t>
            </a: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09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>
          <a:xfrm>
            <a:off x="353909" y="999376"/>
            <a:ext cx="5370219" cy="1297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-  </a:t>
            </a:r>
            <a:r>
              <a:rPr lang="en-AU" sz="2200" b="1" dirty="0" smtClean="0"/>
              <a:t>QSM</a:t>
            </a:r>
            <a:r>
              <a:rPr lang="en-AU" sz="2200" dirty="0" smtClean="0"/>
              <a:t> as a relative measure of </a:t>
            </a:r>
            <a:r>
              <a:rPr lang="en-AU" sz="2200" b="1" dirty="0" smtClean="0"/>
              <a:t>iron</a:t>
            </a:r>
          </a:p>
          <a:p>
            <a:pPr>
              <a:buFontTx/>
              <a:buChar char="-"/>
            </a:pPr>
            <a:r>
              <a:rPr lang="en-AU" sz="2200" b="1" dirty="0" smtClean="0"/>
              <a:t>Dataset: </a:t>
            </a:r>
            <a:r>
              <a:rPr lang="en-AU" sz="2200" dirty="0" smtClean="0"/>
              <a:t>117 cross-sectional scans: </a:t>
            </a:r>
          </a:p>
          <a:p>
            <a:pPr lvl="1">
              <a:buFontTx/>
              <a:buChar char="-"/>
            </a:pPr>
            <a:r>
              <a:rPr lang="en-AU" dirty="0" smtClean="0"/>
              <a:t>53 CN -, 16 CN +, 8 MCI -, 13 MCI +,  27 AD +</a:t>
            </a:r>
          </a:p>
          <a:p>
            <a:pPr lvl="2"/>
            <a:endParaRPr lang="en-AU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0363" y="260648"/>
            <a:ext cx="8460000" cy="853200"/>
          </a:xfrm>
        </p:spPr>
        <p:txBody>
          <a:bodyPr>
            <a:normAutofit/>
          </a:bodyPr>
          <a:lstStyle/>
          <a:p>
            <a:r>
              <a:rPr lang="en-AU" dirty="0" smtClean="0"/>
              <a:t>QSM in AIBL</a:t>
            </a:r>
            <a:endParaRPr lang="en-A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3" y="6093302"/>
            <a:ext cx="183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u="sng" dirty="0" smtClean="0">
                <a:solidFill>
                  <a:prstClr val="black"/>
                </a:solidFill>
                <a:latin typeface="Calibri"/>
              </a:rPr>
              <a:t>Fazlollahi </a:t>
            </a:r>
            <a:r>
              <a:rPr lang="en-AU" sz="1200" b="1" i="1" u="sng" dirty="0" smtClean="0">
                <a:solidFill>
                  <a:prstClr val="black"/>
                </a:solidFill>
                <a:latin typeface="Calibri"/>
              </a:rPr>
              <a:t>et. al</a:t>
            </a:r>
            <a:r>
              <a:rPr lang="en-AU" sz="1200" b="1" u="sng" dirty="0" smtClean="0">
                <a:solidFill>
                  <a:prstClr val="black"/>
                </a:solidFill>
                <a:latin typeface="Calibri"/>
              </a:rPr>
              <a:t> AAIC 2017</a:t>
            </a:r>
            <a:endParaRPr lang="en-AU" sz="1200" b="1" u="sng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143774" y="2080721"/>
            <a:ext cx="2597034" cy="3966177"/>
            <a:chOff x="143774" y="2080719"/>
            <a:chExt cx="2597034" cy="396617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9682" b="6545"/>
            <a:stretch>
              <a:fillRect/>
            </a:stretch>
          </p:blipFill>
          <p:spPr bwMode="auto">
            <a:xfrm>
              <a:off x="467544" y="2354213"/>
              <a:ext cx="2151831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539552" y="5723731"/>
              <a:ext cx="22012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500" b="1" dirty="0" err="1" smtClean="0">
                  <a:solidFill>
                    <a:prstClr val="black"/>
                  </a:solidFill>
                  <a:latin typeface="Calibri"/>
                </a:rPr>
                <a:t>Hippocampal</a:t>
              </a:r>
              <a:r>
                <a:rPr lang="en-AU" sz="1500" b="1" dirty="0" smtClean="0">
                  <a:solidFill>
                    <a:prstClr val="black"/>
                  </a:solidFill>
                  <a:latin typeface="Calibri"/>
                </a:rPr>
                <a:t> QSM (</a:t>
              </a:r>
              <a:r>
                <a:rPr lang="en-AU" sz="1500" b="1" dirty="0" err="1" smtClean="0">
                  <a:solidFill>
                    <a:prstClr val="black"/>
                  </a:solidFill>
                  <a:latin typeface="Calibri"/>
                </a:rPr>
                <a:t>ppm</a:t>
              </a:r>
              <a:r>
                <a:rPr lang="en-AU" sz="1500" b="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n-AU" sz="15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-1581385" y="3805878"/>
              <a:ext cx="377348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500" b="1" dirty="0" smtClean="0">
                  <a:solidFill>
                    <a:prstClr val="black"/>
                  </a:solidFill>
                  <a:latin typeface="Calibri"/>
                </a:rPr>
                <a:t>Annual change in Hippo. Volume (mm</a:t>
              </a:r>
              <a:r>
                <a:rPr lang="en-AU" sz="1500" b="1" baseline="30000" dirty="0" smtClean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n-AU" sz="1500" b="1" dirty="0" smtClean="0">
                  <a:solidFill>
                    <a:prstClr val="black"/>
                  </a:solidFill>
                  <a:latin typeface="Calibri"/>
                </a:rPr>
                <a:t>/year)</a:t>
              </a:r>
              <a:endParaRPr lang="en-AU" sz="15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427987" y="6093302"/>
            <a:ext cx="3070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u="sng" dirty="0" smtClean="0">
                <a:solidFill>
                  <a:prstClr val="black"/>
                </a:solidFill>
                <a:latin typeface="Calibri"/>
              </a:rPr>
              <a:t>Ayton, </a:t>
            </a:r>
            <a:r>
              <a:rPr lang="en-AU" sz="1200" b="1" u="sng" dirty="0" err="1" smtClean="0">
                <a:solidFill>
                  <a:prstClr val="black"/>
                </a:solidFill>
                <a:latin typeface="Calibri"/>
              </a:rPr>
              <a:t>Fazlollahi</a:t>
            </a:r>
            <a:r>
              <a:rPr lang="en-AU" sz="1200" b="1" u="sng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AU" sz="1200" b="1" i="1" u="sng" dirty="0" smtClean="0">
                <a:solidFill>
                  <a:prstClr val="black"/>
                </a:solidFill>
                <a:latin typeface="Calibri"/>
              </a:rPr>
              <a:t>et. al</a:t>
            </a:r>
            <a:r>
              <a:rPr lang="en-AU" sz="1200" b="1" u="sng" dirty="0" smtClean="0">
                <a:solidFill>
                  <a:prstClr val="black"/>
                </a:solidFill>
                <a:latin typeface="Calibri"/>
              </a:rPr>
              <a:t> Brain 2017 (accepted)</a:t>
            </a:r>
            <a:endParaRPr lang="en-AU" sz="1200" b="1" u="sng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9"/>
          <p:cNvGrpSpPr/>
          <p:nvPr/>
        </p:nvGrpSpPr>
        <p:grpSpPr>
          <a:xfrm>
            <a:off x="5652120" y="459459"/>
            <a:ext cx="3152874" cy="2105451"/>
            <a:chOff x="5652120" y="324148"/>
            <a:chExt cx="3152874" cy="2105451"/>
          </a:xfrm>
        </p:grpSpPr>
        <p:grpSp>
          <p:nvGrpSpPr>
            <p:cNvPr id="7" name="Group 48"/>
            <p:cNvGrpSpPr/>
            <p:nvPr/>
          </p:nvGrpSpPr>
          <p:grpSpPr>
            <a:xfrm>
              <a:off x="5652120" y="324148"/>
              <a:ext cx="3152874" cy="2105451"/>
              <a:chOff x="5652120" y="324148"/>
              <a:chExt cx="3152874" cy="2105451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37" r="33874"/>
              <a:stretch/>
            </p:blipFill>
            <p:spPr>
              <a:xfrm>
                <a:off x="6994872" y="324148"/>
                <a:ext cx="1810122" cy="1681718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7636"/>
              <a:stretch/>
            </p:blipFill>
            <p:spPr>
              <a:xfrm>
                <a:off x="5652120" y="370756"/>
                <a:ext cx="1265370" cy="1686846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5724128" y="1836113"/>
                <a:ext cx="12241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 smtClean="0">
                    <a:solidFill>
                      <a:prstClr val="black"/>
                    </a:solidFill>
                    <a:latin typeface="Calibri"/>
                  </a:rPr>
                  <a:t>Avg. QSM </a:t>
                </a:r>
              </a:p>
              <a:p>
                <a:pPr algn="ctr"/>
                <a:r>
                  <a:rPr lang="en-AU" sz="1600" b="1" dirty="0" smtClean="0">
                    <a:solidFill>
                      <a:prstClr val="black"/>
                    </a:solidFill>
                    <a:latin typeface="Calibri"/>
                  </a:rPr>
                  <a:t>in A</a:t>
                </a:r>
                <a:r>
                  <a:rPr lang="el-GR" sz="1600" b="1" dirty="0">
                    <a:solidFill>
                      <a:prstClr val="black"/>
                    </a:solidFill>
                    <a:latin typeface="Calibri"/>
                  </a:rPr>
                  <a:t>β</a:t>
                </a:r>
                <a:r>
                  <a:rPr lang="en-AU" sz="1600" b="1" dirty="0">
                    <a:solidFill>
                      <a:prstClr val="black"/>
                    </a:solidFill>
                    <a:latin typeface="Calibri"/>
                  </a:rPr>
                  <a:t>+</a:t>
                </a:r>
                <a:r>
                  <a:rPr lang="en-AU" sz="1600" b="1" dirty="0" err="1">
                    <a:solidFill>
                      <a:prstClr val="black"/>
                    </a:solidFill>
                    <a:latin typeface="Calibri"/>
                  </a:rPr>
                  <a:t>ve</a:t>
                </a:r>
                <a:endParaRPr lang="en-AU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92280" y="1844824"/>
                <a:ext cx="12241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b="1" dirty="0" smtClean="0">
                    <a:solidFill>
                      <a:prstClr val="black"/>
                    </a:solidFill>
                    <a:latin typeface="Calibri"/>
                  </a:rPr>
                  <a:t>Avg. QSM </a:t>
                </a:r>
              </a:p>
              <a:p>
                <a:pPr algn="ctr"/>
                <a:r>
                  <a:rPr lang="en-AU" sz="1600" b="1" dirty="0" smtClean="0">
                    <a:solidFill>
                      <a:prstClr val="black"/>
                    </a:solidFill>
                    <a:latin typeface="Calibri"/>
                  </a:rPr>
                  <a:t>in A</a:t>
                </a:r>
                <a:r>
                  <a:rPr lang="el-GR" sz="1600" b="1" dirty="0" smtClean="0">
                    <a:solidFill>
                      <a:prstClr val="black"/>
                    </a:solidFill>
                    <a:latin typeface="Calibri"/>
                  </a:rPr>
                  <a:t>β</a:t>
                </a:r>
                <a:r>
                  <a:rPr lang="en-AU" sz="1600" b="1" dirty="0" smtClean="0">
                    <a:solidFill>
                      <a:prstClr val="black"/>
                    </a:solidFill>
                    <a:latin typeface="Calibri"/>
                  </a:rPr>
                  <a:t>-</a:t>
                </a:r>
                <a:r>
                  <a:rPr lang="en-AU" sz="1600" b="1" dirty="0" err="1" smtClean="0">
                    <a:solidFill>
                      <a:prstClr val="black"/>
                    </a:solidFill>
                    <a:latin typeface="Calibri"/>
                  </a:rPr>
                  <a:t>ve</a:t>
                </a:r>
                <a:endParaRPr lang="en-AU" sz="16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7188671" y="332656"/>
              <a:ext cx="1008112" cy="72008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796136" y="332656"/>
              <a:ext cx="1008112" cy="72008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07276" y="2993997"/>
            <a:ext cx="5957215" cy="2918985"/>
            <a:chOff x="3007273" y="2993991"/>
            <a:chExt cx="5957215" cy="2918985"/>
          </a:xfrm>
        </p:grpSpPr>
        <p:grpSp>
          <p:nvGrpSpPr>
            <p:cNvPr id="4" name="Group 47"/>
            <p:cNvGrpSpPr/>
            <p:nvPr/>
          </p:nvGrpSpPr>
          <p:grpSpPr>
            <a:xfrm>
              <a:off x="3007273" y="2993991"/>
              <a:ext cx="5957215" cy="2918985"/>
              <a:chOff x="3007273" y="2993991"/>
              <a:chExt cx="5957215" cy="2918985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07273" y="3068960"/>
                <a:ext cx="1918058" cy="28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033761" y="3088972"/>
                <a:ext cx="1971036" cy="27668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002360" y="2993991"/>
                <a:ext cx="1962128" cy="2852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4139952" y="4797152"/>
              <a:ext cx="814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P=9x10</a:t>
              </a:r>
              <a:r>
                <a:rPr lang="en-US" sz="1400" baseline="30000" dirty="0" smtClean="0">
                  <a:solidFill>
                    <a:prstClr val="black"/>
                  </a:solidFill>
                  <a:latin typeface="Calibri"/>
                </a:rPr>
                <a:t>-7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56176" y="4797152"/>
              <a:ext cx="776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P=0.004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2360" y="4653136"/>
              <a:ext cx="776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libri"/>
                </a:rPr>
                <a:t>P=0.006</a:t>
              </a:r>
              <a:endParaRPr lang="en-US" sz="1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79712" y="4005070"/>
            <a:ext cx="776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P=0.002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35696" y="4581134"/>
            <a:ext cx="776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P=0.012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8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02" y="-71191"/>
            <a:ext cx="7886700" cy="1325563"/>
          </a:xfrm>
        </p:spPr>
        <p:txBody>
          <a:bodyPr>
            <a:normAutofit/>
          </a:bodyPr>
          <a:lstStyle/>
          <a:p>
            <a:r>
              <a:rPr lang="en-AU" dirty="0" err="1" smtClean="0"/>
              <a:t>MilxCloud</a:t>
            </a:r>
            <a:endParaRPr lang="en-AU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Presentation title  |  Presenter name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330203" y="6504340"/>
            <a:ext cx="288789" cy="127347"/>
          </a:xfrm>
          <a:prstGeom prst="rect">
            <a:avLst/>
          </a:prstGeom>
        </p:spPr>
        <p:txBody>
          <a:bodyPr/>
          <a:lstStyle/>
          <a:p>
            <a:fld id="{2ABE124A-B5C5-46E0-B944-45307B126769}" type="slidenum"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r>
              <a:rPr lang="en-AU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 |</a:t>
            </a:r>
            <a:endParaRPr lang="en-A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61793" y="258198"/>
            <a:ext cx="5108147" cy="666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3733" dirty="0">
                <a:solidFill>
                  <a:prstClr val="black"/>
                </a:solidFill>
                <a:latin typeface="Calibri"/>
              </a:rPr>
              <a:t>http://</a:t>
            </a:r>
            <a:r>
              <a:rPr lang="en-AU" sz="3733" b="1" dirty="0">
                <a:solidFill>
                  <a:prstClr val="black"/>
                </a:solidFill>
                <a:latin typeface="Calibri"/>
              </a:rPr>
              <a:t>milxcloud.csiro.au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5"/>
          <a:stretch/>
        </p:blipFill>
        <p:spPr>
          <a:xfrm>
            <a:off x="0" y="1088899"/>
            <a:ext cx="9144000" cy="5796491"/>
          </a:xfrm>
        </p:spPr>
      </p:pic>
    </p:spTree>
    <p:extLst>
      <p:ext uri="{BB962C8B-B14F-4D97-AF65-F5344CB8AC3E}">
        <p14:creationId xmlns:p14="http://schemas.microsoft.com/office/powerpoint/2010/main" val="149420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IRO_PowerPoint_120322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927</Words>
  <Application>Microsoft Office PowerPoint</Application>
  <PresentationFormat>On-screen Show (4:3)</PresentationFormat>
  <Paragraphs>252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CSIRO_PowerPoint_120322</vt:lpstr>
      <vt:lpstr>1_Office Theme</vt:lpstr>
      <vt:lpstr>2_Office Theme</vt:lpstr>
      <vt:lpstr>PowerPoint Presentation</vt:lpstr>
      <vt:lpstr>Progress</vt:lpstr>
      <vt:lpstr>PowerPoint Presentation</vt:lpstr>
      <vt:lpstr>Progress</vt:lpstr>
      <vt:lpstr>Conversion Equations</vt:lpstr>
      <vt:lpstr>Current Focus</vt:lpstr>
      <vt:lpstr>PowerPoint Presentation</vt:lpstr>
      <vt:lpstr>PowerPoint Presentation</vt:lpstr>
      <vt:lpstr>MilxCloud</vt:lpstr>
      <vt:lpstr>CapAIBL</vt:lpstr>
      <vt:lpstr>CapAIBL</vt:lpstr>
      <vt:lpstr>Problems</vt:lpstr>
      <vt:lpstr>Expression of interest for collaboration or more in-depth data access should go to:</vt:lpstr>
      <vt:lpstr>Acknowledgements</vt:lpstr>
    </vt:vector>
  </TitlesOfParts>
  <Company>Austin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rowecc</dc:creator>
  <cp:lastModifiedBy>Julie Dolci</cp:lastModifiedBy>
  <cp:revision>18</cp:revision>
  <dcterms:created xsi:type="dcterms:W3CDTF">2017-05-04T01:01:26Z</dcterms:created>
  <dcterms:modified xsi:type="dcterms:W3CDTF">2018-04-13T22:50:10Z</dcterms:modified>
</cp:coreProperties>
</file>