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4" r:id="rId1"/>
  </p:sldMasterIdLst>
  <p:notesMasterIdLst>
    <p:notesMasterId r:id="rId27"/>
  </p:notesMasterIdLst>
  <p:sldIdLst>
    <p:sldId id="271" r:id="rId2"/>
    <p:sldId id="296" r:id="rId3"/>
    <p:sldId id="304" r:id="rId4"/>
    <p:sldId id="306" r:id="rId5"/>
    <p:sldId id="305" r:id="rId6"/>
    <p:sldId id="307" r:id="rId7"/>
    <p:sldId id="272" r:id="rId8"/>
    <p:sldId id="308" r:id="rId9"/>
    <p:sldId id="273" r:id="rId10"/>
    <p:sldId id="274" r:id="rId11"/>
    <p:sldId id="275" r:id="rId12"/>
    <p:sldId id="283" r:id="rId13"/>
    <p:sldId id="293" r:id="rId14"/>
    <p:sldId id="294" r:id="rId15"/>
    <p:sldId id="297" r:id="rId16"/>
    <p:sldId id="299" r:id="rId17"/>
    <p:sldId id="298" r:id="rId18"/>
    <p:sldId id="292" r:id="rId19"/>
    <p:sldId id="310" r:id="rId20"/>
    <p:sldId id="285" r:id="rId21"/>
    <p:sldId id="288" r:id="rId22"/>
    <p:sldId id="291" r:id="rId23"/>
    <p:sldId id="290" r:id="rId24"/>
    <p:sldId id="311" r:id="rId25"/>
    <p:sldId id="30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DF1642-5C39-42B3-8781-BFB623FDF59B}">
  <a:tblStyle styleId="{ECDF1642-5C39-42B3-8781-BFB623FDF59B}" styleName="Table_0"/>
  <a:tblStyle styleId="{58A711DE-2301-444F-BE54-157955776B74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6715" autoAdjust="0"/>
  </p:normalViewPr>
  <p:slideViewPr>
    <p:cSldViewPr snapToGrid="0">
      <p:cViewPr varScale="1">
        <p:scale>
          <a:sx n="98" d="100"/>
          <a:sy n="98" d="100"/>
        </p:scale>
        <p:origin x="576" y="84"/>
      </p:cViewPr>
      <p:guideLst/>
    </p:cSldViewPr>
  </p:slideViewPr>
  <p:outlineViewPr>
    <p:cViewPr>
      <p:scale>
        <a:sx n="33" d="100"/>
        <a:sy n="33" d="100"/>
      </p:scale>
      <p:origin x="0" y="-3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oimaging%20Lab\Dropbox\MCI%20&amp;%20AD\ADNI_July\ADNI_mastersheet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oimaging%20Lab\Dropbox\MCI%20&amp;%20AD\ADNI_July\ADNI_mastersheet_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oimaging%20Lab\Dropbox\MCI%20&amp;%20AD\ADNI_July\ADNI_mastersheet_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oimaging%20Lab\Dropbox\MCI%20&amp;%20AD\ADNI_July\ADNI_mastersheet_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oimaging%20Lab\Downloads\Workingsheet_ADNI.xlsx%20(2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oimaging%20Lab\Dropbox\MCI%20&amp;%20AD\ADNI_July\ADNI_mastersheet_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oimaging%20Lab\Dropbox\MCI%20&amp;%20AD\ADNI_July\ADNI_mastersheet_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oimaging%20Lab\Dropbox\MCI%20&amp;%20AD\ADNI_July\ADNI_mastersheet_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oimaging%20Lab\Dropbox\MCI%20&amp;%20AD\ADNI_July\ADNI_mastersheet_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oimaging%20Lab\Dropbox\MCI%20&amp;%20AD\ADNI_July\ADNI_mastersheet_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oimaging%20Lab\Dropbox\MCI%20&amp;%20AD\ADNI_July\ADNI_mastersheet_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oimaging%20Lab\Dropbox\MCI%20&amp;%20AD\ADNI_July\ADNI_mastersheet_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oimaging%20Lab\Dropbox\MCI%20&amp;%20AD\ADNI_July\ADNI_mastersheet_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	Vitamin</a:t>
            </a:r>
            <a:r>
              <a:rPr lang="en-IN" baseline="0"/>
              <a:t> B12</a:t>
            </a:r>
            <a:endParaRPr lang="en-IN"/>
          </a:p>
        </c:rich>
      </c:tx>
      <c:layout>
        <c:manualLayout>
          <c:xMode val="edge"/>
          <c:yMode val="edge"/>
          <c:x val="0.2151248906386701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'Age excluded'!$BM$1</c:f>
              <c:strCache>
                <c:ptCount val="1"/>
                <c:pt idx="0">
                  <c:v>Lower limits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'Age excluded'!$BM$2:$BM$31</c:f>
              <c:numCache>
                <c:formatCode>General</c:formatCode>
                <c:ptCount val="30"/>
                <c:pt idx="0">
                  <c:v>211</c:v>
                </c:pt>
                <c:pt idx="1">
                  <c:v>211</c:v>
                </c:pt>
                <c:pt idx="2">
                  <c:v>211</c:v>
                </c:pt>
                <c:pt idx="3">
                  <c:v>211</c:v>
                </c:pt>
                <c:pt idx="4">
                  <c:v>211</c:v>
                </c:pt>
                <c:pt idx="5">
                  <c:v>211</c:v>
                </c:pt>
                <c:pt idx="6">
                  <c:v>211</c:v>
                </c:pt>
                <c:pt idx="7">
                  <c:v>211</c:v>
                </c:pt>
                <c:pt idx="8">
                  <c:v>211</c:v>
                </c:pt>
                <c:pt idx="9">
                  <c:v>211</c:v>
                </c:pt>
                <c:pt idx="10">
                  <c:v>211</c:v>
                </c:pt>
                <c:pt idx="11">
                  <c:v>211</c:v>
                </c:pt>
                <c:pt idx="12">
                  <c:v>211</c:v>
                </c:pt>
                <c:pt idx="13">
                  <c:v>211</c:v>
                </c:pt>
                <c:pt idx="14">
                  <c:v>211</c:v>
                </c:pt>
                <c:pt idx="15">
                  <c:v>211</c:v>
                </c:pt>
                <c:pt idx="16">
                  <c:v>211</c:v>
                </c:pt>
                <c:pt idx="17">
                  <c:v>211</c:v>
                </c:pt>
                <c:pt idx="18">
                  <c:v>211</c:v>
                </c:pt>
                <c:pt idx="19">
                  <c:v>211</c:v>
                </c:pt>
                <c:pt idx="20">
                  <c:v>211</c:v>
                </c:pt>
                <c:pt idx="21">
                  <c:v>211</c:v>
                </c:pt>
                <c:pt idx="22">
                  <c:v>211</c:v>
                </c:pt>
                <c:pt idx="23">
                  <c:v>211</c:v>
                </c:pt>
                <c:pt idx="24">
                  <c:v>211</c:v>
                </c:pt>
                <c:pt idx="25">
                  <c:v>211</c:v>
                </c:pt>
                <c:pt idx="26">
                  <c:v>211</c:v>
                </c:pt>
                <c:pt idx="27">
                  <c:v>211</c:v>
                </c:pt>
                <c:pt idx="28">
                  <c:v>211</c:v>
                </c:pt>
                <c:pt idx="29">
                  <c:v>211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96-4CFC-B5F4-069A8D4AA5AC}"/>
            </c:ext>
          </c:extLst>
        </c:ser>
        <c:ser>
          <c:idx val="1"/>
          <c:order val="1"/>
          <c:tx>
            <c:strRef>
              <c:f>'Age excluded'!$BN$1</c:f>
              <c:strCache>
                <c:ptCount val="1"/>
                <c:pt idx="0">
                  <c:v>Upper limit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'Age excluded'!$BN$2:$BN$31</c:f>
              <c:numCache>
                <c:formatCode>General</c:formatCode>
                <c:ptCount val="30"/>
                <c:pt idx="0">
                  <c:v>911</c:v>
                </c:pt>
                <c:pt idx="1">
                  <c:v>911</c:v>
                </c:pt>
                <c:pt idx="2">
                  <c:v>911</c:v>
                </c:pt>
                <c:pt idx="3">
                  <c:v>911</c:v>
                </c:pt>
                <c:pt idx="4">
                  <c:v>911</c:v>
                </c:pt>
                <c:pt idx="5">
                  <c:v>911</c:v>
                </c:pt>
                <c:pt idx="6">
                  <c:v>911</c:v>
                </c:pt>
                <c:pt idx="7">
                  <c:v>911</c:v>
                </c:pt>
                <c:pt idx="8">
                  <c:v>911</c:v>
                </c:pt>
                <c:pt idx="9">
                  <c:v>911</c:v>
                </c:pt>
                <c:pt idx="10">
                  <c:v>911</c:v>
                </c:pt>
                <c:pt idx="11">
                  <c:v>911</c:v>
                </c:pt>
                <c:pt idx="12">
                  <c:v>911</c:v>
                </c:pt>
                <c:pt idx="13">
                  <c:v>911</c:v>
                </c:pt>
                <c:pt idx="14">
                  <c:v>911</c:v>
                </c:pt>
                <c:pt idx="15">
                  <c:v>911</c:v>
                </c:pt>
                <c:pt idx="16">
                  <c:v>911</c:v>
                </c:pt>
                <c:pt idx="17">
                  <c:v>911</c:v>
                </c:pt>
                <c:pt idx="18">
                  <c:v>911</c:v>
                </c:pt>
                <c:pt idx="19">
                  <c:v>911</c:v>
                </c:pt>
                <c:pt idx="20">
                  <c:v>911</c:v>
                </c:pt>
                <c:pt idx="21">
                  <c:v>911</c:v>
                </c:pt>
                <c:pt idx="22">
                  <c:v>911</c:v>
                </c:pt>
                <c:pt idx="23">
                  <c:v>911</c:v>
                </c:pt>
                <c:pt idx="24">
                  <c:v>911</c:v>
                </c:pt>
                <c:pt idx="25">
                  <c:v>911</c:v>
                </c:pt>
                <c:pt idx="26">
                  <c:v>911</c:v>
                </c:pt>
                <c:pt idx="27">
                  <c:v>911</c:v>
                </c:pt>
                <c:pt idx="28">
                  <c:v>911</c:v>
                </c:pt>
                <c:pt idx="29">
                  <c:v>911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C96-4CFC-B5F4-069A8D4AA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386792"/>
        <c:axId val="286383656"/>
      </c:lineChart>
      <c:scatterChart>
        <c:scatterStyle val="lineMarker"/>
        <c:varyColors val="0"/>
        <c:ser>
          <c:idx val="2"/>
          <c:order val="2"/>
          <c:tx>
            <c:strRef>
              <c:f>'Age excluded'!$BO$1</c:f>
              <c:strCache>
                <c:ptCount val="1"/>
                <c:pt idx="0">
                  <c:v>Vitaminb12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yVal>
            <c:numRef>
              <c:f>'Age excluded'!$BO$2:$BO$31</c:f>
              <c:numCache>
                <c:formatCode>General</c:formatCode>
                <c:ptCount val="30"/>
                <c:pt idx="0">
                  <c:v>1005</c:v>
                </c:pt>
                <c:pt idx="1">
                  <c:v>310</c:v>
                </c:pt>
                <c:pt idx="2">
                  <c:v>654</c:v>
                </c:pt>
                <c:pt idx="4">
                  <c:v>266</c:v>
                </c:pt>
                <c:pt idx="5">
                  <c:v>374.5</c:v>
                </c:pt>
                <c:pt idx="6">
                  <c:v>854</c:v>
                </c:pt>
                <c:pt idx="7">
                  <c:v>752</c:v>
                </c:pt>
                <c:pt idx="8">
                  <c:v>453</c:v>
                </c:pt>
                <c:pt idx="9">
                  <c:v>254</c:v>
                </c:pt>
                <c:pt idx="10">
                  <c:v>504</c:v>
                </c:pt>
                <c:pt idx="11">
                  <c:v>591</c:v>
                </c:pt>
                <c:pt idx="12">
                  <c:v>285</c:v>
                </c:pt>
                <c:pt idx="13">
                  <c:v>338</c:v>
                </c:pt>
                <c:pt idx="14">
                  <c:v>829</c:v>
                </c:pt>
                <c:pt idx="15">
                  <c:v>271</c:v>
                </c:pt>
                <c:pt idx="16">
                  <c:v>1474</c:v>
                </c:pt>
                <c:pt idx="17">
                  <c:v>1205</c:v>
                </c:pt>
                <c:pt idx="18">
                  <c:v>324</c:v>
                </c:pt>
                <c:pt idx="19">
                  <c:v>401</c:v>
                </c:pt>
                <c:pt idx="20">
                  <c:v>659</c:v>
                </c:pt>
                <c:pt idx="21">
                  <c:v>166</c:v>
                </c:pt>
                <c:pt idx="22">
                  <c:v>178</c:v>
                </c:pt>
                <c:pt idx="23">
                  <c:v>194</c:v>
                </c:pt>
                <c:pt idx="24">
                  <c:v>242</c:v>
                </c:pt>
                <c:pt idx="25">
                  <c:v>486</c:v>
                </c:pt>
                <c:pt idx="26">
                  <c:v>266</c:v>
                </c:pt>
                <c:pt idx="27">
                  <c:v>439</c:v>
                </c:pt>
                <c:pt idx="28">
                  <c:v>219</c:v>
                </c:pt>
                <c:pt idx="29">
                  <c:v>338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C96-4CFC-B5F4-069A8D4AA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386792"/>
        <c:axId val="286383656"/>
      </c:scatterChart>
      <c:catAx>
        <c:axId val="2863867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83656"/>
        <c:crosses val="autoZero"/>
        <c:auto val="1"/>
        <c:lblAlgn val="ctr"/>
        <c:lblOffset val="100"/>
        <c:noMultiLvlLbl val="0"/>
      </c:catAx>
      <c:valAx>
        <c:axId val="286383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8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AVLT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High TSH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'TSH high vs Healthy'!$N$1:$V$1</c:f>
              <c:strCache>
                <c:ptCount val="9"/>
                <c:pt idx="0">
                  <c:v>Trial1</c:v>
                </c:pt>
                <c:pt idx="1">
                  <c:v>Trial 2</c:v>
                </c:pt>
                <c:pt idx="2">
                  <c:v>Trial 3</c:v>
                </c:pt>
                <c:pt idx="3">
                  <c:v>Trial 4</c:v>
                </c:pt>
                <c:pt idx="4">
                  <c:v>Trial 5</c:v>
                </c:pt>
                <c:pt idx="5">
                  <c:v>AVLT-B</c:v>
                </c:pt>
                <c:pt idx="6">
                  <c:v>AVLT-IR</c:v>
                </c:pt>
                <c:pt idx="7">
                  <c:v>AVLT-DR</c:v>
                </c:pt>
                <c:pt idx="8">
                  <c:v>AVLT-R</c:v>
                </c:pt>
              </c:strCache>
            </c:strRef>
          </c:cat>
          <c:val>
            <c:numRef>
              <c:f>'TSH high vs Healthy'!$N$8:$V$8</c:f>
              <c:numCache>
                <c:formatCode>General</c:formatCode>
                <c:ptCount val="9"/>
                <c:pt idx="0">
                  <c:v>6.2</c:v>
                </c:pt>
                <c:pt idx="1">
                  <c:v>10.8</c:v>
                </c:pt>
                <c:pt idx="2">
                  <c:v>11.6</c:v>
                </c:pt>
                <c:pt idx="3">
                  <c:v>12.8</c:v>
                </c:pt>
                <c:pt idx="4">
                  <c:v>12.6</c:v>
                </c:pt>
                <c:pt idx="5">
                  <c:v>7.4</c:v>
                </c:pt>
                <c:pt idx="6">
                  <c:v>12.6</c:v>
                </c:pt>
                <c:pt idx="7">
                  <c:v>13.6</c:v>
                </c:pt>
                <c:pt idx="8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2F-41EA-9667-47A1DDD29FF7}"/>
            </c:ext>
          </c:extLst>
        </c:ser>
        <c:ser>
          <c:idx val="1"/>
          <c:order val="1"/>
          <c:tx>
            <c:v>Normal TSH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'TSH high vs Healthy'!$N$1:$V$1</c:f>
              <c:strCache>
                <c:ptCount val="9"/>
                <c:pt idx="0">
                  <c:v>Trial1</c:v>
                </c:pt>
                <c:pt idx="1">
                  <c:v>Trial 2</c:v>
                </c:pt>
                <c:pt idx="2">
                  <c:v>Trial 3</c:v>
                </c:pt>
                <c:pt idx="3">
                  <c:v>Trial 4</c:v>
                </c:pt>
                <c:pt idx="4">
                  <c:v>Trial 5</c:v>
                </c:pt>
                <c:pt idx="5">
                  <c:v>AVLT-B</c:v>
                </c:pt>
                <c:pt idx="6">
                  <c:v>AVLT-IR</c:v>
                </c:pt>
                <c:pt idx="7">
                  <c:v>AVLT-DR</c:v>
                </c:pt>
                <c:pt idx="8">
                  <c:v>AVLT-R</c:v>
                </c:pt>
              </c:strCache>
            </c:strRef>
          </c:cat>
          <c:val>
            <c:numRef>
              <c:f>'TSH high vs Healthy'!$N$30:$V$30</c:f>
              <c:numCache>
                <c:formatCode>General</c:formatCode>
                <c:ptCount val="9"/>
                <c:pt idx="0">
                  <c:v>6.2222222222222223</c:v>
                </c:pt>
                <c:pt idx="1">
                  <c:v>9.0555555555555554</c:v>
                </c:pt>
                <c:pt idx="2">
                  <c:v>10.388888888888889</c:v>
                </c:pt>
                <c:pt idx="3">
                  <c:v>11.333333333333334</c:v>
                </c:pt>
                <c:pt idx="4">
                  <c:v>12.055555555555555</c:v>
                </c:pt>
                <c:pt idx="5">
                  <c:v>5.6111111111111107</c:v>
                </c:pt>
                <c:pt idx="6">
                  <c:v>10.333333333333334</c:v>
                </c:pt>
                <c:pt idx="7">
                  <c:v>10.111111111111111</c:v>
                </c:pt>
                <c:pt idx="8">
                  <c:v>14.277777777777779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2F-41EA-9667-47A1DDD29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074560"/>
        <c:axId val="320077696"/>
      </c:barChart>
      <c:catAx>
        <c:axId val="32007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077696"/>
        <c:crosses val="autoZero"/>
        <c:auto val="1"/>
        <c:lblAlgn val="ctr"/>
        <c:lblOffset val="100"/>
        <c:noMultiLvlLbl val="0"/>
      </c:catAx>
      <c:valAx>
        <c:axId val="32007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07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Digit</a:t>
            </a:r>
            <a:r>
              <a:rPr lang="en-IN" baseline="0"/>
              <a:t> Span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High TSH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'TSH high vs Healthy'!$AB$1:$AC$1</c:f>
              <c:strCache>
                <c:ptCount val="2"/>
                <c:pt idx="0">
                  <c:v>Digit Span(forward)-span</c:v>
                </c:pt>
                <c:pt idx="1">
                  <c:v>Digit Span(backward)-span</c:v>
                </c:pt>
              </c:strCache>
            </c:strRef>
          </c:cat>
          <c:val>
            <c:numRef>
              <c:f>'TSH high vs Healthy'!$AB$8:$AC$8</c:f>
              <c:numCache>
                <c:formatCode>General</c:formatCode>
                <c:ptCount val="2"/>
                <c:pt idx="0">
                  <c:v>6.2</c:v>
                </c:pt>
                <c:pt idx="1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BC-48F9-88D0-1456ACA8E01B}"/>
            </c:ext>
          </c:extLst>
        </c:ser>
        <c:ser>
          <c:idx val="1"/>
          <c:order val="1"/>
          <c:tx>
            <c:v>Normal TSH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'TSH high vs Healthy'!$AB$1:$AC$1</c:f>
              <c:strCache>
                <c:ptCount val="2"/>
                <c:pt idx="0">
                  <c:v>Digit Span(forward)-span</c:v>
                </c:pt>
                <c:pt idx="1">
                  <c:v>Digit Span(backward)-span</c:v>
                </c:pt>
              </c:strCache>
            </c:strRef>
          </c:cat>
          <c:val>
            <c:numRef>
              <c:f>'TSH high vs Healthy'!$AB$30:$AC$30</c:f>
              <c:numCache>
                <c:formatCode>General</c:formatCode>
                <c:ptCount val="2"/>
                <c:pt idx="0">
                  <c:v>5.8888888888888893</c:v>
                </c:pt>
                <c:pt idx="1">
                  <c:v>5.2222222222222223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BC-48F9-88D0-1456ACA8E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075344"/>
        <c:axId val="320078088"/>
      </c:barChart>
      <c:catAx>
        <c:axId val="32007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078088"/>
        <c:crosses val="autoZero"/>
        <c:auto val="1"/>
        <c:lblAlgn val="ctr"/>
        <c:lblOffset val="100"/>
        <c:noMultiLvlLbl val="0"/>
      </c:catAx>
      <c:valAx>
        <c:axId val="320078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07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MTCF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High TSH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'TSH high vs Healthy'!$AH$1:$AJ$1</c:f>
              <c:strCache>
                <c:ptCount val="3"/>
                <c:pt idx="0">
                  <c:v>MTCF(copy)</c:v>
                </c:pt>
                <c:pt idx="1">
                  <c:v>MTCF(IR)</c:v>
                </c:pt>
                <c:pt idx="2">
                  <c:v>MTCF(DR)</c:v>
                </c:pt>
              </c:strCache>
            </c:strRef>
          </c:cat>
          <c:val>
            <c:numRef>
              <c:f>'TSH high vs Healthy'!$AH$8:$AJ$8</c:f>
              <c:numCache>
                <c:formatCode>General</c:formatCode>
                <c:ptCount val="3"/>
                <c:pt idx="0">
                  <c:v>35.6</c:v>
                </c:pt>
                <c:pt idx="1">
                  <c:v>25.9</c:v>
                </c:pt>
                <c:pt idx="2">
                  <c:v>24.3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BD-46B3-A554-A6B3CDCB0FA7}"/>
            </c:ext>
          </c:extLst>
        </c:ser>
        <c:ser>
          <c:idx val="1"/>
          <c:order val="1"/>
          <c:tx>
            <c:v>Normal TSH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'TSH high vs Healthy'!$AH$1:$AJ$1</c:f>
              <c:strCache>
                <c:ptCount val="3"/>
                <c:pt idx="0">
                  <c:v>MTCF(copy)</c:v>
                </c:pt>
                <c:pt idx="1">
                  <c:v>MTCF(IR)</c:v>
                </c:pt>
                <c:pt idx="2">
                  <c:v>MTCF(DR)</c:v>
                </c:pt>
              </c:strCache>
            </c:strRef>
          </c:cat>
          <c:val>
            <c:numRef>
              <c:f>'TSH high vs Healthy'!$AH$30:$AJ$30</c:f>
              <c:numCache>
                <c:formatCode>General</c:formatCode>
                <c:ptCount val="3"/>
                <c:pt idx="0">
                  <c:v>35.277777777777779</c:v>
                </c:pt>
                <c:pt idx="1">
                  <c:v>23.166666666666668</c:v>
                </c:pt>
                <c:pt idx="2">
                  <c:v>22.638888888888889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BD-46B3-A554-A6B3CDCB0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079264"/>
        <c:axId val="320078480"/>
      </c:barChart>
      <c:catAx>
        <c:axId val="32007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078480"/>
        <c:crosses val="autoZero"/>
        <c:auto val="1"/>
        <c:lblAlgn val="ctr"/>
        <c:lblOffset val="100"/>
        <c:noMultiLvlLbl val="0"/>
      </c:catAx>
      <c:valAx>
        <c:axId val="32007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07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9F-4BA6-8C0F-801EDD03B3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9F-4BA6-8C0F-801EDD03B3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9F-4BA6-8C0F-801EDD03B3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B9F-4BA6-8C0F-801EDD03B30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'[Workingsheet_ADNI.xlsx (2).xlsx]Sheet2'!$D$37:$G$37</c:f>
              <c:strCache>
                <c:ptCount val="4"/>
                <c:pt idx="0">
                  <c:v>Ischemic Changes</c:v>
                </c:pt>
                <c:pt idx="1">
                  <c:v>Other</c:v>
                </c:pt>
                <c:pt idx="2">
                  <c:v>No change</c:v>
                </c:pt>
                <c:pt idx="3">
                  <c:v>Awaited results</c:v>
                </c:pt>
              </c:strCache>
            </c:strRef>
          </c:cat>
          <c:val>
            <c:numRef>
              <c:f>'[Workingsheet_ADNI.xlsx (2).xlsx]Sheet2'!$D$38:$G$38</c:f>
              <c:numCache>
                <c:formatCode>General</c:formatCode>
                <c:ptCount val="4"/>
                <c:pt idx="0">
                  <c:v>17</c:v>
                </c:pt>
                <c:pt idx="1">
                  <c:v>2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B9F-4BA6-8C0F-801EDD03B30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T3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'Age excluded'!$BQ$1</c:f>
              <c:strCache>
                <c:ptCount val="1"/>
                <c:pt idx="0">
                  <c:v>Lower limit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'Age excluded'!$BQ$2:$BQ$31</c:f>
              <c:numCache>
                <c:formatCode>General</c:formatCode>
                <c:ptCount val="30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  <c:pt idx="28">
                  <c:v>60</c:v>
                </c:pt>
                <c:pt idx="29">
                  <c:v>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5AB-494C-B9EE-2385627BEF9E}"/>
            </c:ext>
          </c:extLst>
        </c:ser>
        <c:ser>
          <c:idx val="1"/>
          <c:order val="1"/>
          <c:tx>
            <c:strRef>
              <c:f>'Age excluded'!$BR$1</c:f>
              <c:strCache>
                <c:ptCount val="1"/>
                <c:pt idx="0">
                  <c:v>upper limit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'Age excluded'!$BR$2:$BR$31</c:f>
              <c:numCache>
                <c:formatCode>General</c:formatCode>
                <c:ptCount val="30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200</c:v>
                </c:pt>
                <c:pt idx="24">
                  <c:v>200</c:v>
                </c:pt>
                <c:pt idx="25">
                  <c:v>200</c:v>
                </c:pt>
                <c:pt idx="26">
                  <c:v>200</c:v>
                </c:pt>
                <c:pt idx="27">
                  <c:v>200</c:v>
                </c:pt>
                <c:pt idx="28">
                  <c:v>200</c:v>
                </c:pt>
                <c:pt idx="29">
                  <c:v>200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5AB-494C-B9EE-2385627BE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592432"/>
        <c:axId val="231592824"/>
      </c:lineChart>
      <c:scatterChart>
        <c:scatterStyle val="lineMarker"/>
        <c:varyColors val="0"/>
        <c:ser>
          <c:idx val="2"/>
          <c:order val="2"/>
          <c:tx>
            <c:strRef>
              <c:f>'Age excluded'!$BS$1</c:f>
              <c:strCache>
                <c:ptCount val="1"/>
                <c:pt idx="0">
                  <c:v>T3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yVal>
            <c:numRef>
              <c:f>'Age excluded'!$BS$2:$BS$31</c:f>
              <c:numCache>
                <c:formatCode>General</c:formatCode>
                <c:ptCount val="30"/>
                <c:pt idx="0">
                  <c:v>114</c:v>
                </c:pt>
                <c:pt idx="1">
                  <c:v>110</c:v>
                </c:pt>
                <c:pt idx="2">
                  <c:v>56</c:v>
                </c:pt>
                <c:pt idx="3">
                  <c:v>78</c:v>
                </c:pt>
                <c:pt idx="4">
                  <c:v>130</c:v>
                </c:pt>
                <c:pt idx="5">
                  <c:v>94</c:v>
                </c:pt>
                <c:pt idx="6">
                  <c:v>79</c:v>
                </c:pt>
                <c:pt idx="7">
                  <c:v>120</c:v>
                </c:pt>
                <c:pt idx="8">
                  <c:v>109</c:v>
                </c:pt>
                <c:pt idx="9">
                  <c:v>116</c:v>
                </c:pt>
                <c:pt idx="10">
                  <c:v>137</c:v>
                </c:pt>
                <c:pt idx="11">
                  <c:v>68</c:v>
                </c:pt>
                <c:pt idx="12">
                  <c:v>100</c:v>
                </c:pt>
                <c:pt idx="13">
                  <c:v>102</c:v>
                </c:pt>
                <c:pt idx="14">
                  <c:v>155</c:v>
                </c:pt>
                <c:pt idx="15">
                  <c:v>105</c:v>
                </c:pt>
                <c:pt idx="16">
                  <c:v>129</c:v>
                </c:pt>
                <c:pt idx="17">
                  <c:v>111</c:v>
                </c:pt>
                <c:pt idx="18">
                  <c:v>102</c:v>
                </c:pt>
                <c:pt idx="19">
                  <c:v>103</c:v>
                </c:pt>
                <c:pt idx="20">
                  <c:v>90</c:v>
                </c:pt>
                <c:pt idx="21">
                  <c:v>99</c:v>
                </c:pt>
                <c:pt idx="22">
                  <c:v>106</c:v>
                </c:pt>
                <c:pt idx="23">
                  <c:v>140</c:v>
                </c:pt>
                <c:pt idx="24">
                  <c:v>100</c:v>
                </c:pt>
                <c:pt idx="25">
                  <c:v>100</c:v>
                </c:pt>
                <c:pt idx="26">
                  <c:v>88</c:v>
                </c:pt>
                <c:pt idx="27">
                  <c:v>88</c:v>
                </c:pt>
                <c:pt idx="28">
                  <c:v>140</c:v>
                </c:pt>
                <c:pt idx="29">
                  <c:v>114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5AB-494C-B9EE-2385627BE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1592432"/>
        <c:axId val="231592824"/>
      </c:scatterChart>
      <c:catAx>
        <c:axId val="2315924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592824"/>
        <c:crosses val="autoZero"/>
        <c:auto val="1"/>
        <c:lblAlgn val="ctr"/>
        <c:lblOffset val="100"/>
        <c:noMultiLvlLbl val="0"/>
      </c:catAx>
      <c:valAx>
        <c:axId val="23159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59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T4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'Age excluded'!$BT$1</c:f>
              <c:strCache>
                <c:ptCount val="1"/>
                <c:pt idx="0">
                  <c:v>Lower limit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'Age excluded'!$BT$2:$BT$31</c:f>
              <c:numCache>
                <c:formatCode>General</c:formatCode>
                <c:ptCount val="30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4.5</c:v>
                </c:pt>
                <c:pt idx="15">
                  <c:v>4.5</c:v>
                </c:pt>
                <c:pt idx="16">
                  <c:v>4.5</c:v>
                </c:pt>
                <c:pt idx="17">
                  <c:v>4.5</c:v>
                </c:pt>
                <c:pt idx="18">
                  <c:v>4.5</c:v>
                </c:pt>
                <c:pt idx="19">
                  <c:v>4.5</c:v>
                </c:pt>
                <c:pt idx="20">
                  <c:v>4.5</c:v>
                </c:pt>
                <c:pt idx="21">
                  <c:v>4.5</c:v>
                </c:pt>
                <c:pt idx="22">
                  <c:v>4.5</c:v>
                </c:pt>
                <c:pt idx="23">
                  <c:v>4.5</c:v>
                </c:pt>
                <c:pt idx="24">
                  <c:v>4.5</c:v>
                </c:pt>
                <c:pt idx="25">
                  <c:v>4.5</c:v>
                </c:pt>
                <c:pt idx="26">
                  <c:v>4.5</c:v>
                </c:pt>
                <c:pt idx="27">
                  <c:v>4.5</c:v>
                </c:pt>
                <c:pt idx="28">
                  <c:v>4.5</c:v>
                </c:pt>
                <c:pt idx="29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C14-4527-8F98-4BD685719F5E}"/>
            </c:ext>
          </c:extLst>
        </c:ser>
        <c:ser>
          <c:idx val="1"/>
          <c:order val="1"/>
          <c:tx>
            <c:strRef>
              <c:f>'Age excluded'!$BU$1</c:f>
              <c:strCache>
                <c:ptCount val="1"/>
                <c:pt idx="0">
                  <c:v>Upper limit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'Age excluded'!$BU$2:$BU$31</c:f>
              <c:numCache>
                <c:formatCode>General</c:formatCode>
                <c:ptCount val="30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C14-4527-8F98-4BD685719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9860904"/>
        <c:axId val="319866000"/>
      </c:lineChart>
      <c:scatterChart>
        <c:scatterStyle val="lineMarker"/>
        <c:varyColors val="0"/>
        <c:ser>
          <c:idx val="2"/>
          <c:order val="2"/>
          <c:tx>
            <c:strRef>
              <c:f>'Age excluded'!$BV$1</c:f>
              <c:strCache>
                <c:ptCount val="1"/>
                <c:pt idx="0">
                  <c:v>T4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yVal>
            <c:numRef>
              <c:f>'Age excluded'!$BV$2:$BV$31</c:f>
              <c:numCache>
                <c:formatCode>General</c:formatCode>
                <c:ptCount val="30"/>
                <c:pt idx="0">
                  <c:v>8.6</c:v>
                </c:pt>
                <c:pt idx="1">
                  <c:v>9.9</c:v>
                </c:pt>
                <c:pt idx="2">
                  <c:v>4.0999999999999996</c:v>
                </c:pt>
                <c:pt idx="3">
                  <c:v>11.1</c:v>
                </c:pt>
                <c:pt idx="4">
                  <c:v>10</c:v>
                </c:pt>
                <c:pt idx="5">
                  <c:v>7.8</c:v>
                </c:pt>
                <c:pt idx="6">
                  <c:v>6.9</c:v>
                </c:pt>
                <c:pt idx="7">
                  <c:v>10.4</c:v>
                </c:pt>
                <c:pt idx="8">
                  <c:v>6.8</c:v>
                </c:pt>
                <c:pt idx="9">
                  <c:v>9.4</c:v>
                </c:pt>
                <c:pt idx="10">
                  <c:v>9.1</c:v>
                </c:pt>
                <c:pt idx="11">
                  <c:v>6.9</c:v>
                </c:pt>
                <c:pt idx="12">
                  <c:v>7.6</c:v>
                </c:pt>
                <c:pt idx="13">
                  <c:v>8.5</c:v>
                </c:pt>
                <c:pt idx="14">
                  <c:v>10.7</c:v>
                </c:pt>
                <c:pt idx="15">
                  <c:v>8.9</c:v>
                </c:pt>
                <c:pt idx="16">
                  <c:v>9.6</c:v>
                </c:pt>
                <c:pt idx="17">
                  <c:v>10.5</c:v>
                </c:pt>
                <c:pt idx="18">
                  <c:v>7.9</c:v>
                </c:pt>
                <c:pt idx="19">
                  <c:v>6</c:v>
                </c:pt>
                <c:pt idx="20">
                  <c:v>6.2</c:v>
                </c:pt>
                <c:pt idx="21">
                  <c:v>9</c:v>
                </c:pt>
                <c:pt idx="22">
                  <c:v>10.199999999999999</c:v>
                </c:pt>
                <c:pt idx="23">
                  <c:v>8.8000000000000007</c:v>
                </c:pt>
                <c:pt idx="24">
                  <c:v>8.1999999999999993</c:v>
                </c:pt>
                <c:pt idx="25">
                  <c:v>8.4</c:v>
                </c:pt>
                <c:pt idx="26">
                  <c:v>7.9</c:v>
                </c:pt>
                <c:pt idx="27">
                  <c:v>8.1</c:v>
                </c:pt>
                <c:pt idx="28">
                  <c:v>10.5</c:v>
                </c:pt>
                <c:pt idx="29">
                  <c:v>8.8000000000000007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C14-4527-8F98-4BD685719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860904"/>
        <c:axId val="319866000"/>
      </c:scatterChart>
      <c:catAx>
        <c:axId val="3198609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66000"/>
        <c:crosses val="autoZero"/>
        <c:auto val="1"/>
        <c:lblAlgn val="ctr"/>
        <c:lblOffset val="100"/>
        <c:noMultiLvlLbl val="0"/>
      </c:catAx>
      <c:valAx>
        <c:axId val="31986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6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TSH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'Age excluded'!$BW$1</c:f>
              <c:strCache>
                <c:ptCount val="1"/>
                <c:pt idx="0">
                  <c:v>Lower limit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'Age excluded'!$BW$2:$BW$31</c:f>
              <c:numCache>
                <c:formatCode>General</c:formatCode>
                <c:ptCount val="30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67-4538-91E0-B9C4424B7CF5}"/>
            </c:ext>
          </c:extLst>
        </c:ser>
        <c:ser>
          <c:idx val="1"/>
          <c:order val="1"/>
          <c:tx>
            <c:strRef>
              <c:f>'Age excluded'!$BX$1</c:f>
              <c:strCache>
                <c:ptCount val="1"/>
                <c:pt idx="0">
                  <c:v>upper limit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'Age excluded'!$BX$2:$BX$31</c:f>
              <c:numCache>
                <c:formatCode>General</c:formatCode>
                <c:ptCount val="30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  <c:pt idx="3">
                  <c:v>5.5</c:v>
                </c:pt>
                <c:pt idx="4">
                  <c:v>5.5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5.5</c:v>
                </c:pt>
                <c:pt idx="11">
                  <c:v>5.5</c:v>
                </c:pt>
                <c:pt idx="12">
                  <c:v>5.5</c:v>
                </c:pt>
                <c:pt idx="13">
                  <c:v>5.5</c:v>
                </c:pt>
                <c:pt idx="14">
                  <c:v>5.5</c:v>
                </c:pt>
                <c:pt idx="15">
                  <c:v>5.5</c:v>
                </c:pt>
                <c:pt idx="16">
                  <c:v>5.5</c:v>
                </c:pt>
                <c:pt idx="17">
                  <c:v>5.5</c:v>
                </c:pt>
                <c:pt idx="18">
                  <c:v>5.5</c:v>
                </c:pt>
                <c:pt idx="19">
                  <c:v>5.5</c:v>
                </c:pt>
                <c:pt idx="20">
                  <c:v>5.5</c:v>
                </c:pt>
                <c:pt idx="21">
                  <c:v>5.5</c:v>
                </c:pt>
                <c:pt idx="22">
                  <c:v>5.5</c:v>
                </c:pt>
                <c:pt idx="23">
                  <c:v>5.5</c:v>
                </c:pt>
                <c:pt idx="24">
                  <c:v>5.5</c:v>
                </c:pt>
                <c:pt idx="25">
                  <c:v>5.5</c:v>
                </c:pt>
                <c:pt idx="26">
                  <c:v>5.5</c:v>
                </c:pt>
                <c:pt idx="27">
                  <c:v>5.5</c:v>
                </c:pt>
                <c:pt idx="28">
                  <c:v>5.5</c:v>
                </c:pt>
                <c:pt idx="29">
                  <c:v>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667-4538-91E0-B9C4424B7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9866392"/>
        <c:axId val="319864040"/>
      </c:lineChart>
      <c:scatterChart>
        <c:scatterStyle val="lineMarker"/>
        <c:varyColors val="0"/>
        <c:ser>
          <c:idx val="2"/>
          <c:order val="2"/>
          <c:tx>
            <c:strRef>
              <c:f>'Age excluded'!$BY$1</c:f>
              <c:strCache>
                <c:ptCount val="1"/>
                <c:pt idx="0">
                  <c:v>TSH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yVal>
            <c:numRef>
              <c:f>'Age excluded'!$BY$2:$BY$31</c:f>
              <c:numCache>
                <c:formatCode>General</c:formatCode>
                <c:ptCount val="30"/>
                <c:pt idx="0">
                  <c:v>1.18</c:v>
                </c:pt>
                <c:pt idx="1">
                  <c:v>1.67</c:v>
                </c:pt>
                <c:pt idx="2">
                  <c:v>4.91</c:v>
                </c:pt>
                <c:pt idx="3">
                  <c:v>1.85</c:v>
                </c:pt>
                <c:pt idx="4">
                  <c:v>1.62</c:v>
                </c:pt>
                <c:pt idx="5">
                  <c:v>5.39</c:v>
                </c:pt>
                <c:pt idx="6">
                  <c:v>4.7</c:v>
                </c:pt>
                <c:pt idx="7">
                  <c:v>3.81</c:v>
                </c:pt>
                <c:pt idx="8">
                  <c:v>4.1500000000000004</c:v>
                </c:pt>
                <c:pt idx="9">
                  <c:v>0.67</c:v>
                </c:pt>
                <c:pt idx="10">
                  <c:v>2.67</c:v>
                </c:pt>
                <c:pt idx="11">
                  <c:v>2.0099999999999998</c:v>
                </c:pt>
                <c:pt idx="12">
                  <c:v>8.5399999999999991</c:v>
                </c:pt>
                <c:pt idx="13">
                  <c:v>6.95</c:v>
                </c:pt>
                <c:pt idx="14">
                  <c:v>8.5299999999999994</c:v>
                </c:pt>
                <c:pt idx="15">
                  <c:v>6.11</c:v>
                </c:pt>
                <c:pt idx="16">
                  <c:v>2.5</c:v>
                </c:pt>
                <c:pt idx="17">
                  <c:v>1.1100000000000001</c:v>
                </c:pt>
                <c:pt idx="18">
                  <c:v>2.67</c:v>
                </c:pt>
                <c:pt idx="19">
                  <c:v>4.1900000000000004</c:v>
                </c:pt>
                <c:pt idx="20">
                  <c:v>3.97</c:v>
                </c:pt>
                <c:pt idx="21">
                  <c:v>11.88</c:v>
                </c:pt>
                <c:pt idx="22">
                  <c:v>3.17</c:v>
                </c:pt>
                <c:pt idx="23">
                  <c:v>1.33</c:v>
                </c:pt>
                <c:pt idx="24">
                  <c:v>1.54</c:v>
                </c:pt>
                <c:pt idx="25">
                  <c:v>4.34</c:v>
                </c:pt>
                <c:pt idx="26">
                  <c:v>11.59</c:v>
                </c:pt>
                <c:pt idx="27">
                  <c:v>3.51</c:v>
                </c:pt>
                <c:pt idx="28">
                  <c:v>9.9</c:v>
                </c:pt>
                <c:pt idx="29">
                  <c:v>6.65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667-4538-91E0-B9C4424B7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866392"/>
        <c:axId val="319864040"/>
      </c:scatterChart>
      <c:catAx>
        <c:axId val="3198663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64040"/>
        <c:crosses val="autoZero"/>
        <c:auto val="1"/>
        <c:lblAlgn val="ctr"/>
        <c:lblOffset val="100"/>
        <c:noMultiLvlLbl val="0"/>
      </c:catAx>
      <c:valAx>
        <c:axId val="319864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66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ACE-III</a:t>
            </a:r>
          </a:p>
        </c:rich>
      </c:tx>
      <c:layout>
        <c:manualLayout>
          <c:xMode val="edge"/>
          <c:yMode val="edge"/>
          <c:x val="0.40847930418800521"/>
          <c:y val="4.70654265808515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B12 deficient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'B2 low vs normal_HV'!$G$1:$L$1</c:f>
              <c:strCache>
                <c:ptCount val="6"/>
                <c:pt idx="0">
                  <c:v>ACE-iii(total) /100</c:v>
                </c:pt>
                <c:pt idx="1">
                  <c:v>ACE-III(Attention) /18</c:v>
                </c:pt>
                <c:pt idx="2">
                  <c:v>ACE-III(Memory) /26</c:v>
                </c:pt>
                <c:pt idx="3">
                  <c:v>ACE-III(fluency) /14</c:v>
                </c:pt>
                <c:pt idx="4">
                  <c:v>ACE-III(Language) /26</c:v>
                </c:pt>
                <c:pt idx="5">
                  <c:v>ACE-III(Visuospatial) /16</c:v>
                </c:pt>
              </c:strCache>
            </c:strRef>
          </c:cat>
          <c:val>
            <c:numRef>
              <c:f>'B2 low vs normal_HV'!$G$6:$L$6</c:f>
              <c:numCache>
                <c:formatCode>General</c:formatCode>
                <c:ptCount val="6"/>
                <c:pt idx="0">
                  <c:v>95.666666666666671</c:v>
                </c:pt>
                <c:pt idx="1">
                  <c:v>18</c:v>
                </c:pt>
                <c:pt idx="2">
                  <c:v>26</c:v>
                </c:pt>
                <c:pt idx="3">
                  <c:v>10.333333333333334</c:v>
                </c:pt>
                <c:pt idx="4">
                  <c:v>26</c:v>
                </c:pt>
                <c:pt idx="5">
                  <c:v>15.333333333333334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4F-4BC0-A38A-F62047214D23}"/>
            </c:ext>
          </c:extLst>
        </c:ser>
        <c:ser>
          <c:idx val="1"/>
          <c:order val="1"/>
          <c:tx>
            <c:v>B12 normal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'B2 low vs normal_HV'!$G$1:$L$1</c:f>
              <c:strCache>
                <c:ptCount val="6"/>
                <c:pt idx="0">
                  <c:v>ACE-iii(total) /100</c:v>
                </c:pt>
                <c:pt idx="1">
                  <c:v>ACE-III(Attention) /18</c:v>
                </c:pt>
                <c:pt idx="2">
                  <c:v>ACE-III(Memory) /26</c:v>
                </c:pt>
                <c:pt idx="3">
                  <c:v>ACE-III(fluency) /14</c:v>
                </c:pt>
                <c:pt idx="4">
                  <c:v>ACE-III(Language) /26</c:v>
                </c:pt>
                <c:pt idx="5">
                  <c:v>ACE-III(Visuospatial) /16</c:v>
                </c:pt>
              </c:strCache>
            </c:strRef>
          </c:cat>
          <c:val>
            <c:numRef>
              <c:f>'B2 low vs normal_HV'!$G$29:$L$29</c:f>
              <c:numCache>
                <c:formatCode>General</c:formatCode>
                <c:ptCount val="6"/>
                <c:pt idx="0">
                  <c:v>95.35</c:v>
                </c:pt>
                <c:pt idx="1">
                  <c:v>17.3</c:v>
                </c:pt>
                <c:pt idx="2">
                  <c:v>24.65</c:v>
                </c:pt>
                <c:pt idx="3">
                  <c:v>12.8</c:v>
                </c:pt>
                <c:pt idx="4">
                  <c:v>24.95</c:v>
                </c:pt>
                <c:pt idx="5">
                  <c:v>15.65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4F-4BC0-A38A-F62047214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866784"/>
        <c:axId val="319859728"/>
      </c:barChart>
      <c:catAx>
        <c:axId val="31986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59728"/>
        <c:crosses val="autoZero"/>
        <c:auto val="1"/>
        <c:lblAlgn val="ctr"/>
        <c:lblOffset val="100"/>
        <c:noMultiLvlLbl val="0"/>
      </c:catAx>
      <c:valAx>
        <c:axId val="31985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6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AVLT</a:t>
            </a:r>
            <a:r>
              <a:rPr lang="en-IN" baseline="0" dirty="0"/>
              <a:t> </a:t>
            </a:r>
            <a:br>
              <a:rPr lang="en-IN" baseline="0" dirty="0"/>
            </a:br>
            <a:endParaRPr lang="en-I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B12 deficient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'B2 low vs normal_HV'!$N$1:$V$1</c:f>
              <c:strCache>
                <c:ptCount val="9"/>
                <c:pt idx="0">
                  <c:v>Trial1</c:v>
                </c:pt>
                <c:pt idx="1">
                  <c:v>Trial 2</c:v>
                </c:pt>
                <c:pt idx="2">
                  <c:v>Trial 3</c:v>
                </c:pt>
                <c:pt idx="3">
                  <c:v>Trial 4</c:v>
                </c:pt>
                <c:pt idx="4">
                  <c:v>Trial 5</c:v>
                </c:pt>
                <c:pt idx="5">
                  <c:v>AVLT-B</c:v>
                </c:pt>
                <c:pt idx="6">
                  <c:v>AVLT-IR</c:v>
                </c:pt>
                <c:pt idx="7">
                  <c:v>AVLT-DR</c:v>
                </c:pt>
                <c:pt idx="8">
                  <c:v>AVLT-R</c:v>
                </c:pt>
              </c:strCache>
            </c:strRef>
          </c:cat>
          <c:val>
            <c:numRef>
              <c:f>'B2 low vs normal_HV'!$N$6:$V$6</c:f>
              <c:numCache>
                <c:formatCode>General</c:formatCode>
                <c:ptCount val="9"/>
                <c:pt idx="0">
                  <c:v>6.666666666666667</c:v>
                </c:pt>
                <c:pt idx="1">
                  <c:v>11.333333333333334</c:v>
                </c:pt>
                <c:pt idx="2">
                  <c:v>12.333333333333334</c:v>
                </c:pt>
                <c:pt idx="3">
                  <c:v>13</c:v>
                </c:pt>
                <c:pt idx="4">
                  <c:v>13.333333333333334</c:v>
                </c:pt>
                <c:pt idx="5">
                  <c:v>6</c:v>
                </c:pt>
                <c:pt idx="6">
                  <c:v>13</c:v>
                </c:pt>
                <c:pt idx="7">
                  <c:v>11.333333333333334</c:v>
                </c:pt>
                <c:pt idx="8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4D-4101-A7E1-AA7FA9071A9A}"/>
            </c:ext>
          </c:extLst>
        </c:ser>
        <c:ser>
          <c:idx val="1"/>
          <c:order val="1"/>
          <c:tx>
            <c:v>B12 normal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'B2 low vs normal_HV'!$N$1:$V$1</c:f>
              <c:strCache>
                <c:ptCount val="9"/>
                <c:pt idx="0">
                  <c:v>Trial1</c:v>
                </c:pt>
                <c:pt idx="1">
                  <c:v>Trial 2</c:v>
                </c:pt>
                <c:pt idx="2">
                  <c:v>Trial 3</c:v>
                </c:pt>
                <c:pt idx="3">
                  <c:v>Trial 4</c:v>
                </c:pt>
                <c:pt idx="4">
                  <c:v>Trial 5</c:v>
                </c:pt>
                <c:pt idx="5">
                  <c:v>AVLT-B</c:v>
                </c:pt>
                <c:pt idx="6">
                  <c:v>AVLT-IR</c:v>
                </c:pt>
                <c:pt idx="7">
                  <c:v>AVLT-DR</c:v>
                </c:pt>
                <c:pt idx="8">
                  <c:v>AVLT-R</c:v>
                </c:pt>
              </c:strCache>
            </c:strRef>
          </c:cat>
          <c:val>
            <c:numRef>
              <c:f>'B2 low vs normal_HV'!$N$29:$V$29</c:f>
              <c:numCache>
                <c:formatCode>General</c:formatCode>
                <c:ptCount val="9"/>
                <c:pt idx="0">
                  <c:v>6.15</c:v>
                </c:pt>
                <c:pt idx="1">
                  <c:v>9.15</c:v>
                </c:pt>
                <c:pt idx="2">
                  <c:v>10.4</c:v>
                </c:pt>
                <c:pt idx="3">
                  <c:v>11.45</c:v>
                </c:pt>
                <c:pt idx="4">
                  <c:v>12</c:v>
                </c:pt>
                <c:pt idx="5">
                  <c:v>6</c:v>
                </c:pt>
                <c:pt idx="6">
                  <c:v>10.5</c:v>
                </c:pt>
                <c:pt idx="7">
                  <c:v>10.8</c:v>
                </c:pt>
                <c:pt idx="8">
                  <c:v>14.35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4D-4101-A7E1-AA7FA9071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861688"/>
        <c:axId val="319863256"/>
      </c:barChart>
      <c:catAx>
        <c:axId val="31986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63256"/>
        <c:crosses val="autoZero"/>
        <c:auto val="1"/>
        <c:lblAlgn val="ctr"/>
        <c:lblOffset val="100"/>
        <c:noMultiLvlLbl val="0"/>
      </c:catAx>
      <c:valAx>
        <c:axId val="31986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61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Digit Span</a:t>
            </a:r>
          </a:p>
        </c:rich>
      </c:tx>
      <c:layout>
        <c:manualLayout>
          <c:xMode val="edge"/>
          <c:yMode val="edge"/>
          <c:x val="0.35391585898496525"/>
          <c:y val="4.1644828635902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B12 deficient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'B2 low vs normal_HV'!$AB$1:$AC$1</c:f>
              <c:strCache>
                <c:ptCount val="2"/>
                <c:pt idx="0">
                  <c:v>Digit Span(forward)-span</c:v>
                </c:pt>
                <c:pt idx="1">
                  <c:v>Digit Span(backward)-span</c:v>
                </c:pt>
              </c:strCache>
            </c:strRef>
          </c:cat>
          <c:val>
            <c:numRef>
              <c:f>'B2 low vs normal_HV'!$AB$6:$AC$6</c:f>
              <c:numCache>
                <c:formatCode>General</c:formatCode>
                <c:ptCount val="2"/>
                <c:pt idx="0">
                  <c:v>6</c:v>
                </c:pt>
                <c:pt idx="1">
                  <c:v>4.666666666666667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C5-4F97-8DC6-71722FE94EDF}"/>
            </c:ext>
          </c:extLst>
        </c:ser>
        <c:ser>
          <c:idx val="1"/>
          <c:order val="1"/>
          <c:tx>
            <c:v>B12 normal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'B2 low vs normal_HV'!$AB$1:$AC$1</c:f>
              <c:strCache>
                <c:ptCount val="2"/>
                <c:pt idx="0">
                  <c:v>Digit Span(forward)-span</c:v>
                </c:pt>
                <c:pt idx="1">
                  <c:v>Digit Span(backward)-span</c:v>
                </c:pt>
              </c:strCache>
            </c:strRef>
          </c:cat>
          <c:val>
            <c:numRef>
              <c:f>'B2 low vs normal_HV'!$AB$29:$AC$29</c:f>
              <c:numCache>
                <c:formatCode>General</c:formatCode>
                <c:ptCount val="2"/>
                <c:pt idx="0">
                  <c:v>5.95</c:v>
                </c:pt>
                <c:pt idx="1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C5-4F97-8DC6-71722FE94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860512"/>
        <c:axId val="319862080"/>
      </c:barChart>
      <c:catAx>
        <c:axId val="31986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62080"/>
        <c:crosses val="autoZero"/>
        <c:auto val="1"/>
        <c:lblAlgn val="ctr"/>
        <c:lblOffset val="100"/>
        <c:noMultiLvlLbl val="0"/>
      </c:catAx>
      <c:valAx>
        <c:axId val="31986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6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MTCF</a:t>
            </a:r>
            <a:r>
              <a:rPr lang="en-IN" baseline="0"/>
              <a:t> 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B12 deficient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'B2 low vs normal_HV'!$AH$1:$AJ$1</c:f>
              <c:strCache>
                <c:ptCount val="3"/>
                <c:pt idx="0">
                  <c:v>MTCF(copy)</c:v>
                </c:pt>
                <c:pt idx="1">
                  <c:v>MTCF(IR)</c:v>
                </c:pt>
                <c:pt idx="2">
                  <c:v>MTCF(DR)</c:v>
                </c:pt>
              </c:strCache>
            </c:strRef>
          </c:cat>
          <c:val>
            <c:numRef>
              <c:f>'B2 low vs normal_HV'!$AH$6:$AJ$6</c:f>
              <c:numCache>
                <c:formatCode>General</c:formatCode>
                <c:ptCount val="3"/>
                <c:pt idx="0">
                  <c:v>35</c:v>
                </c:pt>
                <c:pt idx="1">
                  <c:v>24.666666666666668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CC-4980-BABD-93A46F61766F}"/>
            </c:ext>
          </c:extLst>
        </c:ser>
        <c:ser>
          <c:idx val="1"/>
          <c:order val="1"/>
          <c:tx>
            <c:v>B12 normal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'B2 low vs normal_HV'!$AH$1:$AJ$1</c:f>
              <c:strCache>
                <c:ptCount val="3"/>
                <c:pt idx="0">
                  <c:v>MTCF(copy)</c:v>
                </c:pt>
                <c:pt idx="1">
                  <c:v>MTCF(IR)</c:v>
                </c:pt>
                <c:pt idx="2">
                  <c:v>MTCF(DR)</c:v>
                </c:pt>
              </c:strCache>
            </c:strRef>
          </c:cat>
          <c:val>
            <c:numRef>
              <c:f>'B2 low vs normal_HV'!$AH$29:$AJ$29</c:f>
              <c:numCache>
                <c:formatCode>General</c:formatCode>
                <c:ptCount val="3"/>
                <c:pt idx="0">
                  <c:v>35.4</c:v>
                </c:pt>
                <c:pt idx="1">
                  <c:v>23.625</c:v>
                </c:pt>
                <c:pt idx="2">
                  <c:v>22.85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CC-4980-BABD-93A46F617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862864"/>
        <c:axId val="319863648"/>
      </c:barChart>
      <c:catAx>
        <c:axId val="31986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63648"/>
        <c:crosses val="autoZero"/>
        <c:auto val="1"/>
        <c:lblAlgn val="ctr"/>
        <c:lblOffset val="100"/>
        <c:noMultiLvlLbl val="0"/>
      </c:catAx>
      <c:valAx>
        <c:axId val="3198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6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ACE-III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High TSH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'TSH high vs Healthy'!$G$1:$L$1</c:f>
              <c:strCache>
                <c:ptCount val="6"/>
                <c:pt idx="0">
                  <c:v>ACE-iii(total) /100</c:v>
                </c:pt>
                <c:pt idx="1">
                  <c:v>ACE-III(Attention) /18</c:v>
                </c:pt>
                <c:pt idx="2">
                  <c:v>ACE-III(Memory) /26</c:v>
                </c:pt>
                <c:pt idx="3">
                  <c:v>ACE-III(fluency) /14</c:v>
                </c:pt>
                <c:pt idx="4">
                  <c:v>ACE-III(Language) /26</c:v>
                </c:pt>
                <c:pt idx="5">
                  <c:v>ACE-III(Visuospatial) /16</c:v>
                </c:pt>
              </c:strCache>
            </c:strRef>
          </c:cat>
          <c:val>
            <c:numRef>
              <c:f>'TSH high vs Healthy'!$G$8:$L$8</c:f>
              <c:numCache>
                <c:formatCode>General</c:formatCode>
                <c:ptCount val="6"/>
                <c:pt idx="0">
                  <c:v>98.2</c:v>
                </c:pt>
                <c:pt idx="1">
                  <c:v>17.399999999999999</c:v>
                </c:pt>
                <c:pt idx="2">
                  <c:v>25.6</c:v>
                </c:pt>
                <c:pt idx="3">
                  <c:v>13.8</c:v>
                </c:pt>
                <c:pt idx="4">
                  <c:v>25.4</c:v>
                </c:pt>
                <c:pt idx="5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EE-4FF8-A59F-42975C77E870}"/>
            </c:ext>
          </c:extLst>
        </c:ser>
        <c:ser>
          <c:idx val="1"/>
          <c:order val="1"/>
          <c:tx>
            <c:v>Normal TSH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'TSH high vs Healthy'!$G$1:$L$1</c:f>
              <c:strCache>
                <c:ptCount val="6"/>
                <c:pt idx="0">
                  <c:v>ACE-iii(total) /100</c:v>
                </c:pt>
                <c:pt idx="1">
                  <c:v>ACE-III(Attention) /18</c:v>
                </c:pt>
                <c:pt idx="2">
                  <c:v>ACE-III(Memory) /26</c:v>
                </c:pt>
                <c:pt idx="3">
                  <c:v>ACE-III(fluency) /14</c:v>
                </c:pt>
                <c:pt idx="4">
                  <c:v>ACE-III(Language) /26</c:v>
                </c:pt>
                <c:pt idx="5">
                  <c:v>ACE-III(Visuospatial) /16</c:v>
                </c:pt>
              </c:strCache>
            </c:strRef>
          </c:cat>
          <c:val>
            <c:numRef>
              <c:f>'TSH high vs Healthy'!$G$30:$L$30</c:f>
              <c:numCache>
                <c:formatCode>General</c:formatCode>
                <c:ptCount val="6"/>
                <c:pt idx="0">
                  <c:v>94.611111111111114</c:v>
                </c:pt>
                <c:pt idx="1">
                  <c:v>17.388888888888889</c:v>
                </c:pt>
                <c:pt idx="2">
                  <c:v>24.611111111111111</c:v>
                </c:pt>
                <c:pt idx="3">
                  <c:v>12.111111111111111</c:v>
                </c:pt>
                <c:pt idx="4">
                  <c:v>25</c:v>
                </c:pt>
                <c:pt idx="5">
                  <c:v>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EE-4FF8-A59F-42975C77E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865608"/>
        <c:axId val="319864824"/>
      </c:barChart>
      <c:catAx>
        <c:axId val="31986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64824"/>
        <c:crosses val="autoZero"/>
        <c:auto val="1"/>
        <c:lblAlgn val="ctr"/>
        <c:lblOffset val="100"/>
        <c:noMultiLvlLbl val="0"/>
      </c:catAx>
      <c:valAx>
        <c:axId val="31986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6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ED5A4-9EB6-4A9B-9290-29AE39DB3688}" type="doc">
      <dgm:prSet loTypeId="urn:microsoft.com/office/officeart/2005/8/layout/radial3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C70A9AE4-D799-429C-9D68-7DABE8D540BC}">
      <dgm:prSet phldrT="[Text]" custT="1"/>
      <dgm:spPr/>
      <dgm:t>
        <a:bodyPr/>
        <a:lstStyle/>
        <a:p>
          <a:r>
            <a:rPr lang="en-IN" sz="2400" dirty="0" smtClean="0"/>
            <a:t>Schedule of Events</a:t>
          </a:r>
          <a:endParaRPr lang="en-IN" sz="2400" dirty="0"/>
        </a:p>
      </dgm:t>
    </dgm:pt>
    <dgm:pt modelId="{E29ADF12-812F-4526-A008-DAE04E24EED3}" type="parTrans" cxnId="{61258026-9955-4925-A07C-2AACEB565CEB}">
      <dgm:prSet/>
      <dgm:spPr/>
      <dgm:t>
        <a:bodyPr/>
        <a:lstStyle/>
        <a:p>
          <a:endParaRPr lang="en-IN"/>
        </a:p>
      </dgm:t>
    </dgm:pt>
    <dgm:pt modelId="{DCF4B374-6AF1-4DD3-A889-ABB39666490D}" type="sibTrans" cxnId="{61258026-9955-4925-A07C-2AACEB565CEB}">
      <dgm:prSet/>
      <dgm:spPr/>
      <dgm:t>
        <a:bodyPr/>
        <a:lstStyle/>
        <a:p>
          <a:endParaRPr lang="en-IN"/>
        </a:p>
      </dgm:t>
    </dgm:pt>
    <dgm:pt modelId="{DB3690AB-DC2A-4633-81CB-3546CD0EC2E1}">
      <dgm:prSet phldrT="[Text]" custT="1"/>
      <dgm:spPr/>
      <dgm:t>
        <a:bodyPr/>
        <a:lstStyle/>
        <a:p>
          <a:pPr rtl="0"/>
          <a:r>
            <a:rPr lang="en-US" sz="1600" b="1" dirty="0">
              <a:latin typeface="Calibri"/>
              <a:ea typeface="Calibri"/>
              <a:cs typeface="Calibri"/>
              <a:sym typeface="Calibri"/>
            </a:rPr>
            <a:t>Telephonic screening</a:t>
          </a:r>
          <a:endParaRPr lang="en-IN" sz="1600" b="1" dirty="0"/>
        </a:p>
      </dgm:t>
    </dgm:pt>
    <dgm:pt modelId="{C8782E49-872E-4BD4-9A38-3B9C27FF9EED}" type="parTrans" cxnId="{3074A859-77CA-4B90-9EBC-7A3A607276B7}">
      <dgm:prSet/>
      <dgm:spPr/>
      <dgm:t>
        <a:bodyPr/>
        <a:lstStyle/>
        <a:p>
          <a:endParaRPr lang="en-IN"/>
        </a:p>
      </dgm:t>
    </dgm:pt>
    <dgm:pt modelId="{8CE02FBA-3449-4ADD-BE67-FFB9654A20DC}" type="sibTrans" cxnId="{3074A859-77CA-4B90-9EBC-7A3A607276B7}">
      <dgm:prSet/>
      <dgm:spPr/>
      <dgm:t>
        <a:bodyPr/>
        <a:lstStyle/>
        <a:p>
          <a:endParaRPr lang="en-IN"/>
        </a:p>
      </dgm:t>
    </dgm:pt>
    <dgm:pt modelId="{074C804C-B529-44B8-955D-29370F27B284}">
      <dgm:prSet phldrT="[Text]" custT="1"/>
      <dgm:spPr/>
      <dgm:t>
        <a:bodyPr/>
        <a:lstStyle/>
        <a:p>
          <a:pPr rtl="0"/>
          <a:r>
            <a:rPr lang="en-US" sz="1400" b="1" dirty="0" smtClean="0">
              <a:latin typeface="Calibri"/>
              <a:ea typeface="Calibri"/>
              <a:cs typeface="Calibri"/>
              <a:sym typeface="Calibri"/>
            </a:rPr>
            <a:t>Cognitive assessment </a:t>
          </a:r>
          <a:endParaRPr lang="en-IN" sz="1400" b="1" dirty="0"/>
        </a:p>
      </dgm:t>
    </dgm:pt>
    <dgm:pt modelId="{1541B50E-54C9-429C-90A5-F6C6007F0056}" type="parTrans" cxnId="{C27A35F0-4685-4C2F-8A7E-4A54954A9D4E}">
      <dgm:prSet/>
      <dgm:spPr/>
      <dgm:t>
        <a:bodyPr/>
        <a:lstStyle/>
        <a:p>
          <a:endParaRPr lang="en-IN"/>
        </a:p>
      </dgm:t>
    </dgm:pt>
    <dgm:pt modelId="{017BF2A5-5A68-48E0-915F-24A7B0140B2F}" type="sibTrans" cxnId="{C27A35F0-4685-4C2F-8A7E-4A54954A9D4E}">
      <dgm:prSet/>
      <dgm:spPr/>
      <dgm:t>
        <a:bodyPr/>
        <a:lstStyle/>
        <a:p>
          <a:endParaRPr lang="en-IN"/>
        </a:p>
      </dgm:t>
    </dgm:pt>
    <dgm:pt modelId="{242D47ED-5137-4E13-8A51-AE97B9305FAD}">
      <dgm:prSet phldrT="[Text]" custT="1"/>
      <dgm:spPr/>
      <dgm:t>
        <a:bodyPr/>
        <a:lstStyle/>
        <a:p>
          <a:pPr rtl="0"/>
          <a:r>
            <a:rPr lang="en-US" sz="1400" b="1" dirty="0" smtClean="0">
              <a:latin typeface="Calibri"/>
              <a:ea typeface="Calibri"/>
              <a:cs typeface="Calibri"/>
              <a:sym typeface="Calibri"/>
            </a:rPr>
            <a:t>Blood </a:t>
          </a:r>
          <a:r>
            <a:rPr lang="en-US" sz="1400" b="1" dirty="0">
              <a:latin typeface="Calibri"/>
              <a:ea typeface="Calibri"/>
              <a:cs typeface="Calibri"/>
              <a:sym typeface="Calibri"/>
            </a:rPr>
            <a:t>investigation </a:t>
          </a:r>
          <a:endParaRPr lang="en-IN" sz="1400" b="1" dirty="0"/>
        </a:p>
      </dgm:t>
    </dgm:pt>
    <dgm:pt modelId="{E83BB497-C7EE-4213-B50C-5E0674231904}" type="parTrans" cxnId="{6483E9EF-7AE5-44A0-A37D-89D778BB31DB}">
      <dgm:prSet/>
      <dgm:spPr/>
      <dgm:t>
        <a:bodyPr/>
        <a:lstStyle/>
        <a:p>
          <a:endParaRPr lang="en-IN"/>
        </a:p>
      </dgm:t>
    </dgm:pt>
    <dgm:pt modelId="{DA1350F7-DE60-41F7-BBCF-049967155CAA}" type="sibTrans" cxnId="{6483E9EF-7AE5-44A0-A37D-89D778BB31DB}">
      <dgm:prSet/>
      <dgm:spPr/>
      <dgm:t>
        <a:bodyPr/>
        <a:lstStyle/>
        <a:p>
          <a:endParaRPr lang="en-IN"/>
        </a:p>
      </dgm:t>
    </dgm:pt>
    <dgm:pt modelId="{BBB5C93D-3C8D-4430-810E-00CDE947F744}">
      <dgm:prSet phldrT="[Text]" custT="1"/>
      <dgm:spPr/>
      <dgm:t>
        <a:bodyPr/>
        <a:lstStyle/>
        <a:p>
          <a:r>
            <a:rPr lang="en-IN" sz="1800" dirty="0"/>
            <a:t>MRI</a:t>
          </a:r>
        </a:p>
      </dgm:t>
    </dgm:pt>
    <dgm:pt modelId="{59528464-5A3B-44B1-ADCA-3E84A0E9D84D}" type="parTrans" cxnId="{A178D6B1-0D7D-4C0D-ABFC-DDED7F22BA34}">
      <dgm:prSet/>
      <dgm:spPr/>
      <dgm:t>
        <a:bodyPr/>
        <a:lstStyle/>
        <a:p>
          <a:endParaRPr lang="en-IN"/>
        </a:p>
      </dgm:t>
    </dgm:pt>
    <dgm:pt modelId="{092FFFDD-067F-47ED-B1EA-7E0EC573297B}" type="sibTrans" cxnId="{A178D6B1-0D7D-4C0D-ABFC-DDED7F22BA34}">
      <dgm:prSet/>
      <dgm:spPr/>
      <dgm:t>
        <a:bodyPr/>
        <a:lstStyle/>
        <a:p>
          <a:endParaRPr lang="en-IN"/>
        </a:p>
      </dgm:t>
    </dgm:pt>
    <dgm:pt modelId="{BF0C2AB9-BC22-42B2-8C17-46EC052304B6}">
      <dgm:prSet phldrT="[Text]" custT="1"/>
      <dgm:spPr/>
      <dgm:t>
        <a:bodyPr/>
        <a:lstStyle/>
        <a:p>
          <a:r>
            <a:rPr lang="en-IN" sz="1400" b="1" dirty="0"/>
            <a:t>PET </a:t>
          </a:r>
        </a:p>
        <a:p>
          <a:r>
            <a:rPr lang="en-IN" sz="1400" b="1" dirty="0"/>
            <a:t>(18F-FDG)</a:t>
          </a:r>
        </a:p>
      </dgm:t>
    </dgm:pt>
    <dgm:pt modelId="{871CF2AE-FB6B-4E59-B431-F36E334EF943}" type="parTrans" cxnId="{1AB1C699-5BA4-4F6B-937C-5086F4C19D57}">
      <dgm:prSet/>
      <dgm:spPr/>
      <dgm:t>
        <a:bodyPr/>
        <a:lstStyle/>
        <a:p>
          <a:endParaRPr lang="en-IN"/>
        </a:p>
      </dgm:t>
    </dgm:pt>
    <dgm:pt modelId="{80F567BE-4364-44AB-8239-BAE8A9F2C4EB}" type="sibTrans" cxnId="{1AB1C699-5BA4-4F6B-937C-5086F4C19D57}">
      <dgm:prSet/>
      <dgm:spPr/>
      <dgm:t>
        <a:bodyPr/>
        <a:lstStyle/>
        <a:p>
          <a:endParaRPr lang="en-IN"/>
        </a:p>
      </dgm:t>
    </dgm:pt>
    <dgm:pt modelId="{254EC8E9-3FCD-49C1-9A82-DA6CDA94479A}">
      <dgm:prSet phldrT="[Text]" custT="1"/>
      <dgm:spPr/>
      <dgm:t>
        <a:bodyPr/>
        <a:lstStyle/>
        <a:p>
          <a:r>
            <a:rPr lang="en-IN" sz="1600" b="1" dirty="0" smtClean="0"/>
            <a:t>Discharge- Follow up</a:t>
          </a:r>
          <a:endParaRPr lang="en-IN" sz="1600" b="1" dirty="0"/>
        </a:p>
      </dgm:t>
    </dgm:pt>
    <dgm:pt modelId="{418827EA-665B-4C34-8C34-DD91DD275599}" type="parTrans" cxnId="{7B88D1F0-BACF-4D7E-8245-D7336564751D}">
      <dgm:prSet/>
      <dgm:spPr/>
      <dgm:t>
        <a:bodyPr/>
        <a:lstStyle/>
        <a:p>
          <a:endParaRPr lang="en-IN"/>
        </a:p>
      </dgm:t>
    </dgm:pt>
    <dgm:pt modelId="{1895F77A-11A1-466C-9058-9A32626D54E0}" type="sibTrans" cxnId="{7B88D1F0-BACF-4D7E-8245-D7336564751D}">
      <dgm:prSet/>
      <dgm:spPr/>
      <dgm:t>
        <a:bodyPr/>
        <a:lstStyle/>
        <a:p>
          <a:endParaRPr lang="en-IN"/>
        </a:p>
      </dgm:t>
    </dgm:pt>
    <dgm:pt modelId="{131F5F93-AA39-46B4-A842-2C50AEC48DB9}">
      <dgm:prSet phldrT="[Text]"/>
      <dgm:spPr/>
      <dgm:t>
        <a:bodyPr/>
        <a:lstStyle/>
        <a:p>
          <a:endParaRPr lang="en-IN" sz="1100" dirty="0">
            <a:solidFill>
              <a:schemeClr val="tx1"/>
            </a:solidFill>
          </a:endParaRPr>
        </a:p>
      </dgm:t>
    </dgm:pt>
    <dgm:pt modelId="{00554CF1-9F4F-45CC-8546-EAC6FCA26A73}" type="sibTrans" cxnId="{C49862BE-FF2E-44A3-A4AF-4B680E1E9BEA}">
      <dgm:prSet/>
      <dgm:spPr/>
      <dgm:t>
        <a:bodyPr/>
        <a:lstStyle/>
        <a:p>
          <a:endParaRPr lang="en-IN"/>
        </a:p>
      </dgm:t>
    </dgm:pt>
    <dgm:pt modelId="{09867FB4-F8EF-4659-9D45-4228C3A21E8C}" type="parTrans" cxnId="{C49862BE-FF2E-44A3-A4AF-4B680E1E9BEA}">
      <dgm:prSet/>
      <dgm:spPr/>
      <dgm:t>
        <a:bodyPr/>
        <a:lstStyle/>
        <a:p>
          <a:endParaRPr lang="en-IN"/>
        </a:p>
      </dgm:t>
    </dgm:pt>
    <dgm:pt modelId="{347C96C0-7605-4F4F-9958-6720C126E5DC}">
      <dgm:prSet/>
      <dgm:spPr/>
      <dgm:t>
        <a:bodyPr/>
        <a:lstStyle/>
        <a:p>
          <a:r>
            <a:rPr lang="en-IN" b="1" dirty="0"/>
            <a:t>Clinical assessment</a:t>
          </a:r>
        </a:p>
      </dgm:t>
    </dgm:pt>
    <dgm:pt modelId="{E11DE2ED-9161-447B-B605-A3CFDE51F00F}" type="parTrans" cxnId="{6BE664C6-FADF-4895-99FD-C2796C0AC57F}">
      <dgm:prSet/>
      <dgm:spPr/>
      <dgm:t>
        <a:bodyPr/>
        <a:lstStyle/>
        <a:p>
          <a:endParaRPr lang="en-IN"/>
        </a:p>
      </dgm:t>
    </dgm:pt>
    <dgm:pt modelId="{21F44E6D-D12B-48E8-A624-604339B20441}" type="sibTrans" cxnId="{6BE664C6-FADF-4895-99FD-C2796C0AC57F}">
      <dgm:prSet/>
      <dgm:spPr/>
      <dgm:t>
        <a:bodyPr/>
        <a:lstStyle/>
        <a:p>
          <a:endParaRPr lang="en-IN"/>
        </a:p>
      </dgm:t>
    </dgm:pt>
    <dgm:pt modelId="{6513B04C-EFCE-482D-885A-BCFFFE3195D0}">
      <dgm:prSet/>
      <dgm:spPr/>
      <dgm:t>
        <a:bodyPr/>
        <a:lstStyle/>
        <a:p>
          <a:endParaRPr lang="en-IN"/>
        </a:p>
      </dgm:t>
    </dgm:pt>
    <dgm:pt modelId="{D21DF0D6-2CFF-42B5-9439-3D4A0D5BB6DE}" type="parTrans" cxnId="{E3034925-35EF-4689-83FF-54EEADB5C015}">
      <dgm:prSet/>
      <dgm:spPr/>
      <dgm:t>
        <a:bodyPr/>
        <a:lstStyle/>
        <a:p>
          <a:endParaRPr lang="en-IN"/>
        </a:p>
      </dgm:t>
    </dgm:pt>
    <dgm:pt modelId="{38DC0DFA-563C-47E4-84A8-C76F0AC8E446}" type="sibTrans" cxnId="{E3034925-35EF-4689-83FF-54EEADB5C015}">
      <dgm:prSet/>
      <dgm:spPr/>
      <dgm:t>
        <a:bodyPr/>
        <a:lstStyle/>
        <a:p>
          <a:endParaRPr lang="en-IN"/>
        </a:p>
      </dgm:t>
    </dgm:pt>
    <dgm:pt modelId="{FB937896-0A19-4BCE-BA1C-5B5F8BD16AC6}">
      <dgm:prSet/>
      <dgm:spPr/>
      <dgm:t>
        <a:bodyPr/>
        <a:lstStyle/>
        <a:p>
          <a:endParaRPr lang="en-IN"/>
        </a:p>
      </dgm:t>
    </dgm:pt>
    <dgm:pt modelId="{E7645B45-A4CE-4954-91DD-23BA57ABEFD1}" type="parTrans" cxnId="{7D04F688-8E1B-4F63-8B23-C9A8B9625F21}">
      <dgm:prSet/>
      <dgm:spPr/>
      <dgm:t>
        <a:bodyPr/>
        <a:lstStyle/>
        <a:p>
          <a:endParaRPr lang="en-IN"/>
        </a:p>
      </dgm:t>
    </dgm:pt>
    <dgm:pt modelId="{AE3197EC-F2D5-4D93-9AAF-E19392923C40}" type="sibTrans" cxnId="{7D04F688-8E1B-4F63-8B23-C9A8B9625F21}">
      <dgm:prSet/>
      <dgm:spPr/>
      <dgm:t>
        <a:bodyPr/>
        <a:lstStyle/>
        <a:p>
          <a:endParaRPr lang="en-IN"/>
        </a:p>
      </dgm:t>
    </dgm:pt>
    <dgm:pt modelId="{C0C8C437-E81A-419B-941E-6A10D1EBFC34}">
      <dgm:prSet/>
      <dgm:spPr/>
      <dgm:t>
        <a:bodyPr/>
        <a:lstStyle/>
        <a:p>
          <a:endParaRPr lang="en-IN"/>
        </a:p>
      </dgm:t>
    </dgm:pt>
    <dgm:pt modelId="{56F524C1-F0EA-440E-A374-4DA74BC6F25F}" type="parTrans" cxnId="{AD9DA39B-9E84-4C42-B4FD-D65DC17DD91A}">
      <dgm:prSet/>
      <dgm:spPr/>
      <dgm:t>
        <a:bodyPr/>
        <a:lstStyle/>
        <a:p>
          <a:endParaRPr lang="en-IN"/>
        </a:p>
      </dgm:t>
    </dgm:pt>
    <dgm:pt modelId="{D084B876-12A2-4433-8F2A-A7990DE3A18D}" type="sibTrans" cxnId="{AD9DA39B-9E84-4C42-B4FD-D65DC17DD91A}">
      <dgm:prSet/>
      <dgm:spPr/>
      <dgm:t>
        <a:bodyPr/>
        <a:lstStyle/>
        <a:p>
          <a:endParaRPr lang="en-IN"/>
        </a:p>
      </dgm:t>
    </dgm:pt>
    <dgm:pt modelId="{79C7BE8F-DEC6-4998-AC07-8DC06139B3CC}">
      <dgm:prSet/>
      <dgm:spPr/>
      <dgm:t>
        <a:bodyPr/>
        <a:lstStyle/>
        <a:p>
          <a:endParaRPr lang="en-IN"/>
        </a:p>
      </dgm:t>
    </dgm:pt>
    <dgm:pt modelId="{E9835D71-E82C-4211-8987-965DC1157D2F}" type="parTrans" cxnId="{B1257E39-BEA7-42D5-A682-357DAC96113F}">
      <dgm:prSet/>
      <dgm:spPr/>
      <dgm:t>
        <a:bodyPr/>
        <a:lstStyle/>
        <a:p>
          <a:endParaRPr lang="en-IN"/>
        </a:p>
      </dgm:t>
    </dgm:pt>
    <dgm:pt modelId="{1F304F7F-57EF-4B12-80DC-2DE195F84056}" type="sibTrans" cxnId="{B1257E39-BEA7-42D5-A682-357DAC96113F}">
      <dgm:prSet/>
      <dgm:spPr/>
      <dgm:t>
        <a:bodyPr/>
        <a:lstStyle/>
        <a:p>
          <a:endParaRPr lang="en-IN"/>
        </a:p>
      </dgm:t>
    </dgm:pt>
    <dgm:pt modelId="{B40075E5-1CD6-4936-A631-F689CD5C4398}">
      <dgm:prSet/>
      <dgm:spPr/>
      <dgm:t>
        <a:bodyPr/>
        <a:lstStyle/>
        <a:p>
          <a:endParaRPr lang="en-IN"/>
        </a:p>
      </dgm:t>
    </dgm:pt>
    <dgm:pt modelId="{D2ECC93A-EC9C-48F3-AD79-BC58436F2060}" type="parTrans" cxnId="{BCBCD444-0DC5-49AA-8FC7-911C340080E9}">
      <dgm:prSet/>
      <dgm:spPr/>
      <dgm:t>
        <a:bodyPr/>
        <a:lstStyle/>
        <a:p>
          <a:endParaRPr lang="en-IN"/>
        </a:p>
      </dgm:t>
    </dgm:pt>
    <dgm:pt modelId="{13036C71-2A1F-4FA0-959E-9A18340D6888}" type="sibTrans" cxnId="{BCBCD444-0DC5-49AA-8FC7-911C340080E9}">
      <dgm:prSet/>
      <dgm:spPr/>
      <dgm:t>
        <a:bodyPr/>
        <a:lstStyle/>
        <a:p>
          <a:endParaRPr lang="en-IN"/>
        </a:p>
      </dgm:t>
    </dgm:pt>
    <dgm:pt modelId="{95719205-71B2-48E1-A00D-6B2B9D7452D8}">
      <dgm:prSet/>
      <dgm:spPr/>
      <dgm:t>
        <a:bodyPr/>
        <a:lstStyle/>
        <a:p>
          <a:endParaRPr lang="en-IN"/>
        </a:p>
      </dgm:t>
    </dgm:pt>
    <dgm:pt modelId="{9AD29E7E-6AB3-4811-8877-7873C8C6160F}" type="parTrans" cxnId="{0A997F19-3AF8-4A8E-A1BC-5B8924F2D87C}">
      <dgm:prSet/>
      <dgm:spPr/>
      <dgm:t>
        <a:bodyPr/>
        <a:lstStyle/>
        <a:p>
          <a:endParaRPr lang="en-IN"/>
        </a:p>
      </dgm:t>
    </dgm:pt>
    <dgm:pt modelId="{ACDE8CD2-0834-4CC6-8A66-5D1C54139257}" type="sibTrans" cxnId="{0A997F19-3AF8-4A8E-A1BC-5B8924F2D87C}">
      <dgm:prSet/>
      <dgm:spPr/>
      <dgm:t>
        <a:bodyPr/>
        <a:lstStyle/>
        <a:p>
          <a:endParaRPr lang="en-IN"/>
        </a:p>
      </dgm:t>
    </dgm:pt>
    <dgm:pt modelId="{295C581F-AD29-49D6-9AAD-5323DEE57D3B}">
      <dgm:prSet/>
      <dgm:spPr/>
      <dgm:t>
        <a:bodyPr/>
        <a:lstStyle/>
        <a:p>
          <a:endParaRPr lang="en-IN"/>
        </a:p>
      </dgm:t>
    </dgm:pt>
    <dgm:pt modelId="{1A80B6C2-BD9E-4F11-8BBE-4D80393088CE}" type="parTrans" cxnId="{0F15D05D-B18F-4B2E-B289-5D8788BBC1CD}">
      <dgm:prSet/>
      <dgm:spPr/>
      <dgm:t>
        <a:bodyPr/>
        <a:lstStyle/>
        <a:p>
          <a:endParaRPr lang="en-IN"/>
        </a:p>
      </dgm:t>
    </dgm:pt>
    <dgm:pt modelId="{88D26B45-2A6D-4BE1-AF09-732E1534D5D4}" type="sibTrans" cxnId="{0F15D05D-B18F-4B2E-B289-5D8788BBC1CD}">
      <dgm:prSet/>
      <dgm:spPr/>
      <dgm:t>
        <a:bodyPr/>
        <a:lstStyle/>
        <a:p>
          <a:endParaRPr lang="en-IN"/>
        </a:p>
      </dgm:t>
    </dgm:pt>
    <dgm:pt modelId="{5D2DFFEF-8C0B-46B8-8E49-4714F01256A0}">
      <dgm:prSet/>
      <dgm:spPr/>
      <dgm:t>
        <a:bodyPr/>
        <a:lstStyle/>
        <a:p>
          <a:pPr rtl="0"/>
          <a:endParaRPr lang="en-IN" b="0" i="0" u="none"/>
        </a:p>
      </dgm:t>
    </dgm:pt>
    <dgm:pt modelId="{BE51B371-82F8-41B9-80CD-D07C1A3602C9}" type="parTrans" cxnId="{7B724C01-F22B-4FED-AC56-80A0EB7DF5C0}">
      <dgm:prSet/>
      <dgm:spPr/>
      <dgm:t>
        <a:bodyPr/>
        <a:lstStyle/>
        <a:p>
          <a:endParaRPr lang="en-IN"/>
        </a:p>
      </dgm:t>
    </dgm:pt>
    <dgm:pt modelId="{83820632-F387-4CBD-96A9-144C33017175}" type="sibTrans" cxnId="{7B724C01-F22B-4FED-AC56-80A0EB7DF5C0}">
      <dgm:prSet/>
      <dgm:spPr/>
      <dgm:t>
        <a:bodyPr/>
        <a:lstStyle/>
        <a:p>
          <a:endParaRPr lang="en-IN"/>
        </a:p>
      </dgm:t>
    </dgm:pt>
    <dgm:pt modelId="{D8978A45-38D2-458B-8A4B-21D121E7F4E5}">
      <dgm:prSet/>
      <dgm:spPr/>
      <dgm:t>
        <a:bodyPr/>
        <a:lstStyle/>
        <a:p>
          <a:endParaRPr lang="en-IN"/>
        </a:p>
      </dgm:t>
    </dgm:pt>
    <dgm:pt modelId="{C1ACAACB-8CED-4A17-9D5C-290C04AB0B5F}" type="parTrans" cxnId="{B2877E59-4F37-4C03-A85A-F4FC8BA88EF2}">
      <dgm:prSet/>
      <dgm:spPr/>
      <dgm:t>
        <a:bodyPr/>
        <a:lstStyle/>
        <a:p>
          <a:endParaRPr lang="en-IN"/>
        </a:p>
      </dgm:t>
    </dgm:pt>
    <dgm:pt modelId="{D3192BA4-1122-49C7-8825-0DAFCF47FAD5}" type="sibTrans" cxnId="{B2877E59-4F37-4C03-A85A-F4FC8BA88EF2}">
      <dgm:prSet/>
      <dgm:spPr/>
      <dgm:t>
        <a:bodyPr/>
        <a:lstStyle/>
        <a:p>
          <a:endParaRPr lang="en-IN"/>
        </a:p>
      </dgm:t>
    </dgm:pt>
    <dgm:pt modelId="{3675BA5B-E5CD-40C3-A42B-E1F1B0A6DBA6}">
      <dgm:prSet/>
      <dgm:spPr/>
      <dgm:t>
        <a:bodyPr/>
        <a:lstStyle/>
        <a:p>
          <a:endParaRPr lang="en-IN"/>
        </a:p>
      </dgm:t>
    </dgm:pt>
    <dgm:pt modelId="{296603F8-A9BD-4DDC-9FAB-4029DFBD24B5}" type="parTrans" cxnId="{FA11536B-C9FA-4496-94B4-A860ACF550C5}">
      <dgm:prSet/>
      <dgm:spPr/>
      <dgm:t>
        <a:bodyPr/>
        <a:lstStyle/>
        <a:p>
          <a:endParaRPr lang="en-IN"/>
        </a:p>
      </dgm:t>
    </dgm:pt>
    <dgm:pt modelId="{8CA0C24E-1180-4170-9891-7153E1EE7954}" type="sibTrans" cxnId="{FA11536B-C9FA-4496-94B4-A860ACF550C5}">
      <dgm:prSet/>
      <dgm:spPr/>
      <dgm:t>
        <a:bodyPr/>
        <a:lstStyle/>
        <a:p>
          <a:endParaRPr lang="en-IN"/>
        </a:p>
      </dgm:t>
    </dgm:pt>
    <dgm:pt modelId="{00C3A515-AEBB-40C3-A92D-FCA409938EFD}">
      <dgm:prSet/>
      <dgm:spPr/>
      <dgm:t>
        <a:bodyPr/>
        <a:lstStyle/>
        <a:p>
          <a:endParaRPr lang="en-IN"/>
        </a:p>
      </dgm:t>
    </dgm:pt>
    <dgm:pt modelId="{176BB5C9-A86B-412A-8413-05F5188D4520}" type="parTrans" cxnId="{32820CAA-A2F9-4227-952A-A4FC055A5EF3}">
      <dgm:prSet/>
      <dgm:spPr/>
      <dgm:t>
        <a:bodyPr/>
        <a:lstStyle/>
        <a:p>
          <a:endParaRPr lang="en-IN"/>
        </a:p>
      </dgm:t>
    </dgm:pt>
    <dgm:pt modelId="{2FA143B2-1439-4265-856B-F528AE349F69}" type="sibTrans" cxnId="{32820CAA-A2F9-4227-952A-A4FC055A5EF3}">
      <dgm:prSet/>
      <dgm:spPr/>
      <dgm:t>
        <a:bodyPr/>
        <a:lstStyle/>
        <a:p>
          <a:endParaRPr lang="en-IN"/>
        </a:p>
      </dgm:t>
    </dgm:pt>
    <dgm:pt modelId="{F65656DE-E629-4016-B118-181DD1B9CF10}">
      <dgm:prSet/>
      <dgm:spPr/>
      <dgm:t>
        <a:bodyPr/>
        <a:lstStyle/>
        <a:p>
          <a:endParaRPr lang="en-IN"/>
        </a:p>
      </dgm:t>
    </dgm:pt>
    <dgm:pt modelId="{6FA4D3EA-E05E-4DAD-BD1E-11EEA30C3B52}" type="parTrans" cxnId="{3AE30BF7-8576-4047-84AC-39B37C050824}">
      <dgm:prSet/>
      <dgm:spPr/>
      <dgm:t>
        <a:bodyPr/>
        <a:lstStyle/>
        <a:p>
          <a:endParaRPr lang="en-IN"/>
        </a:p>
      </dgm:t>
    </dgm:pt>
    <dgm:pt modelId="{F476D2EE-7916-41A8-8B9C-E61539DD2B99}" type="sibTrans" cxnId="{3AE30BF7-8576-4047-84AC-39B37C050824}">
      <dgm:prSet/>
      <dgm:spPr/>
      <dgm:t>
        <a:bodyPr/>
        <a:lstStyle/>
        <a:p>
          <a:endParaRPr lang="en-IN"/>
        </a:p>
      </dgm:t>
    </dgm:pt>
    <dgm:pt modelId="{7FE4D6DD-1BF7-47A8-AB98-E7B332A2E4E7}">
      <dgm:prSet/>
      <dgm:spPr/>
      <dgm:t>
        <a:bodyPr/>
        <a:lstStyle/>
        <a:p>
          <a:endParaRPr lang="en-IN"/>
        </a:p>
      </dgm:t>
    </dgm:pt>
    <dgm:pt modelId="{9E36216C-B8F7-4EE0-B1B4-06B17E1AD25E}" type="parTrans" cxnId="{7F008E7C-E633-4DFB-9C42-EECAE1AF0EF1}">
      <dgm:prSet/>
      <dgm:spPr/>
      <dgm:t>
        <a:bodyPr/>
        <a:lstStyle/>
        <a:p>
          <a:endParaRPr lang="en-IN"/>
        </a:p>
      </dgm:t>
    </dgm:pt>
    <dgm:pt modelId="{DB722029-EA5C-4E62-A750-2F5460E119C8}" type="sibTrans" cxnId="{7F008E7C-E633-4DFB-9C42-EECAE1AF0EF1}">
      <dgm:prSet/>
      <dgm:spPr/>
      <dgm:t>
        <a:bodyPr/>
        <a:lstStyle/>
        <a:p>
          <a:endParaRPr lang="en-IN"/>
        </a:p>
      </dgm:t>
    </dgm:pt>
    <dgm:pt modelId="{5636B1B6-90BD-41A2-B7A2-EB9D578BC6FC}">
      <dgm:prSet/>
      <dgm:spPr/>
      <dgm:t>
        <a:bodyPr/>
        <a:lstStyle/>
        <a:p>
          <a:endParaRPr lang="en-IN"/>
        </a:p>
      </dgm:t>
    </dgm:pt>
    <dgm:pt modelId="{EEDAC147-34D8-4DB9-8CBD-319401EC45E1}" type="parTrans" cxnId="{1F618A6B-A0D4-470D-994F-7A16B17B1E95}">
      <dgm:prSet/>
      <dgm:spPr/>
      <dgm:t>
        <a:bodyPr/>
        <a:lstStyle/>
        <a:p>
          <a:endParaRPr lang="en-IN"/>
        </a:p>
      </dgm:t>
    </dgm:pt>
    <dgm:pt modelId="{25DB36A0-71D4-4BDB-9961-4F1D11C536DC}" type="sibTrans" cxnId="{1F618A6B-A0D4-470D-994F-7A16B17B1E95}">
      <dgm:prSet/>
      <dgm:spPr/>
      <dgm:t>
        <a:bodyPr/>
        <a:lstStyle/>
        <a:p>
          <a:endParaRPr lang="en-IN"/>
        </a:p>
      </dgm:t>
    </dgm:pt>
    <dgm:pt modelId="{55196F66-9638-40F6-8EDB-5726A0658C66}">
      <dgm:prSet/>
      <dgm:spPr/>
      <dgm:t>
        <a:bodyPr/>
        <a:lstStyle/>
        <a:p>
          <a:endParaRPr lang="en-IN"/>
        </a:p>
      </dgm:t>
    </dgm:pt>
    <dgm:pt modelId="{19D065E5-2BE5-45EE-A50A-34525306D7CD}" type="parTrans" cxnId="{6D97D733-1A3F-4580-ACA5-0BF83821964C}">
      <dgm:prSet/>
      <dgm:spPr/>
      <dgm:t>
        <a:bodyPr/>
        <a:lstStyle/>
        <a:p>
          <a:endParaRPr lang="en-IN"/>
        </a:p>
      </dgm:t>
    </dgm:pt>
    <dgm:pt modelId="{CBFD3C87-7696-4F5C-AB80-ADE8A0EFA0E7}" type="sibTrans" cxnId="{6D97D733-1A3F-4580-ACA5-0BF83821964C}">
      <dgm:prSet/>
      <dgm:spPr/>
      <dgm:t>
        <a:bodyPr/>
        <a:lstStyle/>
        <a:p>
          <a:endParaRPr lang="en-IN"/>
        </a:p>
      </dgm:t>
    </dgm:pt>
    <dgm:pt modelId="{6C5D83A1-C9EE-4AE7-9628-912B7C5532B7}">
      <dgm:prSet/>
      <dgm:spPr/>
      <dgm:t>
        <a:bodyPr/>
        <a:lstStyle/>
        <a:p>
          <a:endParaRPr lang="en-IN"/>
        </a:p>
      </dgm:t>
    </dgm:pt>
    <dgm:pt modelId="{AF4B896B-4F65-4B16-B525-D55A12C3928A}" type="parTrans" cxnId="{6B8A5599-52C1-4577-9532-8764D2AAA3F6}">
      <dgm:prSet/>
      <dgm:spPr/>
      <dgm:t>
        <a:bodyPr/>
        <a:lstStyle/>
        <a:p>
          <a:endParaRPr lang="en-IN"/>
        </a:p>
      </dgm:t>
    </dgm:pt>
    <dgm:pt modelId="{00471A33-3E79-49A8-9181-2B1B3F2364DF}" type="sibTrans" cxnId="{6B8A5599-52C1-4577-9532-8764D2AAA3F6}">
      <dgm:prSet/>
      <dgm:spPr/>
      <dgm:t>
        <a:bodyPr/>
        <a:lstStyle/>
        <a:p>
          <a:endParaRPr lang="en-IN"/>
        </a:p>
      </dgm:t>
    </dgm:pt>
    <dgm:pt modelId="{35D1A684-B4E1-4A63-8EEC-0E35EA697EF2}">
      <dgm:prSet/>
      <dgm:spPr/>
      <dgm:t>
        <a:bodyPr/>
        <a:lstStyle/>
        <a:p>
          <a:pPr rtl="0"/>
          <a:endParaRPr lang="en-IN" b="0" i="0" u="none"/>
        </a:p>
      </dgm:t>
    </dgm:pt>
    <dgm:pt modelId="{5DA8E052-7D30-4F6C-BD73-7DF1FA6BBD44}" type="parTrans" cxnId="{C30E2A5E-18AE-4552-963A-6ABAF5FB6F73}">
      <dgm:prSet/>
      <dgm:spPr/>
      <dgm:t>
        <a:bodyPr/>
        <a:lstStyle/>
        <a:p>
          <a:endParaRPr lang="en-IN"/>
        </a:p>
      </dgm:t>
    </dgm:pt>
    <dgm:pt modelId="{BF573928-840B-4709-8903-11474E3F4B0A}" type="sibTrans" cxnId="{C30E2A5E-18AE-4552-963A-6ABAF5FB6F73}">
      <dgm:prSet/>
      <dgm:spPr/>
      <dgm:t>
        <a:bodyPr/>
        <a:lstStyle/>
        <a:p>
          <a:endParaRPr lang="en-IN"/>
        </a:p>
      </dgm:t>
    </dgm:pt>
    <dgm:pt modelId="{FD06CA55-B748-4F35-9ED5-9AABF204CD2F}">
      <dgm:prSet/>
      <dgm:spPr/>
      <dgm:t>
        <a:bodyPr/>
        <a:lstStyle/>
        <a:p>
          <a:endParaRPr lang="en-IN"/>
        </a:p>
      </dgm:t>
    </dgm:pt>
    <dgm:pt modelId="{44BD7399-D2FA-4089-BE84-1CBA2DBA5D66}" type="parTrans" cxnId="{D78AFAC3-04C7-48B2-983D-F5ABDA7363FC}">
      <dgm:prSet/>
      <dgm:spPr/>
      <dgm:t>
        <a:bodyPr/>
        <a:lstStyle/>
        <a:p>
          <a:endParaRPr lang="en-IN"/>
        </a:p>
      </dgm:t>
    </dgm:pt>
    <dgm:pt modelId="{88DE036D-0B17-49DA-B3C9-B0769E286197}" type="sibTrans" cxnId="{D78AFAC3-04C7-48B2-983D-F5ABDA7363FC}">
      <dgm:prSet/>
      <dgm:spPr/>
      <dgm:t>
        <a:bodyPr/>
        <a:lstStyle/>
        <a:p>
          <a:endParaRPr lang="en-IN"/>
        </a:p>
      </dgm:t>
    </dgm:pt>
    <dgm:pt modelId="{1BC5D224-B8E4-450E-90F6-71AAD057AEF8}">
      <dgm:prSet/>
      <dgm:spPr/>
      <dgm:t>
        <a:bodyPr/>
        <a:lstStyle/>
        <a:p>
          <a:endParaRPr lang="en-IN"/>
        </a:p>
      </dgm:t>
    </dgm:pt>
    <dgm:pt modelId="{55838F66-878B-4285-9DFE-F59E4B7708CC}" type="parTrans" cxnId="{D918A894-C33B-4882-B5FC-67E5ABE15378}">
      <dgm:prSet/>
      <dgm:spPr/>
      <dgm:t>
        <a:bodyPr/>
        <a:lstStyle/>
        <a:p>
          <a:endParaRPr lang="en-IN"/>
        </a:p>
      </dgm:t>
    </dgm:pt>
    <dgm:pt modelId="{2F759B33-B588-4927-99CE-9CEC98F55588}" type="sibTrans" cxnId="{D918A894-C33B-4882-B5FC-67E5ABE15378}">
      <dgm:prSet/>
      <dgm:spPr/>
      <dgm:t>
        <a:bodyPr/>
        <a:lstStyle/>
        <a:p>
          <a:endParaRPr lang="en-IN"/>
        </a:p>
      </dgm:t>
    </dgm:pt>
    <dgm:pt modelId="{A16B6B63-B061-4FD6-AF8F-108DC2429AEF}">
      <dgm:prSet/>
      <dgm:spPr/>
      <dgm:t>
        <a:bodyPr/>
        <a:lstStyle/>
        <a:p>
          <a:pPr rtl="0"/>
          <a:endParaRPr lang="en-IN" b="0" i="0" u="none"/>
        </a:p>
      </dgm:t>
    </dgm:pt>
    <dgm:pt modelId="{5B72905B-638D-4611-BD2D-1C35CC14E550}" type="parTrans" cxnId="{03593A05-2EE7-4E22-BC26-87A0ED68856F}">
      <dgm:prSet/>
      <dgm:spPr/>
      <dgm:t>
        <a:bodyPr/>
        <a:lstStyle/>
        <a:p>
          <a:endParaRPr lang="en-IN"/>
        </a:p>
      </dgm:t>
    </dgm:pt>
    <dgm:pt modelId="{5633845F-1F0F-4A59-A887-112019642A72}" type="sibTrans" cxnId="{03593A05-2EE7-4E22-BC26-87A0ED68856F}">
      <dgm:prSet/>
      <dgm:spPr/>
      <dgm:t>
        <a:bodyPr/>
        <a:lstStyle/>
        <a:p>
          <a:endParaRPr lang="en-IN"/>
        </a:p>
      </dgm:t>
    </dgm:pt>
    <dgm:pt modelId="{5DCD6140-BADB-41DB-ACAE-F151E88F2380}">
      <dgm:prSet/>
      <dgm:spPr/>
      <dgm:t>
        <a:bodyPr/>
        <a:lstStyle/>
        <a:p>
          <a:endParaRPr lang="en-IN"/>
        </a:p>
      </dgm:t>
    </dgm:pt>
    <dgm:pt modelId="{9A58339D-6FAC-4158-AB2C-F3D0F6FF6405}" type="parTrans" cxnId="{F9D9C2A1-8A7D-4C08-9233-0216EBABC3F9}">
      <dgm:prSet/>
      <dgm:spPr/>
      <dgm:t>
        <a:bodyPr/>
        <a:lstStyle/>
        <a:p>
          <a:endParaRPr lang="en-IN"/>
        </a:p>
      </dgm:t>
    </dgm:pt>
    <dgm:pt modelId="{8335A056-BC05-4CB4-9070-1F9A99A742C9}" type="sibTrans" cxnId="{F9D9C2A1-8A7D-4C08-9233-0216EBABC3F9}">
      <dgm:prSet/>
      <dgm:spPr/>
      <dgm:t>
        <a:bodyPr/>
        <a:lstStyle/>
        <a:p>
          <a:endParaRPr lang="en-IN"/>
        </a:p>
      </dgm:t>
    </dgm:pt>
    <dgm:pt modelId="{41E362DC-E823-4F3B-83B5-D9EDB362E5CB}">
      <dgm:prSet/>
      <dgm:spPr/>
      <dgm:t>
        <a:bodyPr/>
        <a:lstStyle/>
        <a:p>
          <a:endParaRPr lang="en-IN"/>
        </a:p>
      </dgm:t>
    </dgm:pt>
    <dgm:pt modelId="{321A3090-8F9B-4F4D-BDFE-A1552DAD845F}" type="parTrans" cxnId="{EE1D12A8-01A9-4AFE-9465-7636A7EFC345}">
      <dgm:prSet/>
      <dgm:spPr/>
      <dgm:t>
        <a:bodyPr/>
        <a:lstStyle/>
        <a:p>
          <a:endParaRPr lang="en-IN"/>
        </a:p>
      </dgm:t>
    </dgm:pt>
    <dgm:pt modelId="{7714F9BE-E1F2-42C4-A98E-034453E4F520}" type="sibTrans" cxnId="{EE1D12A8-01A9-4AFE-9465-7636A7EFC345}">
      <dgm:prSet/>
      <dgm:spPr/>
      <dgm:t>
        <a:bodyPr/>
        <a:lstStyle/>
        <a:p>
          <a:endParaRPr lang="en-IN"/>
        </a:p>
      </dgm:t>
    </dgm:pt>
    <dgm:pt modelId="{E7D1B4F8-6E9D-4006-8082-1C39C2CE3BDE}">
      <dgm:prSet/>
      <dgm:spPr/>
      <dgm:t>
        <a:bodyPr/>
        <a:lstStyle/>
        <a:p>
          <a:pPr rtl="0"/>
          <a:endParaRPr lang="en-IN" b="0" i="0" u="none"/>
        </a:p>
      </dgm:t>
    </dgm:pt>
    <dgm:pt modelId="{92EE72B5-CD4E-4D23-A1FA-DF91294D432B}" type="parTrans" cxnId="{F2C489FC-05C2-423A-B42F-06B29D8DE843}">
      <dgm:prSet/>
      <dgm:spPr/>
      <dgm:t>
        <a:bodyPr/>
        <a:lstStyle/>
        <a:p>
          <a:endParaRPr lang="en-IN"/>
        </a:p>
      </dgm:t>
    </dgm:pt>
    <dgm:pt modelId="{9C822C46-FE38-4817-90C4-AAFE1AE0C228}" type="sibTrans" cxnId="{F2C489FC-05C2-423A-B42F-06B29D8DE843}">
      <dgm:prSet/>
      <dgm:spPr/>
      <dgm:t>
        <a:bodyPr/>
        <a:lstStyle/>
        <a:p>
          <a:endParaRPr lang="en-IN"/>
        </a:p>
      </dgm:t>
    </dgm:pt>
    <dgm:pt modelId="{94ECA660-A064-4882-B028-A778B0B24665}" type="pres">
      <dgm:prSet presAssocID="{B9DED5A4-9EB6-4A9B-9290-29AE39DB368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B80989F-D042-42B2-ABB4-8436E7137090}" type="pres">
      <dgm:prSet presAssocID="{B9DED5A4-9EB6-4A9B-9290-29AE39DB3688}" presName="radial" presStyleCnt="0">
        <dgm:presLayoutVars>
          <dgm:animLvl val="ctr"/>
        </dgm:presLayoutVars>
      </dgm:prSet>
      <dgm:spPr/>
    </dgm:pt>
    <dgm:pt modelId="{33EFF5AA-37D1-4685-B121-8A72F51CF093}" type="pres">
      <dgm:prSet presAssocID="{C70A9AE4-D799-429C-9D68-7DABE8D540BC}" presName="centerShape" presStyleLbl="vennNode1" presStyleIdx="0" presStyleCnt="8"/>
      <dgm:spPr/>
      <dgm:t>
        <a:bodyPr/>
        <a:lstStyle/>
        <a:p>
          <a:endParaRPr lang="en-IN"/>
        </a:p>
      </dgm:t>
    </dgm:pt>
    <dgm:pt modelId="{7C941BE8-66BE-4570-93C7-4B154B2F6964}" type="pres">
      <dgm:prSet presAssocID="{DB3690AB-DC2A-4633-81CB-3546CD0EC2E1}" presName="node" presStyleLbl="vennNode1" presStyleIdx="1" presStyleCnt="8" custScaleX="124593" custRadScaleRad="99828" custRadScaleInc="1093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934431-7FD3-4B16-B0E1-83607BD3910E}" type="pres">
      <dgm:prSet presAssocID="{347C96C0-7605-4F4F-9958-6720C126E5DC}" presName="node" presStyleLbl="vennNode1" presStyleIdx="2" presStyleCnt="8" custRadScaleRad="97106" custRadScaleInc="948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6E5A6EF-3CF1-46C9-8422-55555A602021}" type="pres">
      <dgm:prSet presAssocID="{074C804C-B529-44B8-955D-29370F27B284}" presName="node" presStyleLbl="vennNode1" presStyleIdx="3" presStyleCnt="8" custScaleX="12826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279F6F-1D7A-4E50-A613-3FFDC52CA4FD}" type="pres">
      <dgm:prSet presAssocID="{242D47ED-5137-4E13-8A51-AE97B9305FAD}" presName="node" presStyleLbl="vennNode1" presStyleIdx="4" presStyleCnt="8" custScaleX="1236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4BDAC22-CA9D-4CEC-9462-8C278512488E}" type="pres">
      <dgm:prSet presAssocID="{BBB5C93D-3C8D-4430-810E-00CDE947F744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69D54D-6E2D-4079-A081-77411134DBF3}" type="pres">
      <dgm:prSet presAssocID="{BF0C2AB9-BC22-42B2-8C17-46EC052304B6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34A1B8C-5B15-47FC-ABCE-99DB333F336E}" type="pres">
      <dgm:prSet presAssocID="{254EC8E9-3FCD-49C1-9A82-DA6CDA94479A}" presName="node" presStyleLbl="vennNode1" presStyleIdx="7" presStyleCnt="8" custScaleX="1321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2820CAA-A2F9-4227-952A-A4FC055A5EF3}" srcId="{3675BA5B-E5CD-40C3-A42B-E1F1B0A6DBA6}" destId="{00C3A515-AEBB-40C3-A92D-FCA409938EFD}" srcOrd="0" destOrd="0" parTransId="{176BB5C9-A86B-412A-8413-05F5188D4520}" sibTransId="{2FA143B2-1439-4265-856B-F528AE349F69}"/>
    <dgm:cxn modelId="{6E7827B1-4CFC-4034-BEF8-F856553EB76A}" type="presOf" srcId="{DB3690AB-DC2A-4633-81CB-3546CD0EC2E1}" destId="{7C941BE8-66BE-4570-93C7-4B154B2F6964}" srcOrd="0" destOrd="0" presId="urn:microsoft.com/office/officeart/2005/8/layout/radial3"/>
    <dgm:cxn modelId="{0D2F63B4-5B76-4322-AE08-9436CBE0E07E}" type="presOf" srcId="{347C96C0-7605-4F4F-9958-6720C126E5DC}" destId="{9F934431-7FD3-4B16-B0E1-83607BD3910E}" srcOrd="0" destOrd="0" presId="urn:microsoft.com/office/officeart/2005/8/layout/radial3"/>
    <dgm:cxn modelId="{3074A859-77CA-4B90-9EBC-7A3A607276B7}" srcId="{C70A9AE4-D799-429C-9D68-7DABE8D540BC}" destId="{DB3690AB-DC2A-4633-81CB-3546CD0EC2E1}" srcOrd="0" destOrd="0" parTransId="{C8782E49-872E-4BD4-9A38-3B9C27FF9EED}" sibTransId="{8CE02FBA-3449-4ADD-BE67-FFB9654A20DC}"/>
    <dgm:cxn modelId="{3AE30BF7-8576-4047-84AC-39B37C050824}" srcId="{B9DED5A4-9EB6-4A9B-9290-29AE39DB3688}" destId="{F65656DE-E629-4016-B118-181DD1B9CF10}" srcOrd="9" destOrd="0" parTransId="{6FA4D3EA-E05E-4DAD-BD1E-11EEA30C3B52}" sibTransId="{F476D2EE-7916-41A8-8B9C-E61539DD2B99}"/>
    <dgm:cxn modelId="{D918A894-C33B-4882-B5FC-67E5ABE15378}" srcId="{B9DED5A4-9EB6-4A9B-9290-29AE39DB3688}" destId="{1BC5D224-B8E4-450E-90F6-71AAD057AEF8}" srcOrd="14" destOrd="0" parTransId="{55838F66-878B-4285-9DFE-F59E4B7708CC}" sibTransId="{2F759B33-B588-4927-99CE-9CEC98F55588}"/>
    <dgm:cxn modelId="{C27A35F0-4685-4C2F-8A7E-4A54954A9D4E}" srcId="{C70A9AE4-D799-429C-9D68-7DABE8D540BC}" destId="{074C804C-B529-44B8-955D-29370F27B284}" srcOrd="2" destOrd="0" parTransId="{1541B50E-54C9-429C-90A5-F6C6007F0056}" sibTransId="{017BF2A5-5A68-48E0-915F-24A7B0140B2F}"/>
    <dgm:cxn modelId="{7B88D1F0-BACF-4D7E-8245-D7336564751D}" srcId="{C70A9AE4-D799-429C-9D68-7DABE8D540BC}" destId="{254EC8E9-3FCD-49C1-9A82-DA6CDA94479A}" srcOrd="6" destOrd="0" parTransId="{418827EA-665B-4C34-8C34-DD91DD275599}" sibTransId="{1895F77A-11A1-466C-9058-9A32626D54E0}"/>
    <dgm:cxn modelId="{7D04F688-8E1B-4F63-8B23-C9A8B9625F21}" srcId="{6513B04C-EFCE-482D-885A-BCFFFE3195D0}" destId="{FB937896-0A19-4BCE-BA1C-5B5F8BD16AC6}" srcOrd="0" destOrd="0" parTransId="{E7645B45-A4CE-4954-91DD-23BA57ABEFD1}" sibTransId="{AE3197EC-F2D5-4D93-9AAF-E19392923C40}"/>
    <dgm:cxn modelId="{C06474CD-3979-4A28-BB29-E8514990052D}" type="presOf" srcId="{242D47ED-5137-4E13-8A51-AE97B9305FAD}" destId="{5A279F6F-1D7A-4E50-A613-3FFDC52CA4FD}" srcOrd="0" destOrd="0" presId="urn:microsoft.com/office/officeart/2005/8/layout/radial3"/>
    <dgm:cxn modelId="{79B60385-2D08-42FF-8FEF-F8FB305641D5}" type="presOf" srcId="{C70A9AE4-D799-429C-9D68-7DABE8D540BC}" destId="{33EFF5AA-37D1-4685-B121-8A72F51CF093}" srcOrd="0" destOrd="0" presId="urn:microsoft.com/office/officeart/2005/8/layout/radial3"/>
    <dgm:cxn modelId="{B1257E39-BEA7-42D5-A682-357DAC96113F}" srcId="{B9DED5A4-9EB6-4A9B-9290-29AE39DB3688}" destId="{79C7BE8F-DEC6-4998-AC07-8DC06139B3CC}" srcOrd="4" destOrd="0" parTransId="{E9835D71-E82C-4211-8987-965DC1157D2F}" sibTransId="{1F304F7F-57EF-4B12-80DC-2DE195F84056}"/>
    <dgm:cxn modelId="{E3034925-35EF-4689-83FF-54EEADB5C015}" srcId="{B9DED5A4-9EB6-4A9B-9290-29AE39DB3688}" destId="{6513B04C-EFCE-482D-885A-BCFFFE3195D0}" srcOrd="2" destOrd="0" parTransId="{D21DF0D6-2CFF-42B5-9439-3D4A0D5BB6DE}" sibTransId="{38DC0DFA-563C-47E4-84A8-C76F0AC8E446}"/>
    <dgm:cxn modelId="{7B724C01-F22B-4FED-AC56-80A0EB7DF5C0}" srcId="{295C581F-AD29-49D6-9AAD-5323DEE57D3B}" destId="{5D2DFFEF-8C0B-46B8-8E49-4714F01256A0}" srcOrd="0" destOrd="0" parTransId="{BE51B371-82F8-41B9-80CD-D07C1A3602C9}" sibTransId="{83820632-F387-4CBD-96A9-144C33017175}"/>
    <dgm:cxn modelId="{F9D9C2A1-8A7D-4C08-9233-0216EBABC3F9}" srcId="{B9DED5A4-9EB6-4A9B-9290-29AE39DB3688}" destId="{5DCD6140-BADB-41DB-ACAE-F151E88F2380}" srcOrd="15" destOrd="0" parTransId="{9A58339D-6FAC-4158-AB2C-F3D0F6FF6405}" sibTransId="{8335A056-BC05-4CB4-9070-1F9A99A742C9}"/>
    <dgm:cxn modelId="{6D97D733-1A3F-4580-ACA5-0BF83821964C}" srcId="{B9DED5A4-9EB6-4A9B-9290-29AE39DB3688}" destId="{55196F66-9638-40F6-8EDB-5726A0658C66}" srcOrd="11" destOrd="0" parTransId="{19D065E5-2BE5-45EE-A50A-34525306D7CD}" sibTransId="{CBFD3C87-7696-4F5C-AB80-ADE8A0EFA0E7}"/>
    <dgm:cxn modelId="{70B4D015-6CD2-4A8B-95F6-CE5BE05C3891}" type="presOf" srcId="{074C804C-B529-44B8-955D-29370F27B284}" destId="{26E5A6EF-3CF1-46C9-8422-55555A602021}" srcOrd="0" destOrd="0" presId="urn:microsoft.com/office/officeart/2005/8/layout/radial3"/>
    <dgm:cxn modelId="{03593A05-2EE7-4E22-BC26-87A0ED68856F}" srcId="{1BC5D224-B8E4-450E-90F6-71AAD057AEF8}" destId="{A16B6B63-B061-4FD6-AF8F-108DC2429AEF}" srcOrd="0" destOrd="0" parTransId="{5B72905B-638D-4611-BD2D-1C35CC14E550}" sibTransId="{5633845F-1F0F-4A59-A887-112019642A72}"/>
    <dgm:cxn modelId="{0F15D05D-B18F-4B2E-B289-5D8788BBC1CD}" srcId="{B9DED5A4-9EB6-4A9B-9290-29AE39DB3688}" destId="{295C581F-AD29-49D6-9AAD-5323DEE57D3B}" srcOrd="6" destOrd="0" parTransId="{1A80B6C2-BD9E-4F11-8BBE-4D80393088CE}" sibTransId="{88D26B45-2A6D-4BE1-AF09-732E1534D5D4}"/>
    <dgm:cxn modelId="{2DC53985-F693-47CB-9A9A-E043D10C055B}" type="presOf" srcId="{254EC8E9-3FCD-49C1-9A82-DA6CDA94479A}" destId="{334A1B8C-5B15-47FC-ABCE-99DB333F336E}" srcOrd="0" destOrd="0" presId="urn:microsoft.com/office/officeart/2005/8/layout/radial3"/>
    <dgm:cxn modelId="{6BE664C6-FADF-4895-99FD-C2796C0AC57F}" srcId="{C70A9AE4-D799-429C-9D68-7DABE8D540BC}" destId="{347C96C0-7605-4F4F-9958-6720C126E5DC}" srcOrd="1" destOrd="0" parTransId="{E11DE2ED-9161-447B-B605-A3CFDE51F00F}" sibTransId="{21F44E6D-D12B-48E8-A624-604339B20441}"/>
    <dgm:cxn modelId="{7F008E7C-E633-4DFB-9C42-EECAE1AF0EF1}" srcId="{B9DED5A4-9EB6-4A9B-9290-29AE39DB3688}" destId="{7FE4D6DD-1BF7-47A8-AB98-E7B332A2E4E7}" srcOrd="10" destOrd="0" parTransId="{9E36216C-B8F7-4EE0-B1B4-06B17E1AD25E}" sibTransId="{DB722029-EA5C-4E62-A750-2F5460E119C8}"/>
    <dgm:cxn modelId="{F2C489FC-05C2-423A-B42F-06B29D8DE843}" srcId="{41E362DC-E823-4F3B-83B5-D9EDB362E5CB}" destId="{E7D1B4F8-6E9D-4006-8082-1C39C2CE3BDE}" srcOrd="0" destOrd="0" parTransId="{92EE72B5-CD4E-4D23-A1FA-DF91294D432B}" sibTransId="{9C822C46-FE38-4817-90C4-AAFE1AE0C228}"/>
    <dgm:cxn modelId="{1F618A6B-A0D4-470D-994F-7A16B17B1E95}" srcId="{7FE4D6DD-1BF7-47A8-AB98-E7B332A2E4E7}" destId="{5636B1B6-90BD-41A2-B7A2-EB9D578BC6FC}" srcOrd="0" destOrd="0" parTransId="{EEDAC147-34D8-4DB9-8CBD-319401EC45E1}" sibTransId="{25DB36A0-71D4-4BDB-9961-4F1D11C536DC}"/>
    <dgm:cxn modelId="{C49862BE-FF2E-44A3-A4AF-4B680E1E9BEA}" srcId="{B9DED5A4-9EB6-4A9B-9290-29AE39DB3688}" destId="{131F5F93-AA39-46B4-A842-2C50AEC48DB9}" srcOrd="1" destOrd="0" parTransId="{09867FB4-F8EF-4659-9D45-4228C3A21E8C}" sibTransId="{00554CF1-9F4F-45CC-8546-EAC6FCA26A73}"/>
    <dgm:cxn modelId="{D78AFAC3-04C7-48B2-983D-F5ABDA7363FC}" srcId="{B9DED5A4-9EB6-4A9B-9290-29AE39DB3688}" destId="{FD06CA55-B748-4F35-9ED5-9AABF204CD2F}" srcOrd="13" destOrd="0" parTransId="{44BD7399-D2FA-4089-BE84-1CBA2DBA5D66}" sibTransId="{88DE036D-0B17-49DA-B3C9-B0769E286197}"/>
    <dgm:cxn modelId="{C30E2A5E-18AE-4552-963A-6ABAF5FB6F73}" srcId="{6C5D83A1-C9EE-4AE7-9628-912B7C5532B7}" destId="{35D1A684-B4E1-4A63-8EEC-0E35EA697EF2}" srcOrd="0" destOrd="0" parTransId="{5DA8E052-7D30-4F6C-BD73-7DF1FA6BBD44}" sibTransId="{BF573928-840B-4709-8903-11474E3F4B0A}"/>
    <dgm:cxn modelId="{B2877E59-4F37-4C03-A85A-F4FC8BA88EF2}" srcId="{B9DED5A4-9EB6-4A9B-9290-29AE39DB3688}" destId="{D8978A45-38D2-458B-8A4B-21D121E7F4E5}" srcOrd="7" destOrd="0" parTransId="{C1ACAACB-8CED-4A17-9D5C-290C04AB0B5F}" sibTransId="{D3192BA4-1122-49C7-8825-0DAFCF47FAD5}"/>
    <dgm:cxn modelId="{A178D6B1-0D7D-4C0D-ABFC-DDED7F22BA34}" srcId="{C70A9AE4-D799-429C-9D68-7DABE8D540BC}" destId="{BBB5C93D-3C8D-4430-810E-00CDE947F744}" srcOrd="4" destOrd="0" parTransId="{59528464-5A3B-44B1-ADCA-3E84A0E9D84D}" sibTransId="{092FFFDD-067F-47ED-B1EA-7E0EC573297B}"/>
    <dgm:cxn modelId="{6483E9EF-7AE5-44A0-A37D-89D778BB31DB}" srcId="{C70A9AE4-D799-429C-9D68-7DABE8D540BC}" destId="{242D47ED-5137-4E13-8A51-AE97B9305FAD}" srcOrd="3" destOrd="0" parTransId="{E83BB497-C7EE-4213-B50C-5E0674231904}" sibTransId="{DA1350F7-DE60-41F7-BBCF-049967155CAA}"/>
    <dgm:cxn modelId="{FA11536B-C9FA-4496-94B4-A860ACF550C5}" srcId="{B9DED5A4-9EB6-4A9B-9290-29AE39DB3688}" destId="{3675BA5B-E5CD-40C3-A42B-E1F1B0A6DBA6}" srcOrd="8" destOrd="0" parTransId="{296603F8-A9BD-4DDC-9FAB-4029DFBD24B5}" sibTransId="{8CA0C24E-1180-4170-9891-7153E1EE7954}"/>
    <dgm:cxn modelId="{FA8369A9-B85A-40FA-AFD6-AAC768828136}" type="presOf" srcId="{BF0C2AB9-BC22-42B2-8C17-46EC052304B6}" destId="{5869D54D-6E2D-4079-A081-77411134DBF3}" srcOrd="0" destOrd="0" presId="urn:microsoft.com/office/officeart/2005/8/layout/radial3"/>
    <dgm:cxn modelId="{1AB1C699-5BA4-4F6B-937C-5086F4C19D57}" srcId="{C70A9AE4-D799-429C-9D68-7DABE8D540BC}" destId="{BF0C2AB9-BC22-42B2-8C17-46EC052304B6}" srcOrd="5" destOrd="0" parTransId="{871CF2AE-FB6B-4E59-B431-F36E334EF943}" sibTransId="{80F567BE-4364-44AB-8239-BAE8A9F2C4EB}"/>
    <dgm:cxn modelId="{61258026-9955-4925-A07C-2AACEB565CEB}" srcId="{B9DED5A4-9EB6-4A9B-9290-29AE39DB3688}" destId="{C70A9AE4-D799-429C-9D68-7DABE8D540BC}" srcOrd="0" destOrd="0" parTransId="{E29ADF12-812F-4526-A008-DAE04E24EED3}" sibTransId="{DCF4B374-6AF1-4DD3-A889-ABB39666490D}"/>
    <dgm:cxn modelId="{AD9DA39B-9E84-4C42-B4FD-D65DC17DD91A}" srcId="{B9DED5A4-9EB6-4A9B-9290-29AE39DB3688}" destId="{C0C8C437-E81A-419B-941E-6A10D1EBFC34}" srcOrd="3" destOrd="0" parTransId="{56F524C1-F0EA-440E-A374-4DA74BC6F25F}" sibTransId="{D084B876-12A2-4433-8F2A-A7990DE3A18D}"/>
    <dgm:cxn modelId="{BCBCD444-0DC5-49AA-8FC7-911C340080E9}" srcId="{79C7BE8F-DEC6-4998-AC07-8DC06139B3CC}" destId="{B40075E5-1CD6-4936-A631-F689CD5C4398}" srcOrd="0" destOrd="0" parTransId="{D2ECC93A-EC9C-48F3-AD79-BC58436F2060}" sibTransId="{13036C71-2A1F-4FA0-959E-9A18340D6888}"/>
    <dgm:cxn modelId="{6B8A5599-52C1-4577-9532-8764D2AAA3F6}" srcId="{B9DED5A4-9EB6-4A9B-9290-29AE39DB3688}" destId="{6C5D83A1-C9EE-4AE7-9628-912B7C5532B7}" srcOrd="12" destOrd="0" parTransId="{AF4B896B-4F65-4B16-B525-D55A12C3928A}" sibTransId="{00471A33-3E79-49A8-9181-2B1B3F2364DF}"/>
    <dgm:cxn modelId="{0A997F19-3AF8-4A8E-A1BC-5B8924F2D87C}" srcId="{B9DED5A4-9EB6-4A9B-9290-29AE39DB3688}" destId="{95719205-71B2-48E1-A00D-6B2B9D7452D8}" srcOrd="5" destOrd="0" parTransId="{9AD29E7E-6AB3-4811-8877-7873C8C6160F}" sibTransId="{ACDE8CD2-0834-4CC6-8A66-5D1C54139257}"/>
    <dgm:cxn modelId="{EE1D12A8-01A9-4AFE-9465-7636A7EFC345}" srcId="{B9DED5A4-9EB6-4A9B-9290-29AE39DB3688}" destId="{41E362DC-E823-4F3B-83B5-D9EDB362E5CB}" srcOrd="16" destOrd="0" parTransId="{321A3090-8F9B-4F4D-BDFE-A1552DAD845F}" sibTransId="{7714F9BE-E1F2-42C4-A98E-034453E4F520}"/>
    <dgm:cxn modelId="{1F5A3F2F-D881-4BFA-9A54-93DE05221C09}" type="presOf" srcId="{B9DED5A4-9EB6-4A9B-9290-29AE39DB3688}" destId="{94ECA660-A064-4882-B028-A778B0B24665}" srcOrd="0" destOrd="0" presId="urn:microsoft.com/office/officeart/2005/8/layout/radial3"/>
    <dgm:cxn modelId="{2A79394A-7C08-4997-ACE8-0CBAB5069E12}" type="presOf" srcId="{BBB5C93D-3C8D-4430-810E-00CDE947F744}" destId="{74BDAC22-CA9D-4CEC-9462-8C278512488E}" srcOrd="0" destOrd="0" presId="urn:microsoft.com/office/officeart/2005/8/layout/radial3"/>
    <dgm:cxn modelId="{F00791EF-49CE-4F7F-BCE1-37BDBE757304}" type="presParOf" srcId="{94ECA660-A064-4882-B028-A778B0B24665}" destId="{BB80989F-D042-42B2-ABB4-8436E7137090}" srcOrd="0" destOrd="0" presId="urn:microsoft.com/office/officeart/2005/8/layout/radial3"/>
    <dgm:cxn modelId="{8F0F2A19-6AC2-474A-9BED-711998F5DAD4}" type="presParOf" srcId="{BB80989F-D042-42B2-ABB4-8436E7137090}" destId="{33EFF5AA-37D1-4685-B121-8A72F51CF093}" srcOrd="0" destOrd="0" presId="urn:microsoft.com/office/officeart/2005/8/layout/radial3"/>
    <dgm:cxn modelId="{A8D5673A-9931-4587-AB99-B455F451860F}" type="presParOf" srcId="{BB80989F-D042-42B2-ABB4-8436E7137090}" destId="{7C941BE8-66BE-4570-93C7-4B154B2F6964}" srcOrd="1" destOrd="0" presId="urn:microsoft.com/office/officeart/2005/8/layout/radial3"/>
    <dgm:cxn modelId="{181E3B48-1075-41CB-BF2E-1B4ACFB6DF67}" type="presParOf" srcId="{BB80989F-D042-42B2-ABB4-8436E7137090}" destId="{9F934431-7FD3-4B16-B0E1-83607BD3910E}" srcOrd="2" destOrd="0" presId="urn:microsoft.com/office/officeart/2005/8/layout/radial3"/>
    <dgm:cxn modelId="{1EE2FADB-5155-4777-A294-2FD448E21CD0}" type="presParOf" srcId="{BB80989F-D042-42B2-ABB4-8436E7137090}" destId="{26E5A6EF-3CF1-46C9-8422-55555A602021}" srcOrd="3" destOrd="0" presId="urn:microsoft.com/office/officeart/2005/8/layout/radial3"/>
    <dgm:cxn modelId="{6555D33C-C621-46C9-834B-7483080F7DC7}" type="presParOf" srcId="{BB80989F-D042-42B2-ABB4-8436E7137090}" destId="{5A279F6F-1D7A-4E50-A613-3FFDC52CA4FD}" srcOrd="4" destOrd="0" presId="urn:microsoft.com/office/officeart/2005/8/layout/radial3"/>
    <dgm:cxn modelId="{315D7EDC-5044-4723-AFF9-14AFDC91E709}" type="presParOf" srcId="{BB80989F-D042-42B2-ABB4-8436E7137090}" destId="{74BDAC22-CA9D-4CEC-9462-8C278512488E}" srcOrd="5" destOrd="0" presId="urn:microsoft.com/office/officeart/2005/8/layout/radial3"/>
    <dgm:cxn modelId="{E3A7BDD0-1011-4DA7-AD18-BD0132134430}" type="presParOf" srcId="{BB80989F-D042-42B2-ABB4-8436E7137090}" destId="{5869D54D-6E2D-4079-A081-77411134DBF3}" srcOrd="6" destOrd="0" presId="urn:microsoft.com/office/officeart/2005/8/layout/radial3"/>
    <dgm:cxn modelId="{5382C795-438A-4F66-8960-A2998D0AAA7F}" type="presParOf" srcId="{BB80989F-D042-42B2-ABB4-8436E7137090}" destId="{334A1B8C-5B15-47FC-ABCE-99DB333F336E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86543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Will shortly send a document with explanations</a:t>
            </a:r>
          </a:p>
        </p:txBody>
      </p:sp>
    </p:spTree>
    <p:extLst>
      <p:ext uri="{BB962C8B-B14F-4D97-AF65-F5344CB8AC3E}">
        <p14:creationId xmlns:p14="http://schemas.microsoft.com/office/powerpoint/2010/main" val="162477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N" dirty="0" smtClean="0"/>
              <a:t>Homocysteine is high</a:t>
            </a:r>
            <a:r>
              <a:rPr lang="en-IN" baseline="0" dirty="0" smtClean="0"/>
              <a:t> in them – 29, 38 </a:t>
            </a:r>
            <a:r>
              <a:rPr lang="en-IN" baseline="0" dirty="0" err="1" smtClean="0"/>
              <a:t>etc</a:t>
            </a:r>
            <a:endParaRPr lang="en-IN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en-IN" baseline="0" dirty="0" smtClean="0"/>
              <a:t>However even in those with normal Vitamin B12 – homocysteine is high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556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B12 deficient n= 3 ; HV=20</a:t>
            </a:r>
          </a:p>
        </p:txBody>
      </p:sp>
    </p:spTree>
    <p:extLst>
      <p:ext uri="{BB962C8B-B14F-4D97-AF65-F5344CB8AC3E}">
        <p14:creationId xmlns:p14="http://schemas.microsoft.com/office/powerpoint/2010/main" val="162827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High</a:t>
            </a:r>
            <a:r>
              <a:rPr lang="en-IN" baseline="0" dirty="0"/>
              <a:t> TSH n=5; Normal TSH n=18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603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N" dirty="0" err="1"/>
              <a:t>Hyperintensities</a:t>
            </a:r>
            <a:r>
              <a:rPr lang="en-IN" baseline="0" dirty="0"/>
              <a:t> of subject 055VV; HV 53/M; HT, Diabetic, </a:t>
            </a:r>
            <a:r>
              <a:rPr lang="en-IN" baseline="0" dirty="0" err="1"/>
              <a:t>Dyslipidemia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400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applied multivariate</a:t>
            </a:r>
            <a:r>
              <a:rPr lang="en-US" baseline="0" dirty="0" smtClean="0"/>
              <a:t> linear modeling to model the </a:t>
            </a:r>
            <a:r>
              <a:rPr lang="en-US" baseline="0" dirty="0" err="1" smtClean="0"/>
              <a:t>timeseries</a:t>
            </a:r>
            <a:r>
              <a:rPr lang="en-US" baseline="0" dirty="0" smtClean="0"/>
              <a:t> of 4 brain networks measured with functional MRI (left and right executive control network and ventral and dorsal default model network). Preliminary results indicate that machine learning (support vector machine/SVM) based classification is able to distinguish network activity in healthy subjects from AD patients.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AB950BA-207C-9541-9369-96F19FA3F5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8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22-07-2016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896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22-07-2016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258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22-07-2016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588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94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9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22-07-2016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728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22-07-2016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278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22-07-2016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454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22-07-2016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199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22-07-2016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57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22-07-2016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02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22-07-2016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720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243-E2E1-4DBE-A445-4EA95565DFD0}" type="datetimeFigureOut">
              <a:rPr lang="en-IN" smtClean="0"/>
              <a:t>22-07-2016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266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21243-E2E1-4DBE-A445-4EA95565DFD0}" type="datetimeFigureOut">
              <a:rPr lang="en-IN" smtClean="0"/>
              <a:t>22-07-2016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23" y="88587"/>
            <a:ext cx="7333615" cy="841800"/>
          </a:xfrm>
        </p:spPr>
        <p:txBody>
          <a:bodyPr/>
          <a:lstStyle/>
          <a:p>
            <a:r>
              <a:rPr lang="en-IN" dirty="0" smtClean="0">
                <a:latin typeface="Cambria" panose="02040503050406030204" pitchFamily="18" charset="0"/>
              </a:rPr>
              <a:t>INDIA - ADNI</a:t>
            </a:r>
            <a:endParaRPr lang="en-IN" dirty="0">
              <a:latin typeface="Cambria" panose="02040503050406030204" pitchFamily="18" charset="0"/>
            </a:endParaRPr>
          </a:p>
        </p:txBody>
      </p:sp>
      <p:pic>
        <p:nvPicPr>
          <p:cNvPr id="6" name="Picture 5" descr="C:\Users\Neuroimaging Lab\Documents\ADNI\iisc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11212" r="4461" b="17544"/>
          <a:stretch/>
        </p:blipFill>
        <p:spPr bwMode="auto">
          <a:xfrm>
            <a:off x="385837" y="930387"/>
            <a:ext cx="3126620" cy="14659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0210" y="3882923"/>
            <a:ext cx="6145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Dr Naren Rao</a:t>
            </a:r>
          </a:p>
          <a:p>
            <a:pPr algn="ctr"/>
            <a:endParaRPr lang="en-IN" sz="1600" b="1" dirty="0" smtClean="0"/>
          </a:p>
          <a:p>
            <a:pPr algn="ctr"/>
            <a:r>
              <a:rPr lang="en-IN" sz="1600" b="1" dirty="0" smtClean="0"/>
              <a:t>Centre for Neuroscience, Indian Institute of Science</a:t>
            </a:r>
          </a:p>
          <a:p>
            <a:pPr algn="ctr"/>
            <a:r>
              <a:rPr lang="en-IN" sz="1600" b="1" dirty="0" smtClean="0"/>
              <a:t>&amp; National Institute of Mental Health and Neurosciences</a:t>
            </a:r>
            <a:endParaRPr lang="en-IN" sz="1600" b="1" dirty="0"/>
          </a:p>
        </p:txBody>
      </p:sp>
      <p:pic>
        <p:nvPicPr>
          <p:cNvPr id="9" name="Picture 8" descr="C:\Users\Neuroimaging Lab\Downloads\IMG_20160226_1801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58" y="3236686"/>
            <a:ext cx="2166959" cy="170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thehindu.com/multimedia/dynamic/02512/NIMHANS_2512588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41" y="1759790"/>
            <a:ext cx="2821089" cy="195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674" y="-1"/>
            <a:ext cx="6411074" cy="904911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ambria" panose="02040503050406030204" pitchFamily="18" charset="0"/>
              </a:rPr>
              <a:t>Image Q</a:t>
            </a:r>
            <a:r>
              <a:rPr lang="en-IN" dirty="0" smtClean="0">
                <a:latin typeface="Cambria" panose="02040503050406030204" pitchFamily="18" charset="0"/>
              </a:rPr>
              <a:t>uality check</a:t>
            </a:r>
            <a:endParaRPr lang="en-IN" dirty="0">
              <a:latin typeface="Cambria" panose="020405030504060302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1" y="1130157"/>
            <a:ext cx="2600165" cy="2600165"/>
          </a:xfrm>
        </p:spPr>
      </p:pic>
      <p:sp>
        <p:nvSpPr>
          <p:cNvPr id="6" name="TextBox 5"/>
          <p:cNvSpPr txBox="1"/>
          <p:nvPr/>
        </p:nvSpPr>
        <p:spPr>
          <a:xfrm>
            <a:off x="234311" y="4056292"/>
            <a:ext cx="2600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/>
              <a:t>Magphan</a:t>
            </a:r>
            <a:r>
              <a:rPr lang="en-IN" dirty="0"/>
              <a:t> EMR051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12" y="952126"/>
            <a:ext cx="5305147" cy="3897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8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49" y="402981"/>
            <a:ext cx="5529525" cy="4436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3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1" y="82193"/>
            <a:ext cx="1438064" cy="1538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1354" y="92468"/>
            <a:ext cx="171610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Parameters</a:t>
            </a:r>
          </a:p>
          <a:p>
            <a:r>
              <a:rPr lang="en-US" sz="1050" dirty="0"/>
              <a:t>Sequence name: T1</a:t>
            </a:r>
          </a:p>
          <a:p>
            <a:r>
              <a:rPr lang="en-US" sz="1050" dirty="0"/>
              <a:t>TA: 9:14</a:t>
            </a:r>
          </a:p>
          <a:p>
            <a:r>
              <a:rPr lang="en-US" sz="1050" dirty="0"/>
              <a:t>TR: 2300</a:t>
            </a:r>
          </a:p>
          <a:p>
            <a:r>
              <a:rPr lang="en-US" sz="1050" dirty="0"/>
              <a:t>TE: 2.98</a:t>
            </a:r>
          </a:p>
          <a:p>
            <a:r>
              <a:rPr lang="en-US" sz="1050" dirty="0" err="1"/>
              <a:t>Voxel</a:t>
            </a:r>
            <a:r>
              <a:rPr lang="en-US" sz="1050" dirty="0"/>
              <a:t> size: 1x1x 1.2 mm</a:t>
            </a:r>
          </a:p>
          <a:p>
            <a:r>
              <a:rPr lang="en-US" sz="1050" dirty="0"/>
              <a:t>Flip angle: 9 deg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1" y="1716373"/>
            <a:ext cx="1438064" cy="16006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2725" y="1706099"/>
            <a:ext cx="1716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Parameters</a:t>
            </a:r>
          </a:p>
          <a:p>
            <a:r>
              <a:rPr lang="en-US" sz="1050" dirty="0"/>
              <a:t>Sequence name: T1 (Grappa)</a:t>
            </a:r>
          </a:p>
          <a:p>
            <a:r>
              <a:rPr lang="en-US" sz="1050" dirty="0"/>
              <a:t>TA: 9:14</a:t>
            </a:r>
          </a:p>
          <a:p>
            <a:r>
              <a:rPr lang="en-US" sz="1050" dirty="0"/>
              <a:t>TR: 2300</a:t>
            </a:r>
          </a:p>
          <a:p>
            <a:r>
              <a:rPr lang="en-US" sz="1050" dirty="0"/>
              <a:t>TE: 2.98</a:t>
            </a:r>
          </a:p>
          <a:p>
            <a:r>
              <a:rPr lang="en-US" sz="1050" dirty="0" err="1"/>
              <a:t>Voxel</a:t>
            </a:r>
            <a:r>
              <a:rPr lang="en-US" sz="1050" dirty="0"/>
              <a:t> size: 1x1x 1.2 mm</a:t>
            </a:r>
          </a:p>
          <a:p>
            <a:r>
              <a:rPr lang="en-US" sz="1050" dirty="0"/>
              <a:t>Flip angle: 9 deg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28" y="82195"/>
            <a:ext cx="1569696" cy="15696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3297" y="92468"/>
            <a:ext cx="200025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Parameters</a:t>
            </a:r>
          </a:p>
          <a:p>
            <a:r>
              <a:rPr lang="en-US" sz="1050" dirty="0"/>
              <a:t>Sequence name:T2 star</a:t>
            </a:r>
          </a:p>
          <a:p>
            <a:r>
              <a:rPr lang="en-US" sz="1050" dirty="0"/>
              <a:t>TA:4:11</a:t>
            </a:r>
          </a:p>
          <a:p>
            <a:r>
              <a:rPr lang="en-US" sz="1050" dirty="0"/>
              <a:t>TR:650 ms</a:t>
            </a:r>
          </a:p>
          <a:p>
            <a:r>
              <a:rPr lang="en-US" sz="1050" dirty="0"/>
              <a:t>TE:20 ms</a:t>
            </a:r>
          </a:p>
          <a:p>
            <a:r>
              <a:rPr lang="en-US" sz="1050" dirty="0" err="1"/>
              <a:t>Voxel</a:t>
            </a:r>
            <a:r>
              <a:rPr lang="en-US" sz="1050" dirty="0"/>
              <a:t> Size: 0.9x0.9x4mm</a:t>
            </a:r>
          </a:p>
          <a:p>
            <a:r>
              <a:rPr lang="en-US" sz="1050" dirty="0"/>
              <a:t>Flip Angle:20 deg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78" y="1749766"/>
            <a:ext cx="1549146" cy="1549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3297" y="1763199"/>
            <a:ext cx="182880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Parameters</a:t>
            </a:r>
          </a:p>
          <a:p>
            <a:r>
              <a:rPr lang="en-US" sz="1050" dirty="0"/>
              <a:t>Sequence name:T2flair</a:t>
            </a:r>
          </a:p>
          <a:p>
            <a:r>
              <a:rPr lang="en-US" sz="1050" dirty="0"/>
              <a:t>TA:4:05</a:t>
            </a:r>
          </a:p>
          <a:p>
            <a:r>
              <a:rPr lang="en-US" sz="1050" dirty="0"/>
              <a:t>TR:9000 ms</a:t>
            </a:r>
          </a:p>
          <a:p>
            <a:r>
              <a:rPr lang="en-US" sz="1050" dirty="0"/>
              <a:t>TE:91 ms</a:t>
            </a:r>
          </a:p>
          <a:p>
            <a:r>
              <a:rPr lang="en-US" sz="1050" dirty="0" err="1"/>
              <a:t>Voxel</a:t>
            </a:r>
            <a:r>
              <a:rPr lang="en-US" sz="1050" dirty="0"/>
              <a:t> Size:0.9x0.9x5mm</a:t>
            </a:r>
          </a:p>
          <a:p>
            <a:r>
              <a:rPr lang="en-US" sz="1050" dirty="0"/>
              <a:t>Flip angle: 150 deg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1" y="3460520"/>
            <a:ext cx="1423654" cy="15708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2725" y="3481313"/>
            <a:ext cx="182880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50" b="1" dirty="0"/>
              <a:t>Parameters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/>
              <a:t>Sequence name:T2 with Fat Sat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/>
              <a:t>TA: 3:26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/>
              <a:t>TR: 4000.0ms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/>
              <a:t>TE: 78.0ms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/>
              <a:t>Voxel Size: 0.9x0.9x4.0mm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/>
              <a:t>Flip angle: 150 </a:t>
            </a:r>
            <a:r>
              <a:rPr lang="en-US" sz="1050" dirty="0" err="1"/>
              <a:t>deg</a:t>
            </a:r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7"/>
          <a:srcRect l="10260" t="5741" r="10260" b="42295"/>
          <a:stretch/>
        </p:blipFill>
        <p:spPr bwMode="auto">
          <a:xfrm>
            <a:off x="4407618" y="3382915"/>
            <a:ext cx="1886749" cy="1602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94366" y="3382915"/>
            <a:ext cx="219208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Parameters</a:t>
            </a:r>
          </a:p>
          <a:p>
            <a:r>
              <a:rPr lang="en-US" sz="1050" dirty="0"/>
              <a:t>Sequence name: High Res Hippo</a:t>
            </a:r>
          </a:p>
          <a:p>
            <a:r>
              <a:rPr lang="en-US" sz="1050" dirty="0"/>
              <a:t>TA: 8:11</a:t>
            </a:r>
          </a:p>
          <a:p>
            <a:r>
              <a:rPr lang="en-US" sz="1050" dirty="0"/>
              <a:t>TR:8020</a:t>
            </a:r>
          </a:p>
          <a:p>
            <a:r>
              <a:rPr lang="en-US" sz="1050" dirty="0"/>
              <a:t>TE:50 ms</a:t>
            </a:r>
          </a:p>
          <a:p>
            <a:r>
              <a:rPr lang="en-US" sz="1050" dirty="0" err="1"/>
              <a:t>Voxel</a:t>
            </a:r>
            <a:r>
              <a:rPr lang="en-US" sz="1050" dirty="0"/>
              <a:t> Size:0.4x0.4x2 mm</a:t>
            </a:r>
          </a:p>
          <a:p>
            <a:r>
              <a:rPr lang="en-US" sz="1050" dirty="0"/>
              <a:t>Flip Angle: 122 deg</a:t>
            </a:r>
          </a:p>
        </p:txBody>
      </p:sp>
    </p:spTree>
    <p:extLst>
      <p:ext uri="{BB962C8B-B14F-4D97-AF65-F5344CB8AC3E}">
        <p14:creationId xmlns:p14="http://schemas.microsoft.com/office/powerpoint/2010/main" val="19213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14149"/>
          </a:xfrm>
        </p:spPr>
        <p:txBody>
          <a:bodyPr/>
          <a:lstStyle/>
          <a:p>
            <a:pPr algn="ctr"/>
            <a:r>
              <a:rPr lang="en-IN" dirty="0" smtClean="0">
                <a:latin typeface="Cambria" panose="02040503050406030204" pitchFamily="18" charset="0"/>
              </a:rPr>
              <a:t>MRI acquisition differences</a:t>
            </a:r>
            <a:endParaRPr lang="en-IN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960343"/>
              </p:ext>
            </p:extLst>
          </p:nvPr>
        </p:nvGraphicFramePr>
        <p:xfrm>
          <a:off x="424407" y="1219770"/>
          <a:ext cx="8488907" cy="27853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20120"/>
                <a:gridCol w="2438814"/>
                <a:gridCol w="3729973"/>
              </a:tblGrid>
              <a:tr h="532043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b="1" dirty="0"/>
                        <a:t>ADNI- MRI</a:t>
                      </a:r>
                    </a:p>
                  </a:txBody>
                  <a:tcPr marL="45032" marR="45032" marT="60034" marB="600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b="1" dirty="0" smtClean="0"/>
                        <a:t>India-MRI</a:t>
                      </a:r>
                      <a:endParaRPr lang="en-GB" sz="2000" b="1" dirty="0"/>
                    </a:p>
                  </a:txBody>
                  <a:tcPr marL="45032" marR="45032" marT="60034" marB="600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b="1" dirty="0"/>
                        <a:t>Reason</a:t>
                      </a:r>
                    </a:p>
                  </a:txBody>
                  <a:tcPr marL="45032" marR="45032" marT="60034" marB="600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487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 err="1"/>
                        <a:t>Skyra</a:t>
                      </a:r>
                      <a:r>
                        <a:rPr lang="en-GB" sz="1800" dirty="0"/>
                        <a:t> 3T scanner D11</a:t>
                      </a:r>
                    </a:p>
                  </a:txBody>
                  <a:tcPr marL="45032" marR="45032" marT="60034" marB="600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 err="1"/>
                        <a:t>Skyra</a:t>
                      </a:r>
                      <a:r>
                        <a:rPr lang="en-GB" sz="1800" dirty="0"/>
                        <a:t> 3T scanner D13</a:t>
                      </a:r>
                    </a:p>
                  </a:txBody>
                  <a:tcPr marL="45032" marR="45032" marT="60034" marB="600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/>
                        <a:t>Difference in software </a:t>
                      </a:r>
                      <a:r>
                        <a:rPr lang="en-GB" sz="1800" dirty="0" smtClean="0"/>
                        <a:t>version</a:t>
                      </a:r>
                      <a:endParaRPr lang="en-GB" sz="1800" dirty="0"/>
                    </a:p>
                  </a:txBody>
                  <a:tcPr marL="45032" marR="45032" marT="60034" marB="600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4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 smtClean="0"/>
                        <a:t>T1, T2, High Res Hippo</a:t>
                      </a:r>
                      <a:endParaRPr lang="en-GB" sz="1800" dirty="0"/>
                    </a:p>
                  </a:txBody>
                  <a:tcPr marL="45032" marR="45032" marT="60034" marB="600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 smtClean="0"/>
                        <a:t>T1, T2, High Res Hippo</a:t>
                      </a:r>
                      <a:endParaRPr lang="en-GB" sz="1800" dirty="0"/>
                    </a:p>
                  </a:txBody>
                  <a:tcPr marL="45032" marR="45032" marT="60034" marB="600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 smtClean="0"/>
                        <a:t>Similar to ADNI 2</a:t>
                      </a:r>
                      <a:endParaRPr lang="en-GB" sz="1800" dirty="0"/>
                    </a:p>
                  </a:txBody>
                  <a:tcPr marL="45032" marR="45032" marT="60034" marB="600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4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 smtClean="0"/>
                        <a:t>Arterial</a:t>
                      </a:r>
                      <a:r>
                        <a:rPr lang="en-GB" sz="1800" baseline="0" dirty="0" smtClean="0"/>
                        <a:t> Spin </a:t>
                      </a:r>
                      <a:r>
                        <a:rPr lang="en-GB" sz="1800" baseline="0" dirty="0" err="1" smtClean="0"/>
                        <a:t>Labeling</a:t>
                      </a:r>
                      <a:endParaRPr lang="en-GB" sz="1800" dirty="0"/>
                    </a:p>
                  </a:txBody>
                  <a:tcPr marL="45032" marR="45032" marT="60034" marB="600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/>
                        <a:t>Not</a:t>
                      </a:r>
                      <a:r>
                        <a:rPr lang="en-GB" sz="1800" baseline="0" dirty="0"/>
                        <a:t> acquired</a:t>
                      </a:r>
                      <a:endParaRPr lang="en-GB" sz="1800" dirty="0"/>
                    </a:p>
                  </a:txBody>
                  <a:tcPr marL="45032" marR="45032" marT="60034" marB="600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/>
                        <a:t>Scanner </a:t>
                      </a:r>
                      <a:r>
                        <a:rPr lang="en-GB" sz="1800" dirty="0" smtClean="0"/>
                        <a:t>license restriction – commercial </a:t>
                      </a:r>
                      <a:r>
                        <a:rPr lang="en-GB" sz="1800" baseline="0" dirty="0" smtClean="0"/>
                        <a:t>license not available</a:t>
                      </a:r>
                      <a:endParaRPr lang="en-GB" sz="1800" dirty="0"/>
                    </a:p>
                  </a:txBody>
                  <a:tcPr marL="45032" marR="45032" marT="60034" marB="600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875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/>
                        <a:t>Resting State</a:t>
                      </a:r>
                    </a:p>
                  </a:txBody>
                  <a:tcPr marL="45032" marR="45032" marT="60034" marB="600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/>
                        <a:t>Parameters differ</a:t>
                      </a:r>
                    </a:p>
                  </a:txBody>
                  <a:tcPr marL="45032" marR="45032" marT="60034" marB="600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 smtClean="0"/>
                        <a:t>Scanner license restriction  - options are not available</a:t>
                      </a:r>
                      <a:endParaRPr lang="en-GB" sz="1800" dirty="0"/>
                    </a:p>
                  </a:txBody>
                  <a:tcPr marL="45032" marR="45032" marT="60034" marB="600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5377" y="4410670"/>
            <a:ext cx="7800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Rest of the parameters are in compliance with ADNI 2 protocol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4577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203866"/>
              </p:ext>
            </p:extLst>
          </p:nvPr>
        </p:nvGraphicFramePr>
        <p:xfrm>
          <a:off x="378273" y="69740"/>
          <a:ext cx="8501704" cy="465288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55327"/>
                <a:gridCol w="1825557"/>
                <a:gridCol w="1867711"/>
                <a:gridCol w="3053109"/>
              </a:tblGrid>
              <a:tr h="648229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 b="1" dirty="0">
                          <a:latin typeface="Cambria" panose="02040503050406030204" pitchFamily="18" charset="0"/>
                        </a:rPr>
                        <a:t> Parameter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 b="1" dirty="0">
                          <a:latin typeface="Cambria" panose="02040503050406030204" pitchFamily="18" charset="0"/>
                        </a:rPr>
                        <a:t>ADNI- PET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 b="1" dirty="0" smtClean="0">
                          <a:latin typeface="Cambria" panose="02040503050406030204" pitchFamily="18" charset="0"/>
                        </a:rPr>
                        <a:t>INDIA</a:t>
                      </a:r>
                      <a:r>
                        <a:rPr lang="en-GB" sz="2400" b="1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GB" sz="2400" b="1" dirty="0" smtClean="0">
                          <a:latin typeface="Cambria" panose="02040503050406030204" pitchFamily="18" charset="0"/>
                        </a:rPr>
                        <a:t>- PET</a:t>
                      </a:r>
                      <a:endParaRPr lang="en-GB" sz="2400" b="1" dirty="0">
                        <a:latin typeface="Cambria" panose="02040503050406030204" pitchFamily="18" charset="0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 b="1" dirty="0">
                          <a:latin typeface="Cambria" panose="02040503050406030204" pitchFamily="18" charset="0"/>
                        </a:rPr>
                        <a:t> Reason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932332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b="1" dirty="0" smtClean="0">
                          <a:latin typeface="Cambria" panose="02040503050406030204" pitchFamily="18" charset="0"/>
                        </a:rPr>
                        <a:t>Reconstruction</a:t>
                      </a:r>
                      <a:endParaRPr lang="en-GB" sz="1800" b="1" dirty="0">
                        <a:latin typeface="Cambria" panose="02040503050406030204" pitchFamily="18" charset="0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latin typeface="Cambria" panose="02040503050406030204" pitchFamily="18" charset="0"/>
                        </a:rPr>
                        <a:t>Reconstruction: Iterative (3D)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latin typeface="Cambria" panose="02040503050406030204" pitchFamily="18" charset="0"/>
                        </a:rPr>
                        <a:t>4 iterations; 21 subsets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latin typeface="Cambria" panose="02040503050406030204" pitchFamily="18" charset="0"/>
                        </a:rPr>
                        <a:t>Reconstruction: Iterative (3D)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latin typeface="Cambria" panose="02040503050406030204" pitchFamily="18" charset="0"/>
                        </a:rPr>
                        <a:t>4 iterations; 24 subsets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 smtClean="0">
                          <a:latin typeface="Cambria" panose="02040503050406030204" pitchFamily="18" charset="0"/>
                        </a:rPr>
                        <a:t>Scanner restriction</a:t>
                      </a:r>
                      <a:r>
                        <a:rPr lang="en-GB" sz="1800" baseline="0" dirty="0" smtClean="0">
                          <a:latin typeface="Cambria" panose="02040503050406030204" pitchFamily="18" charset="0"/>
                        </a:rPr>
                        <a:t> – </a:t>
                      </a:r>
                      <a:r>
                        <a:rPr lang="en-GB" sz="1800" dirty="0" smtClean="0">
                          <a:latin typeface="Cambria" panose="02040503050406030204" pitchFamily="18" charset="0"/>
                        </a:rPr>
                        <a:t>cannot decrease below 24 subsets </a:t>
                      </a:r>
                      <a:endParaRPr lang="en-GB" sz="1800" dirty="0">
                        <a:latin typeface="Cambria" panose="02040503050406030204" pitchFamily="18" charset="0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359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b="1" dirty="0">
                          <a:latin typeface="Cambria" panose="02040503050406030204" pitchFamily="18" charset="0"/>
                        </a:rPr>
                        <a:t>Grid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latin typeface="Cambria" panose="02040503050406030204" pitchFamily="18" charset="0"/>
                        </a:rPr>
                        <a:t>128 x128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latin typeface="Cambria" panose="02040503050406030204" pitchFamily="18" charset="0"/>
                        </a:rPr>
                        <a:t>192 x 192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 smtClean="0">
                          <a:latin typeface="Cambria" panose="02040503050406030204" pitchFamily="18" charset="0"/>
                        </a:rPr>
                        <a:t>Scanner restriction</a:t>
                      </a:r>
                      <a:r>
                        <a:rPr lang="en-GB" sz="1800" baseline="0" dirty="0" smtClean="0">
                          <a:latin typeface="Cambria" panose="02040503050406030204" pitchFamily="18" charset="0"/>
                        </a:rPr>
                        <a:t> - </a:t>
                      </a:r>
                      <a:r>
                        <a:rPr lang="en-GB" sz="1800" dirty="0" smtClean="0">
                          <a:latin typeface="Cambria" panose="02040503050406030204" pitchFamily="18" charset="0"/>
                        </a:rPr>
                        <a:t>Cannot </a:t>
                      </a:r>
                      <a:r>
                        <a:rPr lang="en-GB" sz="1800" dirty="0">
                          <a:latin typeface="Cambria" panose="02040503050406030204" pitchFamily="18" charset="0"/>
                        </a:rPr>
                        <a:t>be </a:t>
                      </a:r>
                      <a:r>
                        <a:rPr lang="en-GB" sz="1800" dirty="0" smtClean="0">
                          <a:latin typeface="Cambria" panose="02040503050406030204" pitchFamily="18" charset="0"/>
                        </a:rPr>
                        <a:t>decreased to 128X128</a:t>
                      </a:r>
                      <a:endParaRPr lang="en-GB" sz="1800" dirty="0">
                        <a:latin typeface="Cambria" panose="02040503050406030204" pitchFamily="18" charset="0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29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b="1" dirty="0">
                          <a:latin typeface="Cambria" panose="02040503050406030204" pitchFamily="18" charset="0"/>
                        </a:rPr>
                        <a:t>Slice thickness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latin typeface="Cambria" panose="02040503050406030204" pitchFamily="18" charset="0"/>
                        </a:rPr>
                        <a:t>3.27mm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latin typeface="Cambria" panose="02040503050406030204" pitchFamily="18" charset="0"/>
                        </a:rPr>
                        <a:t>3.75mm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 smtClean="0">
                          <a:latin typeface="Cambria" panose="02040503050406030204" pitchFamily="18" charset="0"/>
                        </a:rPr>
                        <a:t>Scanner restriction - Cannot </a:t>
                      </a:r>
                      <a:r>
                        <a:rPr lang="en-GB" sz="1800" dirty="0">
                          <a:latin typeface="Cambria" panose="02040503050406030204" pitchFamily="18" charset="0"/>
                        </a:rPr>
                        <a:t>be </a:t>
                      </a:r>
                      <a:r>
                        <a:rPr lang="en-GB" sz="1800" dirty="0" smtClean="0">
                          <a:latin typeface="Cambria" panose="02040503050406030204" pitchFamily="18" charset="0"/>
                        </a:rPr>
                        <a:t>decreased below 3.75</a:t>
                      </a:r>
                      <a:endParaRPr lang="en-GB" sz="1800" dirty="0">
                        <a:latin typeface="Cambria" panose="02040503050406030204" pitchFamily="18" charset="0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29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b="1" dirty="0">
                          <a:latin typeface="Cambria" panose="02040503050406030204" pitchFamily="18" charset="0"/>
                        </a:rPr>
                        <a:t>Smoothing filter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latin typeface="Cambria" panose="02040503050406030204" pitchFamily="18" charset="0"/>
                        </a:rPr>
                        <a:t>NONE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latin typeface="Cambria" panose="02040503050406030204" pitchFamily="18" charset="0"/>
                        </a:rPr>
                        <a:t>Heavy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dirty="0" smtClean="0">
                          <a:latin typeface="Cambria" panose="02040503050406030204" pitchFamily="18" charset="0"/>
                        </a:rPr>
                        <a:t>Option ‘None’ not available</a:t>
                      </a:r>
                      <a:endParaRPr lang="en-GB" sz="1800" dirty="0">
                        <a:latin typeface="Cambria" panose="02040503050406030204" pitchFamily="18" charset="0"/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1822" y="4812077"/>
            <a:ext cx="6942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Rest of the parameters are in compliance with ADNI 2 protocol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280727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latin typeface="Cambria" panose="02040503050406030204" pitchFamily="18" charset="0"/>
              </a:rPr>
              <a:t>Cognitive assessments</a:t>
            </a:r>
            <a:endParaRPr lang="en-IN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696154"/>
              </p:ext>
            </p:extLst>
          </p:nvPr>
        </p:nvGraphicFramePr>
        <p:xfrm>
          <a:off x="628650" y="1370013"/>
          <a:ext cx="7308851" cy="301091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9372"/>
                <a:gridCol w="2297698"/>
                <a:gridCol w="3501781"/>
              </a:tblGrid>
              <a:tr h="8344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ADNI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Alternative - </a:t>
                      </a:r>
                      <a:r>
                        <a:rPr lang="en-US" sz="2000" dirty="0" smtClean="0">
                          <a:effectLst/>
                        </a:rPr>
                        <a:t>India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Screening</a:t>
                      </a:r>
                      <a:endParaRPr lang="en-US" sz="2000" dirty="0">
                        <a:effectLst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MMSE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HMSE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4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Logical Memory I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Adapted to Indian population (NIMHANS battery)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4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Logical Memory II 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Adapted to Indian population (NIMHANS battery)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85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14149"/>
          </a:xfrm>
        </p:spPr>
        <p:txBody>
          <a:bodyPr/>
          <a:lstStyle/>
          <a:p>
            <a:pPr algn="ctr"/>
            <a:r>
              <a:rPr lang="en-IN" dirty="0" smtClean="0">
                <a:latin typeface="Cambria" panose="02040503050406030204" pitchFamily="18" charset="0"/>
              </a:rPr>
              <a:t>Cognitive assessments</a:t>
            </a:r>
            <a:endParaRPr lang="en-IN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14035"/>
              </p:ext>
            </p:extLst>
          </p:nvPr>
        </p:nvGraphicFramePr>
        <p:xfrm>
          <a:off x="287456" y="728566"/>
          <a:ext cx="8373944" cy="38843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77171"/>
                <a:gridCol w="4296773"/>
              </a:tblGrid>
              <a:tr h="3900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ADNI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India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Clock Drawing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Category Fluency(animals)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Yes (Indian languages)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Trails A &amp;B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Yes (Indian adaptation)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Boston Naming Test (30 items)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Yes (Indian adaptation)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Rey</a:t>
                      </a:r>
                      <a:r>
                        <a:rPr lang="en-US" sz="2000" baseline="0" dirty="0" smtClean="0">
                          <a:effectLst/>
                        </a:rPr>
                        <a:t> Auditory Verbal learning test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Yes (Translated to Indian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lnguages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Logical</a:t>
                      </a:r>
                      <a:r>
                        <a:rPr lang="en-US" sz="20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memory – immediate recall</a:t>
                      </a: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(Indian adaptation)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Logical</a:t>
                      </a:r>
                      <a:r>
                        <a:rPr lang="en-US" sz="20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memory – delayed recall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(Indian adaptation)</a:t>
                      </a: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228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14149"/>
          </a:xfrm>
        </p:spPr>
        <p:txBody>
          <a:bodyPr/>
          <a:lstStyle/>
          <a:p>
            <a:pPr algn="ctr"/>
            <a:r>
              <a:rPr lang="en-IN" dirty="0" smtClean="0">
                <a:latin typeface="Cambria" panose="02040503050406030204" pitchFamily="18" charset="0"/>
              </a:rPr>
              <a:t>Cognitive assessments</a:t>
            </a:r>
            <a:endParaRPr lang="en-IN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321266"/>
              </p:ext>
            </p:extLst>
          </p:nvPr>
        </p:nvGraphicFramePr>
        <p:xfrm>
          <a:off x="287454" y="528544"/>
          <a:ext cx="8577145" cy="415547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72361"/>
                <a:gridCol w="4004784"/>
              </a:tblGrid>
              <a:tr h="2941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ADNI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India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American National Adult Reading Test (ANART) 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No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Alzheimer’s Disease Assessment Scale (ADAS)-</a:t>
                      </a:r>
                      <a:r>
                        <a:rPr lang="en-US" sz="1600" b="0" dirty="0" err="1" smtClean="0">
                          <a:effectLst/>
                        </a:rPr>
                        <a:t>COg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No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Everyday </a:t>
                      </a:r>
                      <a:r>
                        <a:rPr lang="en-US" sz="1600" b="0" smtClean="0">
                          <a:effectLst/>
                        </a:rPr>
                        <a:t>Cognition-Participant </a:t>
                      </a:r>
                      <a:r>
                        <a:rPr lang="en-US" sz="1600" b="0" dirty="0">
                          <a:effectLst/>
                        </a:rPr>
                        <a:t>and partner report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No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Montreal Cognitive Assessment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No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0">
                <a:tc>
                  <a:txBody>
                    <a:bodyPr/>
                    <a:lstStyle/>
                    <a:p>
                      <a:endParaRPr lang="en-IN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</a:rPr>
                        <a:t>Addenbrooke’s</a:t>
                      </a:r>
                      <a:r>
                        <a:rPr lang="en-US" sz="1600" b="0" dirty="0" smtClean="0">
                          <a:effectLst/>
                        </a:rPr>
                        <a:t> Cognitive Examination -III </a:t>
                      </a: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0">
                <a:tc>
                  <a:txBody>
                    <a:bodyPr/>
                    <a:lstStyle/>
                    <a:p>
                      <a:endParaRPr lang="en-IN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Digit Symbol substitution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0">
                <a:tc>
                  <a:txBody>
                    <a:bodyPr/>
                    <a:lstStyle/>
                    <a:p>
                      <a:endParaRPr lang="en-IN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Digit span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0">
                <a:tc>
                  <a:txBody>
                    <a:bodyPr/>
                    <a:lstStyle/>
                    <a:p>
                      <a:endParaRPr lang="en-IN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Go-No-Go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0">
                <a:tc>
                  <a:txBody>
                    <a:bodyPr/>
                    <a:lstStyle/>
                    <a:p>
                      <a:endParaRPr lang="en-IN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Stroop test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0">
                <a:tc>
                  <a:txBody>
                    <a:bodyPr/>
                    <a:lstStyle/>
                    <a:p>
                      <a:endParaRPr lang="en-IN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Pictures of Facial affect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0">
                <a:tc>
                  <a:txBody>
                    <a:bodyPr/>
                    <a:lstStyle/>
                    <a:p>
                      <a:endParaRPr lang="en-IN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Modified T</a:t>
                      </a:r>
                      <a:r>
                        <a:rPr lang="en-US" sz="1600" b="0" dirty="0" smtClean="0">
                          <a:effectLst/>
                        </a:rPr>
                        <a:t>aylor </a:t>
                      </a:r>
                      <a:r>
                        <a:rPr lang="en-US" sz="1600" b="0" dirty="0">
                          <a:effectLst/>
                        </a:rPr>
                        <a:t>Complex Figure </a:t>
                      </a:r>
                      <a:r>
                        <a:rPr lang="en-US" sz="1600" b="0" dirty="0" smtClean="0">
                          <a:effectLst/>
                        </a:rPr>
                        <a:t>test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5" marR="31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4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89878"/>
              </p:ext>
            </p:extLst>
          </p:nvPr>
        </p:nvGraphicFramePr>
        <p:xfrm>
          <a:off x="647271" y="991300"/>
          <a:ext cx="7841635" cy="358875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991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1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84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5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ADNI</a:t>
                      </a:r>
                      <a:endParaRPr lang="en-US" sz="1800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India </a:t>
                      </a: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Alternative</a:t>
                      </a:r>
                      <a:endParaRPr lang="en-US" sz="1800" b="1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CDR</a:t>
                      </a:r>
                      <a:endParaRPr lang="en-US" sz="1800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GDS</a:t>
                      </a:r>
                      <a:endParaRPr lang="en-US" sz="180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Hamilton</a:t>
                      </a:r>
                      <a:r>
                        <a:rPr lang="en-US" sz="1800" baseline="0" dirty="0" smtClean="0">
                          <a:effectLst/>
                        </a:rPr>
                        <a:t> Depression Rating Scale</a:t>
                      </a:r>
                      <a:endParaRPr lang="en-US" sz="1800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NPI</a:t>
                      </a:r>
                      <a:endParaRPr lang="en-US" sz="1800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3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ADL</a:t>
                      </a:r>
                      <a:endParaRPr lang="en-US" sz="1800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Instrumental activities of daily Living </a:t>
                      </a:r>
                      <a:r>
                        <a:rPr lang="en-US" sz="1800" dirty="0" smtClean="0">
                          <a:effectLst/>
                        </a:rPr>
                        <a:t>(Applicable to Indian </a:t>
                      </a:r>
                      <a:r>
                        <a:rPr lang="en-US" sz="1800" dirty="0">
                          <a:effectLst/>
                        </a:rPr>
                        <a:t>population)</a:t>
                      </a:r>
                      <a:endParaRPr lang="en-US" sz="1800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Modified Hachinski</a:t>
                      </a:r>
                      <a:endParaRPr lang="en-US" sz="180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03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Everyday Cognition</a:t>
                      </a:r>
                      <a:endParaRPr lang="en-US" sz="180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3" marR="6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88" y="13446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Global Functional and </a:t>
            </a:r>
            <a:r>
              <a:rPr lang="en-US" sz="3600" dirty="0" smtClean="0">
                <a:latin typeface="Cambria" panose="02040503050406030204" pitchFamily="18" charset="0"/>
              </a:rPr>
              <a:t>Behavioral Assessments</a:t>
            </a:r>
            <a:endParaRPr lang="en-IN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01833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Cambria" panose="02040503050406030204" pitchFamily="18" charset="0"/>
              </a:rPr>
              <a:t>Unique challenges</a:t>
            </a:r>
            <a:endParaRPr lang="en-IN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24128"/>
            <a:ext cx="8520600" cy="410194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IN" dirty="0" smtClean="0">
                <a:latin typeface="Cambria" panose="02040503050406030204" pitchFamily="18" charset="0"/>
              </a:rPr>
              <a:t>Multilinguistic cohort 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IN" dirty="0" smtClean="0">
                <a:latin typeface="Cambria" panose="02040503050406030204" pitchFamily="18" charset="0"/>
              </a:rPr>
              <a:t>Interview and cognitive test done in primary language (instruments translated to Kannada, </a:t>
            </a:r>
            <a:r>
              <a:rPr lang="en-IN" dirty="0">
                <a:latin typeface="Cambria" panose="02040503050406030204" pitchFamily="18" charset="0"/>
              </a:rPr>
              <a:t>T</a:t>
            </a:r>
            <a:r>
              <a:rPr lang="en-IN" dirty="0" smtClean="0">
                <a:latin typeface="Cambria" panose="02040503050406030204" pitchFamily="18" charset="0"/>
              </a:rPr>
              <a:t>elugu, Tamil, Hindi in addition to English)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IN" dirty="0" smtClean="0">
                <a:latin typeface="Cambria" panose="02040503050406030204" pitchFamily="18" charset="0"/>
              </a:rPr>
              <a:t>Though not the first language many CN prefer English as the language of assessment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IN" dirty="0" smtClean="0">
                <a:latin typeface="Cambria" panose="02040503050406030204" pitchFamily="18" charset="0"/>
              </a:rPr>
              <a:t>Vegetarian diet – common in India. Vitamin B12 deficiency with preserved cognitive functions is prevalent in CN. Homocysteine levels are not proportionately changed. 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IN" dirty="0" smtClean="0">
                <a:latin typeface="Cambria" panose="02040503050406030204" pitchFamily="18" charset="0"/>
              </a:rPr>
              <a:t>Elevated TSH is common with intact cognition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IN" dirty="0" smtClean="0">
                <a:latin typeface="Cambria" panose="02040503050406030204" pitchFamily="18" charset="0"/>
              </a:rPr>
              <a:t>Illiterate population (Education level = 0). Cognitive tests and instruments have been modified and validated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IN" dirty="0" smtClean="0">
                <a:latin typeface="Cambria" panose="02040503050406030204" pitchFamily="18" charset="0"/>
              </a:rPr>
              <a:t>White matter hyper-intensities are common in elderly population with intact cognitive functions</a:t>
            </a:r>
            <a:endParaRPr lang="en-IN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0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Cambria" panose="02040503050406030204" pitchFamily="18" charset="0"/>
              </a:rPr>
              <a:t>Tata Longitudinal study - India</a:t>
            </a:r>
            <a:endParaRPr lang="en-IN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>
                <a:latin typeface="Cambria" panose="02040503050406030204" pitchFamily="18" charset="0"/>
              </a:rPr>
              <a:t>Alzheimer’s disease: : Understanding mechanisms for early diagnosis and treatment</a:t>
            </a:r>
          </a:p>
          <a:p>
            <a:r>
              <a:rPr lang="en-IN" dirty="0" smtClean="0">
                <a:latin typeface="Cambria" panose="02040503050406030204" pitchFamily="18" charset="0"/>
              </a:rPr>
              <a:t>At </a:t>
            </a:r>
            <a:r>
              <a:rPr lang="en-IN" b="1" dirty="0" smtClean="0">
                <a:latin typeface="Cambria" panose="02040503050406030204" pitchFamily="18" charset="0"/>
              </a:rPr>
              <a:t>Centre for Neuroscience, Indian Institute of Science, Bangalore</a:t>
            </a:r>
          </a:p>
          <a:p>
            <a:r>
              <a:rPr lang="en-IN" dirty="0" smtClean="0">
                <a:latin typeface="Cambria" panose="02040503050406030204" pitchFamily="18" charset="0"/>
              </a:rPr>
              <a:t>Funded by Tata trust, a private philanthropy</a:t>
            </a:r>
            <a:endParaRPr lang="en-IN" dirty="0">
              <a:latin typeface="Cambria" panose="02040503050406030204" pitchFamily="18" charset="0"/>
            </a:endParaRPr>
          </a:p>
          <a:p>
            <a:r>
              <a:rPr lang="en-IN" dirty="0" smtClean="0">
                <a:latin typeface="Cambria" panose="02040503050406030204" pitchFamily="18" charset="0"/>
              </a:rPr>
              <a:t>A longitudinal study involving three groups Cognitively normal (CN), Mild cognitive impairment (MCI), Alzheimer’s Disease (AD) </a:t>
            </a:r>
          </a:p>
          <a:p>
            <a:r>
              <a:rPr lang="en-IN" dirty="0" smtClean="0">
                <a:latin typeface="Cambria" panose="02040503050406030204" pitchFamily="18" charset="0"/>
              </a:rPr>
              <a:t>Age for inclusion - &gt;50 years</a:t>
            </a:r>
          </a:p>
          <a:p>
            <a:r>
              <a:rPr lang="en-IN" dirty="0" smtClean="0">
                <a:latin typeface="Cambria" panose="02040503050406030204" pitchFamily="18" charset="0"/>
              </a:rPr>
              <a:t>Baseline visit and annual follow-up </a:t>
            </a:r>
          </a:p>
          <a:p>
            <a:r>
              <a:rPr lang="en-IN" dirty="0" smtClean="0">
                <a:latin typeface="Cambria" panose="02040503050406030204" pitchFamily="18" charset="0"/>
              </a:rPr>
              <a:t>2 Centres – Bangalore and </a:t>
            </a:r>
            <a:r>
              <a:rPr lang="en-IN" dirty="0" smtClean="0">
                <a:latin typeface="Cambria" panose="02040503050406030204" pitchFamily="18" charset="0"/>
              </a:rPr>
              <a:t>Hyderabad (n=300+300)</a:t>
            </a:r>
            <a:endParaRPr lang="en-IN" dirty="0" smtClean="0">
              <a:latin typeface="Cambria" panose="02040503050406030204" pitchFamily="18" charset="0"/>
            </a:endParaRPr>
          </a:p>
          <a:p>
            <a:endParaRPr lang="en-IN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48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769439"/>
              </p:ext>
            </p:extLst>
          </p:nvPr>
        </p:nvGraphicFramePr>
        <p:xfrm>
          <a:off x="0" y="296215"/>
          <a:ext cx="4306186" cy="233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946929"/>
              </p:ext>
            </p:extLst>
          </p:nvPr>
        </p:nvGraphicFramePr>
        <p:xfrm>
          <a:off x="4529469" y="296215"/>
          <a:ext cx="4412511" cy="243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228277"/>
              </p:ext>
            </p:extLst>
          </p:nvPr>
        </p:nvGraphicFramePr>
        <p:xfrm>
          <a:off x="0" y="2632690"/>
          <a:ext cx="4311088" cy="230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683023"/>
              </p:ext>
            </p:extLst>
          </p:nvPr>
        </p:nvGraphicFramePr>
        <p:xfrm>
          <a:off x="4784651" y="2775464"/>
          <a:ext cx="4072270" cy="2023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581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1" y="-12699"/>
            <a:ext cx="5305259" cy="692662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Cambria" panose="02040503050406030204" pitchFamily="18" charset="0"/>
              </a:rPr>
              <a:t>Mean B12 deficient vs Normal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672760"/>
              </p:ext>
            </p:extLst>
          </p:nvPr>
        </p:nvGraphicFramePr>
        <p:xfrm>
          <a:off x="83202" y="348274"/>
          <a:ext cx="4310998" cy="258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243560"/>
              </p:ext>
            </p:extLst>
          </p:nvPr>
        </p:nvGraphicFramePr>
        <p:xfrm>
          <a:off x="5033851" y="626450"/>
          <a:ext cx="4009803" cy="230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260085"/>
              </p:ext>
            </p:extLst>
          </p:nvPr>
        </p:nvGraphicFramePr>
        <p:xfrm>
          <a:off x="439510" y="3170862"/>
          <a:ext cx="3658929" cy="182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772201"/>
              </p:ext>
            </p:extLst>
          </p:nvPr>
        </p:nvGraphicFramePr>
        <p:xfrm>
          <a:off x="4933505" y="2863772"/>
          <a:ext cx="4210493" cy="227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14699" t="85166" r="15149" b="1"/>
          <a:stretch/>
        </p:blipFill>
        <p:spPr>
          <a:xfrm>
            <a:off x="5359400" y="88900"/>
            <a:ext cx="3797300" cy="5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51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95"/>
            <a:ext cx="7857460" cy="821310"/>
          </a:xfrm>
        </p:spPr>
        <p:txBody>
          <a:bodyPr/>
          <a:lstStyle/>
          <a:p>
            <a:r>
              <a:rPr lang="en-IN" dirty="0">
                <a:latin typeface="Cambria" panose="02040503050406030204" pitchFamily="18" charset="0"/>
              </a:rPr>
              <a:t>Mean high TSH vs Normal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359662"/>
              </p:ext>
            </p:extLst>
          </p:nvPr>
        </p:nvGraphicFramePr>
        <p:xfrm>
          <a:off x="135289" y="649749"/>
          <a:ext cx="3936982" cy="232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452485"/>
              </p:ext>
            </p:extLst>
          </p:nvPr>
        </p:nvGraphicFramePr>
        <p:xfrm>
          <a:off x="4625162" y="649749"/>
          <a:ext cx="4327451" cy="232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78993"/>
              </p:ext>
            </p:extLst>
          </p:nvPr>
        </p:nvGraphicFramePr>
        <p:xfrm>
          <a:off x="361507" y="3051544"/>
          <a:ext cx="3455581" cy="199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591922"/>
              </p:ext>
            </p:extLst>
          </p:nvPr>
        </p:nvGraphicFramePr>
        <p:xfrm>
          <a:off x="4928190" y="2977116"/>
          <a:ext cx="3721394" cy="2032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85210"/>
          <a:stretch/>
        </p:blipFill>
        <p:spPr>
          <a:xfrm>
            <a:off x="4488606" y="216200"/>
            <a:ext cx="4791355" cy="4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51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37039" y="9026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dirty="0" smtClean="0">
                <a:latin typeface="Cambria" panose="02040503050406030204" pitchFamily="18" charset="0"/>
              </a:rPr>
              <a:t>Vascular changes </a:t>
            </a:r>
            <a:r>
              <a:rPr lang="en-GB" smtClean="0">
                <a:latin typeface="Cambria" panose="02040503050406030204" pitchFamily="18" charset="0"/>
              </a:rPr>
              <a:t>in CN</a:t>
            </a:r>
            <a:endParaRPr lang="en-GB" dirty="0">
              <a:latin typeface="Cambria" panose="020405030504060302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552495"/>
              </p:ext>
            </p:extLst>
          </p:nvPr>
        </p:nvGraphicFramePr>
        <p:xfrm>
          <a:off x="4220370" y="14380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3" y="1438018"/>
            <a:ext cx="3239311" cy="323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34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24" y="1485956"/>
            <a:ext cx="3266114" cy="3519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2" y="104048"/>
            <a:ext cx="6620836" cy="947127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 smtClean="0"/>
              <a:t>Novel analysis methods and Machine learning:  </a:t>
            </a:r>
            <a:br>
              <a:rPr lang="en-US" sz="2700" b="1" dirty="0" smtClean="0"/>
            </a:br>
            <a:r>
              <a:rPr lang="en-US" sz="2700" b="1" dirty="0" smtClean="0"/>
              <a:t>Multivariate linear modeling</a:t>
            </a:r>
            <a:endParaRPr lang="en-US" sz="27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068" y="4021763"/>
            <a:ext cx="1070343" cy="791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36" y="1612373"/>
            <a:ext cx="1126676" cy="832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2109" y="3781646"/>
            <a:ext cx="1415772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Young (21-25 years</a:t>
            </a:r>
            <a:r>
              <a:rPr lang="en-US" sz="1050" b="1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007" y="1396476"/>
            <a:ext cx="121219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AD (55-75 years)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236" y="2816906"/>
            <a:ext cx="1078049" cy="7969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40186" y="2555594"/>
            <a:ext cx="1373155" cy="2539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Old (50-70 years)</a:t>
            </a:r>
          </a:p>
        </p:txBody>
      </p:sp>
      <p:sp>
        <p:nvSpPr>
          <p:cNvPr id="14" name="TextBox 13"/>
          <p:cNvSpPr txBox="1"/>
          <p:nvPr/>
        </p:nvSpPr>
        <p:spPr>
          <a:xfrm rot="18758974">
            <a:off x="1085650" y="3484246"/>
            <a:ext cx="1356462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Optimal </a:t>
            </a:r>
            <a:r>
              <a:rPr lang="en-US" sz="1050" dirty="0" err="1"/>
              <a:t>hyperplane</a:t>
            </a:r>
            <a:endParaRPr lang="en-US" sz="105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156171" y="2424500"/>
            <a:ext cx="481263" cy="461211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93325" y="2417094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d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"/>
          </p:nvPr>
        </p:nvSpPr>
        <p:spPr>
          <a:xfrm>
            <a:off x="4207394" y="4191418"/>
            <a:ext cx="1571044" cy="709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75" dirty="0"/>
              <a:t>SVM provided 100% leave-one-out validation accuracy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742960" y="2786426"/>
            <a:ext cx="1593904" cy="75807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dirty="0"/>
              <a:t>SVM classified old subjects together with healthy controls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2399" y="272612"/>
            <a:ext cx="1516558" cy="1968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4727" y="2277105"/>
            <a:ext cx="1844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 smtClean="0"/>
              <a:t>Sridharan</a:t>
            </a:r>
            <a:r>
              <a:rPr lang="en-US" sz="1050" b="1" dirty="0"/>
              <a:t> </a:t>
            </a:r>
            <a:r>
              <a:rPr lang="en-US" sz="1050" b="1" dirty="0" err="1" smtClean="0"/>
              <a:t>Devarajan</a:t>
            </a:r>
            <a:endParaRPr lang="en-US" sz="1050" b="1" dirty="0" smtClean="0"/>
          </a:p>
          <a:p>
            <a:r>
              <a:rPr lang="en-US" sz="1050" b="1" dirty="0" smtClean="0"/>
              <a:t>Centre for Neuroscience</a:t>
            </a:r>
            <a:endParaRPr lang="en-US" sz="1050" b="1" dirty="0"/>
          </a:p>
        </p:txBody>
      </p:sp>
      <p:pic>
        <p:nvPicPr>
          <p:cNvPr id="18" name="Picture 6" descr="http://www.iitmandi.ac.in/nnmcb2014/files/rangaraja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58" y="2728897"/>
            <a:ext cx="1916484" cy="1728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699859" y="4540429"/>
            <a:ext cx="16290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 smtClean="0"/>
              <a:t>Govindan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Rangarajan</a:t>
            </a:r>
            <a:endParaRPr lang="en-US" sz="1050" b="1" dirty="0" smtClean="0"/>
          </a:p>
          <a:p>
            <a:pPr algn="ctr"/>
            <a:r>
              <a:rPr lang="en-IN" sz="1050" dirty="0"/>
              <a:t>Professor of Mathematics, </a:t>
            </a:r>
            <a:r>
              <a:rPr lang="en-IN" sz="1050" dirty="0" err="1" smtClean="0"/>
              <a:t>IISc</a:t>
            </a:r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35624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9" grpId="0" build="p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50" y="1845200"/>
            <a:ext cx="8520600" cy="1050400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 smtClean="0">
                <a:latin typeface="Cambria" panose="02040503050406030204" pitchFamily="18" charset="0"/>
              </a:rPr>
              <a:t>THANK YOU</a:t>
            </a:r>
            <a:endParaRPr lang="en-IN" sz="3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1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909"/>
            <a:ext cx="7886700" cy="630282"/>
          </a:xfrm>
        </p:spPr>
        <p:txBody>
          <a:bodyPr/>
          <a:lstStyle/>
          <a:p>
            <a:pPr algn="ctr"/>
            <a:r>
              <a:rPr lang="en-IN" dirty="0" smtClean="0">
                <a:latin typeface="Cambria" panose="02040503050406030204" pitchFamily="18" charset="0"/>
              </a:rPr>
              <a:t>Inclusion criteria</a:t>
            </a:r>
            <a:endParaRPr lang="en-IN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155386"/>
              </p:ext>
            </p:extLst>
          </p:nvPr>
        </p:nvGraphicFramePr>
        <p:xfrm>
          <a:off x="390420" y="753561"/>
          <a:ext cx="8311791" cy="40033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70597"/>
                <a:gridCol w="2770597"/>
                <a:gridCol w="2770597"/>
              </a:tblGrid>
              <a:tr h="410458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Cambria" panose="02040503050406030204" pitchFamily="18" charset="0"/>
                        </a:rPr>
                        <a:t>CN</a:t>
                      </a:r>
                      <a:endParaRPr lang="en-IN" sz="20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Cambria" panose="02040503050406030204" pitchFamily="18" charset="0"/>
                        </a:rPr>
                        <a:t>MCI</a:t>
                      </a:r>
                      <a:endParaRPr lang="en-IN" sz="20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Cambria" panose="02040503050406030204" pitchFamily="18" charset="0"/>
                        </a:rPr>
                        <a:t>AD</a:t>
                      </a:r>
                      <a:endParaRPr lang="en-IN" sz="20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2089">
                <a:tc>
                  <a:txBody>
                    <a:bodyPr/>
                    <a:lstStyle/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Subject must be free of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memory complaints,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verified by a study partner</a:t>
                      </a:r>
                      <a:endParaRPr lang="en-IN" b="1" i="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Subject must have a subjective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memory concern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as reported by subject,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study partner</a:t>
                      </a:r>
                      <a:endParaRPr lang="en-IN" b="1" i="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Subject must have a subjective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memory concern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as reported by subject,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study partner</a:t>
                      </a:r>
                      <a:endParaRPr lang="en-IN" b="1" i="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649">
                <a:tc>
                  <a:txBody>
                    <a:bodyPr/>
                    <a:lstStyle/>
                    <a:p>
                      <a:r>
                        <a:rPr lang="en-IN" b="1" dirty="0" smtClean="0">
                          <a:latin typeface="Cambria" panose="02040503050406030204" pitchFamily="18" charset="0"/>
                        </a:rPr>
                        <a:t>Hindi Mental Status Examination (HMSE)</a:t>
                      </a:r>
                      <a:r>
                        <a:rPr lang="en-IN" b="1" baseline="0" dirty="0" smtClean="0">
                          <a:latin typeface="Cambria" panose="02040503050406030204" pitchFamily="18" charset="0"/>
                        </a:rPr>
                        <a:t> 24 – 31</a:t>
                      </a:r>
                      <a:endParaRPr lang="en-IN" b="1" i="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latin typeface="Cambria" panose="02040503050406030204" pitchFamily="18" charset="0"/>
                        </a:rPr>
                        <a:t>HMSE 24-31</a:t>
                      </a:r>
                      <a:endParaRPr lang="en-IN" b="1" i="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latin typeface="Cambria" panose="02040503050406030204" pitchFamily="18" charset="0"/>
                        </a:rPr>
                        <a:t>HMSE &lt;24</a:t>
                      </a:r>
                      <a:endParaRPr lang="en-IN" b="1" i="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649">
                <a:tc>
                  <a:txBody>
                    <a:bodyPr/>
                    <a:lstStyle/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Clinical Dementia Rating = 0</a:t>
                      </a:r>
                      <a:endParaRPr lang="en-IN" b="1" i="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Clinical Dementia Rating = 0.5</a:t>
                      </a:r>
                      <a:endParaRPr lang="en-IN" b="1" i="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Clinical Dementia Rating = 1.0</a:t>
                      </a:r>
                      <a:endParaRPr lang="en-IN" b="1" i="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529">
                <a:tc>
                  <a:txBody>
                    <a:bodyPr/>
                    <a:lstStyle/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Cognitively normal,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based on an absence of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significant impairment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in cognitive functions or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activities of daily living</a:t>
                      </a:r>
                      <a:endParaRPr lang="en-IN" b="1" i="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General cognition and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functional performance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sufficiently preserved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such that a diagnosis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of Alzheimer’s disease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cannot be made</a:t>
                      </a:r>
                      <a:endParaRPr lang="en-IN" b="1" i="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NINCDS/ADRDA criteria</a:t>
                      </a:r>
                    </a:p>
                    <a:p>
                      <a:r>
                        <a:rPr lang="en-IN" sz="1350" b="1" u="none" strike="noStrike" kern="1200" baseline="0" dirty="0" smtClean="0">
                          <a:latin typeface="Cambria" panose="02040503050406030204" pitchFamily="18" charset="0"/>
                        </a:rPr>
                        <a:t>for probable AD</a:t>
                      </a:r>
                      <a:endParaRPr lang="en-IN" b="1" i="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97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Cambria" panose="02040503050406030204" pitchFamily="18" charset="0"/>
              </a:rPr>
              <a:t>Inclusion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Cambria" panose="02040503050406030204" pitchFamily="18" charset="0"/>
              </a:rPr>
              <a:t>Age </a:t>
            </a:r>
            <a:r>
              <a:rPr lang="en-IN" dirty="0" smtClean="0">
                <a:latin typeface="Cambria" panose="02040503050406030204" pitchFamily="18" charset="0"/>
              </a:rPr>
              <a:t>&gt;50 years (ADNI – 55)</a:t>
            </a:r>
          </a:p>
          <a:p>
            <a:r>
              <a:rPr lang="en-IN" dirty="0">
                <a:latin typeface="Cambria" panose="02040503050406030204" pitchFamily="18" charset="0"/>
              </a:rPr>
              <a:t>Study partner is available who has frequent contact with the </a:t>
            </a:r>
            <a:r>
              <a:rPr lang="en-IN" dirty="0" smtClean="0">
                <a:latin typeface="Cambria" panose="02040503050406030204" pitchFamily="18" charset="0"/>
              </a:rPr>
              <a:t>subject</a:t>
            </a:r>
          </a:p>
          <a:p>
            <a:r>
              <a:rPr lang="en-IN" dirty="0">
                <a:latin typeface="Cambria" panose="02040503050406030204" pitchFamily="18" charset="0"/>
              </a:rPr>
              <a:t>Visual and auditory acuity adequate for neuropsychological testing.</a:t>
            </a:r>
          </a:p>
          <a:p>
            <a:r>
              <a:rPr lang="en-IN" dirty="0" smtClean="0">
                <a:latin typeface="Cambria" panose="02040503050406030204" pitchFamily="18" charset="0"/>
              </a:rPr>
              <a:t>Good </a:t>
            </a:r>
            <a:r>
              <a:rPr lang="en-IN" dirty="0">
                <a:latin typeface="Cambria" panose="02040503050406030204" pitchFamily="18" charset="0"/>
              </a:rPr>
              <a:t>general health with no diseases expected to interfere with the </a:t>
            </a:r>
            <a:r>
              <a:rPr lang="en-IN" dirty="0" smtClean="0">
                <a:latin typeface="Cambria" panose="02040503050406030204" pitchFamily="18" charset="0"/>
              </a:rPr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17874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Cambria" panose="02040503050406030204" pitchFamily="18" charset="0"/>
              </a:rPr>
              <a:t>Exclusion criteria</a:t>
            </a:r>
            <a:endParaRPr lang="en-IN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Cambria" panose="02040503050406030204" pitchFamily="18" charset="0"/>
              </a:rPr>
              <a:t>Any significant neurological illness</a:t>
            </a:r>
          </a:p>
          <a:p>
            <a:r>
              <a:rPr lang="en-IN" dirty="0">
                <a:latin typeface="Cambria" panose="02040503050406030204" pitchFamily="18" charset="0"/>
              </a:rPr>
              <a:t>Screening/baseline MRI scan with evidence of infection, </a:t>
            </a:r>
            <a:r>
              <a:rPr lang="en-IN" dirty="0" smtClean="0">
                <a:latin typeface="Cambria" panose="02040503050406030204" pitchFamily="18" charset="0"/>
              </a:rPr>
              <a:t>large vessel infarction</a:t>
            </a:r>
            <a:r>
              <a:rPr lang="en-IN" dirty="0">
                <a:latin typeface="Cambria" panose="02040503050406030204" pitchFamily="18" charset="0"/>
              </a:rPr>
              <a:t>, or other focal </a:t>
            </a:r>
            <a:r>
              <a:rPr lang="en-IN" dirty="0" smtClean="0">
                <a:latin typeface="Cambria" panose="02040503050406030204" pitchFamily="18" charset="0"/>
              </a:rPr>
              <a:t>lesions</a:t>
            </a:r>
          </a:p>
          <a:p>
            <a:r>
              <a:rPr lang="en-IN" dirty="0" smtClean="0">
                <a:latin typeface="Cambria" panose="02040503050406030204" pitchFamily="18" charset="0"/>
              </a:rPr>
              <a:t>History of schizophrenia, Bipolar disorder or substance abuse/dependence (DSM-IV)</a:t>
            </a:r>
          </a:p>
          <a:p>
            <a:r>
              <a:rPr lang="en-IN" dirty="0">
                <a:latin typeface="Cambria" panose="02040503050406030204" pitchFamily="18" charset="0"/>
              </a:rPr>
              <a:t>Any significant systemic illness or unstable medical condition which could lead </a:t>
            </a:r>
            <a:r>
              <a:rPr lang="en-IN" dirty="0" smtClean="0">
                <a:latin typeface="Cambria" panose="02040503050406030204" pitchFamily="18" charset="0"/>
              </a:rPr>
              <a:t>to difficulty </a:t>
            </a:r>
            <a:r>
              <a:rPr lang="en-IN" dirty="0">
                <a:latin typeface="Cambria" panose="02040503050406030204" pitchFamily="18" charset="0"/>
              </a:rPr>
              <a:t>complying with the </a:t>
            </a:r>
            <a:r>
              <a:rPr lang="en-IN" dirty="0" smtClean="0">
                <a:latin typeface="Cambria" panose="02040503050406030204" pitchFamily="18" charset="0"/>
              </a:rPr>
              <a:t>protocol</a:t>
            </a:r>
          </a:p>
          <a:p>
            <a:endParaRPr lang="en-IN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275826"/>
              </p:ext>
            </p:extLst>
          </p:nvPr>
        </p:nvGraphicFramePr>
        <p:xfrm>
          <a:off x="595902" y="539750"/>
          <a:ext cx="7735299" cy="37338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829342"/>
                <a:gridCol w="1636889"/>
                <a:gridCol w="2269068"/>
              </a:tblGrid>
              <a:tr h="370840"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Baseline</a:t>
                      </a:r>
                      <a:endParaRPr lang="en-IN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Annual follow up</a:t>
                      </a:r>
                      <a:endParaRPr lang="en-IN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Explain study &amp; obtain consent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X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Demographics, Screening criteria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X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Clinical examination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X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X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Vital signs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X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X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Cognitive</a:t>
                      </a:r>
                      <a:r>
                        <a:rPr lang="en-IN" sz="1800" b="1" baseline="0" dirty="0" smtClean="0"/>
                        <a:t> tests</a:t>
                      </a:r>
                      <a:endParaRPr lang="en-IN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X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X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Lab</a:t>
                      </a:r>
                      <a:r>
                        <a:rPr lang="en-IN" sz="1800" b="1" baseline="0" dirty="0" smtClean="0"/>
                        <a:t> investigations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X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X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MRI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X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X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FDG</a:t>
                      </a:r>
                      <a:r>
                        <a:rPr lang="en-IN" sz="1800" b="1" baseline="0" dirty="0" smtClean="0"/>
                        <a:t> - </a:t>
                      </a:r>
                      <a:r>
                        <a:rPr lang="en-IN" sz="1800" b="1" dirty="0" smtClean="0"/>
                        <a:t>PET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X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X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CSF collection by Lumbar</a:t>
                      </a:r>
                      <a:r>
                        <a:rPr lang="en-IN" sz="1800" b="1" baseline="0" dirty="0" smtClean="0"/>
                        <a:t> puncture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X</a:t>
                      </a:r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64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9694061"/>
              </p:ext>
            </p:extLst>
          </p:nvPr>
        </p:nvGraphicFramePr>
        <p:xfrm>
          <a:off x="780836" y="750013"/>
          <a:ext cx="7068620" cy="4284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67006" y="0"/>
            <a:ext cx="7886700" cy="609734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Cambria" panose="02040503050406030204" pitchFamily="18" charset="0"/>
              </a:rPr>
              <a:t>Schedule of events</a:t>
            </a:r>
            <a:endParaRPr lang="en-IN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44" y="0"/>
            <a:ext cx="8520600" cy="5727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Cambria" panose="02040503050406030204" pitchFamily="18" charset="0"/>
              </a:rPr>
              <a:t>Recruitment (Bangalore site – 10 months)</a:t>
            </a:r>
            <a:endParaRPr lang="en-IN" sz="28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874582"/>
              </p:ext>
            </p:extLst>
          </p:nvPr>
        </p:nvGraphicFramePr>
        <p:xfrm>
          <a:off x="357302" y="572699"/>
          <a:ext cx="7796099" cy="132998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18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8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9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92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7024">
                <a:tc>
                  <a:txBody>
                    <a:bodyPr/>
                    <a:lstStyle/>
                    <a:p>
                      <a:r>
                        <a:rPr lang="en-IN" dirty="0"/>
                        <a:t>HV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Cognitive and Clinical session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Clinica</a:t>
                      </a:r>
                      <a:r>
                        <a:rPr lang="en-IN" baseline="0" dirty="0"/>
                        <a:t>l Investigation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605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India</a:t>
                      </a:r>
                      <a:r>
                        <a:rPr lang="en-IN" sz="1400" baseline="0" dirty="0" smtClean="0"/>
                        <a:t> study</a:t>
                      </a:r>
                      <a:endParaRPr lang="en-IN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34</a:t>
                      </a:r>
                      <a:endParaRPr lang="en-IN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31</a:t>
                      </a:r>
                      <a:endParaRPr lang="en-IN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30</a:t>
                      </a:r>
                      <a:endParaRPr lang="en-IN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16</a:t>
                      </a:r>
                      <a:endParaRPr lang="en-IN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024">
                <a:tc>
                  <a:txBody>
                    <a:bodyPr/>
                    <a:lstStyle/>
                    <a:p>
                      <a:r>
                        <a:rPr lang="en-IN" sz="1400" dirty="0"/>
                        <a:t>Upon</a:t>
                      </a:r>
                      <a:r>
                        <a:rPr lang="en-IN" sz="1400" baseline="0" dirty="0"/>
                        <a:t> ADNI age criteria </a:t>
                      </a:r>
                      <a:endParaRPr lang="en-IN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24</a:t>
                      </a:r>
                      <a:endParaRPr lang="en-IN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24</a:t>
                      </a:r>
                      <a:endParaRPr lang="en-IN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22</a:t>
                      </a:r>
                      <a:endParaRPr lang="en-IN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11</a:t>
                      </a:r>
                      <a:endParaRPr lang="en-IN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689245"/>
              </p:ext>
            </p:extLst>
          </p:nvPr>
        </p:nvGraphicFramePr>
        <p:xfrm>
          <a:off x="357303" y="2094613"/>
          <a:ext cx="7796099" cy="136451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18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8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9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92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r>
                        <a:rPr lang="en-IN" dirty="0"/>
                        <a:t>MCI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Cognitive and Clinical session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Clinica</a:t>
                      </a:r>
                      <a:r>
                        <a:rPr lang="en-IN" baseline="0" dirty="0"/>
                        <a:t>l Investigation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677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India</a:t>
                      </a:r>
                      <a:r>
                        <a:rPr lang="en-IN" sz="1200" baseline="0" dirty="0" smtClean="0"/>
                        <a:t> study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235">
                <a:tc>
                  <a:txBody>
                    <a:bodyPr/>
                    <a:lstStyle/>
                    <a:p>
                      <a:r>
                        <a:rPr lang="en-IN" dirty="0"/>
                        <a:t>Upon</a:t>
                      </a:r>
                      <a:r>
                        <a:rPr lang="en-IN" baseline="0" dirty="0"/>
                        <a:t> ADNI age criteria 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57302" y="3818397"/>
          <a:ext cx="7796099" cy="1005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18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8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9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92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4515">
                <a:tc>
                  <a:txBody>
                    <a:bodyPr/>
                    <a:lstStyle/>
                    <a:p>
                      <a:r>
                        <a:rPr lang="en-IN" dirty="0"/>
                        <a:t>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Cognitive and Clinical session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Clinica</a:t>
                      </a:r>
                      <a:r>
                        <a:rPr lang="en-IN" baseline="0" dirty="0"/>
                        <a:t>l Investigation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677">
                <a:tc>
                  <a:txBody>
                    <a:bodyPr/>
                    <a:lstStyle/>
                    <a:p>
                      <a:r>
                        <a:rPr lang="en-IN" dirty="0" smtClean="0"/>
                        <a:t>ADNI age</a:t>
                      </a:r>
                      <a:r>
                        <a:rPr lang="en-IN" baseline="0" dirty="0" smtClean="0"/>
                        <a:t> criteria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0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4808" y="3834088"/>
            <a:ext cx="367579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MRI</a:t>
            </a:r>
          </a:p>
          <a:p>
            <a:pPr algn="ctr"/>
            <a:r>
              <a:rPr lang="en-IN" dirty="0"/>
              <a:t>Siemens MAGNETOM </a:t>
            </a:r>
            <a:r>
              <a:rPr lang="en-IN" dirty="0" err="1"/>
              <a:t>Skyra</a:t>
            </a:r>
            <a:r>
              <a:rPr lang="en-IN" dirty="0"/>
              <a:t> 3Tesla </a:t>
            </a:r>
          </a:p>
          <a:p>
            <a:pPr algn="ctr"/>
            <a:r>
              <a:rPr lang="en-IN" dirty="0"/>
              <a:t>Software version: D13</a:t>
            </a:r>
          </a:p>
          <a:p>
            <a:pPr algn="ctr"/>
            <a:r>
              <a:rPr lang="en-IN" dirty="0"/>
              <a:t>Coil: Head/Neck 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8491"/>
            <a:ext cx="4593928" cy="3445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05" y="774723"/>
            <a:ext cx="4596078" cy="2582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54103" y="3834087"/>
            <a:ext cx="29073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PET/CT</a:t>
            </a:r>
          </a:p>
          <a:p>
            <a:pPr algn="ctr"/>
            <a:r>
              <a:rPr lang="en-IN" dirty="0"/>
              <a:t>GE Discovery 690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4204" y="4863828"/>
            <a:ext cx="8375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Purchase of new research dedicated scanner is in process – Timeline – 6 months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64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1255</Words>
  <Application>Microsoft Office PowerPoint</Application>
  <PresentationFormat>On-screen Show (16:9)</PresentationFormat>
  <Paragraphs>339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(Body)</vt:lpstr>
      <vt:lpstr>Calibri</vt:lpstr>
      <vt:lpstr>Calibri Light</vt:lpstr>
      <vt:lpstr>Cambria</vt:lpstr>
      <vt:lpstr>Times New Roman</vt:lpstr>
      <vt:lpstr>Wingdings 2</vt:lpstr>
      <vt:lpstr>Office Theme</vt:lpstr>
      <vt:lpstr>INDIA - ADNI</vt:lpstr>
      <vt:lpstr>Tata Longitudinal study - India</vt:lpstr>
      <vt:lpstr>Inclusion criteria</vt:lpstr>
      <vt:lpstr>Inclusion criteria</vt:lpstr>
      <vt:lpstr>Exclusion criteria</vt:lpstr>
      <vt:lpstr>PowerPoint Presentation</vt:lpstr>
      <vt:lpstr>Schedule of events</vt:lpstr>
      <vt:lpstr>Recruitment (Bangalore site – 10 months)</vt:lpstr>
      <vt:lpstr>PowerPoint Presentation</vt:lpstr>
      <vt:lpstr>Image Quality check</vt:lpstr>
      <vt:lpstr>PowerPoint Presentation</vt:lpstr>
      <vt:lpstr>PowerPoint Presentation</vt:lpstr>
      <vt:lpstr>MRI acquisition differences</vt:lpstr>
      <vt:lpstr>PowerPoint Presentation</vt:lpstr>
      <vt:lpstr>Cognitive assessments</vt:lpstr>
      <vt:lpstr>Cognitive assessments</vt:lpstr>
      <vt:lpstr>Cognitive assessments</vt:lpstr>
      <vt:lpstr>Global Functional and Behavioral Assessments</vt:lpstr>
      <vt:lpstr>Unique challenges</vt:lpstr>
      <vt:lpstr>PowerPoint Presentation</vt:lpstr>
      <vt:lpstr>Mean B12 deficient vs Normal</vt:lpstr>
      <vt:lpstr>Mean high TSH vs Normal</vt:lpstr>
      <vt:lpstr>Vascular changes in CN</vt:lpstr>
      <vt:lpstr>Novel analysis methods and Machine learning:   Multivariate linear modeling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Neuroimaging Lab</dc:creator>
  <cp:lastModifiedBy>naren rao</cp:lastModifiedBy>
  <cp:revision>117</cp:revision>
  <dcterms:modified xsi:type="dcterms:W3CDTF">2016-07-22T14:35:41Z</dcterms:modified>
</cp:coreProperties>
</file>