
<file path=[Content_Types].xml><?xml version="1.0" encoding="utf-8"?>
<Types xmlns="http://schemas.openxmlformats.org/package/2006/content-types">
  <Default Extension="jpg" ContentType="image/jpeg"/>
  <Default Extension="emf" ContentType="image/x-emf"/>
  <Default Extension="xls" ContentType="application/vnd.ms-excel"/>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wdp" ContentType="image/vnd.ms-photo"/>
  <Default Extension="png" ContentType="image/png"/>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56"/>
  </p:notesMasterIdLst>
  <p:sldIdLst>
    <p:sldId id="420" r:id="rId3"/>
    <p:sldId id="468" r:id="rId4"/>
    <p:sldId id="508" r:id="rId5"/>
    <p:sldId id="509" r:id="rId6"/>
    <p:sldId id="510" r:id="rId7"/>
    <p:sldId id="469" r:id="rId8"/>
    <p:sldId id="453" r:id="rId9"/>
    <p:sldId id="470" r:id="rId10"/>
    <p:sldId id="523" r:id="rId11"/>
    <p:sldId id="492" r:id="rId12"/>
    <p:sldId id="517" r:id="rId13"/>
    <p:sldId id="504" r:id="rId14"/>
    <p:sldId id="503" r:id="rId15"/>
    <p:sldId id="506" r:id="rId16"/>
    <p:sldId id="507" r:id="rId17"/>
    <p:sldId id="502" r:id="rId18"/>
    <p:sldId id="511" r:id="rId19"/>
    <p:sldId id="512" r:id="rId20"/>
    <p:sldId id="513" r:id="rId21"/>
    <p:sldId id="479" r:id="rId22"/>
    <p:sldId id="514" r:id="rId23"/>
    <p:sldId id="515" r:id="rId24"/>
    <p:sldId id="520" r:id="rId25"/>
    <p:sldId id="521" r:id="rId26"/>
    <p:sldId id="522" r:id="rId27"/>
    <p:sldId id="445" r:id="rId28"/>
    <p:sldId id="516" r:id="rId29"/>
    <p:sldId id="496" r:id="rId30"/>
    <p:sldId id="431" r:id="rId31"/>
    <p:sldId id="434" r:id="rId32"/>
    <p:sldId id="324" r:id="rId33"/>
    <p:sldId id="518" r:id="rId34"/>
    <p:sldId id="519" r:id="rId35"/>
    <p:sldId id="447" r:id="rId36"/>
    <p:sldId id="448" r:id="rId37"/>
    <p:sldId id="354" r:id="rId38"/>
    <p:sldId id="369" r:id="rId39"/>
    <p:sldId id="449" r:id="rId40"/>
    <p:sldId id="485" r:id="rId41"/>
    <p:sldId id="486" r:id="rId42"/>
    <p:sldId id="450" r:id="rId43"/>
    <p:sldId id="454" r:id="rId44"/>
    <p:sldId id="424" r:id="rId45"/>
    <p:sldId id="428" r:id="rId46"/>
    <p:sldId id="429" r:id="rId47"/>
    <p:sldId id="483" r:id="rId48"/>
    <p:sldId id="481" r:id="rId49"/>
    <p:sldId id="482" r:id="rId50"/>
    <p:sldId id="497" r:id="rId51"/>
    <p:sldId id="491" r:id="rId52"/>
    <p:sldId id="439" r:id="rId53"/>
    <p:sldId id="441" r:id="rId54"/>
    <p:sldId id="442" r:id="rId55"/>
  </p:sldIdLst>
  <p:sldSz cx="11161713" cy="7561263"/>
  <p:notesSz cx="6858000" cy="9144000"/>
  <p:defaultTextStyle>
    <a:defPPr>
      <a:defRPr lang="zh-CN"/>
    </a:defPPr>
    <a:lvl1pPr marL="0" lvl="0" indent="0" algn="l" defTabSz="1068579" eaLnBrk="1" fontAlgn="base" latinLnBrk="0" hangingPunct="1">
      <a:lnSpc>
        <a:spcPct val="100000"/>
      </a:lnSpc>
      <a:spcBef>
        <a:spcPct val="0"/>
      </a:spcBef>
      <a:spcAft>
        <a:spcPct val="0"/>
      </a:spcAft>
      <a:buNone/>
      <a:defRPr sz="2100" b="0" i="0" u="none" kern="1200" baseline="0">
        <a:solidFill>
          <a:schemeClr val="tx1"/>
        </a:solidFill>
        <a:latin typeface="Arial" panose="020B0604020202020204" pitchFamily="34" charset="0"/>
        <a:ea typeface="宋体" panose="02010600030101010101" pitchFamily="2" charset="-122"/>
      </a:defRPr>
    </a:lvl1pPr>
    <a:lvl2pPr marL="533337" lvl="1" indent="-76192" algn="l" defTabSz="1068579" eaLnBrk="1" fontAlgn="base" latinLnBrk="0" hangingPunct="1">
      <a:lnSpc>
        <a:spcPct val="100000"/>
      </a:lnSpc>
      <a:spcBef>
        <a:spcPct val="0"/>
      </a:spcBef>
      <a:spcAft>
        <a:spcPct val="0"/>
      </a:spcAft>
      <a:buNone/>
      <a:defRPr sz="2100" b="0" i="0" u="none" kern="1200" baseline="0">
        <a:solidFill>
          <a:schemeClr val="tx1"/>
        </a:solidFill>
        <a:latin typeface="Arial" panose="020B0604020202020204" pitchFamily="34" charset="0"/>
        <a:ea typeface="宋体" panose="02010600030101010101" pitchFamily="2" charset="-122"/>
      </a:defRPr>
    </a:lvl2pPr>
    <a:lvl3pPr marL="1069849" lvl="2" indent="-155556" algn="l" defTabSz="1068579" eaLnBrk="1" fontAlgn="base" latinLnBrk="0" hangingPunct="1">
      <a:lnSpc>
        <a:spcPct val="100000"/>
      </a:lnSpc>
      <a:spcBef>
        <a:spcPct val="0"/>
      </a:spcBef>
      <a:spcAft>
        <a:spcPct val="0"/>
      </a:spcAft>
      <a:buNone/>
      <a:defRPr sz="2100" b="0" i="0" u="none" kern="1200" baseline="0">
        <a:solidFill>
          <a:schemeClr val="tx1"/>
        </a:solidFill>
        <a:latin typeface="Arial" panose="020B0604020202020204" pitchFamily="34" charset="0"/>
        <a:ea typeface="宋体" panose="02010600030101010101" pitchFamily="2" charset="-122"/>
      </a:defRPr>
    </a:lvl3pPr>
    <a:lvl4pPr marL="1603185" lvl="3" indent="-231748" algn="l" defTabSz="1068579" eaLnBrk="1" fontAlgn="base" latinLnBrk="0" hangingPunct="1">
      <a:lnSpc>
        <a:spcPct val="100000"/>
      </a:lnSpc>
      <a:spcBef>
        <a:spcPct val="0"/>
      </a:spcBef>
      <a:spcAft>
        <a:spcPct val="0"/>
      </a:spcAft>
      <a:buNone/>
      <a:defRPr sz="2100" b="0" i="0" u="none" kern="1200" baseline="0">
        <a:solidFill>
          <a:schemeClr val="tx1"/>
        </a:solidFill>
        <a:latin typeface="Arial" panose="020B0604020202020204" pitchFamily="34" charset="0"/>
        <a:ea typeface="宋体" panose="02010600030101010101" pitchFamily="2" charset="-122"/>
      </a:defRPr>
    </a:lvl4pPr>
    <a:lvl5pPr marL="2139697" lvl="4" indent="-311114" algn="l" defTabSz="1068579" eaLnBrk="1" fontAlgn="base" latinLnBrk="0" hangingPunct="1">
      <a:lnSpc>
        <a:spcPct val="100000"/>
      </a:lnSpc>
      <a:spcBef>
        <a:spcPct val="0"/>
      </a:spcBef>
      <a:spcAft>
        <a:spcPct val="0"/>
      </a:spcAft>
      <a:buNone/>
      <a:defRPr sz="2100" b="0" i="0" u="none" kern="1200" baseline="0">
        <a:solidFill>
          <a:schemeClr val="tx1"/>
        </a:solidFill>
        <a:latin typeface="Arial" panose="020B0604020202020204" pitchFamily="34" charset="0"/>
        <a:ea typeface="宋体" panose="02010600030101010101" pitchFamily="2" charset="-122"/>
      </a:defRPr>
    </a:lvl5pPr>
    <a:lvl6pPr marL="2285731" lvl="5" indent="-311114" algn="l" defTabSz="1068579" eaLnBrk="1" fontAlgn="base" latinLnBrk="0" hangingPunct="1">
      <a:lnSpc>
        <a:spcPct val="100000"/>
      </a:lnSpc>
      <a:spcBef>
        <a:spcPct val="0"/>
      </a:spcBef>
      <a:spcAft>
        <a:spcPct val="0"/>
      </a:spcAft>
      <a:buNone/>
      <a:defRPr sz="2100" b="0" i="0" u="none" kern="1200" baseline="0">
        <a:solidFill>
          <a:schemeClr val="tx1"/>
        </a:solidFill>
        <a:latin typeface="Arial" panose="020B0604020202020204" pitchFamily="34" charset="0"/>
        <a:ea typeface="宋体" panose="02010600030101010101" pitchFamily="2" charset="-122"/>
      </a:defRPr>
    </a:lvl6pPr>
    <a:lvl7pPr marL="2742877" lvl="6" indent="-311114" algn="l" defTabSz="1068579" eaLnBrk="1" fontAlgn="base" latinLnBrk="0" hangingPunct="1">
      <a:lnSpc>
        <a:spcPct val="100000"/>
      </a:lnSpc>
      <a:spcBef>
        <a:spcPct val="0"/>
      </a:spcBef>
      <a:spcAft>
        <a:spcPct val="0"/>
      </a:spcAft>
      <a:buNone/>
      <a:defRPr sz="2100" b="0" i="0" u="none" kern="1200" baseline="0">
        <a:solidFill>
          <a:schemeClr val="tx1"/>
        </a:solidFill>
        <a:latin typeface="Arial" panose="020B0604020202020204" pitchFamily="34" charset="0"/>
        <a:ea typeface="宋体" panose="02010600030101010101" pitchFamily="2" charset="-122"/>
      </a:defRPr>
    </a:lvl7pPr>
    <a:lvl8pPr marL="3200023" lvl="7" indent="-311114" algn="l" defTabSz="1068579" eaLnBrk="1" fontAlgn="base" latinLnBrk="0" hangingPunct="1">
      <a:lnSpc>
        <a:spcPct val="100000"/>
      </a:lnSpc>
      <a:spcBef>
        <a:spcPct val="0"/>
      </a:spcBef>
      <a:spcAft>
        <a:spcPct val="0"/>
      </a:spcAft>
      <a:buNone/>
      <a:defRPr sz="2100" b="0" i="0" u="none" kern="1200" baseline="0">
        <a:solidFill>
          <a:schemeClr val="tx1"/>
        </a:solidFill>
        <a:latin typeface="Arial" panose="020B0604020202020204" pitchFamily="34" charset="0"/>
        <a:ea typeface="宋体" panose="02010600030101010101" pitchFamily="2" charset="-122"/>
      </a:defRPr>
    </a:lvl8pPr>
    <a:lvl9pPr marL="3657168" lvl="8" indent="-311114" algn="l" defTabSz="1068579" eaLnBrk="1" fontAlgn="base" latinLnBrk="0" hangingPunct="1">
      <a:lnSpc>
        <a:spcPct val="100000"/>
      </a:lnSpc>
      <a:spcBef>
        <a:spcPct val="0"/>
      </a:spcBef>
      <a:spcAft>
        <a:spcPct val="0"/>
      </a:spcAft>
      <a:buNone/>
      <a:defRPr sz="2100" b="0" i="0" u="none" kern="1200" baseline="0">
        <a:solidFill>
          <a:schemeClr val="tx1"/>
        </a:solidFill>
        <a:latin typeface="Arial" panose="020B0604020202020204" pitchFamily="34" charset="0"/>
        <a:ea typeface="宋体" panose="02010600030101010101" pitchFamily="2" charset="-122"/>
      </a:defRPr>
    </a:lvl9pPr>
  </p:defaultTextStyle>
  <p:extLst>
    <p:ext uri="{EFAFB233-063F-42B5-8137-9DF3F51BA10A}">
      <p15:sldGuideLst xmlns="" xmlns:p15="http://schemas.microsoft.com/office/powerpoint/2012/main">
        <p15:guide id="1" orient="horz" pos="2501">
          <p15:clr>
            <a:srgbClr val="A4A3A4"/>
          </p15:clr>
        </p15:guide>
        <p15:guide id="2" pos="361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15"/>
    <a:srgbClr val="003399"/>
    <a:srgbClr val="339966"/>
    <a:srgbClr val="990000"/>
    <a:srgbClr val="F6D160"/>
    <a:srgbClr val="FF0066"/>
    <a:srgbClr val="3366CC"/>
    <a:srgbClr val="F70000"/>
    <a:srgbClr val="005BE7"/>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2"/>
    <p:restoredTop sz="84332" autoAdjust="0"/>
  </p:normalViewPr>
  <p:slideViewPr>
    <p:cSldViewPr showGuides="1">
      <p:cViewPr>
        <p:scale>
          <a:sx n="75" d="100"/>
          <a:sy n="75" d="100"/>
        </p:scale>
        <p:origin x="-1320" y="-80"/>
      </p:cViewPr>
      <p:guideLst>
        <p:guide orient="horz" pos="2501"/>
        <p:guide pos="3616"/>
      </p:guideLst>
    </p:cSldViewPr>
  </p:slideViewPr>
  <p:notesTextViewPr>
    <p:cViewPr>
      <p:scale>
        <a:sx n="100" d="100"/>
        <a:sy n="100" d="100"/>
      </p:scale>
      <p:origin x="0" y="0"/>
    </p:cViewPr>
  </p:notesTextViewPr>
  <p:sorterViewPr>
    <p:cViewPr>
      <p:scale>
        <a:sx n="66" d="100"/>
        <a:sy n="66" d="100"/>
      </p:scale>
      <p:origin x="0" y="52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notesMaster" Target="notesMasters/notes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Users\Liu\Documents\PPT%20Lectures_Talks\Aging%20Figur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920970403822787"/>
          <c:y val="0.155249693585624"/>
          <c:w val="0.837744966025856"/>
          <c:h val="0.79549757624811"/>
        </c:manualLayout>
      </c:layout>
      <c:barChart>
        <c:barDir val="col"/>
        <c:grouping val="clustered"/>
        <c:varyColors val="0"/>
        <c:ser>
          <c:idx val="0"/>
          <c:order val="0"/>
          <c:spPr>
            <a:solidFill>
              <a:srgbClr val="3366CC"/>
            </a:solidFill>
          </c:spPr>
          <c:invertIfNegative val="0"/>
          <c:val>
            <c:numRef>
              <c:f>'[Aging Figures.xlsx]Sheet1'!$B$20:$B$27</c:f>
              <c:numCache>
                <c:formatCode>General</c:formatCode>
                <c:ptCount val="8"/>
                <c:pt idx="0">
                  <c:v>3.56</c:v>
                </c:pt>
                <c:pt idx="1">
                  <c:v>4.91</c:v>
                </c:pt>
                <c:pt idx="2">
                  <c:v>5.57</c:v>
                </c:pt>
                <c:pt idx="3">
                  <c:v>6.96</c:v>
                </c:pt>
                <c:pt idx="4">
                  <c:v>8.870000000000002</c:v>
                </c:pt>
                <c:pt idx="5">
                  <c:v>12.2</c:v>
                </c:pt>
                <c:pt idx="6">
                  <c:v>20.0</c:v>
                </c:pt>
                <c:pt idx="7">
                  <c:v>25.0</c:v>
                </c:pt>
              </c:numCache>
            </c:numRef>
          </c:val>
          <c:extLst xmlns:c16r2="http://schemas.microsoft.com/office/drawing/2015/06/chart">
            <c:ext xmlns:c16="http://schemas.microsoft.com/office/drawing/2014/chart" uri="{C3380CC4-5D6E-409C-BE32-E72D297353CC}">
              <c16:uniqueId val="{00000000-9A97-4D01-B091-758A61721EE7}"/>
            </c:ext>
          </c:extLst>
        </c:ser>
        <c:dLbls>
          <c:showLegendKey val="0"/>
          <c:showVal val="0"/>
          <c:showCatName val="0"/>
          <c:showSerName val="0"/>
          <c:showPercent val="0"/>
          <c:showBubbleSize val="0"/>
        </c:dLbls>
        <c:gapWidth val="150"/>
        <c:axId val="2055075976"/>
        <c:axId val="-1048528984"/>
      </c:barChart>
      <c:catAx>
        <c:axId val="2055075976"/>
        <c:scaling>
          <c:orientation val="minMax"/>
        </c:scaling>
        <c:delete val="0"/>
        <c:axPos val="b"/>
        <c:majorTickMark val="in"/>
        <c:minorTickMark val="none"/>
        <c:tickLblPos val="none"/>
        <c:spPr>
          <a:ln w="28575"/>
        </c:spPr>
        <c:crossAx val="-1048528984"/>
        <c:crosses val="autoZero"/>
        <c:auto val="1"/>
        <c:lblAlgn val="ctr"/>
        <c:lblOffset val="100"/>
        <c:noMultiLvlLbl val="0"/>
      </c:catAx>
      <c:valAx>
        <c:axId val="-1048528984"/>
        <c:scaling>
          <c:orientation val="minMax"/>
        </c:scaling>
        <c:delete val="0"/>
        <c:axPos val="l"/>
        <c:numFmt formatCode="General" sourceLinked="1"/>
        <c:majorTickMark val="out"/>
        <c:minorTickMark val="none"/>
        <c:tickLblPos val="nextTo"/>
        <c:spPr>
          <a:ln w="28575"/>
        </c:spPr>
        <c:txPr>
          <a:bodyPr/>
          <a:lstStyle/>
          <a:p>
            <a:pPr>
              <a:defRPr sz="1600"/>
            </a:pPr>
            <a:endParaRPr lang="en-US"/>
          </a:p>
        </c:txPr>
        <c:crossAx val="2055075976"/>
        <c:crosses val="autoZero"/>
        <c:crossBetween val="between"/>
      </c:valAx>
      <c:spPr>
        <a:noFill/>
      </c:spPr>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1069340" fontAlgn="auto">
              <a:spcBef>
                <a:spcPts val="0"/>
              </a:spcBef>
              <a:spcAft>
                <a:spcPts val="0"/>
              </a:spcAft>
              <a:defRPr sz="1200">
                <a:latin typeface="+mn-lt"/>
                <a:ea typeface="+mn-ea"/>
              </a:defRPr>
            </a:lvl1pPr>
          </a:lstStyle>
          <a:p>
            <a:pPr marL="0" marR="0" lvl="0" indent="0" algn="l" defTabSz="106934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1069340" fontAlgn="auto">
              <a:spcBef>
                <a:spcPts val="0"/>
              </a:spcBef>
              <a:spcAft>
                <a:spcPts val="0"/>
              </a:spcAft>
              <a:defRPr sz="1200">
                <a:latin typeface="+mn-lt"/>
                <a:ea typeface="+mn-ea"/>
              </a:defRPr>
            </a:lvl1pPr>
          </a:lstStyle>
          <a:p>
            <a:pPr marL="0" marR="0" lvl="0" indent="0" algn="r" defTabSz="106934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898525" y="685800"/>
            <a:ext cx="506095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单击此处编辑母版文本样式</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1069340" fontAlgn="auto">
              <a:spcBef>
                <a:spcPts val="0"/>
              </a:spcBef>
              <a:spcAft>
                <a:spcPts val="0"/>
              </a:spcAft>
              <a:defRPr sz="1200">
                <a:latin typeface="+mn-lt"/>
                <a:ea typeface="+mn-ea"/>
              </a:defRPr>
            </a:lvl1pPr>
          </a:lstStyle>
          <a:p>
            <a:pPr marL="0" marR="0" lvl="0" indent="0" algn="l" defTabSz="106934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p>
            <a:pPr lvl="0" algn="r" eaLnBrk="1" hangingPunct="1"/>
            <a:fld id="{9A0DB2DC-4C9A-4742-B13C-FB6460FD3503}" type="slidenum">
              <a:rPr lang="zh-CN" altLang="en-US" sz="1200" dirty="0">
                <a:latin typeface="Calibri" panose="020F0502020204030204" pitchFamily="34" charset="0"/>
              </a:rPr>
              <a:t>‹#›</a:t>
            </a:fld>
            <a:endParaRPr lang="zh-CN" altLang="en-US" sz="1200" dirty="0">
              <a:latin typeface="Calibri" panose="020F0502020204030204" pitchFamily="34" charset="0"/>
            </a:endParaRPr>
          </a:p>
        </p:txBody>
      </p:sp>
    </p:spTree>
    <p:extLst>
      <p:ext uri="{BB962C8B-B14F-4D97-AF65-F5344CB8AC3E}">
        <p14:creationId xmlns:p14="http://schemas.microsoft.com/office/powerpoint/2010/main" val="3988667241"/>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146" algn="l" rtl="0" eaLnBrk="0" fontAlgn="base" hangingPunct="0">
      <a:spcBef>
        <a:spcPct val="30000"/>
      </a:spcBef>
      <a:spcAft>
        <a:spcPct val="0"/>
      </a:spcAft>
      <a:defRPr sz="1200" kern="1200">
        <a:solidFill>
          <a:schemeClr val="tx1"/>
        </a:solidFill>
        <a:latin typeface="+mn-lt"/>
        <a:ea typeface="+mn-ea"/>
        <a:cs typeface="+mn-cs"/>
      </a:defRPr>
    </a:lvl2pPr>
    <a:lvl3pPr marL="914292" algn="l" rtl="0" eaLnBrk="0" fontAlgn="base" hangingPunct="0">
      <a:spcBef>
        <a:spcPct val="30000"/>
      </a:spcBef>
      <a:spcAft>
        <a:spcPct val="0"/>
      </a:spcAft>
      <a:defRPr sz="1200" kern="1200">
        <a:solidFill>
          <a:schemeClr val="tx1"/>
        </a:solidFill>
        <a:latin typeface="+mn-lt"/>
        <a:ea typeface="+mn-ea"/>
        <a:cs typeface="+mn-cs"/>
      </a:defRPr>
    </a:lvl3pPr>
    <a:lvl4pPr marL="1371438" algn="l" rtl="0" eaLnBrk="0" fontAlgn="base" hangingPunct="0">
      <a:spcBef>
        <a:spcPct val="30000"/>
      </a:spcBef>
      <a:spcAft>
        <a:spcPct val="0"/>
      </a:spcAft>
      <a:defRPr sz="1200" kern="1200">
        <a:solidFill>
          <a:schemeClr val="tx1"/>
        </a:solidFill>
        <a:latin typeface="+mn-lt"/>
        <a:ea typeface="+mn-ea"/>
        <a:cs typeface="+mn-cs"/>
      </a:defRPr>
    </a:lvl4pPr>
    <a:lvl5pPr marL="1828584" algn="l" rtl="0" eaLnBrk="0" fontAlgn="base" hangingPunct="0">
      <a:spcBef>
        <a:spcPct val="30000"/>
      </a:spcBef>
      <a:spcAft>
        <a:spcPct val="0"/>
      </a:spcAft>
      <a:defRPr sz="1200" kern="1200">
        <a:solidFill>
          <a:schemeClr val="tx1"/>
        </a:solidFill>
        <a:latin typeface="+mn-lt"/>
        <a:ea typeface="+mn-ea"/>
        <a:cs typeface="+mn-cs"/>
      </a:defRPr>
    </a:lvl5pPr>
    <a:lvl6pPr marL="2285731" algn="l" defTabSz="914292" rtl="0" eaLnBrk="1" latinLnBrk="0" hangingPunct="1">
      <a:defRPr sz="1200" kern="1200">
        <a:solidFill>
          <a:schemeClr val="tx1"/>
        </a:solidFill>
        <a:latin typeface="+mn-lt"/>
        <a:ea typeface="+mn-ea"/>
        <a:cs typeface="+mn-cs"/>
      </a:defRPr>
    </a:lvl6pPr>
    <a:lvl7pPr marL="2742877" algn="l" defTabSz="914292" rtl="0" eaLnBrk="1" latinLnBrk="0" hangingPunct="1">
      <a:defRPr sz="1200" kern="1200">
        <a:solidFill>
          <a:schemeClr val="tx1"/>
        </a:solidFill>
        <a:latin typeface="+mn-lt"/>
        <a:ea typeface="+mn-ea"/>
        <a:cs typeface="+mn-cs"/>
      </a:defRPr>
    </a:lvl7pPr>
    <a:lvl8pPr marL="3200023" algn="l" defTabSz="914292" rtl="0" eaLnBrk="1" latinLnBrk="0" hangingPunct="1">
      <a:defRPr sz="1200" kern="1200">
        <a:solidFill>
          <a:schemeClr val="tx1"/>
        </a:solidFill>
        <a:latin typeface="+mn-lt"/>
        <a:ea typeface="+mn-ea"/>
        <a:cs typeface="+mn-cs"/>
      </a:defRPr>
    </a:lvl8pPr>
    <a:lvl9pPr marL="3657168" algn="l" defTabSz="91429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a:xfrm>
            <a:off x="898525" y="685800"/>
            <a:ext cx="5060950" cy="3429000"/>
          </a:xfrm>
          <a:ln>
            <a:solidFill>
              <a:srgbClr val="000000">
                <a:alpha val="100000"/>
              </a:srgbClr>
            </a:solidFill>
            <a:miter lim="800000"/>
          </a:ln>
        </p:spPr>
      </p:sp>
      <p:sp>
        <p:nvSpPr>
          <p:cNvPr id="14339"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7412" name="灯片编号占位符 3"/>
          <p:cNvSpPr txBox="1">
            <a:spLocks noGrp="1"/>
          </p:cNvSpPr>
          <p:nvPr>
            <p:ph type="sldNum" sz="quarter"/>
          </p:nvPr>
        </p:nvSpPr>
        <p:spPr bwMode="auto">
          <a:noFill/>
          <a:ln>
            <a:noFill/>
            <a:miter lim="800000"/>
          </a:ln>
        </p:spPr>
        <p:txBody>
          <a:bodyPr wrap="square" lIns="91440" tIns="45720" rIns="91440" bIns="45720" numCol="1" rtlCol="0" anchor="b" anchorCtr="0" compatLnSpc="1"/>
          <a:lstStyle/>
          <a:p>
            <a:pPr lvl="0" algn="r" eaLnBrk="1" hangingPunct="1"/>
            <a:fld id="{9A0DB2DC-4C9A-4742-B13C-FB6460FD3503}" type="slidenum">
              <a:rPr lang="zh-CN" altLang="en-US" sz="1200" dirty="0">
                <a:latin typeface="Calibri" panose="020F0502020204030204" pitchFamily="34" charset="0"/>
              </a:rPr>
              <a:pPr lvl="0" algn="r" eaLnBrk="1" hangingPunct="1"/>
              <a:t>1</a:t>
            </a:fld>
            <a:endParaRPr lang="zh-CN" altLang="en-US" sz="1200" dirty="0">
              <a:latin typeface="Calibri" panose="020F0502020204030204" pitchFamily="34" charset="0"/>
            </a:endParaRPr>
          </a:p>
        </p:txBody>
      </p:sp>
    </p:spTree>
    <p:extLst>
      <p:ext uri="{BB962C8B-B14F-4D97-AF65-F5344CB8AC3E}">
        <p14:creationId xmlns:p14="http://schemas.microsoft.com/office/powerpoint/2010/main" val="4073219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en-US" sz="6600" dirty="0" smtClean="0"/>
              <a:t>各位专家，下午好，我是申勇，来自中科大。汇报的题目为：脑小血管病发病机制及临床评估关键技术研究</a:t>
            </a:r>
          </a:p>
          <a:p>
            <a:pPr marL="0" marR="0" indent="0" algn="l" defTabSz="914400" rtl="0" eaLnBrk="1" fontAlgn="base" latinLnBrk="0" hangingPunct="1">
              <a:lnSpc>
                <a:spcPct val="100000"/>
              </a:lnSpc>
              <a:spcBef>
                <a:spcPct val="30000"/>
              </a:spcBef>
              <a:spcAft>
                <a:spcPct val="0"/>
              </a:spcAft>
              <a:buClrTx/>
              <a:buSzTx/>
              <a:buFontTx/>
              <a:buNone/>
              <a:tabLst/>
              <a:defRPr/>
            </a:pPr>
            <a:endParaRPr lang="zh-CN" altLang="en-US" sz="6600" dirty="0"/>
          </a:p>
        </p:txBody>
      </p:sp>
      <p:sp>
        <p:nvSpPr>
          <p:cNvPr id="4" name="灯片编号占位符 3"/>
          <p:cNvSpPr>
            <a:spLocks noGrp="1"/>
          </p:cNvSpPr>
          <p:nvPr>
            <p:ph type="sldNum" sz="quarter" idx="10"/>
          </p:nvPr>
        </p:nvSpPr>
        <p:spPr/>
        <p:txBody>
          <a:bodyPr/>
          <a:lstStyle/>
          <a:p>
            <a:pPr>
              <a:defRPr/>
            </a:pPr>
            <a:fld id="{326E2653-CA89-4E21-B997-1284319A66A3}" type="slidenum">
              <a:rPr lang="zh-CN" altLang="en-US" smtClean="0"/>
              <a:pPr>
                <a:defRPr/>
              </a:pPr>
              <a:t>17</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lgn="just">
              <a:spcAft>
                <a:spcPts val="1800"/>
              </a:spcAft>
              <a:buFont typeface="Wingdings" pitchFamily="2" charset="2"/>
              <a:buChar char="u"/>
            </a:pPr>
            <a:r>
              <a:rPr lang="zh-CN" altLang="en-US" dirty="0" smtClean="0"/>
              <a:t>我们的总体目标是</a:t>
            </a:r>
            <a:r>
              <a:rPr lang="zh-CN" altLang="en-US" sz="1200" b="1" dirty="0" smtClean="0">
                <a:latin typeface="微软雅黑" pitchFamily="34" charset="-122"/>
                <a:ea typeface="微软雅黑" pitchFamily="34" charset="-122"/>
              </a:rPr>
              <a:t>阐明脑小血管病的发病机制，获得生物标志物，建立定量化诊断和评估体系。通过五个课题来完成这一目标，从新动物模型的建立，发病机制的研究，转化研究到临床横断面和</a:t>
            </a:r>
            <a:r>
              <a:rPr lang="zh-CN" altLang="en-US" sz="1200" b="1" dirty="0" smtClean="0">
                <a:solidFill>
                  <a:srgbClr val="FF0000"/>
                </a:solidFill>
                <a:latin typeface="微软雅黑" pitchFamily="34" charset="-122"/>
                <a:ea typeface="微软雅黑" pitchFamily="34" charset="-122"/>
              </a:rPr>
              <a:t>纵向研究。</a:t>
            </a:r>
            <a:endParaRPr lang="en-US" altLang="zh-CN" sz="1200" b="1" dirty="0" smtClean="0">
              <a:latin typeface="微软雅黑" pitchFamily="34" charset="-122"/>
              <a:ea typeface="微软雅黑" pitchFamily="34" charset="-122"/>
            </a:endParaRPr>
          </a:p>
          <a:p>
            <a:endParaRPr lang="zh-CN" altLang="en-US" dirty="0"/>
          </a:p>
        </p:txBody>
      </p:sp>
      <p:sp>
        <p:nvSpPr>
          <p:cNvPr id="4" name="灯片编号占位符 3"/>
          <p:cNvSpPr>
            <a:spLocks noGrp="1"/>
          </p:cNvSpPr>
          <p:nvPr>
            <p:ph type="sldNum" sz="quarter" idx="10"/>
          </p:nvPr>
        </p:nvSpPr>
        <p:spPr/>
        <p:txBody>
          <a:bodyPr/>
          <a:lstStyle/>
          <a:p>
            <a:pPr>
              <a:defRPr/>
            </a:pPr>
            <a:fld id="{326E2653-CA89-4E21-B997-1284319A66A3}" type="slidenum">
              <a:rPr lang="zh-CN" altLang="en-US" smtClean="0"/>
              <a:pPr>
                <a:defRPr/>
              </a:pPr>
              <a:t>18</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这是我们的总体技术路线，从临床发现问题，到动物模型建立，再进行发病机制的研究，从而产生了生物标志物，走向临床进行验证，最终建立临</a:t>
            </a:r>
            <a:r>
              <a:rPr lang="zh-CN" altLang="en-US" sz="1200" b="1" dirty="0" smtClean="0">
                <a:solidFill>
                  <a:srgbClr val="002060"/>
                </a:solidFill>
                <a:latin typeface="微软雅黑" panose="020B0503020204020204" pitchFamily="34" charset="-122"/>
                <a:ea typeface="微软雅黑" panose="020B0503020204020204" pitchFamily="34" charset="-122"/>
              </a:rPr>
              <a:t>床诊断及预警预后评估体系。</a:t>
            </a:r>
            <a:endParaRPr lang="zh-CN" altLang="en-US" dirty="0"/>
          </a:p>
        </p:txBody>
      </p:sp>
      <p:sp>
        <p:nvSpPr>
          <p:cNvPr id="4" name="灯片编号占位符 3"/>
          <p:cNvSpPr>
            <a:spLocks noGrp="1"/>
          </p:cNvSpPr>
          <p:nvPr>
            <p:ph type="sldNum" sz="quarter" idx="10"/>
          </p:nvPr>
        </p:nvSpPr>
        <p:spPr/>
        <p:txBody>
          <a:bodyPr/>
          <a:lstStyle/>
          <a:p>
            <a:pPr>
              <a:defRPr/>
            </a:pPr>
            <a:fld id="{326E2653-CA89-4E21-B997-1284319A66A3}" type="slidenum">
              <a:rPr lang="zh-CN" altLang="en-US" smtClean="0"/>
              <a:pPr>
                <a:defRPr/>
              </a:pPr>
              <a:t>19</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幻灯片图像占位符 1"/>
          <p:cNvSpPr>
            <a:spLocks noGrp="1" noRot="1" noChangeAspect="1" noChangeArrowheads="1" noTextEdit="1"/>
          </p:cNvSpPr>
          <p:nvPr>
            <p:ph type="sldImg"/>
          </p:nvPr>
        </p:nvSpPr>
        <p:spPr>
          <a:ln/>
        </p:spPr>
      </p:sp>
      <p:sp>
        <p:nvSpPr>
          <p:cNvPr id="39938"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kumimoji="1" lang="zh-CN" altLang="en-US">
              <a:solidFill>
                <a:srgbClr val="000000"/>
              </a:solidFill>
              <a:cs typeface="宋体"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8525" y="685800"/>
            <a:ext cx="5060950" cy="34290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008810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参与本项目主要的这</a:t>
            </a:r>
            <a:r>
              <a:rPr lang="en-US" altLang="zh-CN" dirty="0"/>
              <a:t>9</a:t>
            </a:r>
            <a:r>
              <a:rPr lang="zh-CN" altLang="en-US" dirty="0"/>
              <a:t>家医院都是全国一流的三甲医院。</a:t>
            </a:r>
          </a:p>
        </p:txBody>
      </p:sp>
      <p:sp>
        <p:nvSpPr>
          <p:cNvPr id="4" name="灯片编号占位符 3"/>
          <p:cNvSpPr>
            <a:spLocks noGrp="1"/>
          </p:cNvSpPr>
          <p:nvPr>
            <p:ph type="sldNum" sz="quarter" idx="10"/>
          </p:nvPr>
        </p:nvSpPr>
        <p:spPr/>
        <p:txBody>
          <a:bodyPr/>
          <a:lstStyle/>
          <a:p>
            <a:pPr>
              <a:defRPr/>
            </a:pPr>
            <a:fld id="{326E2653-CA89-4E21-B997-1284319A66A3}" type="slidenum">
              <a:rPr lang="zh-CN" altLang="en-US" smtClean="0">
                <a:solidFill>
                  <a:prstClr val="black"/>
                </a:solidFill>
              </a:rPr>
              <a:t>28</a:t>
            </a:fld>
            <a:endParaRPr lang="zh-CN" altLang="en-US">
              <a:solidFill>
                <a:prstClr val="black"/>
              </a:solidFill>
            </a:endParaRPr>
          </a:p>
        </p:txBody>
      </p:sp>
    </p:spTree>
    <p:extLst>
      <p:ext uri="{BB962C8B-B14F-4D97-AF65-F5344CB8AC3E}">
        <p14:creationId xmlns:p14="http://schemas.microsoft.com/office/powerpoint/2010/main" val="2869607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898525" y="685800"/>
            <a:ext cx="5060950" cy="3429000"/>
          </a:xfrm>
          <a:ln>
            <a:solidFill>
              <a:srgbClr val="000000">
                <a:alpha val="100000"/>
              </a:srgbClr>
            </a:solidFill>
            <a:miter lim="800000"/>
          </a:ln>
        </p:spPr>
      </p:sp>
      <p:sp>
        <p:nvSpPr>
          <p:cNvPr id="15363"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8436" name="灯片编号占位符 3"/>
          <p:cNvSpPr txBox="1">
            <a:spLocks noGrp="1"/>
          </p:cNvSpPr>
          <p:nvPr>
            <p:ph type="sldNum" sz="quarter"/>
          </p:nvPr>
        </p:nvSpPr>
        <p:spPr bwMode="auto">
          <a:noFill/>
          <a:ln>
            <a:noFill/>
            <a:miter lim="800000"/>
          </a:ln>
        </p:spPr>
        <p:txBody>
          <a:bodyPr wrap="square" lIns="91440" tIns="45720" rIns="91440" bIns="45720" numCol="1" rtlCol="0" anchor="b" anchorCtr="0" compatLnSpc="1"/>
          <a:lstStyle/>
          <a:p>
            <a:pPr lvl="0" algn="r" eaLnBrk="1" hangingPunct="1"/>
            <a:fld id="{9A0DB2DC-4C9A-4742-B13C-FB6460FD3503}" type="slidenum">
              <a:rPr lang="zh-CN" altLang="en-US" sz="1200" dirty="0">
                <a:latin typeface="Calibri" panose="020F0502020204030204" pitchFamily="34" charset="0"/>
              </a:rPr>
              <a:t>29</a:t>
            </a:fld>
            <a:endParaRPr lang="zh-CN" altLang="en-US" sz="1200" dirty="0">
              <a:latin typeface="Calibri" panose="020F0502020204030204" pitchFamily="34" charset="0"/>
            </a:endParaRPr>
          </a:p>
        </p:txBody>
      </p:sp>
    </p:spTree>
    <p:extLst>
      <p:ext uri="{BB962C8B-B14F-4D97-AF65-F5344CB8AC3E}">
        <p14:creationId xmlns:p14="http://schemas.microsoft.com/office/powerpoint/2010/main" val="3870933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898525" y="685800"/>
            <a:ext cx="5060950" cy="3429000"/>
          </a:xfrm>
          <a:ln>
            <a:solidFill>
              <a:srgbClr val="000000">
                <a:alpha val="100000"/>
              </a:srgbClr>
            </a:solidFill>
            <a:miter lim="800000"/>
          </a:ln>
        </p:spPr>
      </p:sp>
      <p:sp>
        <p:nvSpPr>
          <p:cNvPr id="15363"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8436" name="灯片编号占位符 3"/>
          <p:cNvSpPr txBox="1">
            <a:spLocks noGrp="1"/>
          </p:cNvSpPr>
          <p:nvPr>
            <p:ph type="sldNum" sz="quarter"/>
          </p:nvPr>
        </p:nvSpPr>
        <p:spPr bwMode="auto">
          <a:noFill/>
          <a:ln>
            <a:noFill/>
            <a:miter lim="800000"/>
          </a:ln>
        </p:spPr>
        <p:txBody>
          <a:bodyPr wrap="square" lIns="91440" tIns="45720" rIns="91440" bIns="45720" numCol="1" rtlCol="0" anchor="b" anchorCtr="0" compatLnSpc="1"/>
          <a:lstStyle/>
          <a:p>
            <a:pPr lvl="0" algn="r" eaLnBrk="1" hangingPunct="1"/>
            <a:fld id="{9A0DB2DC-4C9A-4742-B13C-FB6460FD3503}" type="slidenum">
              <a:rPr lang="zh-CN" altLang="en-US" sz="1200" dirty="0">
                <a:latin typeface="Calibri" panose="020F0502020204030204" pitchFamily="34" charset="0"/>
              </a:rPr>
              <a:t>30</a:t>
            </a:fld>
            <a:endParaRPr lang="zh-CN" altLang="en-US" sz="1200" dirty="0">
              <a:latin typeface="Calibri" panose="020F0502020204030204" pitchFamily="34" charset="0"/>
            </a:endParaRPr>
          </a:p>
        </p:txBody>
      </p:sp>
    </p:spTree>
    <p:extLst>
      <p:ext uri="{BB962C8B-B14F-4D97-AF65-F5344CB8AC3E}">
        <p14:creationId xmlns:p14="http://schemas.microsoft.com/office/powerpoint/2010/main" val="3870933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p:cNvSpPr>
            <a:spLocks noGrp="1" noRot="1" noChangeAspect="1" noTextEdit="1"/>
          </p:cNvSpPr>
          <p:nvPr>
            <p:ph type="sldImg"/>
          </p:nvPr>
        </p:nvSpPr>
        <p:spPr>
          <a:xfrm>
            <a:off x="898525" y="685800"/>
            <a:ext cx="5060950" cy="3429000"/>
          </a:xfrm>
          <a:ln>
            <a:solidFill>
              <a:srgbClr val="000000">
                <a:alpha val="100000"/>
              </a:srgbClr>
            </a:solidFill>
            <a:miter lim="800000"/>
          </a:ln>
        </p:spPr>
      </p:sp>
      <p:sp>
        <p:nvSpPr>
          <p:cNvPr id="18435" name="备注占位符 2"/>
          <p:cNvSpPr>
            <a:spLocks noGrp="1"/>
          </p:cNvSpPr>
          <p:nvPr>
            <p:ph type="body" idx="1"/>
          </p:nvPr>
        </p:nvSpPr>
        <p:spPr>
          <a:noFill/>
          <a:ln>
            <a:noFill/>
          </a:ln>
        </p:spPr>
        <p:txBody>
          <a:bodyPr wrap="square" lIns="91440" tIns="45720" rIns="91440" bIns="45720" anchor="t">
            <a:normAutofit fontScale="62500" lnSpcReduction="20000"/>
          </a:bodyPr>
          <a:lstStyle/>
          <a:p>
            <a:pPr lvl="0" eaLnBrk="1" hangingPunct="1">
              <a:spcBef>
                <a:spcPct val="0"/>
              </a:spcBef>
            </a:pPr>
            <a:r>
              <a:rPr lang="zh-CN" altLang="en-US" sz="4000" b="1" dirty="0">
                <a:latin typeface="Times New Roman" panose="02020603050405020304" pitchFamily="18" charset="0"/>
              </a:rPr>
              <a:t>In 2017, China central government launched a major project to build a comprehensive “Hefei National Science Center” (to be completed in year 2020).</a:t>
            </a:r>
          </a:p>
          <a:p>
            <a:pPr lvl="0" eaLnBrk="1" hangingPunct="1">
              <a:spcBef>
                <a:spcPct val="0"/>
              </a:spcBef>
            </a:pPr>
            <a:endParaRPr lang="zh-CN" altLang="en-US" sz="4000" b="1" dirty="0">
              <a:latin typeface="Times New Roman" panose="02020603050405020304" pitchFamily="18" charset="0"/>
            </a:endParaRPr>
          </a:p>
          <a:p>
            <a:pPr lvl="0" eaLnBrk="1" hangingPunct="1">
              <a:spcBef>
                <a:spcPct val="0"/>
              </a:spcBef>
            </a:pPr>
            <a:r>
              <a:rPr lang="en-US" altLang="zh-CN" sz="4000" b="1" noProof="0" dirty="0">
                <a:ln>
                  <a:noFill/>
                </a:ln>
                <a:effectLst/>
                <a:uLnTx/>
                <a:uFillTx/>
                <a:cs typeface="Arial" panose="020B0604020202020204" pitchFamily="34" charset="0"/>
                <a:sym typeface="+mn-ea"/>
              </a:rPr>
              <a:t>This </a:t>
            </a:r>
            <a:r>
              <a:rPr lang="en-US" altLang="zh-CN" sz="4000" b="1" dirty="0">
                <a:solidFill>
                  <a:schemeClr val="accent2">
                    <a:lumMod val="50000"/>
                  </a:schemeClr>
                </a:solidFill>
                <a:cs typeface="Arial" panose="020B0604020202020204" pitchFamily="34" charset="0"/>
                <a:sym typeface="+mn-ea"/>
              </a:rPr>
              <a:t>National Laboratory will be built as the style of United States Department of Energy, and will focus in the area of study based on the idea that information science depends on quantum effects in physics.</a:t>
            </a:r>
          </a:p>
        </p:txBody>
      </p:sp>
      <p:sp>
        <p:nvSpPr>
          <p:cNvPr id="24580" name="灯片编号占位符 3"/>
          <p:cNvSpPr txBox="1">
            <a:spLocks noGrp="1"/>
          </p:cNvSpPr>
          <p:nvPr>
            <p:ph type="sldNum" sz="quarter"/>
          </p:nvPr>
        </p:nvSpPr>
        <p:spPr bwMode="auto">
          <a:noFill/>
          <a:ln>
            <a:noFill/>
            <a:miter lim="800000"/>
          </a:ln>
        </p:spPr>
        <p:txBody>
          <a:bodyPr wrap="square" lIns="91440" tIns="45720" rIns="91440" bIns="45720" numCol="1" rtlCol="0" anchor="b" anchorCtr="0" compatLnSpc="1"/>
          <a:lstStyle/>
          <a:p>
            <a:pPr lvl="0" algn="r" eaLnBrk="1" hangingPunct="1"/>
            <a:fld id="{9A0DB2DC-4C9A-4742-B13C-FB6460FD3503}" type="slidenum">
              <a:rPr lang="zh-CN" altLang="en-US" sz="1200" dirty="0">
                <a:latin typeface="Calibri" panose="020F0502020204030204" pitchFamily="34" charset="0"/>
              </a:rPr>
              <a:t>31</a:t>
            </a:fld>
            <a:endParaRPr lang="zh-CN" altLang="en-US" sz="1200" dirty="0">
              <a:latin typeface="Calibri" panose="020F0502020204030204" pitchFamily="34" charset="0"/>
            </a:endParaRPr>
          </a:p>
        </p:txBody>
      </p:sp>
    </p:spTree>
    <p:extLst>
      <p:ext uri="{BB962C8B-B14F-4D97-AF65-F5344CB8AC3E}">
        <p14:creationId xmlns:p14="http://schemas.microsoft.com/office/powerpoint/2010/main" val="782011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幻灯片图像占位符 1"/>
          <p:cNvSpPr>
            <a:spLocks noGrp="1" noRot="1" noChangeAspect="1" noTextEdit="1"/>
          </p:cNvSpPr>
          <p:nvPr>
            <p:ph type="sldImg"/>
          </p:nvPr>
        </p:nvSpPr>
        <p:spPr bwMode="auto">
          <a:xfrm>
            <a:off x="898525" y="685800"/>
            <a:ext cx="506095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4" name="备注占位符 2"/>
          <p:cNvSpPr>
            <a:spLocks noGrp="1"/>
          </p:cNvSpPr>
          <p:nvPr>
            <p:ph type="body" idx="1"/>
          </p:nvPr>
        </p:nvSpPr>
        <p:spPr>
          <a:noFill/>
        </p:spPr>
        <p:txBody>
          <a:bodyPr/>
          <a:lstStyle/>
          <a:p>
            <a:r>
              <a:rPr lang="zh-CN" altLang="en-US">
                <a:latin typeface="Calibri" charset="0"/>
              </a:rPr>
              <a:t>这些国家级重点实验室分布在全国各地，另外还有各地的专业从事衰老研究的中心及院所、如</a:t>
            </a:r>
          </a:p>
        </p:txBody>
      </p:sp>
      <p:sp>
        <p:nvSpPr>
          <p:cNvPr id="54275" name="灯片编号占位符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247064-B6BB-1440-B549-BCEAC18B3F63}" type="slidenum">
              <a:rPr lang="zh-CN" altLang="en-US" sz="1200"/>
              <a:pPr eaLnBrk="1" hangingPunct="1"/>
              <a:t>35</a:t>
            </a:fld>
            <a:endParaRPr lang="zh-CN"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a:extLst>
              <a:ext uri="{FF2B5EF4-FFF2-40B4-BE49-F238E27FC236}">
                <a16:creationId xmlns:a16="http://schemas.microsoft.com/office/drawing/2014/main" xmlns="" id="{3526AA38-EDF0-43EE-8713-00B9EFBAECA6}"/>
              </a:ext>
            </a:extLst>
          </p:cNvPr>
          <p:cNvSpPr>
            <a:spLocks noGrp="1" noRot="1" noChangeAspect="1" noTextEdit="1"/>
          </p:cNvSpPr>
          <p:nvPr>
            <p:ph type="sldImg"/>
          </p:nvPr>
        </p:nvSpPr>
        <p:spPr bwMode="auto">
          <a:xfrm>
            <a:off x="898525" y="685800"/>
            <a:ext cx="506095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备注占位符 2">
            <a:extLst>
              <a:ext uri="{FF2B5EF4-FFF2-40B4-BE49-F238E27FC236}">
                <a16:creationId xmlns:a16="http://schemas.microsoft.com/office/drawing/2014/main" xmlns="" id="{B85F1EDC-BD25-4DC5-BB51-7C742B4898E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5725" indent="-85725">
              <a:tabLst>
                <a:tab pos="723900" algn="l"/>
                <a:tab pos="1447800" algn="l"/>
                <a:tab pos="2171700" algn="l"/>
                <a:tab pos="2895600" algn="l"/>
                <a:tab pos="3619500" algn="l"/>
                <a:tab pos="4343400" algn="l"/>
                <a:tab pos="5067300" algn="l"/>
              </a:tabLst>
            </a:pPr>
            <a:endParaRPr lang="zh-CN" altLang="en-US" dirty="0">
              <a:cs typeface="宋体" panose="02010600030101010101" pitchFamily="2" charset="-122"/>
            </a:endParaRPr>
          </a:p>
        </p:txBody>
      </p:sp>
      <p:sp>
        <p:nvSpPr>
          <p:cNvPr id="11268" name="灯片编号占位符 3">
            <a:extLst>
              <a:ext uri="{FF2B5EF4-FFF2-40B4-BE49-F238E27FC236}">
                <a16:creationId xmlns:a16="http://schemas.microsoft.com/office/drawing/2014/main" xmlns="" id="{F43BFF75-C556-45CA-886A-D8FA7D196C0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cs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cs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cs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cs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cs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cs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cs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cs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cs typeface="宋体" panose="02010600030101010101" pitchFamily="2" charset="-122"/>
              </a:defRPr>
            </a:lvl9pPr>
          </a:lstStyle>
          <a:p>
            <a:pPr>
              <a:spcBef>
                <a:spcPct val="0"/>
              </a:spcBef>
            </a:pPr>
            <a:fld id="{A370BC77-C59D-46B6-8128-59BE5D4EAB5D}" type="slidenum">
              <a:rPr lang="zh-CN" altLang="en-US">
                <a:latin typeface="Arial" panose="020B0604020202020204" pitchFamily="34" charset="0"/>
              </a:rPr>
              <a:pPr>
                <a:spcBef>
                  <a:spcPct val="0"/>
                </a:spcBef>
              </a:pPr>
              <a:t>2</a:t>
            </a:fld>
            <a:endParaRPr lang="zh-CN" altLang="en-US">
              <a:latin typeface="Arial" panose="020B0604020202020204" pitchFamily="34" charset="0"/>
            </a:endParaRPr>
          </a:p>
        </p:txBody>
      </p:sp>
    </p:spTree>
    <p:extLst>
      <p:ext uri="{BB962C8B-B14F-4D97-AF65-F5344CB8AC3E}">
        <p14:creationId xmlns:p14="http://schemas.microsoft.com/office/powerpoint/2010/main" val="2179365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TextEdit="1"/>
          </p:cNvSpPr>
          <p:nvPr>
            <p:ph type="sldImg"/>
          </p:nvPr>
        </p:nvSpPr>
        <p:spPr>
          <a:xfrm>
            <a:off x="898525" y="685800"/>
            <a:ext cx="5060950" cy="3429000"/>
          </a:xfrm>
          <a:ln>
            <a:solidFill>
              <a:srgbClr val="000000">
                <a:alpha val="100000"/>
              </a:srgbClr>
            </a:solidFill>
            <a:miter lim="800000"/>
          </a:ln>
        </p:spPr>
      </p:sp>
      <p:sp>
        <p:nvSpPr>
          <p:cNvPr id="19459" name="备注占位符 2"/>
          <p:cNvSpPr>
            <a:spLocks noGrp="1"/>
          </p:cNvSpPr>
          <p:nvPr>
            <p:ph type="body" idx="1"/>
          </p:nvPr>
        </p:nvSpPr>
        <p:spPr>
          <a:noFill/>
          <a:ln>
            <a:noFill/>
          </a:ln>
        </p:spPr>
        <p:txBody>
          <a:bodyPr wrap="square" lIns="91440" tIns="45720" rIns="91440" bIns="45720" anchor="t"/>
          <a:lstStyle/>
          <a:p>
            <a:pPr lvl="0"/>
            <a:endParaRPr lang="zh-CN" altLang="en-US" dirty="0"/>
          </a:p>
        </p:txBody>
      </p:sp>
      <p:sp>
        <p:nvSpPr>
          <p:cNvPr id="4" name="灯片编号占位符 3"/>
          <p:cNvSpPr txBox="1">
            <a:spLocks noGrp="1"/>
          </p:cNvSpPr>
          <p:nvPr>
            <p:ph type="sldNum" sz="quarter"/>
          </p:nvPr>
        </p:nvSpPr>
        <p:spPr>
          <a:noFill/>
        </p:spPr>
        <p:txBody>
          <a:bodyPr lIns="91440" tIns="45720" rIns="91440" bIns="45720" rtlCol="0" anchor="b"/>
          <a:lstStyle/>
          <a:p>
            <a:pPr lvl="0" algn="r" eaLnBrk="1" hangingPunct="1"/>
            <a:fld id="{9A0DB2DC-4C9A-4742-B13C-FB6460FD3503}" type="slidenum">
              <a:rPr lang="zh-CN" altLang="en-US" sz="1200" dirty="0">
                <a:latin typeface="Calibri" panose="020F0502020204030204" pitchFamily="34" charset="0"/>
              </a:rPr>
              <a:t>36</a:t>
            </a:fld>
            <a:endParaRPr lang="zh-CN" altLang="en-US" sz="1200" dirty="0">
              <a:latin typeface="Calibri" panose="020F0502020204030204" pitchFamily="34" charset="0"/>
            </a:endParaRPr>
          </a:p>
        </p:txBody>
      </p:sp>
    </p:spTree>
    <p:extLst>
      <p:ext uri="{BB962C8B-B14F-4D97-AF65-F5344CB8AC3E}">
        <p14:creationId xmlns:p14="http://schemas.microsoft.com/office/powerpoint/2010/main" val="1699165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8525" y="685800"/>
            <a:ext cx="5060950" cy="3429000"/>
          </a:xfrm>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665060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8525" y="685800"/>
            <a:ext cx="506095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D049EC6D-DB1F-44A4-BAF7-4CD4248B20AA}" type="slidenum">
              <a:rPr lang="zh-CN" altLang="en-US" smtClean="0">
                <a:solidFill>
                  <a:prstClr val="black"/>
                </a:solidFill>
              </a:rPr>
              <a:t>41</a:t>
            </a:fld>
            <a:endParaRPr lang="zh-CN" alt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8525" y="685800"/>
            <a:ext cx="5060950" cy="3429000"/>
          </a:xfrm>
        </p:spPr>
      </p:sp>
      <p:sp>
        <p:nvSpPr>
          <p:cNvPr id="3" name="Notes Placeholder 2"/>
          <p:cNvSpPr>
            <a:spLocks noGrp="1"/>
          </p:cNvSpPr>
          <p:nvPr>
            <p:ph type="body" idx="1"/>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ltLang="zh-CN">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898525" y="685800"/>
            <a:ext cx="5060950" cy="3429000"/>
          </a:xfrm>
          <a:ln>
            <a:solidFill>
              <a:srgbClr val="000000">
                <a:alpha val="100000"/>
              </a:srgbClr>
            </a:solidFill>
            <a:miter lim="800000"/>
          </a:ln>
        </p:spPr>
      </p:sp>
      <p:sp>
        <p:nvSpPr>
          <p:cNvPr id="15363"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8436" name="灯片编号占位符 3"/>
          <p:cNvSpPr txBox="1">
            <a:spLocks noGrp="1"/>
          </p:cNvSpPr>
          <p:nvPr>
            <p:ph type="sldNum" sz="quarter"/>
          </p:nvPr>
        </p:nvSpPr>
        <p:spPr bwMode="auto">
          <a:noFill/>
          <a:ln>
            <a:noFill/>
            <a:miter lim="800000"/>
          </a:ln>
        </p:spPr>
        <p:txBody>
          <a:bodyPr wrap="square" lIns="91440" tIns="45720" rIns="91440" bIns="45720" numCol="1" rtlCol="0" anchor="b" anchorCtr="0" compatLnSpc="1"/>
          <a:lstStyle/>
          <a:p>
            <a:pPr lvl="0" algn="r" eaLnBrk="1" hangingPunct="1"/>
            <a:fld id="{9A0DB2DC-4C9A-4742-B13C-FB6460FD3503}" type="slidenum">
              <a:rPr lang="zh-CN" altLang="en-US" sz="1200" dirty="0">
                <a:latin typeface="Calibri" panose="020F0502020204030204" pitchFamily="34" charset="0"/>
              </a:rPr>
              <a:t>43</a:t>
            </a:fld>
            <a:endParaRPr lang="zh-CN" altLang="en-US" sz="1200" dirty="0">
              <a:latin typeface="Calibri" panose="020F0502020204030204" pitchFamily="34" charset="0"/>
            </a:endParaRPr>
          </a:p>
        </p:txBody>
      </p:sp>
    </p:spTree>
    <p:extLst>
      <p:ext uri="{BB962C8B-B14F-4D97-AF65-F5344CB8AC3E}">
        <p14:creationId xmlns:p14="http://schemas.microsoft.com/office/powerpoint/2010/main" val="38709339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898525" y="685800"/>
            <a:ext cx="5060950" cy="3429000"/>
          </a:xfrm>
          <a:ln>
            <a:solidFill>
              <a:srgbClr val="000000">
                <a:alpha val="100000"/>
              </a:srgbClr>
            </a:solidFill>
            <a:miter lim="800000"/>
          </a:ln>
        </p:spPr>
      </p:sp>
      <p:sp>
        <p:nvSpPr>
          <p:cNvPr id="15363"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8436" name="灯片编号占位符 3"/>
          <p:cNvSpPr txBox="1">
            <a:spLocks noGrp="1"/>
          </p:cNvSpPr>
          <p:nvPr>
            <p:ph type="sldNum" sz="quarter"/>
          </p:nvPr>
        </p:nvSpPr>
        <p:spPr bwMode="auto">
          <a:noFill/>
          <a:ln>
            <a:noFill/>
            <a:miter lim="800000"/>
          </a:ln>
        </p:spPr>
        <p:txBody>
          <a:bodyPr wrap="square" lIns="91440" tIns="45720" rIns="91440" bIns="45720" numCol="1" rtlCol="0" anchor="b" anchorCtr="0" compatLnSpc="1"/>
          <a:lstStyle/>
          <a:p>
            <a:pPr lvl="0" algn="r" eaLnBrk="1" hangingPunct="1"/>
            <a:fld id="{9A0DB2DC-4C9A-4742-B13C-FB6460FD3503}" type="slidenum">
              <a:rPr lang="zh-CN" altLang="en-US" sz="1200" dirty="0">
                <a:latin typeface="Calibri" panose="020F0502020204030204" pitchFamily="34" charset="0"/>
              </a:rPr>
              <a:t>44</a:t>
            </a:fld>
            <a:endParaRPr lang="zh-CN" altLang="en-US" sz="1200" dirty="0">
              <a:latin typeface="Calibri" panose="020F0502020204030204" pitchFamily="34" charset="0"/>
            </a:endParaRPr>
          </a:p>
        </p:txBody>
      </p:sp>
    </p:spTree>
    <p:extLst>
      <p:ext uri="{BB962C8B-B14F-4D97-AF65-F5344CB8AC3E}">
        <p14:creationId xmlns:p14="http://schemas.microsoft.com/office/powerpoint/2010/main" val="38709339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898525" y="685800"/>
            <a:ext cx="5060950" cy="3429000"/>
          </a:xfrm>
          <a:ln>
            <a:solidFill>
              <a:srgbClr val="000000">
                <a:alpha val="100000"/>
              </a:srgbClr>
            </a:solidFill>
            <a:miter lim="800000"/>
          </a:ln>
        </p:spPr>
      </p:sp>
      <p:sp>
        <p:nvSpPr>
          <p:cNvPr id="15363"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8436" name="灯片编号占位符 3"/>
          <p:cNvSpPr txBox="1">
            <a:spLocks noGrp="1"/>
          </p:cNvSpPr>
          <p:nvPr>
            <p:ph type="sldNum" sz="quarter"/>
          </p:nvPr>
        </p:nvSpPr>
        <p:spPr bwMode="auto">
          <a:noFill/>
          <a:ln>
            <a:noFill/>
            <a:miter lim="800000"/>
          </a:ln>
        </p:spPr>
        <p:txBody>
          <a:bodyPr wrap="square" lIns="91440" tIns="45720" rIns="91440" bIns="45720" numCol="1" rtlCol="0" anchor="b" anchorCtr="0" compatLnSpc="1"/>
          <a:lstStyle/>
          <a:p>
            <a:pPr lvl="0" algn="r" eaLnBrk="1" hangingPunct="1"/>
            <a:fld id="{9A0DB2DC-4C9A-4742-B13C-FB6460FD3503}" type="slidenum">
              <a:rPr lang="zh-CN" altLang="en-US" sz="1200" dirty="0">
                <a:latin typeface="Calibri" panose="020F0502020204030204" pitchFamily="34" charset="0"/>
              </a:rPr>
              <a:t>45</a:t>
            </a:fld>
            <a:endParaRPr lang="zh-CN" altLang="en-US" sz="1200" dirty="0">
              <a:latin typeface="Calibri" panose="020F0502020204030204" pitchFamily="34" charset="0"/>
            </a:endParaRPr>
          </a:p>
        </p:txBody>
      </p:sp>
    </p:spTree>
    <p:extLst>
      <p:ext uri="{BB962C8B-B14F-4D97-AF65-F5344CB8AC3E}">
        <p14:creationId xmlns:p14="http://schemas.microsoft.com/office/powerpoint/2010/main" val="3870933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8525" y="685800"/>
            <a:ext cx="5060950" cy="3429000"/>
          </a:xfrm>
        </p:spPr>
      </p:sp>
      <p:sp>
        <p:nvSpPr>
          <p:cNvPr id="3" name="备注占位符 2"/>
          <p:cNvSpPr>
            <a:spLocks noGrp="1"/>
          </p:cNvSpPr>
          <p:nvPr>
            <p:ph type="body" idx="1"/>
          </p:nvPr>
        </p:nvSpPr>
        <p:spPr/>
        <p:txBody>
          <a:bodyPr/>
          <a:lstStyle/>
          <a:p>
            <a:pPr>
              <a:defRPr/>
            </a:pPr>
            <a:r>
              <a:rPr lang="en-US" altLang="zh-CN" dirty="0" smtClean="0"/>
              <a:t>2</a:t>
            </a:r>
            <a:r>
              <a:rPr lang="zh-CN" altLang="en-US" dirty="0" smtClean="0"/>
              <a:t>个社区，长期采样，按项目批量，专属样本管理。同时：仪器统筹，设备对接，耗材管理，财务管理</a:t>
            </a:r>
            <a:endParaRPr lang="zh-CN" altLang="en-US" dirty="0"/>
          </a:p>
        </p:txBody>
      </p:sp>
      <p:sp>
        <p:nvSpPr>
          <p:cNvPr id="4" name="灯片编号占位符 3"/>
          <p:cNvSpPr>
            <a:spLocks noGrp="1"/>
          </p:cNvSpPr>
          <p:nvPr>
            <p:ph type="sldNum" sz="quarter" idx="5"/>
          </p:nvPr>
        </p:nvSpPr>
        <p:spPr/>
        <p:txBody>
          <a:bodyPr/>
          <a:lstStyle/>
          <a:p>
            <a:pPr>
              <a:defRPr/>
            </a:pPr>
            <a:fld id="{683B9EDF-901A-7647-A195-2121418D8ED2}" type="slidenum">
              <a:rPr lang="zh-CN" altLang="en-US"/>
              <a:pPr>
                <a:defRPr/>
              </a:pPr>
              <a:t>47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8525" y="685800"/>
            <a:ext cx="5060950" cy="3429000"/>
          </a:xfrm>
        </p:spPr>
      </p:sp>
      <p:sp>
        <p:nvSpPr>
          <p:cNvPr id="3" name="备注占位符 2"/>
          <p:cNvSpPr>
            <a:spLocks noGrp="1"/>
          </p:cNvSpPr>
          <p:nvPr>
            <p:ph type="body" idx="1"/>
          </p:nvPr>
        </p:nvSpPr>
        <p:spPr/>
        <p:txBody>
          <a:bodyPr/>
          <a:lstStyle/>
          <a:p>
            <a:r>
              <a:rPr lang="zh-CN" altLang="en-US" dirty="0" smtClean="0"/>
              <a:t>炫</a:t>
            </a:r>
            <a:endParaRPr lang="zh-CN" altLang="en-US" dirty="0"/>
          </a:p>
        </p:txBody>
      </p:sp>
      <p:sp>
        <p:nvSpPr>
          <p:cNvPr id="4" name="灯片编号占位符 3"/>
          <p:cNvSpPr>
            <a:spLocks noGrp="1"/>
          </p:cNvSpPr>
          <p:nvPr>
            <p:ph type="sldNum" sz="quarter" idx="10"/>
          </p:nvPr>
        </p:nvSpPr>
        <p:spPr/>
        <p:txBody>
          <a:bodyPr/>
          <a:lstStyle/>
          <a:p>
            <a:fld id="{A91CE405-D2CA-428C-8278-1C5D48EB01D5}" type="slidenum">
              <a:rPr lang="zh-CN" altLang="en-US" smtClean="0"/>
              <a:pPr/>
              <a:t>48</a:t>
            </a:fld>
            <a:endParaRPr lang="zh-CN" altLang="en-US"/>
          </a:p>
        </p:txBody>
      </p:sp>
    </p:spTree>
    <p:extLst>
      <p:ext uri="{BB962C8B-B14F-4D97-AF65-F5344CB8AC3E}">
        <p14:creationId xmlns:p14="http://schemas.microsoft.com/office/powerpoint/2010/main" val="15448297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4294967295"/>
          </p:nvPr>
        </p:nvSpPr>
        <p:spPr bwMode="auto">
          <a:xfrm>
            <a:off x="3884451" y="8685953"/>
            <a:ext cx="2972357" cy="4559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2"/>
                </a:solidFill>
                <a:latin typeface="Helvetica" charset="0"/>
                <a:ea typeface="Apple LiGothic Medium" charset="0"/>
                <a:cs typeface="Apple LiGothic Medium" charset="0"/>
              </a:defRPr>
            </a:lvl1pPr>
            <a:lvl2pPr marL="742950" indent="-285750">
              <a:defRPr sz="2400">
                <a:solidFill>
                  <a:schemeClr val="bg2"/>
                </a:solidFill>
                <a:latin typeface="Helvetica" charset="0"/>
                <a:ea typeface="Apple LiGothic Medium" charset="0"/>
                <a:cs typeface="Apple LiGothic Medium" charset="0"/>
              </a:defRPr>
            </a:lvl2pPr>
            <a:lvl3pPr marL="1143000" indent="-228600">
              <a:defRPr sz="2400">
                <a:solidFill>
                  <a:schemeClr val="bg2"/>
                </a:solidFill>
                <a:latin typeface="Helvetica" charset="0"/>
                <a:ea typeface="Apple LiGothic Medium" charset="0"/>
                <a:cs typeface="Apple LiGothic Medium" charset="0"/>
              </a:defRPr>
            </a:lvl3pPr>
            <a:lvl4pPr marL="1600200" indent="-228600">
              <a:defRPr sz="2400">
                <a:solidFill>
                  <a:schemeClr val="bg2"/>
                </a:solidFill>
                <a:latin typeface="Helvetica" charset="0"/>
                <a:ea typeface="Apple LiGothic Medium" charset="0"/>
                <a:cs typeface="Apple LiGothic Medium" charset="0"/>
              </a:defRPr>
            </a:lvl4pPr>
            <a:lvl5pPr marL="2057400" indent="-228600">
              <a:defRPr sz="2400">
                <a:solidFill>
                  <a:schemeClr val="bg2"/>
                </a:solidFill>
                <a:latin typeface="Helvetica" charset="0"/>
                <a:ea typeface="Apple LiGothic Medium" charset="0"/>
                <a:cs typeface="Apple LiGothic Medium" charset="0"/>
              </a:defRPr>
            </a:lvl5pPr>
            <a:lvl6pPr marL="2514600" indent="-228600" eaLnBrk="0" fontAlgn="base" hangingPunct="0">
              <a:spcBef>
                <a:spcPct val="0"/>
              </a:spcBef>
              <a:spcAft>
                <a:spcPct val="0"/>
              </a:spcAft>
              <a:defRPr sz="2400">
                <a:solidFill>
                  <a:schemeClr val="bg2"/>
                </a:solidFill>
                <a:latin typeface="Helvetica" charset="0"/>
                <a:ea typeface="Apple LiGothic Medium" charset="0"/>
                <a:cs typeface="Apple LiGothic Medium" charset="0"/>
              </a:defRPr>
            </a:lvl6pPr>
            <a:lvl7pPr marL="2971800" indent="-228600" eaLnBrk="0" fontAlgn="base" hangingPunct="0">
              <a:spcBef>
                <a:spcPct val="0"/>
              </a:spcBef>
              <a:spcAft>
                <a:spcPct val="0"/>
              </a:spcAft>
              <a:defRPr sz="2400">
                <a:solidFill>
                  <a:schemeClr val="bg2"/>
                </a:solidFill>
                <a:latin typeface="Helvetica" charset="0"/>
                <a:ea typeface="Apple LiGothic Medium" charset="0"/>
                <a:cs typeface="Apple LiGothic Medium" charset="0"/>
              </a:defRPr>
            </a:lvl7pPr>
            <a:lvl8pPr marL="3429000" indent="-228600" eaLnBrk="0" fontAlgn="base" hangingPunct="0">
              <a:spcBef>
                <a:spcPct val="0"/>
              </a:spcBef>
              <a:spcAft>
                <a:spcPct val="0"/>
              </a:spcAft>
              <a:defRPr sz="2400">
                <a:solidFill>
                  <a:schemeClr val="bg2"/>
                </a:solidFill>
                <a:latin typeface="Helvetica" charset="0"/>
                <a:ea typeface="Apple LiGothic Medium" charset="0"/>
                <a:cs typeface="Apple LiGothic Medium" charset="0"/>
              </a:defRPr>
            </a:lvl8pPr>
            <a:lvl9pPr marL="3886200" indent="-228600" eaLnBrk="0" fontAlgn="base" hangingPunct="0">
              <a:spcBef>
                <a:spcPct val="0"/>
              </a:spcBef>
              <a:spcAft>
                <a:spcPct val="0"/>
              </a:spcAft>
              <a:defRPr sz="2400">
                <a:solidFill>
                  <a:schemeClr val="bg2"/>
                </a:solidFill>
                <a:latin typeface="Helvetica" charset="0"/>
                <a:ea typeface="Apple LiGothic Medium" charset="0"/>
                <a:cs typeface="Apple LiGothic Medium" charset="0"/>
              </a:defRPr>
            </a:lvl9pPr>
          </a:lstStyle>
          <a:p>
            <a:fld id="{2150BFF5-5005-8E45-944C-6955ABD31C96}" type="slidenum">
              <a:rPr lang="en-US"/>
              <a:pPr/>
              <a:t>49</a:t>
            </a:fld>
            <a:endParaRPr lang="en-US"/>
          </a:p>
        </p:txBody>
      </p:sp>
      <p:sp>
        <p:nvSpPr>
          <p:cNvPr id="104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4451" name="Rectangle 3"/>
          <p:cNvSpPr>
            <a:spLocks noGrp="1" noChangeArrowheads="1"/>
          </p:cNvSpPr>
          <p:nvPr>
            <p:ph type="body" idx="1"/>
          </p:nvPr>
        </p:nvSpPr>
        <p:spPr/>
        <p:txBody>
          <a:bodyPr/>
          <a:lstStyle/>
          <a:p>
            <a:pPr>
              <a:defRPr/>
            </a:pPr>
            <a:endParaRPr lang="en-US"/>
          </a:p>
        </p:txBody>
      </p:sp>
    </p:spTree>
    <p:extLst>
      <p:ext uri="{BB962C8B-B14F-4D97-AF65-F5344CB8AC3E}">
        <p14:creationId xmlns:p14="http://schemas.microsoft.com/office/powerpoint/2010/main" val="3045762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0"/>
              </a:spcBef>
            </a:pPr>
            <a:r>
              <a:rPr lang="zh-CN" altLang="en-US" sz="1100">
                <a:latin typeface="宋体" charset="0"/>
                <a:ea typeface="宋体" charset="0"/>
              </a:rPr>
              <a:t>由于计划生育政策和中国社会的进步，中国人均寿命已达</a:t>
            </a:r>
            <a:r>
              <a:rPr lang="en-US" altLang="zh-CN" sz="1100">
                <a:latin typeface="宋体" charset="0"/>
                <a:ea typeface="宋体" charset="0"/>
              </a:rPr>
              <a:t>76</a:t>
            </a:r>
            <a:r>
              <a:rPr lang="zh-CN" altLang="en-US" sz="1100">
                <a:latin typeface="宋体" charset="0"/>
                <a:ea typeface="宋体" charset="0"/>
              </a:rPr>
              <a:t>岁。中国在</a:t>
            </a:r>
            <a:r>
              <a:rPr lang="en-US" altLang="zh-CN" sz="1100">
                <a:latin typeface="宋体" charset="0"/>
                <a:ea typeface="宋体" charset="0"/>
              </a:rPr>
              <a:t>2002</a:t>
            </a:r>
            <a:r>
              <a:rPr lang="zh-CN" altLang="en-US" sz="1100">
                <a:latin typeface="宋体" charset="0"/>
                <a:ea typeface="宋体" charset="0"/>
              </a:rPr>
              <a:t>年就进入了</a:t>
            </a:r>
            <a:r>
              <a:rPr lang="zh-CN" altLang="en-US" sz="1100" b="1">
                <a:latin typeface="宋体" charset="0"/>
                <a:ea typeface="宋体" charset="0"/>
              </a:rPr>
              <a:t>少子化社会</a:t>
            </a:r>
            <a:r>
              <a:rPr lang="zh-CN" altLang="en-US" sz="1100">
                <a:latin typeface="宋体" charset="0"/>
                <a:ea typeface="宋体" charset="0"/>
              </a:rPr>
              <a:t>（</a:t>
            </a:r>
            <a:r>
              <a:rPr lang="en-US" altLang="zh-CN" sz="1100">
                <a:latin typeface="宋体" charset="0"/>
                <a:ea typeface="宋体" charset="0"/>
              </a:rPr>
              <a:t>14.03%</a:t>
            </a:r>
            <a:r>
              <a:rPr lang="zh-CN" altLang="en-US" sz="1100">
                <a:latin typeface="宋体" charset="0"/>
                <a:ea typeface="宋体" charset="0"/>
              </a:rPr>
              <a:t>），</a:t>
            </a:r>
            <a:r>
              <a:rPr lang="en-US" altLang="zh-CN" sz="1100">
                <a:latin typeface="宋体" charset="0"/>
                <a:ea typeface="宋体" charset="0"/>
              </a:rPr>
              <a:t>14</a:t>
            </a:r>
            <a:r>
              <a:rPr lang="zh-CN" altLang="en-US" sz="1100">
                <a:latin typeface="宋体" charset="0"/>
                <a:ea typeface="宋体" charset="0"/>
              </a:rPr>
              <a:t>岁以下人口占总人口的比例在</a:t>
            </a:r>
            <a:r>
              <a:rPr lang="en-US" altLang="zh-CN" sz="1100">
                <a:latin typeface="宋体" charset="0"/>
                <a:ea typeface="宋体" charset="0"/>
              </a:rPr>
              <a:t>15%</a:t>
            </a:r>
            <a:r>
              <a:rPr lang="zh-CN" altLang="en-US" sz="1100">
                <a:latin typeface="宋体" charset="0"/>
                <a:ea typeface="宋体" charset="0"/>
              </a:rPr>
              <a:t>以下。</a:t>
            </a:r>
            <a:r>
              <a:rPr lang="en-US" altLang="zh-CN" sz="1100">
                <a:latin typeface="宋体" charset="0"/>
                <a:ea typeface="宋体" charset="0"/>
              </a:rPr>
              <a:t>2002</a:t>
            </a:r>
            <a:r>
              <a:rPr lang="zh-CN" altLang="en-US" sz="1100">
                <a:latin typeface="宋体" charset="0"/>
                <a:ea typeface="宋体" charset="0"/>
              </a:rPr>
              <a:t>进入严重少子化</a:t>
            </a:r>
            <a:r>
              <a:rPr lang="en-US" altLang="zh-CN" sz="1100">
                <a:latin typeface="宋体" charset="0"/>
                <a:ea typeface="宋体" charset="0"/>
              </a:rPr>
              <a:t>12.86%</a:t>
            </a:r>
            <a:r>
              <a:rPr lang="zh-CN" altLang="en-US" sz="1100">
                <a:latin typeface="宋体" charset="0"/>
                <a:ea typeface="宋体" charset="0"/>
              </a:rPr>
              <a:t>（</a:t>
            </a:r>
            <a:r>
              <a:rPr lang="en-US" altLang="zh-CN" sz="1100">
                <a:latin typeface="宋体" charset="0"/>
                <a:ea typeface="宋体" charset="0"/>
              </a:rPr>
              <a:t>13%</a:t>
            </a:r>
            <a:r>
              <a:rPr lang="zh-CN" altLang="en-US" sz="1100">
                <a:latin typeface="宋体" charset="0"/>
                <a:ea typeface="宋体" charset="0"/>
              </a:rPr>
              <a:t>以下）</a:t>
            </a:r>
            <a:endParaRPr lang="en-US" altLang="zh-CN" sz="1100">
              <a:latin typeface="宋体" charset="0"/>
              <a:ea typeface="宋体" charset="0"/>
            </a:endParaRPr>
          </a:p>
          <a:p>
            <a:pPr eaLnBrk="1" hangingPunct="1">
              <a:lnSpc>
                <a:spcPct val="90000"/>
              </a:lnSpc>
              <a:spcBef>
                <a:spcPct val="0"/>
              </a:spcBef>
            </a:pPr>
            <a:r>
              <a:rPr lang="zh-CN" altLang="en-US" sz="1100">
                <a:latin typeface="宋体" charset="0"/>
                <a:ea typeface="宋体" charset="0"/>
              </a:rPr>
              <a:t>近</a:t>
            </a:r>
            <a:r>
              <a:rPr lang="en-US" altLang="zh-CN" sz="1100">
                <a:latin typeface="宋体" charset="0"/>
                <a:ea typeface="宋体" charset="0"/>
              </a:rPr>
              <a:t>80%</a:t>
            </a:r>
            <a:r>
              <a:rPr lang="zh-CN" altLang="en-US" sz="1100">
                <a:latin typeface="宋体" charset="0"/>
                <a:ea typeface="宋体" charset="0"/>
              </a:rPr>
              <a:t>的老年人患有慢性病，老年人医疗费用的开支是中青年人的</a:t>
            </a:r>
            <a:r>
              <a:rPr lang="en-US" altLang="zh-CN" sz="1100">
                <a:latin typeface="宋体" charset="0"/>
                <a:ea typeface="宋体" charset="0"/>
              </a:rPr>
              <a:t>2.5</a:t>
            </a:r>
            <a:r>
              <a:rPr lang="zh-CN" altLang="en-US" sz="1100">
                <a:latin typeface="宋体" charset="0"/>
                <a:ea typeface="宋体" charset="0"/>
              </a:rPr>
              <a:t>倍以上。给老人及其家庭和社会带来极大负担。因此，实现健康老龄化具有重大社会意义。</a:t>
            </a:r>
            <a:endParaRPr lang="en-US" altLang="zh-CN" sz="1100">
              <a:latin typeface="宋体" charset="0"/>
              <a:ea typeface="宋体" charset="0"/>
            </a:endParaRPr>
          </a:p>
          <a:p>
            <a:pPr eaLnBrk="1" hangingPunct="1">
              <a:lnSpc>
                <a:spcPct val="90000"/>
              </a:lnSpc>
              <a:spcBef>
                <a:spcPct val="0"/>
              </a:spcBef>
            </a:pPr>
            <a:r>
              <a:rPr lang="zh-CN" altLang="en-US" sz="1100">
                <a:latin typeface="宋体" charset="0"/>
                <a:ea typeface="宋体" charset="0"/>
              </a:rPr>
              <a:t>世界卫生组织</a:t>
            </a:r>
            <a:r>
              <a:rPr lang="en-US" altLang="zh-CN" sz="1100">
                <a:latin typeface="宋体" charset="0"/>
                <a:ea typeface="宋体" charset="0"/>
              </a:rPr>
              <a:t>2014</a:t>
            </a:r>
            <a:r>
              <a:rPr lang="zh-CN" altLang="en-US" sz="1100">
                <a:latin typeface="宋体" charset="0"/>
                <a:ea typeface="宋体" charset="0"/>
              </a:rPr>
              <a:t>年</a:t>
            </a:r>
            <a:r>
              <a:rPr lang="en-US" altLang="zh-CN" sz="1100">
                <a:latin typeface="宋体" charset="0"/>
                <a:ea typeface="宋体" charset="0"/>
              </a:rPr>
              <a:t>9</a:t>
            </a:r>
            <a:r>
              <a:rPr lang="zh-CN" altLang="en-US" sz="1100">
                <a:latin typeface="宋体" charset="0"/>
                <a:ea typeface="宋体" charset="0"/>
              </a:rPr>
              <a:t>月</a:t>
            </a:r>
            <a:r>
              <a:rPr lang="en-US" altLang="zh-CN" sz="1100">
                <a:latin typeface="宋体" charset="0"/>
                <a:ea typeface="宋体" charset="0"/>
              </a:rPr>
              <a:t>15</a:t>
            </a:r>
            <a:r>
              <a:rPr lang="zh-CN" altLang="en-US" sz="1100">
                <a:latin typeface="宋体" charset="0"/>
                <a:ea typeface="宋体" charset="0"/>
              </a:rPr>
              <a:t>日在日内瓦发布</a:t>
            </a:r>
            <a:r>
              <a:rPr lang="en-US" altLang="zh-CN" sz="1100">
                <a:latin typeface="宋体" charset="0"/>
                <a:ea typeface="宋体" charset="0"/>
              </a:rPr>
              <a:t>《2013</a:t>
            </a:r>
            <a:r>
              <a:rPr lang="zh-CN" altLang="en-US" sz="1100">
                <a:latin typeface="宋体" charset="0"/>
                <a:ea typeface="宋体" charset="0"/>
              </a:rPr>
              <a:t>世界卫生统计报告</a:t>
            </a:r>
            <a:r>
              <a:rPr lang="en-US" altLang="zh-CN" sz="1100">
                <a:latin typeface="宋体" charset="0"/>
                <a:ea typeface="宋体" charset="0"/>
              </a:rPr>
              <a:t>》</a:t>
            </a:r>
            <a:r>
              <a:rPr lang="zh-CN" altLang="en-US" sz="1100">
                <a:latin typeface="宋体" charset="0"/>
                <a:ea typeface="宋体" charset="0"/>
              </a:rPr>
              <a:t>提供的数字，日本、瑞士、圣马力诺三国人均寿命最高</a:t>
            </a:r>
            <a:r>
              <a:rPr lang="en-US" altLang="zh-CN" sz="1100">
                <a:latin typeface="宋体" charset="0"/>
                <a:ea typeface="宋体" charset="0"/>
              </a:rPr>
              <a:t>,</a:t>
            </a:r>
            <a:r>
              <a:rPr lang="zh-CN" altLang="en-US" sz="1100">
                <a:latin typeface="宋体" charset="0"/>
                <a:ea typeface="宋体" charset="0"/>
              </a:rPr>
              <a:t>为</a:t>
            </a:r>
            <a:r>
              <a:rPr lang="en-US" altLang="zh-CN" sz="1100">
                <a:latin typeface="宋体" charset="0"/>
                <a:ea typeface="宋体" charset="0"/>
              </a:rPr>
              <a:t>83</a:t>
            </a:r>
            <a:r>
              <a:rPr lang="zh-CN" altLang="en-US" sz="1100">
                <a:latin typeface="宋体" charset="0"/>
                <a:ea typeface="宋体" charset="0"/>
              </a:rPr>
              <a:t>岁，其次为澳大利亚、冰岛、芬兰、以色列、新加坡等国，为</a:t>
            </a:r>
            <a:r>
              <a:rPr lang="en-US" altLang="zh-CN" sz="1100">
                <a:latin typeface="宋体" charset="0"/>
                <a:ea typeface="宋体" charset="0"/>
              </a:rPr>
              <a:t>82</a:t>
            </a:r>
            <a:r>
              <a:rPr lang="zh-CN" altLang="en-US" sz="1100">
                <a:latin typeface="宋体" charset="0"/>
                <a:ea typeface="宋体" charset="0"/>
              </a:rPr>
              <a:t>岁。非洲的布隆迪、喀麦隆、中非、莱索托等国，人均寿命则只有</a:t>
            </a:r>
            <a:r>
              <a:rPr lang="en-US" altLang="zh-CN" sz="1100">
                <a:latin typeface="宋体" charset="0"/>
                <a:ea typeface="宋体" charset="0"/>
              </a:rPr>
              <a:t>50</a:t>
            </a:r>
            <a:r>
              <a:rPr lang="zh-CN" altLang="en-US" sz="1100">
                <a:latin typeface="宋体" charset="0"/>
                <a:ea typeface="宋体" charset="0"/>
              </a:rPr>
              <a:t>岁左右。中国人的人均寿命为</a:t>
            </a:r>
            <a:r>
              <a:rPr lang="en-US" altLang="zh-CN" sz="1100">
                <a:latin typeface="宋体" charset="0"/>
                <a:ea typeface="宋体" charset="0"/>
              </a:rPr>
              <a:t>76</a:t>
            </a:r>
            <a:r>
              <a:rPr lang="zh-CN" altLang="en-US" sz="1100">
                <a:latin typeface="宋体" charset="0"/>
                <a:ea typeface="宋体" charset="0"/>
              </a:rPr>
              <a:t>岁</a:t>
            </a:r>
            <a:r>
              <a:rPr lang="en-US" altLang="zh-CN" sz="1100">
                <a:latin typeface="宋体" charset="0"/>
                <a:ea typeface="宋体" charset="0"/>
              </a:rPr>
              <a:t>,</a:t>
            </a:r>
            <a:r>
              <a:rPr lang="zh-CN" altLang="en-US" sz="1100">
                <a:latin typeface="宋体" charset="0"/>
                <a:ea typeface="宋体" charset="0"/>
              </a:rPr>
              <a:t>高于同等发展水平的国家。报告显示</a:t>
            </a:r>
            <a:r>
              <a:rPr lang="en-US" altLang="zh-CN" sz="1100">
                <a:latin typeface="宋体" charset="0"/>
                <a:ea typeface="宋体" charset="0"/>
              </a:rPr>
              <a:t>,</a:t>
            </a:r>
            <a:r>
              <a:rPr lang="zh-CN" altLang="en-US" sz="1100">
                <a:latin typeface="宋体" charset="0"/>
                <a:ea typeface="宋体" charset="0"/>
              </a:rPr>
              <a:t>高收入国家的平均寿命为</a:t>
            </a:r>
            <a:r>
              <a:rPr lang="en-US" altLang="zh-CN" sz="1100">
                <a:latin typeface="宋体" charset="0"/>
                <a:ea typeface="宋体" charset="0"/>
              </a:rPr>
              <a:t>80</a:t>
            </a:r>
            <a:r>
              <a:rPr lang="zh-CN" altLang="en-US" sz="1100">
                <a:latin typeface="宋体" charset="0"/>
                <a:ea typeface="宋体" charset="0"/>
              </a:rPr>
              <a:t>岁</a:t>
            </a:r>
            <a:r>
              <a:rPr lang="en-US" altLang="zh-CN" sz="1100">
                <a:latin typeface="宋体" charset="0"/>
                <a:ea typeface="宋体" charset="0"/>
              </a:rPr>
              <a:t>,</a:t>
            </a:r>
            <a:r>
              <a:rPr lang="zh-CN" altLang="en-US" sz="1100">
                <a:latin typeface="宋体" charset="0"/>
                <a:ea typeface="宋体" charset="0"/>
              </a:rPr>
              <a:t>中高收入国家为</a:t>
            </a:r>
            <a:r>
              <a:rPr lang="en-US" altLang="zh-CN" sz="1100">
                <a:latin typeface="宋体" charset="0"/>
                <a:ea typeface="宋体" charset="0"/>
              </a:rPr>
              <a:t>74</a:t>
            </a:r>
            <a:r>
              <a:rPr lang="zh-CN" altLang="en-US" sz="1100">
                <a:latin typeface="宋体" charset="0"/>
                <a:ea typeface="宋体" charset="0"/>
              </a:rPr>
              <a:t>岁。所以</a:t>
            </a:r>
            <a:r>
              <a:rPr lang="en-US" altLang="zh-CN" sz="1100">
                <a:latin typeface="宋体" charset="0"/>
                <a:ea typeface="宋体" charset="0"/>
              </a:rPr>
              <a:t>,</a:t>
            </a:r>
            <a:r>
              <a:rPr lang="zh-CN" altLang="en-US" sz="1100">
                <a:latin typeface="宋体" charset="0"/>
                <a:ea typeface="宋体" charset="0"/>
              </a:rPr>
              <a:t>中国的人均寿命应排在中高收入国家之上。如果按性别划分</a:t>
            </a:r>
            <a:r>
              <a:rPr lang="en-US" altLang="zh-CN" sz="1100">
                <a:latin typeface="宋体" charset="0"/>
                <a:ea typeface="宋体" charset="0"/>
              </a:rPr>
              <a:t>,</a:t>
            </a:r>
            <a:r>
              <a:rPr lang="zh-CN" altLang="en-US" sz="1100">
                <a:latin typeface="宋体" charset="0"/>
                <a:ea typeface="宋体" charset="0"/>
              </a:rPr>
              <a:t>中国女性平均寿命是</a:t>
            </a:r>
            <a:r>
              <a:rPr lang="en-US" altLang="zh-CN" sz="1100">
                <a:latin typeface="宋体" charset="0"/>
                <a:ea typeface="宋体" charset="0"/>
              </a:rPr>
              <a:t>77</a:t>
            </a:r>
            <a:r>
              <a:rPr lang="zh-CN" altLang="en-US" sz="1100">
                <a:latin typeface="宋体" charset="0"/>
                <a:ea typeface="宋体" charset="0"/>
              </a:rPr>
              <a:t>岁</a:t>
            </a:r>
            <a:r>
              <a:rPr lang="en-US" altLang="zh-CN" sz="1100">
                <a:latin typeface="宋体" charset="0"/>
                <a:ea typeface="宋体" charset="0"/>
              </a:rPr>
              <a:t>,</a:t>
            </a:r>
            <a:r>
              <a:rPr lang="zh-CN" altLang="en-US" sz="1100">
                <a:latin typeface="宋体" charset="0"/>
                <a:ea typeface="宋体" charset="0"/>
              </a:rPr>
              <a:t>男性是</a:t>
            </a:r>
            <a:r>
              <a:rPr lang="en-US" altLang="zh-CN" sz="1100">
                <a:latin typeface="宋体" charset="0"/>
                <a:ea typeface="宋体" charset="0"/>
              </a:rPr>
              <a:t>74</a:t>
            </a:r>
            <a:r>
              <a:rPr lang="zh-CN" altLang="en-US" sz="1100">
                <a:latin typeface="宋体" charset="0"/>
                <a:ea typeface="宋体" charset="0"/>
              </a:rPr>
              <a:t>岁。</a:t>
            </a:r>
            <a:endParaRPr lang="en-US" altLang="zh-CN" sz="1100">
              <a:latin typeface="宋体" charset="0"/>
              <a:ea typeface="宋体" charset="0"/>
            </a:endParaRPr>
          </a:p>
          <a:p>
            <a:pPr>
              <a:lnSpc>
                <a:spcPct val="90000"/>
              </a:lnSpc>
            </a:pPr>
            <a:r>
              <a:rPr lang="zh-CN" altLang="en-US" sz="1100">
                <a:latin typeface="宋体" charset="0"/>
                <a:ea typeface="宋体" charset="0"/>
              </a:rPr>
              <a:t>世界卫生组织</a:t>
            </a:r>
            <a:r>
              <a:rPr lang="en-US" altLang="zh-CN" sz="1100">
                <a:latin typeface="宋体" charset="0"/>
                <a:ea typeface="宋体" charset="0"/>
              </a:rPr>
              <a:t>(WHO)2015</a:t>
            </a:r>
            <a:r>
              <a:rPr lang="zh-CN" altLang="en-US" sz="1100">
                <a:latin typeface="宋体" charset="0"/>
                <a:ea typeface="宋体" charset="0"/>
              </a:rPr>
              <a:t>年</a:t>
            </a:r>
            <a:r>
              <a:rPr lang="en-US" altLang="zh-CN" sz="1100">
                <a:latin typeface="宋体" charset="0"/>
                <a:ea typeface="宋体" charset="0"/>
              </a:rPr>
              <a:t>5</a:t>
            </a:r>
            <a:r>
              <a:rPr lang="zh-CN" altLang="en-US" sz="1100">
                <a:latin typeface="宋体" charset="0"/>
                <a:ea typeface="宋体" charset="0"/>
              </a:rPr>
              <a:t>月</a:t>
            </a:r>
            <a:r>
              <a:rPr lang="en-US" altLang="zh-CN" sz="1100">
                <a:latin typeface="宋体" charset="0"/>
                <a:ea typeface="宋体" charset="0"/>
              </a:rPr>
              <a:t>13</a:t>
            </a:r>
            <a:r>
              <a:rPr lang="zh-CN" altLang="en-US" sz="1100">
                <a:latin typeface="宋体" charset="0"/>
                <a:ea typeface="宋体" charset="0"/>
              </a:rPr>
              <a:t>日发布了</a:t>
            </a:r>
            <a:r>
              <a:rPr lang="en-US" altLang="zh-CN" sz="1100">
                <a:latin typeface="宋体" charset="0"/>
                <a:ea typeface="宋体" charset="0"/>
              </a:rPr>
              <a:t>2015</a:t>
            </a:r>
            <a:r>
              <a:rPr lang="zh-CN" altLang="en-US" sz="1100">
                <a:latin typeface="宋体" charset="0"/>
                <a:ea typeface="宋体" charset="0"/>
              </a:rPr>
              <a:t>年版</a:t>
            </a:r>
            <a:r>
              <a:rPr lang="en-US" altLang="zh-CN" sz="1100">
                <a:latin typeface="宋体" charset="0"/>
                <a:ea typeface="宋体" charset="0"/>
              </a:rPr>
              <a:t>《</a:t>
            </a:r>
            <a:r>
              <a:rPr lang="zh-CN" altLang="en-US" sz="1100">
                <a:latin typeface="宋体" charset="0"/>
                <a:ea typeface="宋体" charset="0"/>
              </a:rPr>
              <a:t>世界卫生统计</a:t>
            </a:r>
            <a:r>
              <a:rPr lang="en-US" altLang="zh-CN" sz="1100">
                <a:latin typeface="宋体" charset="0"/>
                <a:ea typeface="宋体" charset="0"/>
              </a:rPr>
              <a:t>》</a:t>
            </a:r>
            <a:r>
              <a:rPr lang="zh-CN" altLang="en-US" sz="1100">
                <a:latin typeface="宋体" charset="0"/>
                <a:ea typeface="宋体" charset="0"/>
              </a:rPr>
              <a:t>报告。报告指出，从总体上看，截至</a:t>
            </a:r>
            <a:r>
              <a:rPr lang="en-US" altLang="zh-CN" sz="1100">
                <a:latin typeface="宋体" charset="0"/>
                <a:ea typeface="宋体" charset="0"/>
              </a:rPr>
              <a:t>2013</a:t>
            </a:r>
            <a:r>
              <a:rPr lang="zh-CN" altLang="en-US" sz="1100">
                <a:latin typeface="宋体" charset="0"/>
                <a:ea typeface="宋体" charset="0"/>
              </a:rPr>
              <a:t>年，全世界人口的寿命都较以往有所增加，其中日本为最长寿国家。中国在此次报告中的人口平均寿命为：男性</a:t>
            </a:r>
            <a:r>
              <a:rPr lang="en-US" altLang="zh-CN" sz="1100">
                <a:latin typeface="宋体" charset="0"/>
                <a:ea typeface="宋体" charset="0"/>
              </a:rPr>
              <a:t>74</a:t>
            </a:r>
            <a:r>
              <a:rPr lang="zh-CN" altLang="en-US" sz="1100">
                <a:latin typeface="宋体" charset="0"/>
                <a:ea typeface="宋体" charset="0"/>
              </a:rPr>
              <a:t>岁，女性</a:t>
            </a:r>
            <a:r>
              <a:rPr lang="en-US" altLang="zh-CN" sz="1100">
                <a:latin typeface="宋体" charset="0"/>
                <a:ea typeface="宋体" charset="0"/>
              </a:rPr>
              <a:t>77</a:t>
            </a:r>
            <a:r>
              <a:rPr lang="zh-CN" altLang="en-US" sz="1100">
                <a:latin typeface="宋体" charset="0"/>
                <a:ea typeface="宋体" charset="0"/>
              </a:rPr>
              <a:t>岁。 </a:t>
            </a:r>
          </a:p>
          <a:p>
            <a:pPr>
              <a:lnSpc>
                <a:spcPct val="90000"/>
              </a:lnSpc>
            </a:pPr>
            <a:r>
              <a:rPr lang="zh-CN" altLang="en-US" sz="1100">
                <a:latin typeface="宋体" charset="0"/>
                <a:ea typeface="宋体" charset="0"/>
              </a:rPr>
              <a:t>　　报告指出，到</a:t>
            </a:r>
            <a:r>
              <a:rPr lang="en-US" altLang="zh-CN" sz="1100">
                <a:latin typeface="宋体" charset="0"/>
                <a:ea typeface="宋体" charset="0"/>
              </a:rPr>
              <a:t>2013</a:t>
            </a:r>
            <a:r>
              <a:rPr lang="zh-CN" altLang="en-US" sz="1100">
                <a:latin typeface="宋体" charset="0"/>
                <a:ea typeface="宋体" charset="0"/>
              </a:rPr>
              <a:t>年为止，全球人口平均寿命为</a:t>
            </a:r>
            <a:r>
              <a:rPr lang="en-US" altLang="zh-CN" sz="1100">
                <a:latin typeface="宋体" charset="0"/>
                <a:ea typeface="宋体" charset="0"/>
              </a:rPr>
              <a:t>71</a:t>
            </a:r>
            <a:r>
              <a:rPr lang="zh-CN" altLang="en-US" sz="1100">
                <a:latin typeface="宋体" charset="0"/>
                <a:ea typeface="宋体" charset="0"/>
              </a:rPr>
              <a:t>岁，其中女性</a:t>
            </a:r>
            <a:r>
              <a:rPr lang="en-US" altLang="zh-CN" sz="1100">
                <a:latin typeface="宋体" charset="0"/>
                <a:ea typeface="宋体" charset="0"/>
              </a:rPr>
              <a:t>73</a:t>
            </a:r>
            <a:r>
              <a:rPr lang="zh-CN" altLang="en-US" sz="1100">
                <a:latin typeface="宋体" charset="0"/>
                <a:ea typeface="宋体" charset="0"/>
              </a:rPr>
              <a:t>岁、男性</a:t>
            </a:r>
            <a:r>
              <a:rPr lang="en-US" altLang="zh-CN" sz="1100">
                <a:latin typeface="宋体" charset="0"/>
                <a:ea typeface="宋体" charset="0"/>
              </a:rPr>
              <a:t>68</a:t>
            </a:r>
            <a:r>
              <a:rPr lang="zh-CN" altLang="en-US" sz="1100">
                <a:latin typeface="宋体" charset="0"/>
                <a:ea typeface="宋体" charset="0"/>
              </a:rPr>
              <a:t>岁。而这一数据与</a:t>
            </a:r>
            <a:r>
              <a:rPr lang="en-US" altLang="zh-CN" sz="1100">
                <a:latin typeface="宋体" charset="0"/>
                <a:ea typeface="宋体" charset="0"/>
              </a:rPr>
              <a:t>1990</a:t>
            </a:r>
            <a:r>
              <a:rPr lang="zh-CN" altLang="en-US" sz="1100">
                <a:latin typeface="宋体" charset="0"/>
                <a:ea typeface="宋体" charset="0"/>
              </a:rPr>
              <a:t>年出生婴儿的预期寿命相比，都各增长了</a:t>
            </a:r>
            <a:r>
              <a:rPr lang="en-US" altLang="zh-CN" sz="1100">
                <a:latin typeface="宋体" charset="0"/>
                <a:ea typeface="宋体" charset="0"/>
              </a:rPr>
              <a:t>6</a:t>
            </a:r>
            <a:r>
              <a:rPr lang="zh-CN" altLang="en-US" sz="1100">
                <a:latin typeface="宋体" charset="0"/>
                <a:ea typeface="宋体" charset="0"/>
              </a:rPr>
              <a:t>岁。而平均寿命最高的国家和性别分别为</a:t>
            </a:r>
            <a:r>
              <a:rPr lang="zh-CN" altLang="en-US" sz="1100" b="1">
                <a:latin typeface="宋体" charset="0"/>
                <a:ea typeface="宋体" charset="0"/>
              </a:rPr>
              <a:t>日本女性</a:t>
            </a:r>
            <a:r>
              <a:rPr lang="en-US" altLang="zh-CN" sz="1100" b="1">
                <a:latin typeface="宋体" charset="0"/>
                <a:ea typeface="宋体" charset="0"/>
              </a:rPr>
              <a:t>(87</a:t>
            </a:r>
            <a:r>
              <a:rPr lang="zh-CN" altLang="en-US" sz="1100" b="1">
                <a:latin typeface="宋体" charset="0"/>
                <a:ea typeface="宋体" charset="0"/>
              </a:rPr>
              <a:t>岁</a:t>
            </a:r>
            <a:r>
              <a:rPr lang="en-US" altLang="zh-CN" sz="1100" b="1">
                <a:latin typeface="宋体" charset="0"/>
                <a:ea typeface="宋体" charset="0"/>
              </a:rPr>
              <a:t>)</a:t>
            </a:r>
            <a:r>
              <a:rPr lang="zh-CN" altLang="en-US" sz="1100">
                <a:latin typeface="宋体" charset="0"/>
                <a:ea typeface="宋体" charset="0"/>
              </a:rPr>
              <a:t>和冰岛男性</a:t>
            </a:r>
            <a:r>
              <a:rPr lang="en-US" altLang="zh-CN" sz="1100">
                <a:latin typeface="宋体" charset="0"/>
                <a:ea typeface="宋体" charset="0"/>
              </a:rPr>
              <a:t>(81.2</a:t>
            </a:r>
            <a:r>
              <a:rPr lang="zh-CN" altLang="en-US" sz="1100">
                <a:latin typeface="宋体" charset="0"/>
                <a:ea typeface="宋体" charset="0"/>
              </a:rPr>
              <a:t>岁</a:t>
            </a:r>
            <a:r>
              <a:rPr lang="en-US" altLang="zh-CN" sz="1100">
                <a:latin typeface="宋体" charset="0"/>
                <a:ea typeface="宋体" charset="0"/>
              </a:rPr>
              <a:t>)</a:t>
            </a:r>
            <a:r>
              <a:rPr lang="zh-CN" altLang="en-US" sz="1100">
                <a:latin typeface="宋体" charset="0"/>
                <a:ea typeface="宋体" charset="0"/>
              </a:rPr>
              <a:t>。此外，</a:t>
            </a:r>
            <a:r>
              <a:rPr lang="en-US" altLang="zh-CN" sz="1100">
                <a:latin typeface="宋体" charset="0"/>
                <a:ea typeface="宋体" charset="0"/>
              </a:rPr>
              <a:t>2013</a:t>
            </a:r>
            <a:r>
              <a:rPr lang="zh-CN" altLang="en-US" sz="1100">
                <a:latin typeface="宋体" charset="0"/>
                <a:ea typeface="宋体" charset="0"/>
              </a:rPr>
              <a:t>年</a:t>
            </a:r>
            <a:r>
              <a:rPr lang="zh-CN" altLang="en-US" sz="1100" b="1">
                <a:latin typeface="宋体" charset="0"/>
                <a:ea typeface="宋体" charset="0"/>
              </a:rPr>
              <a:t>日本人平均寿命为</a:t>
            </a:r>
            <a:r>
              <a:rPr lang="en-US" altLang="zh-CN" sz="1100" b="1">
                <a:latin typeface="宋体" charset="0"/>
                <a:ea typeface="宋体" charset="0"/>
              </a:rPr>
              <a:t>84</a:t>
            </a:r>
            <a:r>
              <a:rPr lang="zh-CN" altLang="en-US" sz="1100" b="1">
                <a:latin typeface="宋体" charset="0"/>
                <a:ea typeface="宋体" charset="0"/>
              </a:rPr>
              <a:t>岁</a:t>
            </a:r>
            <a:r>
              <a:rPr lang="zh-CN" altLang="en-US" sz="1100">
                <a:latin typeface="宋体" charset="0"/>
                <a:ea typeface="宋体" charset="0"/>
              </a:rPr>
              <a:t>，蝉联全球第一。 </a:t>
            </a:r>
          </a:p>
          <a:p>
            <a:pPr eaLnBrk="1" hangingPunct="1">
              <a:lnSpc>
                <a:spcPct val="90000"/>
              </a:lnSpc>
              <a:spcBef>
                <a:spcPct val="0"/>
              </a:spcBef>
            </a:pPr>
            <a:r>
              <a:rPr lang="zh-CN" altLang="en-US" sz="1100" b="1">
                <a:solidFill>
                  <a:srgbClr val="000000"/>
                </a:solidFill>
                <a:latin typeface="宋体" charset="0"/>
                <a:ea typeface="宋体" charset="0"/>
              </a:rPr>
              <a:t>实现“</a:t>
            </a:r>
            <a:r>
              <a:rPr lang="zh-CN" altLang="en-US" sz="1100" b="1">
                <a:solidFill>
                  <a:srgbClr val="FB0303"/>
                </a:solidFill>
                <a:latin typeface="宋体" charset="0"/>
                <a:ea typeface="宋体" charset="0"/>
              </a:rPr>
              <a:t>健康老龄化</a:t>
            </a:r>
            <a:r>
              <a:rPr lang="zh-CN" altLang="en-US" sz="1100" b="1">
                <a:solidFill>
                  <a:srgbClr val="000000"/>
                </a:solidFill>
                <a:latin typeface="宋体" charset="0"/>
                <a:ea typeface="宋体" charset="0"/>
              </a:rPr>
              <a:t>”，减少医疗费用支出，延长老年人劳动寿命，开发利用老年人才资源。</a:t>
            </a:r>
            <a:endParaRPr lang="en-US" altLang="zh-CN" sz="1100" b="1">
              <a:solidFill>
                <a:srgbClr val="000000"/>
              </a:solidFill>
              <a:latin typeface="宋体" charset="0"/>
              <a:ea typeface="宋体" charset="0"/>
            </a:endParaRPr>
          </a:p>
          <a:p>
            <a:pPr>
              <a:lnSpc>
                <a:spcPct val="90000"/>
              </a:lnSpc>
            </a:pPr>
            <a:endParaRPr lang="zh-CN" altLang="en-US" sz="1100">
              <a:latin typeface="Calibri" charset="0"/>
              <a:ea typeface="宋体" charset="0"/>
            </a:endParaRPr>
          </a:p>
        </p:txBody>
      </p:sp>
      <p:sp>
        <p:nvSpPr>
          <p:cNvPr id="27651"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fld id="{3203BD6C-C49C-FB49-8103-6B52DF2526AB}" type="slidenum">
              <a:rPr lang="zh-CN" altLang="en-US" sz="1200"/>
              <a:pPr eaLnBrk="1" hangingPunct="1"/>
              <a:t>3</a:t>
            </a:fld>
            <a:endParaRPr lang="zh-CN" alt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8525" y="685800"/>
            <a:ext cx="5060950" cy="34290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0088100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幻灯片图像占位符 1"/>
          <p:cNvSpPr>
            <a:spLocks noGrp="1" noRot="1" noChangeAspect="1" noTextEdit="1"/>
          </p:cNvSpPr>
          <p:nvPr>
            <p:ph type="sldImg"/>
          </p:nvPr>
        </p:nvSpPr>
        <p:spPr>
          <a:xfrm>
            <a:off x="898525" y="685800"/>
            <a:ext cx="5060950" cy="3429000"/>
          </a:xfrm>
          <a:ln/>
        </p:spPr>
      </p:sp>
      <p:sp>
        <p:nvSpPr>
          <p:cNvPr id="14848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latin typeface="Arial" panose="020B0604020202020204" pitchFamily="34" charset="0"/>
            </a:endParaRPr>
          </a:p>
        </p:txBody>
      </p:sp>
      <p:sp>
        <p:nvSpPr>
          <p:cNvPr id="14848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0FC2A7-3BF9-4C91-928E-BB8F5D70E017}"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829463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Calibri" charset="0"/>
              <a:ea typeface="宋体" charset="0"/>
            </a:endParaRPr>
          </a:p>
        </p:txBody>
      </p:sp>
      <p:sp>
        <p:nvSpPr>
          <p:cNvPr id="2969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fld id="{D250F98D-0C0B-D24D-9D22-120B73540A9F}" type="slidenum">
              <a:rPr lang="zh-CN" altLang="en-US" sz="1200"/>
              <a:pPr eaLnBrk="1" hangingPunct="1"/>
              <a:t>4</a:t>
            </a:fld>
            <a:endParaRPr lang="zh-CN"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5725" indent="-85725" eaLnBrk="1" hangingPunct="1">
              <a:lnSpc>
                <a:spcPct val="93000"/>
              </a:lnSpc>
              <a:spcBef>
                <a:spcPct val="0"/>
              </a:spcBef>
              <a:buSzPct val="45000"/>
              <a:buFont typeface="Wingdings" charset="0"/>
              <a:buNone/>
              <a:tabLst>
                <a:tab pos="723900" algn="l"/>
                <a:tab pos="1447800" algn="l"/>
                <a:tab pos="2171700" algn="l"/>
                <a:tab pos="2895600" algn="l"/>
                <a:tab pos="3619500" algn="l"/>
                <a:tab pos="4343400" algn="l"/>
                <a:tab pos="5067300" algn="l"/>
              </a:tabLst>
            </a:pPr>
            <a:r>
              <a:rPr lang="zh-CN" altLang="en-US">
                <a:latin typeface="Times New Roman" charset="0"/>
                <a:ea typeface="黑体" charset="0"/>
                <a:cs typeface="黑体" charset="0"/>
              </a:rPr>
              <a:t>美国、欧盟等国家也在积极部署。美国于</a:t>
            </a:r>
            <a:r>
              <a:rPr lang="en-US" altLang="zh-CN">
                <a:latin typeface="Times New Roman" charset="0"/>
                <a:ea typeface="黑体" charset="0"/>
                <a:cs typeface="黑体" charset="0"/>
              </a:rPr>
              <a:t>40</a:t>
            </a:r>
            <a:r>
              <a:rPr lang="zh-CN" altLang="en-US">
                <a:latin typeface="Times New Roman" charset="0"/>
                <a:ea typeface="黑体" charset="0"/>
                <a:cs typeface="黑体" charset="0"/>
              </a:rPr>
              <a:t>多年前（</a:t>
            </a:r>
            <a:r>
              <a:rPr lang="en-US" altLang="zh-CN">
                <a:latin typeface="Times New Roman" charset="0"/>
                <a:ea typeface="黑体" charset="0"/>
                <a:cs typeface="黑体" charset="0"/>
              </a:rPr>
              <a:t>1974</a:t>
            </a:r>
            <a:r>
              <a:rPr lang="zh-CN" altLang="en-US">
                <a:latin typeface="Times New Roman" charset="0"/>
                <a:ea typeface="黑体" charset="0"/>
                <a:cs typeface="黑体" charset="0"/>
              </a:rPr>
              <a:t>年）成立了国家衰老研究所，</a:t>
            </a:r>
            <a:r>
              <a:rPr lang="en-US" altLang="zh-CN">
                <a:latin typeface="Times New Roman" charset="0"/>
                <a:ea typeface="黑体" charset="0"/>
                <a:cs typeface="黑体" charset="0"/>
              </a:rPr>
              <a:t>40</a:t>
            </a:r>
            <a:r>
              <a:rPr lang="zh-CN" altLang="en-US">
                <a:latin typeface="Times New Roman" charset="0"/>
                <a:ea typeface="黑体" charset="0"/>
                <a:cs typeface="黑体" charset="0"/>
              </a:rPr>
              <a:t>多年来每年资助约</a:t>
            </a:r>
            <a:r>
              <a:rPr lang="en-US" altLang="zh-CN">
                <a:latin typeface="Times New Roman" charset="0"/>
                <a:ea typeface="黑体" charset="0"/>
                <a:cs typeface="黑体" charset="0"/>
              </a:rPr>
              <a:t>10</a:t>
            </a:r>
            <a:r>
              <a:rPr lang="zh-CN" altLang="en-US">
                <a:latin typeface="Times New Roman" charset="0"/>
                <a:ea typeface="黑体" charset="0"/>
                <a:cs typeface="黑体" charset="0"/>
              </a:rPr>
              <a:t>亿美元用于衰老研究。欧美于</a:t>
            </a:r>
            <a:r>
              <a:rPr lang="en-US" altLang="zh-CN">
                <a:latin typeface="Times New Roman" charset="0"/>
                <a:ea typeface="黑体" charset="0"/>
                <a:cs typeface="黑体" charset="0"/>
              </a:rPr>
              <a:t>2014</a:t>
            </a:r>
            <a:r>
              <a:rPr lang="zh-CN" altLang="en-US">
                <a:latin typeface="Times New Roman" charset="0"/>
                <a:ea typeface="黑体" charset="0"/>
                <a:cs typeface="黑体" charset="0"/>
              </a:rPr>
              <a:t>年注入</a:t>
            </a:r>
            <a:r>
              <a:rPr lang="en-US" altLang="zh-CN">
                <a:latin typeface="Times New Roman" charset="0"/>
                <a:ea typeface="黑体" charset="0"/>
                <a:cs typeface="黑体" charset="0"/>
              </a:rPr>
              <a:t>74.72</a:t>
            </a:r>
            <a:r>
              <a:rPr lang="zh-CN" altLang="en-US">
                <a:latin typeface="Times New Roman" charset="0"/>
                <a:ea typeface="黑体" charset="0"/>
                <a:cs typeface="黑体" charset="0"/>
              </a:rPr>
              <a:t>欧元用于</a:t>
            </a:r>
            <a:r>
              <a:rPr lang="en-US" altLang="zh-CN">
                <a:latin typeface="Times New Roman" charset="0"/>
                <a:ea typeface="黑体" charset="0"/>
                <a:cs typeface="黑体" charset="0"/>
              </a:rPr>
              <a:t>6</a:t>
            </a:r>
            <a:r>
              <a:rPr lang="zh-CN" altLang="en-US">
                <a:latin typeface="Times New Roman" charset="0"/>
                <a:ea typeface="黑体" charset="0"/>
                <a:cs typeface="黑体" charset="0"/>
              </a:rPr>
              <a:t>年的相关研究。谷歌公司</a:t>
            </a:r>
            <a:r>
              <a:rPr lang="en-US" altLang="zh-CN">
                <a:latin typeface="Times New Roman" charset="0"/>
                <a:ea typeface="黑体" charset="0"/>
                <a:cs typeface="黑体" charset="0"/>
              </a:rPr>
              <a:t>2014</a:t>
            </a:r>
            <a:r>
              <a:rPr lang="zh-CN" altLang="en-US">
                <a:latin typeface="Times New Roman" charset="0"/>
                <a:ea typeface="黑体" charset="0"/>
                <a:cs typeface="黑体" charset="0"/>
              </a:rPr>
              <a:t>年宣布投入</a:t>
            </a:r>
            <a:r>
              <a:rPr lang="en-US" altLang="zh-CN">
                <a:latin typeface="Times New Roman" charset="0"/>
                <a:ea typeface="黑体" charset="0"/>
                <a:cs typeface="黑体" charset="0"/>
              </a:rPr>
              <a:t>15</a:t>
            </a:r>
            <a:r>
              <a:rPr lang="zh-CN" altLang="en-US">
                <a:latin typeface="Times New Roman" charset="0"/>
                <a:ea typeface="黑体" charset="0"/>
                <a:cs typeface="黑体" charset="0"/>
              </a:rPr>
              <a:t>亿美元用于开发相关项目。美国的长寿公司募捐了</a:t>
            </a:r>
            <a:r>
              <a:rPr lang="en-US" altLang="zh-CN">
                <a:latin typeface="Times New Roman" charset="0"/>
                <a:ea typeface="黑体" charset="0"/>
                <a:cs typeface="黑体" charset="0"/>
              </a:rPr>
              <a:t>3</a:t>
            </a:r>
            <a:r>
              <a:rPr lang="zh-CN" altLang="en-US">
                <a:latin typeface="Times New Roman" charset="0"/>
                <a:ea typeface="黑体" charset="0"/>
                <a:cs typeface="黑体" charset="0"/>
              </a:rPr>
              <a:t>个亿美元用于衰老与长寿研发。</a:t>
            </a:r>
            <a:r>
              <a:rPr lang="en-US" altLang="zh-CN">
                <a:latin typeface="Times New Roman" charset="0"/>
                <a:ea typeface="黑体" charset="0"/>
                <a:cs typeface="黑体" charset="0"/>
              </a:rPr>
              <a:t>Aging is the single biggest risk factor for virtually every significant human disease... To solve the diseases of aging by changing the way medicine is practiced. </a:t>
            </a:r>
          </a:p>
          <a:p>
            <a:pPr marL="85725" indent="-85725" eaLnBrk="1" hangingPunct="1">
              <a:lnSpc>
                <a:spcPct val="93000"/>
              </a:lnSpc>
              <a:spcBef>
                <a:spcPct val="0"/>
              </a:spcBef>
              <a:buSzPct val="45000"/>
              <a:buFont typeface="Wingdings" charset="0"/>
              <a:buNone/>
              <a:tabLst>
                <a:tab pos="723900" algn="l"/>
                <a:tab pos="1447800" algn="l"/>
                <a:tab pos="2171700" algn="l"/>
                <a:tab pos="2895600" algn="l"/>
                <a:tab pos="3619500" algn="l"/>
                <a:tab pos="4343400" algn="l"/>
                <a:tab pos="5067300" algn="l"/>
              </a:tabLst>
            </a:pPr>
            <a:r>
              <a:rPr lang="zh-CN" altLang="en-US" b="1">
                <a:latin typeface="Times New Roman" charset="0"/>
                <a:ea typeface="黑体" charset="0"/>
                <a:cs typeface="黑体" charset="0"/>
              </a:rPr>
              <a:t>国际社会高度重视“健康老龄化”研究</a:t>
            </a:r>
          </a:p>
          <a:p>
            <a:pPr marL="85725" indent="-85725" eaLnBrk="1" hangingPunct="1">
              <a:lnSpc>
                <a:spcPct val="93000"/>
              </a:lnSpc>
              <a:spcBef>
                <a:spcPct val="0"/>
              </a:spcBef>
              <a:buSzPct val="45000"/>
              <a:buFont typeface="Wingdings" charset="0"/>
              <a:buNone/>
              <a:tabLst>
                <a:tab pos="723900" algn="l"/>
                <a:tab pos="1447800" algn="l"/>
                <a:tab pos="2171700" algn="l"/>
                <a:tab pos="2895600" algn="l"/>
                <a:tab pos="3619500" algn="l"/>
                <a:tab pos="4343400" algn="l"/>
                <a:tab pos="5067300" algn="l"/>
              </a:tabLst>
            </a:pPr>
            <a:r>
              <a:rPr lang="zh-CN" altLang="en-US">
                <a:solidFill>
                  <a:srgbClr val="000000"/>
                </a:solidFill>
                <a:latin typeface="Arial" charset="0"/>
                <a:ea typeface="黑体" charset="0"/>
                <a:cs typeface="黑体" charset="0"/>
              </a:rPr>
              <a:t>美国和欧盟相继投入大量资金支持衰老和老年医学研究。美国国立卫生研究院</a:t>
            </a:r>
            <a:r>
              <a:rPr lang="en-US" altLang="zh-CN">
                <a:solidFill>
                  <a:srgbClr val="000000"/>
                </a:solidFill>
                <a:latin typeface="Arial" charset="0"/>
                <a:ea typeface="黑体" charset="0"/>
                <a:cs typeface="黑体" charset="0"/>
              </a:rPr>
              <a:t>1974</a:t>
            </a:r>
            <a:r>
              <a:rPr lang="zh-CN" altLang="en-US">
                <a:solidFill>
                  <a:srgbClr val="000000"/>
                </a:solidFill>
                <a:latin typeface="Arial" charset="0"/>
                <a:ea typeface="黑体" charset="0"/>
                <a:cs typeface="黑体" charset="0"/>
              </a:rPr>
              <a:t>年成立衰老研究所，每年都有</a:t>
            </a:r>
            <a:r>
              <a:rPr lang="en-US" altLang="zh-CN">
                <a:solidFill>
                  <a:srgbClr val="000000"/>
                </a:solidFill>
                <a:latin typeface="Arial" charset="0"/>
                <a:ea typeface="黑体" charset="0"/>
                <a:cs typeface="黑体" charset="0"/>
              </a:rPr>
              <a:t>10</a:t>
            </a:r>
            <a:r>
              <a:rPr lang="zh-CN" altLang="en-US">
                <a:solidFill>
                  <a:srgbClr val="000000"/>
                </a:solidFill>
                <a:latin typeface="Arial" charset="0"/>
                <a:ea typeface="黑体" charset="0"/>
                <a:cs typeface="黑体" charset="0"/>
              </a:rPr>
              <a:t>多亿美元支持。欧盟地平线</a:t>
            </a:r>
            <a:r>
              <a:rPr lang="en-US" altLang="zh-CN">
                <a:solidFill>
                  <a:srgbClr val="000000"/>
                </a:solidFill>
                <a:latin typeface="Arial" charset="0"/>
                <a:ea typeface="黑体" charset="0"/>
                <a:cs typeface="黑体" charset="0"/>
              </a:rPr>
              <a:t>2020</a:t>
            </a:r>
            <a:r>
              <a:rPr lang="zh-CN" altLang="en-US">
                <a:solidFill>
                  <a:srgbClr val="000000"/>
                </a:solidFill>
                <a:latin typeface="Arial" charset="0"/>
                <a:ea typeface="黑体" charset="0"/>
                <a:cs typeface="黑体" charset="0"/>
              </a:rPr>
              <a:t>也拨出</a:t>
            </a:r>
            <a:r>
              <a:rPr lang="en-US" altLang="zh-CN">
                <a:solidFill>
                  <a:srgbClr val="000000"/>
                </a:solidFill>
                <a:latin typeface="Arial" charset="0"/>
                <a:ea typeface="黑体" charset="0"/>
                <a:cs typeface="黑体" charset="0"/>
              </a:rPr>
              <a:t>75</a:t>
            </a:r>
            <a:r>
              <a:rPr lang="zh-CN" altLang="en-US">
                <a:solidFill>
                  <a:srgbClr val="000000"/>
                </a:solidFill>
                <a:latin typeface="Arial" charset="0"/>
                <a:ea typeface="黑体" charset="0"/>
                <a:cs typeface="黑体" charset="0"/>
              </a:rPr>
              <a:t>亿欧元开展相关研究。去年谷歌投资</a:t>
            </a:r>
            <a:r>
              <a:rPr lang="en-US" altLang="zh-CN">
                <a:solidFill>
                  <a:srgbClr val="000000"/>
                </a:solidFill>
                <a:latin typeface="Arial" charset="0"/>
                <a:ea typeface="黑体" charset="0"/>
                <a:cs typeface="黑体" charset="0"/>
              </a:rPr>
              <a:t>15</a:t>
            </a:r>
            <a:r>
              <a:rPr lang="zh-CN" altLang="en-US">
                <a:solidFill>
                  <a:srgbClr val="000000"/>
                </a:solidFill>
                <a:latin typeface="Arial" charset="0"/>
                <a:ea typeface="黑体" charset="0"/>
                <a:cs typeface="黑体" charset="0"/>
              </a:rPr>
              <a:t>亿成立独立公司，专注研发与衰老及其疾病相关的产品和服务。</a:t>
            </a:r>
          </a:p>
          <a:p>
            <a:pPr marL="85725" indent="-85725">
              <a:tabLst>
                <a:tab pos="723900" algn="l"/>
                <a:tab pos="1447800" algn="l"/>
                <a:tab pos="2171700" algn="l"/>
                <a:tab pos="2895600" algn="l"/>
                <a:tab pos="3619500" algn="l"/>
                <a:tab pos="4343400" algn="l"/>
                <a:tab pos="5067300" algn="l"/>
              </a:tabLst>
            </a:pPr>
            <a:endParaRPr lang="zh-CN" altLang="en-US">
              <a:latin typeface="Calibri" charset="0"/>
              <a:ea typeface="宋体" charset="0"/>
            </a:endParaRPr>
          </a:p>
        </p:txBody>
      </p:sp>
      <p:sp>
        <p:nvSpPr>
          <p:cNvPr id="31747"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fld id="{EBA372C4-202D-BB44-9DFB-D990DBEEAACB}" type="slidenum">
              <a:rPr lang="zh-CN" altLang="en-US" sz="1200"/>
              <a:pPr eaLnBrk="1" hangingPunct="1"/>
              <a:t>5</a:t>
            </a:fld>
            <a:endParaRPr lang="zh-CN"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8525" y="685800"/>
            <a:ext cx="5060950" cy="34290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816796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幻灯片图像占位符 1"/>
          <p:cNvSpPr>
            <a:spLocks noGrp="1" noRot="1" noChangeAspect="1" noTextEdit="1"/>
          </p:cNvSpPr>
          <p:nvPr>
            <p:ph type="sldImg"/>
          </p:nvPr>
        </p:nvSpPr>
        <p:spPr>
          <a:xfrm>
            <a:off x="898525" y="685800"/>
            <a:ext cx="5060950" cy="3429000"/>
          </a:xfrm>
        </p:spPr>
      </p:sp>
      <p:sp>
        <p:nvSpPr>
          <p:cNvPr id="92163"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92164"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F786B64-6AF6-4AC9-951C-2B730C5DC76F}" type="slidenum">
              <a:rPr lang="zh-CN" altLang="en-US" smtClean="0">
                <a:solidFill>
                  <a:srgbClr val="000000"/>
                </a:solidFill>
              </a:rPr>
              <a:pPr/>
              <a:t>8</a:t>
            </a:fld>
            <a:endParaRPr lang="en-US" altLang="zh-CN">
              <a:solidFill>
                <a:srgbClr val="000000"/>
              </a:solidFill>
            </a:endParaRPr>
          </a:p>
        </p:txBody>
      </p:sp>
    </p:spTree>
    <p:extLst>
      <p:ext uri="{BB962C8B-B14F-4D97-AF65-F5344CB8AC3E}">
        <p14:creationId xmlns:p14="http://schemas.microsoft.com/office/powerpoint/2010/main" val="966910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sz="2400">
                <a:solidFill>
                  <a:schemeClr val="tx1"/>
                </a:solidFill>
                <a:latin typeface="Arial" charset="0"/>
                <a:ea typeface="宋体" charset="0"/>
                <a:cs typeface="宋体" charset="0"/>
              </a:defRPr>
            </a:lvl1pPr>
            <a:lvl2pPr marL="742950" indent="-285750" defTabSz="990600" eaLnBrk="0" hangingPunct="0">
              <a:defRPr sz="2400">
                <a:solidFill>
                  <a:schemeClr val="tx1"/>
                </a:solidFill>
                <a:latin typeface="Arial" charset="0"/>
                <a:ea typeface="宋体" charset="0"/>
                <a:cs typeface="宋体" charset="0"/>
              </a:defRPr>
            </a:lvl2pPr>
            <a:lvl3pPr marL="1143000" indent="-228600" defTabSz="990600" eaLnBrk="0" hangingPunct="0">
              <a:defRPr sz="2400">
                <a:solidFill>
                  <a:schemeClr val="tx1"/>
                </a:solidFill>
                <a:latin typeface="Arial" charset="0"/>
                <a:ea typeface="宋体" charset="0"/>
                <a:cs typeface="宋体" charset="0"/>
              </a:defRPr>
            </a:lvl3pPr>
            <a:lvl4pPr marL="1600200" indent="-228600" defTabSz="990600" eaLnBrk="0" hangingPunct="0">
              <a:defRPr sz="2400">
                <a:solidFill>
                  <a:schemeClr val="tx1"/>
                </a:solidFill>
                <a:latin typeface="Arial" charset="0"/>
                <a:ea typeface="宋体" charset="0"/>
                <a:cs typeface="宋体" charset="0"/>
              </a:defRPr>
            </a:lvl4pPr>
            <a:lvl5pPr marL="2057400" indent="-228600" defTabSz="990600" eaLnBrk="0" hangingPunct="0">
              <a:defRPr sz="2400">
                <a:solidFill>
                  <a:schemeClr val="tx1"/>
                </a:solidFill>
                <a:latin typeface="Arial" charset="0"/>
                <a:ea typeface="宋体" charset="0"/>
                <a:cs typeface="宋体" charset="0"/>
              </a:defRPr>
            </a:lvl5pPr>
            <a:lvl6pPr marL="2514600" indent="-228600" defTabSz="990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defTabSz="990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defTabSz="990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defTabSz="990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defRPr/>
            </a:pPr>
            <a:fld id="{481E8161-0C21-004C-9FB0-9E55E5E338BD}" type="slidenum">
              <a:rPr lang="en-US" altLang="zh-CN" sz="1200">
                <a:solidFill>
                  <a:srgbClr val="000000"/>
                </a:solidFill>
              </a:rPr>
              <a:pPr eaLnBrk="1" hangingPunct="1">
                <a:defRPr/>
              </a:pPr>
              <a:t>13</a:t>
            </a:fld>
            <a:endParaRPr lang="en-US" altLang="zh-CN" sz="1200">
              <a:solidFill>
                <a:srgbClr val="000000"/>
              </a:solidFill>
            </a:endParaRPr>
          </a:p>
        </p:txBody>
      </p:sp>
      <p:sp>
        <p:nvSpPr>
          <p:cNvPr id="162818" name="幻灯片图像占位符 1"/>
          <p:cNvSpPr>
            <a:spLocks noGrp="1" noRot="1" noChangeAspect="1" noTextEdit="1"/>
          </p:cNvSpPr>
          <p:nvPr>
            <p:ph type="sldImg"/>
          </p:nvPr>
        </p:nvSpPr>
        <p:spPr>
          <a:xfrm>
            <a:off x="719138" y="768350"/>
            <a:ext cx="5661025" cy="3836988"/>
          </a:xfrm>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val="1"/>
            </a:ext>
          </a:extLst>
        </p:spPr>
      </p:sp>
      <p:sp>
        <p:nvSpPr>
          <p:cNvPr id="162819" name="备注占位符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spcBef>
                <a:spcPct val="0"/>
              </a:spcBef>
              <a:defRPr/>
            </a:pPr>
            <a:endParaRPr lang="zh-CN" altLang="en-US">
              <a:latin typeface="Arial" charset="0"/>
              <a:ea typeface="宋体" charset="0"/>
              <a:cs typeface="宋体" charset="0"/>
            </a:endParaRPr>
          </a:p>
        </p:txBody>
      </p:sp>
      <p:sp>
        <p:nvSpPr>
          <p:cNvPr id="111620" name="灯片编号占位符 3"/>
          <p:cNvSpPr txBox="1">
            <a:spLocks noGrp="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90600">
              <a:defRPr sz="2400" b="1">
                <a:solidFill>
                  <a:schemeClr val="tx1"/>
                </a:solidFill>
                <a:latin typeface="Times New Roman" charset="0"/>
                <a:ea typeface="ＭＳ Ｐゴシック" charset="0"/>
                <a:cs typeface="ＭＳ Ｐゴシック" charset="0"/>
              </a:defRPr>
            </a:lvl1pPr>
            <a:lvl2pPr marL="742950" indent="-285750" defTabSz="990600">
              <a:defRPr sz="2400" b="1">
                <a:solidFill>
                  <a:schemeClr val="tx1"/>
                </a:solidFill>
                <a:latin typeface="Times New Roman" charset="0"/>
                <a:ea typeface="ＭＳ Ｐゴシック" charset="0"/>
              </a:defRPr>
            </a:lvl2pPr>
            <a:lvl3pPr marL="1143000" indent="-228600" defTabSz="990600">
              <a:defRPr sz="2400" b="1">
                <a:solidFill>
                  <a:schemeClr val="tx1"/>
                </a:solidFill>
                <a:latin typeface="Times New Roman" charset="0"/>
                <a:ea typeface="ＭＳ Ｐゴシック" charset="0"/>
              </a:defRPr>
            </a:lvl3pPr>
            <a:lvl4pPr marL="1600200" indent="-228600" defTabSz="990600">
              <a:defRPr sz="2400" b="1">
                <a:solidFill>
                  <a:schemeClr val="tx1"/>
                </a:solidFill>
                <a:latin typeface="Times New Roman" charset="0"/>
                <a:ea typeface="ＭＳ Ｐゴシック" charset="0"/>
              </a:defRPr>
            </a:lvl4pPr>
            <a:lvl5pPr marL="2057400" indent="-228600" defTabSz="990600">
              <a:defRPr sz="2400" b="1">
                <a:solidFill>
                  <a:schemeClr val="tx1"/>
                </a:solidFill>
                <a:latin typeface="Times New Roman" charset="0"/>
                <a:ea typeface="ＭＳ Ｐゴシック" charset="0"/>
              </a:defRPr>
            </a:lvl5pPr>
            <a:lvl6pPr marL="2514600" indent="-228600" defTabSz="990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defTabSz="990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defTabSz="990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defTabSz="990600" eaLnBrk="0" fontAlgn="base" hangingPunct="0">
              <a:spcBef>
                <a:spcPct val="0"/>
              </a:spcBef>
              <a:spcAft>
                <a:spcPct val="0"/>
              </a:spcAft>
              <a:defRPr sz="2400" b="1">
                <a:solidFill>
                  <a:schemeClr val="tx1"/>
                </a:solidFill>
                <a:latin typeface="Times New Roman" charset="0"/>
                <a:ea typeface="ＭＳ Ｐゴシック" charset="0"/>
              </a:defRPr>
            </a:lvl9pPr>
          </a:lstStyle>
          <a:p>
            <a:pPr algn="r" eaLnBrk="1" hangingPunct="1"/>
            <a:fld id="{B60948E0-D8EF-2E4B-9DAA-5638CFB7A529}" type="slidenum">
              <a:rPr lang="en-US" altLang="zh-CN" sz="1300">
                <a:solidFill>
                  <a:srgbClr val="000000"/>
                </a:solidFill>
                <a:latin typeface="Calibri" charset="0"/>
                <a:ea typeface="宋体" charset="0"/>
                <a:cs typeface="宋体" charset="0"/>
              </a:rPr>
              <a:pPr algn="r" eaLnBrk="1" hangingPunct="1"/>
              <a:t>13</a:t>
            </a:fld>
            <a:endParaRPr lang="en-US" altLang="zh-CN" sz="1300">
              <a:solidFill>
                <a:srgbClr val="000000"/>
              </a:solidFill>
              <a:latin typeface="Calibri" charset="0"/>
              <a:ea typeface="宋体" charset="0"/>
              <a:cs typeface="宋体"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幻灯片图像占位符 1"/>
          <p:cNvSpPr>
            <a:spLocks noGrp="1" noRot="1" noChangeAspect="1" noTextEdit="1"/>
          </p:cNvSpPr>
          <p:nvPr>
            <p:ph type="sldImg"/>
          </p:nvPr>
        </p:nvSpPr>
        <p:spPr>
          <a:xfrm>
            <a:off x="719138" y="768350"/>
            <a:ext cx="5661025" cy="3836988"/>
          </a:xfrm>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备注占位符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r>
              <a:rPr lang="zh-CN" altLang="en-US">
                <a:latin typeface="Calibri" charset="0"/>
                <a:ea typeface="宋体" charset="0"/>
              </a:rPr>
              <a:t>具体地讲， 在“基本属性”方面，我们将集中研究“器官衰老与变性的特异性分子标志物”； 在“环境因素”方面， 我们将研究“驱动 </a:t>
            </a:r>
            <a:r>
              <a:rPr lang="en-US" altLang="zh-CN">
                <a:latin typeface="Calibri" charset="0"/>
                <a:ea typeface="宋体" charset="0"/>
              </a:rPr>
              <a:t>xx”; </a:t>
            </a:r>
            <a:r>
              <a:rPr lang="zh-CN" altLang="en-US">
                <a:latin typeface="Calibri" charset="0"/>
                <a:ea typeface="宋体" charset="0"/>
              </a:rPr>
              <a:t>在调控模式方面，我们将研究“器官衰老向</a:t>
            </a:r>
            <a:r>
              <a:rPr lang="en-US" altLang="zh-CN">
                <a:latin typeface="Calibri" charset="0"/>
                <a:ea typeface="宋体" charset="0"/>
              </a:rPr>
              <a:t>xx”</a:t>
            </a:r>
          </a:p>
          <a:p>
            <a:pPr eaLnBrk="1" hangingPunct="1">
              <a:spcBef>
                <a:spcPct val="0"/>
              </a:spcBef>
              <a:defRPr/>
            </a:pPr>
            <a:endParaRPr lang="zh-CN" altLang="en-US">
              <a:latin typeface="Calibri" charset="0"/>
              <a:ea typeface="宋体" charset="0"/>
            </a:endParaRPr>
          </a:p>
        </p:txBody>
      </p:sp>
      <p:sp>
        <p:nvSpPr>
          <p:cNvPr id="48131" name="灯片编号占位符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defRPr/>
            </a:pPr>
            <a:fld id="{E540B2BA-3804-D64C-94CE-9662A88CC4C2}" type="slidenum">
              <a:rPr lang="zh-CN" altLang="en-US" sz="1200">
                <a:solidFill>
                  <a:srgbClr val="000000"/>
                </a:solidFill>
              </a:rPr>
              <a:pPr eaLnBrk="1" hangingPunct="1">
                <a:defRPr/>
              </a:pPr>
              <a:t>14</a:t>
            </a:fld>
            <a:endParaRPr lang="en-US" altLang="zh-CN" sz="12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7129" y="2348896"/>
            <a:ext cx="9487456" cy="1620771"/>
          </a:xfrm>
        </p:spPr>
        <p:txBody>
          <a:bodyPr/>
          <a:lstStyle/>
          <a:p>
            <a:r>
              <a:rPr lang="zh-CN" altLang="en-US"/>
              <a:t>单击此处编辑母版标题样式</a:t>
            </a:r>
          </a:p>
        </p:txBody>
      </p:sp>
      <p:sp>
        <p:nvSpPr>
          <p:cNvPr id="3" name="副标题 2"/>
          <p:cNvSpPr>
            <a:spLocks noGrp="1"/>
          </p:cNvSpPr>
          <p:nvPr>
            <p:ph type="subTitle" idx="1"/>
          </p:nvPr>
        </p:nvSpPr>
        <p:spPr>
          <a:xfrm>
            <a:off x="1674257" y="4284719"/>
            <a:ext cx="7813199" cy="1932323"/>
          </a:xfrm>
        </p:spPr>
        <p:txBody>
          <a:bodyPr/>
          <a:lstStyle>
            <a:lvl1pPr marL="0" indent="0" algn="ctr">
              <a:buNone/>
              <a:defRPr>
                <a:solidFill>
                  <a:schemeClr val="tx1">
                    <a:tint val="75000"/>
                  </a:schemeClr>
                </a:solidFill>
              </a:defRPr>
            </a:lvl1pPr>
            <a:lvl2pPr marL="534607" indent="0" algn="ctr">
              <a:buNone/>
              <a:defRPr>
                <a:solidFill>
                  <a:schemeClr val="tx1">
                    <a:tint val="75000"/>
                  </a:schemeClr>
                </a:solidFill>
              </a:defRPr>
            </a:lvl2pPr>
            <a:lvl3pPr marL="1069849" indent="0" algn="ctr">
              <a:buNone/>
              <a:defRPr>
                <a:solidFill>
                  <a:schemeClr val="tx1">
                    <a:tint val="75000"/>
                  </a:schemeClr>
                </a:solidFill>
              </a:defRPr>
            </a:lvl3pPr>
            <a:lvl4pPr marL="1604456" indent="0" algn="ctr">
              <a:buNone/>
              <a:defRPr>
                <a:solidFill>
                  <a:schemeClr val="tx1">
                    <a:tint val="75000"/>
                  </a:schemeClr>
                </a:solidFill>
              </a:defRPr>
            </a:lvl4pPr>
            <a:lvl5pPr marL="2139697" indent="0" algn="ctr">
              <a:buNone/>
              <a:defRPr>
                <a:solidFill>
                  <a:schemeClr val="tx1">
                    <a:tint val="75000"/>
                  </a:schemeClr>
                </a:solidFill>
              </a:defRPr>
            </a:lvl5pPr>
            <a:lvl6pPr marL="2674304" indent="0" algn="ctr">
              <a:buNone/>
              <a:defRPr>
                <a:solidFill>
                  <a:schemeClr val="tx1">
                    <a:tint val="75000"/>
                  </a:schemeClr>
                </a:solidFill>
              </a:defRPr>
            </a:lvl6pPr>
            <a:lvl7pPr marL="3208911" indent="0" algn="ctr">
              <a:buNone/>
              <a:defRPr>
                <a:solidFill>
                  <a:schemeClr val="tx1">
                    <a:tint val="75000"/>
                  </a:schemeClr>
                </a:solidFill>
              </a:defRPr>
            </a:lvl7pPr>
            <a:lvl8pPr marL="3744153" indent="0" algn="ctr">
              <a:buNone/>
              <a:defRPr>
                <a:solidFill>
                  <a:schemeClr val="tx1">
                    <a:tint val="75000"/>
                  </a:schemeClr>
                </a:solidFill>
              </a:defRPr>
            </a:lvl8pPr>
            <a:lvl9pPr marL="427876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rtl="0">
              <a:defRPr/>
            </a:pPr>
            <a:endParaRPr lang="zh-CN" altLang="en-US">
              <a:cs typeface="+mn-cs"/>
            </a:endParaRPr>
          </a:p>
        </p:txBody>
      </p:sp>
      <p:sp>
        <p:nvSpPr>
          <p:cNvPr id="5" name="页脚占位符 4"/>
          <p:cNvSpPr>
            <a:spLocks noGrp="1"/>
          </p:cNvSpPr>
          <p:nvPr>
            <p:ph type="ftr" sz="quarter" idx="11"/>
          </p:nvPr>
        </p:nvSpPr>
        <p:spPr/>
        <p:txBody>
          <a:bodyPr/>
          <a:lstStyle/>
          <a:p>
            <a:pPr rtl="0">
              <a:defRPr/>
            </a:pPr>
            <a:endParaRPr lang="zh-CN" altLang="en-US">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400" dirty="0">
                <a:solidFill>
                  <a:srgbClr val="898989"/>
                </a:solidFill>
                <a:latin typeface="Calibri" panose="020F0502020204030204" pitchFamily="34" charset="0"/>
              </a:rPr>
              <a:t>‹#›</a:t>
            </a:fld>
            <a:endParaRPr lang="zh-CN" altLang="en-US" sz="1400" dirty="0">
              <a:solidFill>
                <a:srgbClr val="898989"/>
              </a:solidFill>
              <a:latin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rtl="0">
              <a:defRPr/>
            </a:pPr>
            <a:endParaRPr lang="zh-CN" altLang="en-US">
              <a:cs typeface="+mn-cs"/>
            </a:endParaRPr>
          </a:p>
        </p:txBody>
      </p:sp>
      <p:sp>
        <p:nvSpPr>
          <p:cNvPr id="5" name="页脚占位符 4"/>
          <p:cNvSpPr>
            <a:spLocks noGrp="1"/>
          </p:cNvSpPr>
          <p:nvPr>
            <p:ph type="ftr" sz="quarter" idx="11"/>
          </p:nvPr>
        </p:nvSpPr>
        <p:spPr/>
        <p:txBody>
          <a:bodyPr/>
          <a:lstStyle/>
          <a:p>
            <a:pPr rtl="0">
              <a:defRPr/>
            </a:pPr>
            <a:endParaRPr lang="zh-CN" altLang="en-US">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400" dirty="0">
                <a:solidFill>
                  <a:srgbClr val="898989"/>
                </a:solidFill>
                <a:latin typeface="Calibri" panose="020F0502020204030204" pitchFamily="34" charset="0"/>
              </a:rPr>
              <a:t>‹#›</a:t>
            </a:fld>
            <a:endParaRPr lang="zh-CN" altLang="en-US" sz="1400" dirty="0">
              <a:solidFill>
                <a:srgbClr val="898989"/>
              </a:solidFill>
              <a:latin typeface="Calibri" panose="020F050202020403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092242" y="302803"/>
            <a:ext cx="2511385" cy="645157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558086" y="302803"/>
            <a:ext cx="7348128" cy="645157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rtl="0">
              <a:defRPr/>
            </a:pPr>
            <a:endParaRPr lang="zh-CN" altLang="en-US">
              <a:cs typeface="+mn-cs"/>
            </a:endParaRPr>
          </a:p>
        </p:txBody>
      </p:sp>
      <p:sp>
        <p:nvSpPr>
          <p:cNvPr id="5" name="页脚占位符 4"/>
          <p:cNvSpPr>
            <a:spLocks noGrp="1"/>
          </p:cNvSpPr>
          <p:nvPr>
            <p:ph type="ftr" sz="quarter" idx="11"/>
          </p:nvPr>
        </p:nvSpPr>
        <p:spPr/>
        <p:txBody>
          <a:bodyPr/>
          <a:lstStyle/>
          <a:p>
            <a:pPr rtl="0">
              <a:defRPr/>
            </a:pPr>
            <a:endParaRPr lang="zh-CN" altLang="en-US">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400" dirty="0">
                <a:solidFill>
                  <a:srgbClr val="898989"/>
                </a:solidFill>
                <a:latin typeface="Calibri" panose="020F0502020204030204" pitchFamily="34" charset="0"/>
              </a:rPr>
              <a:t>‹#›</a:t>
            </a:fld>
            <a:endParaRPr lang="zh-CN" altLang="en-US" sz="1400" dirty="0">
              <a:solidFill>
                <a:srgbClr val="898989"/>
              </a:solidFill>
              <a:latin typeface="Calibri" panose="020F050202020403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1版式">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2"/>
            <a:ext cx="11161713" cy="1076430"/>
          </a:xfrm>
          <a:prstGeom prst="rect">
            <a:avLst/>
          </a:prstGeom>
          <a:gradFill rotWithShape="1">
            <a:gsLst>
              <a:gs pos="0">
                <a:srgbClr val="234B8D"/>
              </a:gs>
              <a:gs pos="100000">
                <a:srgbClr val="2F7ADF"/>
              </a:gs>
            </a:gsLst>
            <a:lin ang="0" scaled="1"/>
          </a:gradFill>
          <a:ln>
            <a:noFill/>
          </a:ln>
        </p:spPr>
        <p:txBody>
          <a:bodyPr wrap="none" lIns="106972" tIns="53485" rIns="106972" bIns="53485"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endParaRPr lang="zh-CN" altLang="en-US">
              <a:solidFill>
                <a:srgbClr val="FFFFFF"/>
              </a:solidFill>
            </a:endParaRPr>
          </a:p>
        </p:txBody>
      </p:sp>
      <p:pic>
        <p:nvPicPr>
          <p:cNvPr id="5" name="图片 7" descr="校徽.png"/>
          <p:cNvPicPr>
            <a:picLocks noChangeAspect="1"/>
          </p:cNvPicPr>
          <p:nvPr userDrawn="1"/>
        </p:nvPicPr>
        <p:blipFill>
          <a:blip r:embed="rId2" cstate="print"/>
          <a:srcRect/>
          <a:stretch>
            <a:fillRect/>
          </a:stretch>
        </p:blipFill>
        <p:spPr bwMode="auto">
          <a:xfrm>
            <a:off x="162777" y="110271"/>
            <a:ext cx="935957" cy="843641"/>
          </a:xfrm>
          <a:prstGeom prst="rect">
            <a:avLst/>
          </a:prstGeom>
          <a:noFill/>
          <a:ln w="9525">
            <a:noFill/>
            <a:miter lim="800000"/>
            <a:headEnd/>
            <a:tailEnd/>
          </a:ln>
        </p:spPr>
      </p:pic>
      <p:cxnSp>
        <p:nvCxnSpPr>
          <p:cNvPr id="6" name="直接连接符 7"/>
          <p:cNvCxnSpPr>
            <a:cxnSpLocks noChangeShapeType="1"/>
          </p:cNvCxnSpPr>
          <p:nvPr userDrawn="1"/>
        </p:nvCxnSpPr>
        <p:spPr bwMode="auto">
          <a:xfrm>
            <a:off x="0" y="1160444"/>
            <a:ext cx="11161713" cy="0"/>
          </a:xfrm>
          <a:prstGeom prst="line">
            <a:avLst/>
          </a:prstGeom>
          <a:noFill/>
          <a:ln w="38100" algn="ctr">
            <a:solidFill>
              <a:srgbClr val="244F94"/>
            </a:solidFill>
            <a:round/>
            <a:headEnd/>
            <a:tailEnd/>
          </a:ln>
        </p:spPr>
      </p:cxnSp>
      <p:sp>
        <p:nvSpPr>
          <p:cNvPr id="3" name="内容占位符 2"/>
          <p:cNvSpPr>
            <a:spLocks noGrp="1"/>
          </p:cNvSpPr>
          <p:nvPr>
            <p:ph idx="1"/>
          </p:nvPr>
        </p:nvSpPr>
        <p:spPr>
          <a:xfrm>
            <a:off x="747044" y="1365102"/>
            <a:ext cx="9667625" cy="5557451"/>
          </a:xfrm>
        </p:spPr>
        <p:txBody>
          <a:bodyPr/>
          <a:lstStyle>
            <a:lvl1pPr marL="401146" indent="-401146">
              <a:lnSpc>
                <a:spcPct val="130000"/>
              </a:lnSpc>
              <a:spcBef>
                <a:spcPts val="585"/>
              </a:spcBef>
              <a:buFont typeface="Wingdings" panose="05000000000000000000" pitchFamily="2" charset="2"/>
              <a:buChar char="n"/>
              <a:defRPr sz="2600" b="1">
                <a:solidFill>
                  <a:srgbClr val="C00000"/>
                </a:solidFill>
                <a:latin typeface="微软雅黑" panose="020B0503020204020204" pitchFamily="34" charset="-122"/>
                <a:ea typeface="微软雅黑" panose="020B0503020204020204" pitchFamily="34" charset="-122"/>
              </a:defRPr>
            </a:lvl1pPr>
            <a:lvl2pPr marL="837949" indent="-412288">
              <a:lnSpc>
                <a:spcPct val="130000"/>
              </a:lnSpc>
              <a:spcBef>
                <a:spcPts val="585"/>
              </a:spcBef>
              <a:buFont typeface="Wingdings" panose="05000000000000000000" pitchFamily="2" charset="2"/>
              <a:buChar char="Ø"/>
              <a:defRPr sz="2300" b="1">
                <a:solidFill>
                  <a:srgbClr val="0064C8"/>
                </a:solidFill>
                <a:latin typeface="微软雅黑" panose="020B0503020204020204" pitchFamily="34" charset="-122"/>
                <a:ea typeface="微软雅黑" panose="020B0503020204020204" pitchFamily="34" charset="-122"/>
              </a:defRPr>
            </a:lvl2pPr>
          </a:lstStyle>
          <a:p>
            <a:pPr lvl="0"/>
            <a:r>
              <a:rPr lang="zh-CN" altLang="en-US" dirty="0"/>
              <a:t>单击此处编辑母版文本样式</a:t>
            </a:r>
          </a:p>
          <a:p>
            <a:pPr lvl="1"/>
            <a:r>
              <a:rPr lang="zh-CN" altLang="en-US" dirty="0"/>
              <a:t>第二级</a:t>
            </a:r>
            <a:endParaRPr lang="en-US" altLang="zh-CN" dirty="0"/>
          </a:p>
          <a:p>
            <a:pPr lvl="1"/>
            <a:endParaRPr lang="en-US" altLang="zh-CN" dirty="0"/>
          </a:p>
          <a:p>
            <a:pPr lvl="1"/>
            <a:endParaRPr lang="zh-CN" altLang="en-US" dirty="0"/>
          </a:p>
        </p:txBody>
      </p:sp>
      <p:sp>
        <p:nvSpPr>
          <p:cNvPr id="12" name="标题 1"/>
          <p:cNvSpPr>
            <a:spLocks noGrp="1"/>
          </p:cNvSpPr>
          <p:nvPr>
            <p:ph type="title"/>
          </p:nvPr>
        </p:nvSpPr>
        <p:spPr>
          <a:xfrm>
            <a:off x="5173" y="-6470"/>
            <a:ext cx="11156540" cy="1081298"/>
          </a:xfrm>
        </p:spPr>
        <p:txBody>
          <a:bodyPr/>
          <a:lstStyle>
            <a:lvl1pPr algn="ctr">
              <a:defRPr sz="3700" b="1">
                <a:solidFill>
                  <a:schemeClr val="bg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7" name="日期占位符 3"/>
          <p:cNvSpPr>
            <a:spLocks noGrp="1"/>
          </p:cNvSpPr>
          <p:nvPr>
            <p:ph type="dt" sz="half" idx="10"/>
          </p:nvPr>
        </p:nvSpPr>
        <p:spPr/>
        <p:txBody>
          <a:bodyPr/>
          <a:lstStyle>
            <a:lvl1pPr>
              <a:defRPr/>
            </a:lvl1pPr>
          </a:lstStyle>
          <a:p>
            <a:pPr>
              <a:defRPr/>
            </a:pPr>
            <a:fld id="{FE6CE785-F4BC-4B1D-BB87-0306D071E720}" type="datetimeFigureOut">
              <a:rPr lang="zh-CN" altLang="en-US"/>
              <a:pPr>
                <a:defRPr/>
              </a:pPr>
              <a:t>7/20/18</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EF028368-6994-45F9-B26B-7CFD7602297A}" type="slidenum">
              <a:rPr lang="zh-CN" altLang="en-US"/>
              <a:pPr>
                <a:defRPr/>
              </a:pPr>
              <a:t>‹#›</a:t>
            </a:fld>
            <a:endParaRPr lang="zh-CN" altLang="en-US"/>
          </a:p>
        </p:txBody>
      </p:sp>
    </p:spTree>
    <p:extLst>
      <p:ext uri="{BB962C8B-B14F-4D97-AF65-F5344CB8AC3E}">
        <p14:creationId xmlns:p14="http://schemas.microsoft.com/office/powerpoint/2010/main" val="2872563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bwMode="ltGray">
      <p:bgPr>
        <a:gradFill rotWithShape="0">
          <a:gsLst>
            <a:gs pos="0">
              <a:srgbClr val="E8E8E8"/>
            </a:gs>
            <a:gs pos="100000">
              <a:schemeClr val="tx1"/>
            </a:gs>
          </a:gsLst>
          <a:lin ang="2700000" scaled="1"/>
        </a:gradFill>
        <a:effectLst/>
      </p:bgPr>
    </p:bg>
    <p:spTree>
      <p:nvGrpSpPr>
        <p:cNvPr id="1" name=""/>
        <p:cNvGrpSpPr/>
        <p:nvPr/>
      </p:nvGrpSpPr>
      <p:grpSpPr>
        <a:xfrm>
          <a:off x="0" y="0"/>
          <a:ext cx="0" cy="0"/>
          <a:chOff x="0" y="0"/>
          <a:chExt cx="0" cy="0"/>
        </a:xfrm>
      </p:grpSpPr>
      <p:pic>
        <p:nvPicPr>
          <p:cNvPr id="4" name="Picture 11" descr="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1161713" cy="7563014"/>
          </a:xfrm>
          <a:prstGeom prst="rect">
            <a:avLst/>
          </a:prstGeom>
          <a:noFill/>
          <a:ln>
            <a:noFill/>
          </a:ln>
        </p:spPr>
      </p:pic>
      <p:sp>
        <p:nvSpPr>
          <p:cNvPr id="6149" name="Rectangle 5"/>
          <p:cNvSpPr>
            <a:spLocks noGrp="1" noChangeArrowheads="1"/>
          </p:cNvSpPr>
          <p:nvPr>
            <p:ph type="subTitle" idx="1"/>
          </p:nvPr>
        </p:nvSpPr>
        <p:spPr bwMode="gray">
          <a:xfrm>
            <a:off x="1674257" y="5460912"/>
            <a:ext cx="7534156" cy="484832"/>
          </a:xfrm>
        </p:spPr>
        <p:txBody>
          <a:bodyPr/>
          <a:lstStyle>
            <a:lvl1pPr marL="0" indent="0" algn="ctr">
              <a:buFont typeface="Wingdings" panose="05000000000000000000" pitchFamily="2" charset="2"/>
              <a:buNone/>
              <a:defRPr sz="2700" b="0">
                <a:solidFill>
                  <a:schemeClr val="bg1"/>
                </a:solidFill>
              </a:defRPr>
            </a:lvl1pPr>
          </a:lstStyle>
          <a:p>
            <a:pPr lvl="0"/>
            <a:r>
              <a:rPr lang="zh-CN" altLang="en-US" noProof="0"/>
              <a:t>单击此处编辑母版副标题样式</a:t>
            </a:r>
          </a:p>
        </p:txBody>
      </p:sp>
      <p:sp>
        <p:nvSpPr>
          <p:cNvPr id="6150" name="Rectangle 6"/>
          <p:cNvSpPr>
            <a:spLocks noGrp="1" noChangeArrowheads="1"/>
          </p:cNvSpPr>
          <p:nvPr>
            <p:ph type="ctrTitle"/>
          </p:nvPr>
        </p:nvSpPr>
        <p:spPr>
          <a:xfrm>
            <a:off x="1023157" y="2520421"/>
            <a:ext cx="9301428" cy="1008168"/>
          </a:xfrm>
        </p:spPr>
        <p:txBody>
          <a:bodyPr/>
          <a:lstStyle>
            <a:lvl1pPr>
              <a:defRPr sz="4000"/>
            </a:lvl1pPr>
          </a:lstStyle>
          <a:p>
            <a:pPr lvl="0"/>
            <a:r>
              <a:rPr lang="zh-CN" altLang="en-US" noProof="0"/>
              <a:t>单击此处编辑母版标题样式</a:t>
            </a:r>
          </a:p>
        </p:txBody>
      </p:sp>
      <p:sp>
        <p:nvSpPr>
          <p:cNvPr id="5" name="Rectangle 3"/>
          <p:cNvSpPr>
            <a:spLocks noGrp="1" noChangeArrowheads="1"/>
          </p:cNvSpPr>
          <p:nvPr>
            <p:ph type="dt" sz="half" idx="10"/>
          </p:nvPr>
        </p:nvSpPr>
        <p:spPr bwMode="gray">
          <a:xfrm>
            <a:off x="744114" y="7057179"/>
            <a:ext cx="1860286" cy="252042"/>
          </a:xfrm>
          <a:prstGeom prst="rect">
            <a:avLst/>
          </a:prstGeom>
        </p:spPr>
        <p:txBody>
          <a:bodyPr vert="horz" wrap="square" lIns="91430" tIns="45714" rIns="91430" bIns="45714" numCol="1" anchor="t" anchorCtr="0" compatLnSpc="1"/>
          <a:lstStyle>
            <a:lvl1pPr eaLnBrk="1" hangingPunct="1">
              <a:defRPr sz="1300">
                <a:solidFill>
                  <a:srgbClr val="000000"/>
                </a:solidFill>
                <a:latin typeface="Arial" panose="020B0604020202020204" pitchFamily="34" charset="0"/>
                <a:ea typeface="宋体" panose="02010600030101010101" pitchFamily="2" charset="-122"/>
                <a:cs typeface="宋体" panose="02010600030101010101" pitchFamily="2" charset="-122"/>
              </a:defRPr>
            </a:lvl1pPr>
          </a:lstStyle>
          <a:p>
            <a:pPr defTabSz="1007626" rtl="0">
              <a:defRPr/>
            </a:pPr>
            <a:endParaRPr lang="en-US" altLang="zh-CN"/>
          </a:p>
        </p:txBody>
      </p:sp>
      <p:sp>
        <p:nvSpPr>
          <p:cNvPr id="6" name="Rectangle 4"/>
          <p:cNvSpPr>
            <a:spLocks noGrp="1" noChangeArrowheads="1"/>
          </p:cNvSpPr>
          <p:nvPr>
            <p:ph type="sldNum" sz="quarter" idx="11"/>
          </p:nvPr>
        </p:nvSpPr>
        <p:spPr bwMode="gray">
          <a:xfrm>
            <a:off x="8092242" y="7057179"/>
            <a:ext cx="2604400" cy="189032"/>
          </a:xfrm>
          <a:prstGeom prst="rect">
            <a:avLst/>
          </a:prstGeom>
        </p:spPr>
        <p:txBody>
          <a:bodyPr vert="horz" wrap="square" lIns="91430" tIns="45714" rIns="91430" bIns="45714" numCol="1" anchor="t" anchorCtr="0" compatLnSpc="1"/>
          <a:lstStyle>
            <a:lvl1pPr algn="r" eaLnBrk="1" hangingPunct="1">
              <a:defRPr sz="1300">
                <a:solidFill>
                  <a:srgbClr val="000000"/>
                </a:solidFill>
              </a:defRPr>
            </a:lvl1pPr>
          </a:lstStyle>
          <a:p>
            <a:pPr defTabSz="1007626" rtl="0"/>
            <a:fld id="{944EA0B0-3CF4-4E25-AD82-6D25A1DD794A}" type="slidenum">
              <a:rPr lang="en-US" altLang="zh-CN" smtClean="0"/>
              <a:pPr defTabSz="1007626" rtl="0"/>
              <a:t>‹#›</a:t>
            </a:fld>
            <a:endParaRPr lang="en-US" altLang="zh-CN"/>
          </a:p>
        </p:txBody>
      </p:sp>
    </p:spTree>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图片 7" descr="校徽.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1842" y="45509"/>
            <a:ext cx="759617" cy="684365"/>
          </a:xfrm>
          <a:prstGeom prst="rect">
            <a:avLst/>
          </a:prstGeom>
          <a:noFill/>
          <a:ln>
            <a:noFill/>
          </a:ln>
        </p:spPr>
      </p:pic>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61555" y="1885067"/>
            <a:ext cx="9626977" cy="3145275"/>
          </a:xfrm>
        </p:spPr>
        <p:txBody>
          <a:bodyPr anchor="b"/>
          <a:lstStyle>
            <a:lvl1pPr>
              <a:defRPr sz="6700"/>
            </a:lvl1pPr>
          </a:lstStyle>
          <a:p>
            <a:r>
              <a:rPr lang="zh-CN" altLang="en-US"/>
              <a:t>单击此处编辑母版标题样式</a:t>
            </a:r>
          </a:p>
        </p:txBody>
      </p:sp>
      <p:sp>
        <p:nvSpPr>
          <p:cNvPr id="3" name="文本占位符 2"/>
          <p:cNvSpPr>
            <a:spLocks noGrp="1"/>
          </p:cNvSpPr>
          <p:nvPr>
            <p:ph type="body" idx="1"/>
          </p:nvPr>
        </p:nvSpPr>
        <p:spPr>
          <a:xfrm>
            <a:off x="761555" y="5060096"/>
            <a:ext cx="9626977" cy="1654026"/>
          </a:xfrm>
        </p:spPr>
        <p:txBody>
          <a:bodyPr/>
          <a:lstStyle>
            <a:lvl1pPr marL="0" indent="0">
              <a:buNone/>
              <a:defRPr sz="2700"/>
            </a:lvl1pPr>
            <a:lvl2pPr marL="504131" indent="0">
              <a:buNone/>
              <a:defRPr sz="2200"/>
            </a:lvl2pPr>
            <a:lvl3pPr marL="1008262" indent="0">
              <a:buNone/>
              <a:defRPr sz="2000"/>
            </a:lvl3pPr>
            <a:lvl4pPr marL="1511757" indent="0">
              <a:buNone/>
              <a:defRPr sz="1800"/>
            </a:lvl4pPr>
            <a:lvl5pPr marL="2015887" indent="0">
              <a:buNone/>
              <a:defRPr sz="1800"/>
            </a:lvl5pPr>
            <a:lvl6pPr marL="2520017" indent="0">
              <a:buNone/>
              <a:defRPr sz="1800"/>
            </a:lvl6pPr>
            <a:lvl7pPr marL="3024148" indent="0">
              <a:buNone/>
              <a:defRPr sz="1800"/>
            </a:lvl7pPr>
            <a:lvl8pPr marL="3528279" indent="0">
              <a:buNone/>
              <a:defRPr sz="1800"/>
            </a:lvl8pPr>
            <a:lvl9pPr marL="4031774" indent="0">
              <a:buNone/>
              <a:defRPr sz="1800"/>
            </a:lvl9pPr>
          </a:lstStyle>
          <a:p>
            <a:pPr lvl="0"/>
            <a:r>
              <a:rPr lang="zh-CN" altLang="en-US"/>
              <a:t>单击此处编辑母版文本样式</a:t>
            </a:r>
          </a:p>
        </p:txBody>
      </p:sp>
    </p:spTree>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571653" y="1344225"/>
            <a:ext cx="5003393" cy="571295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5761072" y="1344225"/>
            <a:ext cx="5005330" cy="571295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769306" y="402569"/>
            <a:ext cx="9626977" cy="1461495"/>
          </a:xfrm>
        </p:spPr>
        <p:txBody>
          <a:bodyPr/>
          <a:lstStyle/>
          <a:p>
            <a:r>
              <a:rPr lang="zh-CN" altLang="en-US"/>
              <a:t>单击此处编辑母版标题样式</a:t>
            </a:r>
          </a:p>
        </p:txBody>
      </p:sp>
      <p:sp>
        <p:nvSpPr>
          <p:cNvPr id="3" name="文本占位符 2"/>
          <p:cNvSpPr>
            <a:spLocks noGrp="1"/>
          </p:cNvSpPr>
          <p:nvPr>
            <p:ph type="body" idx="1"/>
          </p:nvPr>
        </p:nvSpPr>
        <p:spPr>
          <a:xfrm>
            <a:off x="769308" y="1853560"/>
            <a:ext cx="4722412" cy="908401"/>
          </a:xfrm>
        </p:spPr>
        <p:txBody>
          <a:bodyPr anchor="b"/>
          <a:lstStyle>
            <a:lvl1pPr marL="0" indent="0">
              <a:buNone/>
              <a:defRPr sz="2700" b="1"/>
            </a:lvl1pPr>
            <a:lvl2pPr marL="504131" indent="0">
              <a:buNone/>
              <a:defRPr sz="2200" b="1"/>
            </a:lvl2pPr>
            <a:lvl3pPr marL="1008262" indent="0">
              <a:buNone/>
              <a:defRPr sz="2000" b="1"/>
            </a:lvl3pPr>
            <a:lvl4pPr marL="1511757" indent="0">
              <a:buNone/>
              <a:defRPr sz="1800" b="1"/>
            </a:lvl4pPr>
            <a:lvl5pPr marL="2015887" indent="0">
              <a:buNone/>
              <a:defRPr sz="1800" b="1"/>
            </a:lvl5pPr>
            <a:lvl6pPr marL="2520017" indent="0">
              <a:buNone/>
              <a:defRPr sz="1800" b="1"/>
            </a:lvl6pPr>
            <a:lvl7pPr marL="3024148" indent="0">
              <a:buNone/>
              <a:defRPr sz="1800" b="1"/>
            </a:lvl7pPr>
            <a:lvl8pPr marL="3528279" indent="0">
              <a:buNone/>
              <a:defRPr sz="1800" b="1"/>
            </a:lvl8pPr>
            <a:lvl9pPr marL="4031774" indent="0">
              <a:buNone/>
              <a:defRPr sz="1800" b="1"/>
            </a:lvl9pPr>
          </a:lstStyle>
          <a:p>
            <a:pPr lvl="0"/>
            <a:r>
              <a:rPr lang="zh-CN" altLang="en-US"/>
              <a:t>单击此处编辑母版文本样式</a:t>
            </a:r>
          </a:p>
        </p:txBody>
      </p:sp>
      <p:sp>
        <p:nvSpPr>
          <p:cNvPr id="4" name="内容占位符 3"/>
          <p:cNvSpPr>
            <a:spLocks noGrp="1"/>
          </p:cNvSpPr>
          <p:nvPr>
            <p:ph sz="half" idx="2"/>
          </p:nvPr>
        </p:nvSpPr>
        <p:spPr>
          <a:xfrm>
            <a:off x="769308" y="2761961"/>
            <a:ext cx="4722412" cy="406242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5650617" y="1853560"/>
            <a:ext cx="4745666" cy="908401"/>
          </a:xfrm>
        </p:spPr>
        <p:txBody>
          <a:bodyPr anchor="b"/>
          <a:lstStyle>
            <a:lvl1pPr marL="0" indent="0">
              <a:buNone/>
              <a:defRPr sz="2700" b="1"/>
            </a:lvl1pPr>
            <a:lvl2pPr marL="504131" indent="0">
              <a:buNone/>
              <a:defRPr sz="2200" b="1"/>
            </a:lvl2pPr>
            <a:lvl3pPr marL="1008262" indent="0">
              <a:buNone/>
              <a:defRPr sz="2000" b="1"/>
            </a:lvl3pPr>
            <a:lvl4pPr marL="1511757" indent="0">
              <a:buNone/>
              <a:defRPr sz="1800" b="1"/>
            </a:lvl4pPr>
            <a:lvl5pPr marL="2015887" indent="0">
              <a:buNone/>
              <a:defRPr sz="1800" b="1"/>
            </a:lvl5pPr>
            <a:lvl6pPr marL="2520017" indent="0">
              <a:buNone/>
              <a:defRPr sz="1800" b="1"/>
            </a:lvl6pPr>
            <a:lvl7pPr marL="3024148" indent="0">
              <a:buNone/>
              <a:defRPr sz="1800" b="1"/>
            </a:lvl7pPr>
            <a:lvl8pPr marL="3528279" indent="0">
              <a:buNone/>
              <a:defRPr sz="1800" b="1"/>
            </a:lvl8pPr>
            <a:lvl9pPr marL="4031774" indent="0">
              <a:buNone/>
              <a:defRPr sz="1800" b="1"/>
            </a:lvl9pPr>
          </a:lstStyle>
          <a:p>
            <a:pPr lvl="0"/>
            <a:r>
              <a:rPr lang="zh-CN" altLang="en-US"/>
              <a:t>单击此处编辑母版文本样式</a:t>
            </a:r>
          </a:p>
        </p:txBody>
      </p:sp>
      <p:sp>
        <p:nvSpPr>
          <p:cNvPr id="6" name="内容占位符 5"/>
          <p:cNvSpPr>
            <a:spLocks noGrp="1"/>
          </p:cNvSpPr>
          <p:nvPr>
            <p:ph sz="quarter" idx="4"/>
          </p:nvPr>
        </p:nvSpPr>
        <p:spPr>
          <a:xfrm>
            <a:off x="5650617" y="2761961"/>
            <a:ext cx="4745666" cy="406242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rtl="0">
              <a:defRPr/>
            </a:pPr>
            <a:endParaRPr lang="zh-CN" altLang="en-US">
              <a:cs typeface="+mn-cs"/>
            </a:endParaRPr>
          </a:p>
        </p:txBody>
      </p:sp>
      <p:sp>
        <p:nvSpPr>
          <p:cNvPr id="5" name="页脚占位符 4"/>
          <p:cNvSpPr>
            <a:spLocks noGrp="1"/>
          </p:cNvSpPr>
          <p:nvPr>
            <p:ph type="ftr" sz="quarter" idx="11"/>
          </p:nvPr>
        </p:nvSpPr>
        <p:spPr/>
        <p:txBody>
          <a:bodyPr/>
          <a:lstStyle/>
          <a:p>
            <a:pPr rtl="0">
              <a:defRPr/>
            </a:pPr>
            <a:endParaRPr lang="zh-CN" altLang="en-US">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400" dirty="0">
                <a:solidFill>
                  <a:srgbClr val="898989"/>
                </a:solidFill>
                <a:latin typeface="Calibri" panose="020F0502020204030204" pitchFamily="34" charset="0"/>
              </a:rPr>
              <a:t>‹#›</a:t>
            </a:fld>
            <a:endParaRPr lang="zh-CN" altLang="en-US" sz="1400" dirty="0">
              <a:solidFill>
                <a:srgbClr val="898989"/>
              </a:solidFill>
              <a:latin typeface="Calibri" panose="020F050202020403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769308" y="504084"/>
            <a:ext cx="3600428" cy="1764295"/>
          </a:xfrm>
        </p:spPr>
        <p:txBody>
          <a:bodyPr anchor="b"/>
          <a:lstStyle>
            <a:lvl1pPr>
              <a:defRPr sz="3500"/>
            </a:lvl1pPr>
          </a:lstStyle>
          <a:p>
            <a:r>
              <a:rPr lang="zh-CN" altLang="en-US"/>
              <a:t>单击此处编辑母版标题样式</a:t>
            </a:r>
          </a:p>
        </p:txBody>
      </p:sp>
      <p:sp>
        <p:nvSpPr>
          <p:cNvPr id="3" name="内容占位符 2"/>
          <p:cNvSpPr>
            <a:spLocks noGrp="1"/>
          </p:cNvSpPr>
          <p:nvPr>
            <p:ph idx="1"/>
          </p:nvPr>
        </p:nvSpPr>
        <p:spPr>
          <a:xfrm>
            <a:off x="4745668" y="1088682"/>
            <a:ext cx="5650617" cy="5373398"/>
          </a:xfrm>
        </p:spPr>
        <p:txBody>
          <a:bodyPr/>
          <a:lstStyle>
            <a:lvl1pPr>
              <a:defRPr sz="3500"/>
            </a:lvl1pPr>
            <a:lvl2pPr>
              <a:defRPr sz="3000"/>
            </a:lvl2pPr>
            <a:lvl3pPr>
              <a:defRPr sz="2700"/>
            </a:lvl3pPr>
            <a:lvl4pPr>
              <a:defRPr sz="2200"/>
            </a:lvl4pPr>
            <a:lvl5pPr>
              <a:defRPr sz="2200"/>
            </a:lvl5pPr>
            <a:lvl6pPr>
              <a:defRPr sz="2200"/>
            </a:lvl6pPr>
            <a:lvl7pPr>
              <a:defRPr sz="2200"/>
            </a:lvl7pPr>
            <a:lvl8pPr>
              <a:defRPr sz="2200"/>
            </a:lvl8pPr>
            <a:lvl9pPr>
              <a:defRPr sz="2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769308" y="2268380"/>
            <a:ext cx="3600428" cy="4202453"/>
          </a:xfrm>
        </p:spPr>
        <p:txBody>
          <a:bodyPr/>
          <a:lstStyle>
            <a:lvl1pPr marL="0" indent="0">
              <a:buNone/>
              <a:defRPr sz="1800"/>
            </a:lvl1pPr>
            <a:lvl2pPr marL="504131" indent="0">
              <a:buNone/>
              <a:defRPr sz="1500"/>
            </a:lvl2pPr>
            <a:lvl3pPr marL="1008262" indent="0">
              <a:buNone/>
              <a:defRPr sz="1300"/>
            </a:lvl3pPr>
            <a:lvl4pPr marL="1511757" indent="0">
              <a:buNone/>
              <a:defRPr sz="1100"/>
            </a:lvl4pPr>
            <a:lvl5pPr marL="2015887" indent="0">
              <a:buNone/>
              <a:defRPr sz="1100"/>
            </a:lvl5pPr>
            <a:lvl6pPr marL="2520017" indent="0">
              <a:buNone/>
              <a:defRPr sz="1100"/>
            </a:lvl6pPr>
            <a:lvl7pPr marL="3024148" indent="0">
              <a:buNone/>
              <a:defRPr sz="1100"/>
            </a:lvl7pPr>
            <a:lvl8pPr marL="3528279" indent="0">
              <a:buNone/>
              <a:defRPr sz="1100"/>
            </a:lvl8pPr>
            <a:lvl9pPr marL="4031774" indent="0">
              <a:buNone/>
              <a:defRPr sz="1100"/>
            </a:lvl9pPr>
          </a:lstStyle>
          <a:p>
            <a:pPr lvl="0"/>
            <a:r>
              <a:rPr lang="zh-CN" altLang="en-US"/>
              <a:t>单击此处编辑母版文本样式</a:t>
            </a:r>
          </a:p>
        </p:txBody>
      </p:sp>
    </p:spTree>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769308" y="504084"/>
            <a:ext cx="3600428" cy="1764295"/>
          </a:xfrm>
        </p:spPr>
        <p:txBody>
          <a:bodyPr anchor="b"/>
          <a:lstStyle>
            <a:lvl1pPr>
              <a:defRPr sz="3500"/>
            </a:lvl1pPr>
          </a:lstStyle>
          <a:p>
            <a:r>
              <a:rPr lang="zh-CN" altLang="en-US"/>
              <a:t>单击此处编辑母版标题样式</a:t>
            </a:r>
          </a:p>
        </p:txBody>
      </p:sp>
      <p:sp>
        <p:nvSpPr>
          <p:cNvPr id="3" name="图片占位符 2"/>
          <p:cNvSpPr>
            <a:spLocks noGrp="1"/>
          </p:cNvSpPr>
          <p:nvPr>
            <p:ph type="pic" idx="1"/>
          </p:nvPr>
        </p:nvSpPr>
        <p:spPr>
          <a:xfrm>
            <a:off x="4745668" y="1088682"/>
            <a:ext cx="5650617" cy="5373398"/>
          </a:xfrm>
        </p:spPr>
        <p:txBody>
          <a:bodyPr/>
          <a:lstStyle>
            <a:lvl1pPr marL="0" indent="0">
              <a:buNone/>
              <a:defRPr sz="3500"/>
            </a:lvl1pPr>
            <a:lvl2pPr marL="504131" indent="0">
              <a:buNone/>
              <a:defRPr sz="3000"/>
            </a:lvl2pPr>
            <a:lvl3pPr marL="1008262" indent="0">
              <a:buNone/>
              <a:defRPr sz="2700"/>
            </a:lvl3pPr>
            <a:lvl4pPr marL="1511757" indent="0">
              <a:buNone/>
              <a:defRPr sz="2200"/>
            </a:lvl4pPr>
            <a:lvl5pPr marL="2015887" indent="0">
              <a:buNone/>
              <a:defRPr sz="2200"/>
            </a:lvl5pPr>
            <a:lvl6pPr marL="2520017" indent="0">
              <a:buNone/>
              <a:defRPr sz="2200"/>
            </a:lvl6pPr>
            <a:lvl7pPr marL="3024148" indent="0">
              <a:buNone/>
              <a:defRPr sz="2200"/>
            </a:lvl7pPr>
            <a:lvl8pPr marL="3528279" indent="0">
              <a:buNone/>
              <a:defRPr sz="2200"/>
            </a:lvl8pPr>
            <a:lvl9pPr marL="4031774" indent="0">
              <a:buNone/>
              <a:defRPr sz="2200"/>
            </a:lvl9pPr>
          </a:lstStyle>
          <a:p>
            <a:pPr lvl="0"/>
            <a:endParaRPr lang="zh-CN" altLang="en-US" noProof="0"/>
          </a:p>
        </p:txBody>
      </p:sp>
      <p:sp>
        <p:nvSpPr>
          <p:cNvPr id="4" name="文本占位符 3"/>
          <p:cNvSpPr>
            <a:spLocks noGrp="1"/>
          </p:cNvSpPr>
          <p:nvPr>
            <p:ph type="body" sz="half" idx="2"/>
          </p:nvPr>
        </p:nvSpPr>
        <p:spPr>
          <a:xfrm>
            <a:off x="769308" y="2268380"/>
            <a:ext cx="3600428" cy="4202453"/>
          </a:xfrm>
        </p:spPr>
        <p:txBody>
          <a:bodyPr/>
          <a:lstStyle>
            <a:lvl1pPr marL="0" indent="0">
              <a:buNone/>
              <a:defRPr sz="1800"/>
            </a:lvl1pPr>
            <a:lvl2pPr marL="504131" indent="0">
              <a:buNone/>
              <a:defRPr sz="1500"/>
            </a:lvl2pPr>
            <a:lvl3pPr marL="1008262" indent="0">
              <a:buNone/>
              <a:defRPr sz="1300"/>
            </a:lvl3pPr>
            <a:lvl4pPr marL="1511757" indent="0">
              <a:buNone/>
              <a:defRPr sz="1100"/>
            </a:lvl4pPr>
            <a:lvl5pPr marL="2015887" indent="0">
              <a:buNone/>
              <a:defRPr sz="1100"/>
            </a:lvl5pPr>
            <a:lvl6pPr marL="2520017" indent="0">
              <a:buNone/>
              <a:defRPr sz="1100"/>
            </a:lvl6pPr>
            <a:lvl7pPr marL="3024148" indent="0">
              <a:buNone/>
              <a:defRPr sz="1100"/>
            </a:lvl7pPr>
            <a:lvl8pPr marL="3528279" indent="0">
              <a:buNone/>
              <a:defRPr sz="1100"/>
            </a:lvl8pPr>
            <a:lvl9pPr marL="4031774" indent="0">
              <a:buNone/>
              <a:defRPr sz="1100"/>
            </a:lvl9pPr>
          </a:lstStyle>
          <a:p>
            <a:pPr lvl="0"/>
            <a:r>
              <a:rPr lang="zh-CN" altLang="en-US"/>
              <a:t>单击此处编辑母版文本样式</a:t>
            </a:r>
          </a:p>
        </p:txBody>
      </p:sp>
    </p:spTree>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4000"/>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218199" y="127773"/>
            <a:ext cx="2548203" cy="692940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571651" y="127773"/>
            <a:ext cx="7460520" cy="692940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81698" y="4858815"/>
            <a:ext cx="9487456" cy="1501751"/>
          </a:xfrm>
        </p:spPr>
        <p:txBody>
          <a:bodyPr anchor="t"/>
          <a:lstStyle>
            <a:lvl1pPr algn="l">
              <a:defRPr sz="4700" b="1" cap="all"/>
            </a:lvl1pPr>
          </a:lstStyle>
          <a:p>
            <a:r>
              <a:rPr lang="zh-CN" altLang="en-US"/>
              <a:t>单击此处编辑母版标题样式</a:t>
            </a:r>
          </a:p>
        </p:txBody>
      </p:sp>
      <p:sp>
        <p:nvSpPr>
          <p:cNvPr id="3" name="文本占位符 2"/>
          <p:cNvSpPr>
            <a:spLocks noGrp="1"/>
          </p:cNvSpPr>
          <p:nvPr>
            <p:ph type="body" idx="1"/>
          </p:nvPr>
        </p:nvSpPr>
        <p:spPr>
          <a:xfrm>
            <a:off x="881698" y="3204786"/>
            <a:ext cx="9487456" cy="1654026"/>
          </a:xfrm>
        </p:spPr>
        <p:txBody>
          <a:bodyPr anchor="b"/>
          <a:lstStyle>
            <a:lvl1pPr marL="0" indent="0">
              <a:buNone/>
              <a:defRPr sz="2300">
                <a:solidFill>
                  <a:schemeClr val="tx1">
                    <a:tint val="75000"/>
                  </a:schemeClr>
                </a:solidFill>
              </a:defRPr>
            </a:lvl1pPr>
            <a:lvl2pPr marL="534607" indent="0">
              <a:buNone/>
              <a:defRPr sz="2100">
                <a:solidFill>
                  <a:schemeClr val="tx1">
                    <a:tint val="75000"/>
                  </a:schemeClr>
                </a:solidFill>
              </a:defRPr>
            </a:lvl2pPr>
            <a:lvl3pPr marL="1069849" indent="0">
              <a:buNone/>
              <a:defRPr sz="1900">
                <a:solidFill>
                  <a:schemeClr val="tx1">
                    <a:tint val="75000"/>
                  </a:schemeClr>
                </a:solidFill>
              </a:defRPr>
            </a:lvl3pPr>
            <a:lvl4pPr marL="1604456" indent="0">
              <a:buNone/>
              <a:defRPr sz="1600">
                <a:solidFill>
                  <a:schemeClr val="tx1">
                    <a:tint val="75000"/>
                  </a:schemeClr>
                </a:solidFill>
              </a:defRPr>
            </a:lvl4pPr>
            <a:lvl5pPr marL="2139697" indent="0">
              <a:buNone/>
              <a:defRPr sz="1600">
                <a:solidFill>
                  <a:schemeClr val="tx1">
                    <a:tint val="75000"/>
                  </a:schemeClr>
                </a:solidFill>
              </a:defRPr>
            </a:lvl5pPr>
            <a:lvl6pPr marL="2674304" indent="0">
              <a:buNone/>
              <a:defRPr sz="1600">
                <a:solidFill>
                  <a:schemeClr val="tx1">
                    <a:tint val="75000"/>
                  </a:schemeClr>
                </a:solidFill>
              </a:defRPr>
            </a:lvl6pPr>
            <a:lvl7pPr marL="3208911" indent="0">
              <a:buNone/>
              <a:defRPr sz="1600">
                <a:solidFill>
                  <a:schemeClr val="tx1">
                    <a:tint val="75000"/>
                  </a:schemeClr>
                </a:solidFill>
              </a:defRPr>
            </a:lvl7pPr>
            <a:lvl8pPr marL="3744153" indent="0">
              <a:buNone/>
              <a:defRPr sz="1600">
                <a:solidFill>
                  <a:schemeClr val="tx1">
                    <a:tint val="75000"/>
                  </a:schemeClr>
                </a:solidFill>
              </a:defRPr>
            </a:lvl8pPr>
            <a:lvl9pPr marL="427876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rtl="0">
              <a:defRPr/>
            </a:pPr>
            <a:endParaRPr lang="zh-CN" altLang="en-US">
              <a:cs typeface="+mn-cs"/>
            </a:endParaRPr>
          </a:p>
        </p:txBody>
      </p:sp>
      <p:sp>
        <p:nvSpPr>
          <p:cNvPr id="5" name="页脚占位符 4"/>
          <p:cNvSpPr>
            <a:spLocks noGrp="1"/>
          </p:cNvSpPr>
          <p:nvPr>
            <p:ph type="ftr" sz="quarter" idx="11"/>
          </p:nvPr>
        </p:nvSpPr>
        <p:spPr/>
        <p:txBody>
          <a:bodyPr/>
          <a:lstStyle/>
          <a:p>
            <a:pPr rtl="0">
              <a:defRPr/>
            </a:pPr>
            <a:endParaRPr lang="zh-CN" altLang="en-US">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400" dirty="0">
                <a:solidFill>
                  <a:srgbClr val="898989"/>
                </a:solidFill>
                <a:latin typeface="Calibri" panose="020F0502020204030204" pitchFamily="34" charset="0"/>
              </a:rPr>
              <a:t>‹#›</a:t>
            </a:fld>
            <a:endParaRPr lang="zh-CN" altLang="en-US" sz="1400" dirty="0">
              <a:solidFill>
                <a:srgbClr val="898989"/>
              </a:solidFill>
              <a:latin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558087" y="1764295"/>
            <a:ext cx="4929757" cy="4990084"/>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5673873" y="1764295"/>
            <a:ext cx="4929757" cy="4990084"/>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rtl="0">
              <a:defRPr/>
            </a:pPr>
            <a:endParaRPr lang="zh-CN" altLang="en-US">
              <a:cs typeface="+mn-cs"/>
            </a:endParaRPr>
          </a:p>
        </p:txBody>
      </p:sp>
      <p:sp>
        <p:nvSpPr>
          <p:cNvPr id="6" name="页脚占位符 5"/>
          <p:cNvSpPr>
            <a:spLocks noGrp="1"/>
          </p:cNvSpPr>
          <p:nvPr>
            <p:ph type="ftr" sz="quarter" idx="11"/>
          </p:nvPr>
        </p:nvSpPr>
        <p:spPr/>
        <p:txBody>
          <a:bodyPr/>
          <a:lstStyle/>
          <a:p>
            <a:pPr rtl="0">
              <a:defRPr/>
            </a:pPr>
            <a:endParaRPr lang="zh-CN" altLang="en-US">
              <a:cs typeface="+mn-cs"/>
            </a:endParaRPr>
          </a:p>
        </p:txBody>
      </p:sp>
      <p:sp>
        <p:nvSpPr>
          <p:cNvPr id="7" name="灯片编号占位符 6"/>
          <p:cNvSpPr>
            <a:spLocks noGrp="1"/>
          </p:cNvSpPr>
          <p:nvPr>
            <p:ph type="sldNum" sz="quarter" idx="12"/>
          </p:nvPr>
        </p:nvSpPr>
        <p:spPr/>
        <p:txBody>
          <a:bodyPr/>
          <a:lstStyle/>
          <a:p>
            <a:pPr lvl="0" algn="r" eaLnBrk="1" hangingPunct="1"/>
            <a:fld id="{9A0DB2DC-4C9A-4742-B13C-FB6460FD3503}" type="slidenum">
              <a:rPr lang="zh-CN" altLang="en-US" sz="1400" dirty="0">
                <a:solidFill>
                  <a:srgbClr val="898989"/>
                </a:solidFill>
                <a:latin typeface="Calibri" panose="020F0502020204030204" pitchFamily="34" charset="0"/>
              </a:rPr>
              <a:t>‹#›</a:t>
            </a:fld>
            <a:endParaRPr lang="zh-CN" altLang="en-US" sz="1400" dirty="0">
              <a:solidFill>
                <a:srgbClr val="898989"/>
              </a:solidFill>
              <a:latin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558088" y="1692536"/>
            <a:ext cx="4931695" cy="705367"/>
          </a:xfrm>
        </p:spPr>
        <p:txBody>
          <a:bodyPr anchor="b"/>
          <a:lstStyle>
            <a:lvl1pPr marL="0" indent="0">
              <a:buNone/>
              <a:defRPr sz="2800" b="1"/>
            </a:lvl1pPr>
            <a:lvl2pPr marL="534607" indent="0">
              <a:buNone/>
              <a:defRPr sz="2300" b="1"/>
            </a:lvl2pPr>
            <a:lvl3pPr marL="1069849" indent="0">
              <a:buNone/>
              <a:defRPr sz="2100" b="1"/>
            </a:lvl3pPr>
            <a:lvl4pPr marL="1604456" indent="0">
              <a:buNone/>
              <a:defRPr sz="1900" b="1"/>
            </a:lvl4pPr>
            <a:lvl5pPr marL="2139697" indent="0">
              <a:buNone/>
              <a:defRPr sz="1900" b="1"/>
            </a:lvl5pPr>
            <a:lvl6pPr marL="2674304" indent="0">
              <a:buNone/>
              <a:defRPr sz="1900" b="1"/>
            </a:lvl6pPr>
            <a:lvl7pPr marL="3208911" indent="0">
              <a:buNone/>
              <a:defRPr sz="1900" b="1"/>
            </a:lvl7pPr>
            <a:lvl8pPr marL="3744153" indent="0">
              <a:buNone/>
              <a:defRPr sz="1900" b="1"/>
            </a:lvl8pPr>
            <a:lvl9pPr marL="4278760" indent="0">
              <a:buNone/>
              <a:defRPr sz="1900" b="1"/>
            </a:lvl9pPr>
          </a:lstStyle>
          <a:p>
            <a:pPr lvl="0"/>
            <a:r>
              <a:rPr lang="zh-CN" altLang="en-US"/>
              <a:t>单击此处编辑母版文本样式</a:t>
            </a:r>
          </a:p>
        </p:txBody>
      </p:sp>
      <p:sp>
        <p:nvSpPr>
          <p:cNvPr id="4" name="内容占位符 3"/>
          <p:cNvSpPr>
            <a:spLocks noGrp="1"/>
          </p:cNvSpPr>
          <p:nvPr>
            <p:ph sz="half" idx="2"/>
          </p:nvPr>
        </p:nvSpPr>
        <p:spPr>
          <a:xfrm>
            <a:off x="558088" y="2397901"/>
            <a:ext cx="4931695" cy="4356478"/>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5669997" y="1692536"/>
            <a:ext cx="4933632" cy="705367"/>
          </a:xfrm>
        </p:spPr>
        <p:txBody>
          <a:bodyPr anchor="b"/>
          <a:lstStyle>
            <a:lvl1pPr marL="0" indent="0">
              <a:buNone/>
              <a:defRPr sz="2800" b="1"/>
            </a:lvl1pPr>
            <a:lvl2pPr marL="534607" indent="0">
              <a:buNone/>
              <a:defRPr sz="2300" b="1"/>
            </a:lvl2pPr>
            <a:lvl3pPr marL="1069849" indent="0">
              <a:buNone/>
              <a:defRPr sz="2100" b="1"/>
            </a:lvl3pPr>
            <a:lvl4pPr marL="1604456" indent="0">
              <a:buNone/>
              <a:defRPr sz="1900" b="1"/>
            </a:lvl4pPr>
            <a:lvl5pPr marL="2139697" indent="0">
              <a:buNone/>
              <a:defRPr sz="1900" b="1"/>
            </a:lvl5pPr>
            <a:lvl6pPr marL="2674304" indent="0">
              <a:buNone/>
              <a:defRPr sz="1900" b="1"/>
            </a:lvl6pPr>
            <a:lvl7pPr marL="3208911" indent="0">
              <a:buNone/>
              <a:defRPr sz="1900" b="1"/>
            </a:lvl7pPr>
            <a:lvl8pPr marL="3744153" indent="0">
              <a:buNone/>
              <a:defRPr sz="1900" b="1"/>
            </a:lvl8pPr>
            <a:lvl9pPr marL="4278760" indent="0">
              <a:buNone/>
              <a:defRPr sz="1900" b="1"/>
            </a:lvl9pPr>
          </a:lstStyle>
          <a:p>
            <a:pPr lvl="0"/>
            <a:r>
              <a:rPr lang="zh-CN" altLang="en-US"/>
              <a:t>单击此处编辑母版文本样式</a:t>
            </a:r>
          </a:p>
        </p:txBody>
      </p:sp>
      <p:sp>
        <p:nvSpPr>
          <p:cNvPr id="6" name="内容占位符 5"/>
          <p:cNvSpPr>
            <a:spLocks noGrp="1"/>
          </p:cNvSpPr>
          <p:nvPr>
            <p:ph sz="quarter" idx="4"/>
          </p:nvPr>
        </p:nvSpPr>
        <p:spPr>
          <a:xfrm>
            <a:off x="5669997" y="2397901"/>
            <a:ext cx="4933632" cy="4356478"/>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rtl="0">
              <a:defRPr/>
            </a:pPr>
            <a:endParaRPr lang="zh-CN" altLang="en-US">
              <a:cs typeface="+mn-cs"/>
            </a:endParaRPr>
          </a:p>
        </p:txBody>
      </p:sp>
      <p:sp>
        <p:nvSpPr>
          <p:cNvPr id="8" name="页脚占位符 7"/>
          <p:cNvSpPr>
            <a:spLocks noGrp="1"/>
          </p:cNvSpPr>
          <p:nvPr>
            <p:ph type="ftr" sz="quarter" idx="11"/>
          </p:nvPr>
        </p:nvSpPr>
        <p:spPr/>
        <p:txBody>
          <a:bodyPr/>
          <a:lstStyle/>
          <a:p>
            <a:pPr rtl="0">
              <a:defRPr/>
            </a:pPr>
            <a:endParaRPr lang="zh-CN" altLang="en-US">
              <a:cs typeface="+mn-cs"/>
            </a:endParaRPr>
          </a:p>
        </p:txBody>
      </p:sp>
      <p:sp>
        <p:nvSpPr>
          <p:cNvPr id="9" name="灯片编号占位符 8"/>
          <p:cNvSpPr>
            <a:spLocks noGrp="1"/>
          </p:cNvSpPr>
          <p:nvPr>
            <p:ph type="sldNum" sz="quarter" idx="12"/>
          </p:nvPr>
        </p:nvSpPr>
        <p:spPr/>
        <p:txBody>
          <a:bodyPr/>
          <a:lstStyle/>
          <a:p>
            <a:pPr lvl="0" algn="r" eaLnBrk="1" hangingPunct="1"/>
            <a:fld id="{9A0DB2DC-4C9A-4742-B13C-FB6460FD3503}" type="slidenum">
              <a:rPr lang="zh-CN" altLang="en-US" sz="1400" dirty="0">
                <a:solidFill>
                  <a:srgbClr val="898989"/>
                </a:solidFill>
                <a:latin typeface="Calibri" panose="020F0502020204030204" pitchFamily="34" charset="0"/>
              </a:rPr>
              <a:t>‹#›</a:t>
            </a:fld>
            <a:endParaRPr lang="zh-CN" altLang="en-US" sz="1400" dirty="0">
              <a:solidFill>
                <a:srgbClr val="898989"/>
              </a:solidFill>
              <a:latin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rtl="0">
              <a:defRPr/>
            </a:pPr>
            <a:endParaRPr lang="zh-CN" altLang="en-US">
              <a:cs typeface="+mn-cs"/>
            </a:endParaRPr>
          </a:p>
        </p:txBody>
      </p:sp>
      <p:sp>
        <p:nvSpPr>
          <p:cNvPr id="4" name="页脚占位符 3"/>
          <p:cNvSpPr>
            <a:spLocks noGrp="1"/>
          </p:cNvSpPr>
          <p:nvPr>
            <p:ph type="ftr" sz="quarter" idx="11"/>
          </p:nvPr>
        </p:nvSpPr>
        <p:spPr/>
        <p:txBody>
          <a:bodyPr/>
          <a:lstStyle/>
          <a:p>
            <a:pPr rtl="0">
              <a:defRPr/>
            </a:pPr>
            <a:endParaRPr lang="zh-CN" altLang="en-US">
              <a:cs typeface="+mn-cs"/>
            </a:endParaRPr>
          </a:p>
        </p:txBody>
      </p:sp>
      <p:sp>
        <p:nvSpPr>
          <p:cNvPr id="5" name="灯片编号占位符 4"/>
          <p:cNvSpPr>
            <a:spLocks noGrp="1"/>
          </p:cNvSpPr>
          <p:nvPr>
            <p:ph type="sldNum" sz="quarter" idx="12"/>
          </p:nvPr>
        </p:nvSpPr>
        <p:spPr/>
        <p:txBody>
          <a:bodyPr/>
          <a:lstStyle/>
          <a:p>
            <a:pPr lvl="0" algn="r" eaLnBrk="1" hangingPunct="1"/>
            <a:fld id="{9A0DB2DC-4C9A-4742-B13C-FB6460FD3503}" type="slidenum">
              <a:rPr lang="zh-CN" altLang="en-US" sz="1400" dirty="0">
                <a:solidFill>
                  <a:srgbClr val="898989"/>
                </a:solidFill>
                <a:latin typeface="Calibri" panose="020F0502020204030204" pitchFamily="34" charset="0"/>
              </a:rPr>
              <a:t>‹#›</a:t>
            </a:fld>
            <a:endParaRPr lang="zh-CN" altLang="en-US" sz="1400" dirty="0">
              <a:solidFill>
                <a:srgbClr val="898989"/>
              </a:solidFill>
              <a:latin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rtl="0">
              <a:defRPr/>
            </a:pPr>
            <a:endParaRPr lang="zh-CN" altLang="en-US">
              <a:cs typeface="+mn-cs"/>
            </a:endParaRPr>
          </a:p>
        </p:txBody>
      </p:sp>
      <p:sp>
        <p:nvSpPr>
          <p:cNvPr id="3" name="页脚占位符 2"/>
          <p:cNvSpPr>
            <a:spLocks noGrp="1"/>
          </p:cNvSpPr>
          <p:nvPr>
            <p:ph type="ftr" sz="quarter" idx="11"/>
          </p:nvPr>
        </p:nvSpPr>
        <p:spPr/>
        <p:txBody>
          <a:bodyPr/>
          <a:lstStyle/>
          <a:p>
            <a:pPr rtl="0">
              <a:defRPr/>
            </a:pPr>
            <a:endParaRPr lang="zh-CN" altLang="en-US">
              <a:cs typeface="+mn-cs"/>
            </a:endParaRPr>
          </a:p>
        </p:txBody>
      </p:sp>
      <p:sp>
        <p:nvSpPr>
          <p:cNvPr id="4" name="灯片编号占位符 3"/>
          <p:cNvSpPr>
            <a:spLocks noGrp="1"/>
          </p:cNvSpPr>
          <p:nvPr>
            <p:ph type="sldNum" sz="quarter" idx="12"/>
          </p:nvPr>
        </p:nvSpPr>
        <p:spPr/>
        <p:txBody>
          <a:bodyPr/>
          <a:lstStyle/>
          <a:p>
            <a:pPr lvl="0" algn="r" eaLnBrk="1" hangingPunct="1"/>
            <a:fld id="{9A0DB2DC-4C9A-4742-B13C-FB6460FD3503}" type="slidenum">
              <a:rPr lang="zh-CN" altLang="en-US" sz="1400" dirty="0">
                <a:solidFill>
                  <a:srgbClr val="898989"/>
                </a:solidFill>
                <a:latin typeface="Calibri" panose="020F0502020204030204" pitchFamily="34" charset="0"/>
              </a:rPr>
              <a:t>‹#›</a:t>
            </a:fld>
            <a:endParaRPr lang="zh-CN" altLang="en-US" sz="1400" dirty="0">
              <a:solidFill>
                <a:srgbClr val="898989"/>
              </a:solidFill>
              <a:latin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58089" y="301050"/>
            <a:ext cx="3672127" cy="1281214"/>
          </a:xfrm>
        </p:spPr>
        <p:txBody>
          <a:bodyPr anchor="b"/>
          <a:lstStyle>
            <a:lvl1pPr algn="l">
              <a:defRPr sz="2300" b="1"/>
            </a:lvl1pPr>
          </a:lstStyle>
          <a:p>
            <a:r>
              <a:rPr lang="zh-CN" altLang="en-US"/>
              <a:t>单击此处编辑母版标题样式</a:t>
            </a:r>
          </a:p>
        </p:txBody>
      </p:sp>
      <p:sp>
        <p:nvSpPr>
          <p:cNvPr id="3" name="内容占位符 2"/>
          <p:cNvSpPr>
            <a:spLocks noGrp="1"/>
          </p:cNvSpPr>
          <p:nvPr>
            <p:ph idx="1"/>
          </p:nvPr>
        </p:nvSpPr>
        <p:spPr>
          <a:xfrm>
            <a:off x="4363920" y="301051"/>
            <a:ext cx="6239708" cy="6453328"/>
          </a:xfrm>
        </p:spPr>
        <p:txBody>
          <a:bodyPr/>
          <a:lstStyle>
            <a:lvl1pPr>
              <a:defRPr sz="3700"/>
            </a:lvl1pPr>
            <a:lvl2pPr>
              <a:defRPr sz="3300"/>
            </a:lvl2pPr>
            <a:lvl3pPr>
              <a:defRPr sz="2800"/>
            </a:lvl3pPr>
            <a:lvl4pPr>
              <a:defRPr sz="2300"/>
            </a:lvl4pPr>
            <a:lvl5pPr>
              <a:defRPr sz="2300"/>
            </a:lvl5pPr>
            <a:lvl6pPr>
              <a:defRPr sz="2300"/>
            </a:lvl6pPr>
            <a:lvl7pPr>
              <a:defRPr sz="2300"/>
            </a:lvl7pPr>
            <a:lvl8pPr>
              <a:defRPr sz="2300"/>
            </a:lvl8pPr>
            <a:lvl9pPr>
              <a:defRPr sz="23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558089" y="1582265"/>
            <a:ext cx="3672127" cy="5172114"/>
          </a:xfrm>
        </p:spPr>
        <p:txBody>
          <a:bodyPr/>
          <a:lstStyle>
            <a:lvl1pPr marL="0" indent="0">
              <a:buNone/>
              <a:defRPr sz="1600"/>
            </a:lvl1pPr>
            <a:lvl2pPr marL="534607" indent="0">
              <a:buNone/>
              <a:defRPr sz="1400"/>
            </a:lvl2pPr>
            <a:lvl3pPr marL="1069849" indent="0">
              <a:buNone/>
              <a:defRPr sz="1200"/>
            </a:lvl3pPr>
            <a:lvl4pPr marL="1604456" indent="0">
              <a:buNone/>
              <a:defRPr sz="1100"/>
            </a:lvl4pPr>
            <a:lvl5pPr marL="2139697" indent="0">
              <a:buNone/>
              <a:defRPr sz="1100"/>
            </a:lvl5pPr>
            <a:lvl6pPr marL="2674304" indent="0">
              <a:buNone/>
              <a:defRPr sz="1100"/>
            </a:lvl6pPr>
            <a:lvl7pPr marL="3208911" indent="0">
              <a:buNone/>
              <a:defRPr sz="1100"/>
            </a:lvl7pPr>
            <a:lvl8pPr marL="3744153" indent="0">
              <a:buNone/>
              <a:defRPr sz="1100"/>
            </a:lvl8pPr>
            <a:lvl9pPr marL="4278760"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rtl="0">
              <a:defRPr/>
            </a:pPr>
            <a:endParaRPr lang="zh-CN" altLang="en-US">
              <a:cs typeface="+mn-cs"/>
            </a:endParaRPr>
          </a:p>
        </p:txBody>
      </p:sp>
      <p:sp>
        <p:nvSpPr>
          <p:cNvPr id="6" name="页脚占位符 5"/>
          <p:cNvSpPr>
            <a:spLocks noGrp="1"/>
          </p:cNvSpPr>
          <p:nvPr>
            <p:ph type="ftr" sz="quarter" idx="11"/>
          </p:nvPr>
        </p:nvSpPr>
        <p:spPr/>
        <p:txBody>
          <a:bodyPr/>
          <a:lstStyle/>
          <a:p>
            <a:pPr rtl="0">
              <a:defRPr/>
            </a:pPr>
            <a:endParaRPr lang="zh-CN" altLang="en-US">
              <a:cs typeface="+mn-cs"/>
            </a:endParaRPr>
          </a:p>
        </p:txBody>
      </p:sp>
      <p:sp>
        <p:nvSpPr>
          <p:cNvPr id="7" name="灯片编号占位符 6"/>
          <p:cNvSpPr>
            <a:spLocks noGrp="1"/>
          </p:cNvSpPr>
          <p:nvPr>
            <p:ph type="sldNum" sz="quarter" idx="12"/>
          </p:nvPr>
        </p:nvSpPr>
        <p:spPr/>
        <p:txBody>
          <a:bodyPr/>
          <a:lstStyle/>
          <a:p>
            <a:pPr lvl="0" algn="r" eaLnBrk="1" hangingPunct="1"/>
            <a:fld id="{9A0DB2DC-4C9A-4742-B13C-FB6460FD3503}" type="slidenum">
              <a:rPr lang="zh-CN" altLang="en-US" sz="1400" dirty="0">
                <a:solidFill>
                  <a:srgbClr val="898989"/>
                </a:solidFill>
                <a:latin typeface="Calibri" panose="020F0502020204030204" pitchFamily="34" charset="0"/>
              </a:rPr>
              <a:t>‹#›</a:t>
            </a:fld>
            <a:endParaRPr lang="zh-CN" altLang="en-US" sz="1400" dirty="0">
              <a:solidFill>
                <a:srgbClr val="898989"/>
              </a:solidFill>
              <a:latin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187774" y="5292886"/>
            <a:ext cx="6697028" cy="624855"/>
          </a:xfrm>
        </p:spPr>
        <p:txBody>
          <a:bodyPr anchor="b"/>
          <a:lstStyle>
            <a:lvl1pPr algn="l">
              <a:defRPr sz="2300" b="1"/>
            </a:lvl1pPr>
          </a:lstStyle>
          <a:p>
            <a:r>
              <a:rPr lang="zh-CN" altLang="en-US"/>
              <a:t>单击此处编辑母版标题样式</a:t>
            </a:r>
          </a:p>
        </p:txBody>
      </p:sp>
      <p:sp>
        <p:nvSpPr>
          <p:cNvPr id="3" name="图片占位符 2"/>
          <p:cNvSpPr>
            <a:spLocks noGrp="1"/>
          </p:cNvSpPr>
          <p:nvPr>
            <p:ph type="pic" idx="1"/>
          </p:nvPr>
        </p:nvSpPr>
        <p:spPr>
          <a:xfrm>
            <a:off x="2187774" y="675613"/>
            <a:ext cx="6697028" cy="4536758"/>
          </a:xfrm>
        </p:spPr>
        <p:txBody>
          <a:bodyPr vert="horz" wrap="square" lIns="106972" tIns="53485" rIns="106972" bIns="53485" numCol="1" rtlCol="0" anchor="t" anchorCtr="0" compatLnSpc="1">
            <a:normAutofit/>
          </a:bodyPr>
          <a:lstStyle>
            <a:lvl1pPr marL="0" indent="0">
              <a:buNone/>
              <a:defRPr sz="3700"/>
            </a:lvl1pPr>
            <a:lvl2pPr marL="534607" indent="0">
              <a:buNone/>
              <a:defRPr sz="3300"/>
            </a:lvl2pPr>
            <a:lvl3pPr marL="1069849" indent="0">
              <a:buNone/>
              <a:defRPr sz="2800"/>
            </a:lvl3pPr>
            <a:lvl4pPr marL="1604456" indent="0">
              <a:buNone/>
              <a:defRPr sz="2300"/>
            </a:lvl4pPr>
            <a:lvl5pPr marL="2139697" indent="0">
              <a:buNone/>
              <a:defRPr sz="2300"/>
            </a:lvl5pPr>
            <a:lvl6pPr marL="2674304" indent="0">
              <a:buNone/>
              <a:defRPr sz="2300"/>
            </a:lvl6pPr>
            <a:lvl7pPr marL="3208911" indent="0">
              <a:buNone/>
              <a:defRPr sz="2300"/>
            </a:lvl7pPr>
            <a:lvl8pPr marL="3744153" indent="0">
              <a:buNone/>
              <a:defRPr sz="2300"/>
            </a:lvl8pPr>
            <a:lvl9pPr marL="4278760" indent="0">
              <a:buNone/>
              <a:defRPr sz="2300"/>
            </a:lvl9pPr>
          </a:lstStyle>
          <a:p>
            <a:pPr marL="0" marR="0" lvl="0" indent="0" algn="l" defTabSz="1067944"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7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187774" y="5917739"/>
            <a:ext cx="6697028" cy="887398"/>
          </a:xfrm>
        </p:spPr>
        <p:txBody>
          <a:bodyPr/>
          <a:lstStyle>
            <a:lvl1pPr marL="0" indent="0">
              <a:buNone/>
              <a:defRPr sz="1600"/>
            </a:lvl1pPr>
            <a:lvl2pPr marL="534607" indent="0">
              <a:buNone/>
              <a:defRPr sz="1400"/>
            </a:lvl2pPr>
            <a:lvl3pPr marL="1069849" indent="0">
              <a:buNone/>
              <a:defRPr sz="1200"/>
            </a:lvl3pPr>
            <a:lvl4pPr marL="1604456" indent="0">
              <a:buNone/>
              <a:defRPr sz="1100"/>
            </a:lvl4pPr>
            <a:lvl5pPr marL="2139697" indent="0">
              <a:buNone/>
              <a:defRPr sz="1100"/>
            </a:lvl5pPr>
            <a:lvl6pPr marL="2674304" indent="0">
              <a:buNone/>
              <a:defRPr sz="1100"/>
            </a:lvl6pPr>
            <a:lvl7pPr marL="3208911" indent="0">
              <a:buNone/>
              <a:defRPr sz="1100"/>
            </a:lvl7pPr>
            <a:lvl8pPr marL="3744153" indent="0">
              <a:buNone/>
              <a:defRPr sz="1100"/>
            </a:lvl8pPr>
            <a:lvl9pPr marL="4278760"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rtl="0">
              <a:defRPr/>
            </a:pPr>
            <a:endParaRPr lang="zh-CN" altLang="en-US">
              <a:cs typeface="+mn-cs"/>
            </a:endParaRPr>
          </a:p>
        </p:txBody>
      </p:sp>
      <p:sp>
        <p:nvSpPr>
          <p:cNvPr id="6" name="页脚占位符 5"/>
          <p:cNvSpPr>
            <a:spLocks noGrp="1"/>
          </p:cNvSpPr>
          <p:nvPr>
            <p:ph type="ftr" sz="quarter" idx="11"/>
          </p:nvPr>
        </p:nvSpPr>
        <p:spPr/>
        <p:txBody>
          <a:bodyPr/>
          <a:lstStyle/>
          <a:p>
            <a:pPr rtl="0">
              <a:defRPr/>
            </a:pPr>
            <a:endParaRPr lang="zh-CN" altLang="en-US">
              <a:cs typeface="+mn-cs"/>
            </a:endParaRPr>
          </a:p>
        </p:txBody>
      </p:sp>
      <p:sp>
        <p:nvSpPr>
          <p:cNvPr id="7" name="灯片编号占位符 6"/>
          <p:cNvSpPr>
            <a:spLocks noGrp="1"/>
          </p:cNvSpPr>
          <p:nvPr>
            <p:ph type="sldNum" sz="quarter" idx="12"/>
          </p:nvPr>
        </p:nvSpPr>
        <p:spPr/>
        <p:txBody>
          <a:bodyPr/>
          <a:lstStyle/>
          <a:p>
            <a:pPr lvl="0" algn="r" eaLnBrk="1" hangingPunct="1"/>
            <a:fld id="{9A0DB2DC-4C9A-4742-B13C-FB6460FD3503}" type="slidenum">
              <a:rPr lang="zh-CN" altLang="en-US" sz="1400" dirty="0">
                <a:solidFill>
                  <a:srgbClr val="898989"/>
                </a:solidFill>
                <a:latin typeface="Calibri" panose="020F0502020204030204" pitchFamily="34" charset="0"/>
              </a:rPr>
              <a:t>‹#›</a:t>
            </a:fld>
            <a:endParaRPr lang="zh-CN" altLang="en-US" sz="1400" dirty="0">
              <a:solidFill>
                <a:srgbClr val="898989"/>
              </a:solidFill>
              <a:latin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4.jpe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558800" y="303214"/>
            <a:ext cx="10044114" cy="1260475"/>
          </a:xfrm>
          <a:prstGeom prst="rect">
            <a:avLst/>
          </a:prstGeom>
          <a:noFill/>
          <a:ln w="9525">
            <a:noFill/>
          </a:ln>
        </p:spPr>
        <p:txBody>
          <a:bodyPr lIns="106972" tIns="53485" rIns="106972" bIns="53485" anchor="ctr"/>
          <a:lstStyle/>
          <a:p>
            <a:pPr lvl="0"/>
            <a:r>
              <a:rPr lang="zh-CN" altLang="en-US" dirty="0"/>
              <a:t>单击此处编辑母版标题样式</a:t>
            </a:r>
          </a:p>
        </p:txBody>
      </p:sp>
      <p:sp>
        <p:nvSpPr>
          <p:cNvPr id="1027" name="文本占位符 2"/>
          <p:cNvSpPr>
            <a:spLocks noGrp="1"/>
          </p:cNvSpPr>
          <p:nvPr>
            <p:ph type="body" idx="1"/>
          </p:nvPr>
        </p:nvSpPr>
        <p:spPr>
          <a:xfrm>
            <a:off x="558800" y="1763713"/>
            <a:ext cx="10044114" cy="4991100"/>
          </a:xfrm>
          <a:prstGeom prst="rect">
            <a:avLst/>
          </a:prstGeom>
          <a:noFill/>
          <a:ln w="9525">
            <a:noFill/>
          </a:ln>
        </p:spPr>
        <p:txBody>
          <a:bodyPr lIns="106972" tIns="53485" rIns="106972" bIns="5348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558800" y="7008813"/>
            <a:ext cx="2603500" cy="401638"/>
          </a:xfrm>
          <a:prstGeom prst="rect">
            <a:avLst/>
          </a:prstGeom>
        </p:spPr>
        <p:txBody>
          <a:bodyPr vert="horz" lIns="106972" tIns="53485" rIns="106972" bIns="53485" rtlCol="0" anchor="ctr"/>
          <a:lstStyle>
            <a:lvl1pPr algn="l" defTabSz="1069214" fontAlgn="auto">
              <a:spcBef>
                <a:spcPts val="0"/>
              </a:spcBef>
              <a:spcAft>
                <a:spcPts val="0"/>
              </a:spcAft>
              <a:defRPr sz="1400">
                <a:solidFill>
                  <a:schemeClr val="tx1">
                    <a:tint val="75000"/>
                  </a:schemeClr>
                </a:solidFill>
                <a:latin typeface="+mn-lt"/>
                <a:ea typeface="+mn-ea"/>
              </a:defRPr>
            </a:lvl1pPr>
          </a:lstStyle>
          <a:p>
            <a:pPr rtl="0">
              <a:defRPr/>
            </a:pPr>
            <a:endParaRPr lang="zh-CN" altLang="en-US">
              <a:cs typeface="+mn-cs"/>
            </a:endParaRPr>
          </a:p>
        </p:txBody>
      </p:sp>
      <p:sp>
        <p:nvSpPr>
          <p:cNvPr id="5" name="页脚占位符 4"/>
          <p:cNvSpPr>
            <a:spLocks noGrp="1"/>
          </p:cNvSpPr>
          <p:nvPr>
            <p:ph type="ftr" sz="quarter" idx="3"/>
          </p:nvPr>
        </p:nvSpPr>
        <p:spPr>
          <a:xfrm>
            <a:off x="3813175" y="7008813"/>
            <a:ext cx="3535363" cy="401638"/>
          </a:xfrm>
          <a:prstGeom prst="rect">
            <a:avLst/>
          </a:prstGeom>
        </p:spPr>
        <p:txBody>
          <a:bodyPr vert="horz" lIns="106972" tIns="53485" rIns="106972" bIns="53485" rtlCol="0" anchor="ctr"/>
          <a:lstStyle>
            <a:lvl1pPr algn="ctr" defTabSz="1069214" fontAlgn="auto">
              <a:spcBef>
                <a:spcPts val="0"/>
              </a:spcBef>
              <a:spcAft>
                <a:spcPts val="0"/>
              </a:spcAft>
              <a:defRPr sz="1400">
                <a:solidFill>
                  <a:schemeClr val="tx1">
                    <a:tint val="75000"/>
                  </a:schemeClr>
                </a:solidFill>
                <a:latin typeface="+mn-lt"/>
                <a:ea typeface="+mn-ea"/>
              </a:defRPr>
            </a:lvl1pPr>
          </a:lstStyle>
          <a:p>
            <a:pPr rtl="0">
              <a:defRPr/>
            </a:pPr>
            <a:endParaRPr lang="zh-CN" altLang="en-US">
              <a:cs typeface="+mn-cs"/>
            </a:endParaRPr>
          </a:p>
        </p:txBody>
      </p:sp>
      <p:sp>
        <p:nvSpPr>
          <p:cNvPr id="6" name="灯片编号占位符 5"/>
          <p:cNvSpPr>
            <a:spLocks noGrp="1"/>
          </p:cNvSpPr>
          <p:nvPr>
            <p:ph type="sldNum" sz="quarter" idx="4"/>
          </p:nvPr>
        </p:nvSpPr>
        <p:spPr>
          <a:xfrm>
            <a:off x="7999414" y="7008813"/>
            <a:ext cx="2603500" cy="401638"/>
          </a:xfrm>
          <a:prstGeom prst="rect">
            <a:avLst/>
          </a:prstGeom>
        </p:spPr>
        <p:txBody>
          <a:bodyPr vert="horz" lIns="106972" tIns="53485" rIns="106972" bIns="53485" rtlCol="0" anchor="ctr"/>
          <a:lstStyle/>
          <a:p>
            <a:pPr lvl="0" algn="r" eaLnBrk="1" hangingPunct="1"/>
            <a:fld id="{9A0DB2DC-4C9A-4742-B13C-FB6460FD3503}" type="slidenum">
              <a:rPr lang="zh-CN" altLang="en-US" sz="1400" dirty="0">
                <a:solidFill>
                  <a:srgbClr val="898989"/>
                </a:solidFill>
                <a:latin typeface="Calibri" panose="020F0502020204030204" pitchFamily="34" charset="0"/>
              </a:rPr>
              <a:t>‹#›</a:t>
            </a:fld>
            <a:endParaRPr lang="zh-CN" altLang="en-US" sz="1400" dirty="0">
              <a:solidFill>
                <a:srgbClr val="898989"/>
              </a:solidFill>
              <a:latin typeface="Calibri" panose="020F0502020204030204" pitchFamily="34" charset="0"/>
            </a:endParaRPr>
          </a:p>
        </p:txBody>
      </p:sp>
      <p:pic>
        <p:nvPicPr>
          <p:cNvPr id="7" name="图片 6" descr="内页-13 -0612-1.jpg"/>
          <p:cNvPicPr>
            <a:picLocks noChangeAspect="1"/>
          </p:cNvPicPr>
          <p:nvPr userDrawn="1"/>
        </p:nvPicPr>
        <p:blipFill>
          <a:blip r:embed="rId14" cstate="print"/>
          <a:stretch>
            <a:fillRect/>
          </a:stretch>
        </p:blipFill>
        <p:spPr>
          <a:xfrm>
            <a:off x="1493" y="1112"/>
            <a:ext cx="11158728" cy="7559040"/>
          </a:xfrm>
          <a:prstGeom prst="rect">
            <a:avLst/>
          </a:prstGeom>
        </p:spPr>
      </p:pic>
      <p:pic>
        <p:nvPicPr>
          <p:cNvPr id="8" name="图片 32" descr="内页-1.jpg"/>
          <p:cNvPicPr>
            <a:picLocks noChangeAspect="1"/>
          </p:cNvPicPr>
          <p:nvPr userDrawn="1"/>
        </p:nvPicPr>
        <p:blipFill>
          <a:blip r:embed="rId15"/>
          <a:stretch>
            <a:fillRect/>
          </a:stretch>
        </p:blipFill>
        <p:spPr>
          <a:xfrm>
            <a:off x="1" y="3175"/>
            <a:ext cx="11158538" cy="755808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hf sldNum="0" hdr="0" ftr="0" dt="0"/>
  <p:txStyles>
    <p:titleStyle>
      <a:lvl1pPr algn="ctr" defTabSz="1067944" rtl="0" eaLnBrk="0" fontAlgn="base" hangingPunct="0">
        <a:spcBef>
          <a:spcPct val="0"/>
        </a:spcBef>
        <a:spcAft>
          <a:spcPct val="0"/>
        </a:spcAft>
        <a:defRPr sz="5100" kern="1200">
          <a:solidFill>
            <a:schemeClr val="tx1"/>
          </a:solidFill>
          <a:latin typeface="+mj-lt"/>
          <a:ea typeface="+mj-ea"/>
          <a:cs typeface="+mj-cs"/>
        </a:defRPr>
      </a:lvl1pPr>
      <a:lvl2pPr algn="ctr" defTabSz="1067944" rtl="0" eaLnBrk="0" fontAlgn="base" hangingPunct="0">
        <a:spcBef>
          <a:spcPct val="0"/>
        </a:spcBef>
        <a:spcAft>
          <a:spcPct val="0"/>
        </a:spcAft>
        <a:defRPr sz="5100">
          <a:solidFill>
            <a:schemeClr val="tx1"/>
          </a:solidFill>
          <a:latin typeface="Calibri" panose="020F0502020204030204" pitchFamily="34" charset="0"/>
          <a:ea typeface="宋体" panose="02010600030101010101" pitchFamily="2" charset="-122"/>
        </a:defRPr>
      </a:lvl2pPr>
      <a:lvl3pPr algn="ctr" defTabSz="1067944" rtl="0" eaLnBrk="0" fontAlgn="base" hangingPunct="0">
        <a:spcBef>
          <a:spcPct val="0"/>
        </a:spcBef>
        <a:spcAft>
          <a:spcPct val="0"/>
        </a:spcAft>
        <a:defRPr sz="5100">
          <a:solidFill>
            <a:schemeClr val="tx1"/>
          </a:solidFill>
          <a:latin typeface="Calibri" panose="020F0502020204030204" pitchFamily="34" charset="0"/>
          <a:ea typeface="宋体" panose="02010600030101010101" pitchFamily="2" charset="-122"/>
        </a:defRPr>
      </a:lvl3pPr>
      <a:lvl4pPr algn="ctr" defTabSz="1067944" rtl="0" eaLnBrk="0" fontAlgn="base" hangingPunct="0">
        <a:spcBef>
          <a:spcPct val="0"/>
        </a:spcBef>
        <a:spcAft>
          <a:spcPct val="0"/>
        </a:spcAft>
        <a:defRPr sz="5100">
          <a:solidFill>
            <a:schemeClr val="tx1"/>
          </a:solidFill>
          <a:latin typeface="Calibri" panose="020F0502020204030204" pitchFamily="34" charset="0"/>
          <a:ea typeface="宋体" panose="02010600030101010101" pitchFamily="2" charset="-122"/>
        </a:defRPr>
      </a:lvl4pPr>
      <a:lvl5pPr algn="ctr" defTabSz="1067944" rtl="0" eaLnBrk="0" fontAlgn="base" hangingPunct="0">
        <a:spcBef>
          <a:spcPct val="0"/>
        </a:spcBef>
        <a:spcAft>
          <a:spcPct val="0"/>
        </a:spcAft>
        <a:defRPr sz="5100">
          <a:solidFill>
            <a:schemeClr val="tx1"/>
          </a:solidFill>
          <a:latin typeface="Calibri" panose="020F0502020204030204" pitchFamily="34" charset="0"/>
          <a:ea typeface="宋体" panose="02010600030101010101" pitchFamily="2" charset="-122"/>
        </a:defRPr>
      </a:lvl5pPr>
      <a:lvl6pPr marL="457146" algn="ctr" defTabSz="1067944" rtl="0" fontAlgn="base">
        <a:spcBef>
          <a:spcPct val="0"/>
        </a:spcBef>
        <a:spcAft>
          <a:spcPct val="0"/>
        </a:spcAft>
        <a:defRPr sz="5100">
          <a:solidFill>
            <a:schemeClr val="tx1"/>
          </a:solidFill>
          <a:latin typeface="Calibri" panose="020F0502020204030204" pitchFamily="34" charset="0"/>
          <a:ea typeface="宋体" panose="02010600030101010101" pitchFamily="2" charset="-122"/>
        </a:defRPr>
      </a:lvl6pPr>
      <a:lvl7pPr marL="914292" algn="ctr" defTabSz="1067944" rtl="0" fontAlgn="base">
        <a:spcBef>
          <a:spcPct val="0"/>
        </a:spcBef>
        <a:spcAft>
          <a:spcPct val="0"/>
        </a:spcAft>
        <a:defRPr sz="5100">
          <a:solidFill>
            <a:schemeClr val="tx1"/>
          </a:solidFill>
          <a:latin typeface="Calibri" panose="020F0502020204030204" pitchFamily="34" charset="0"/>
          <a:ea typeface="宋体" panose="02010600030101010101" pitchFamily="2" charset="-122"/>
        </a:defRPr>
      </a:lvl7pPr>
      <a:lvl8pPr marL="1371438" algn="ctr" defTabSz="1067944" rtl="0" fontAlgn="base">
        <a:spcBef>
          <a:spcPct val="0"/>
        </a:spcBef>
        <a:spcAft>
          <a:spcPct val="0"/>
        </a:spcAft>
        <a:defRPr sz="5100">
          <a:solidFill>
            <a:schemeClr val="tx1"/>
          </a:solidFill>
          <a:latin typeface="Calibri" panose="020F0502020204030204" pitchFamily="34" charset="0"/>
          <a:ea typeface="宋体" panose="02010600030101010101" pitchFamily="2" charset="-122"/>
        </a:defRPr>
      </a:lvl8pPr>
      <a:lvl9pPr marL="1828584" algn="ctr" defTabSz="1067944" rtl="0" fontAlgn="base">
        <a:spcBef>
          <a:spcPct val="0"/>
        </a:spcBef>
        <a:spcAft>
          <a:spcPct val="0"/>
        </a:spcAft>
        <a:defRPr sz="5100">
          <a:solidFill>
            <a:schemeClr val="tx1"/>
          </a:solidFill>
          <a:latin typeface="Calibri" panose="020F0502020204030204" pitchFamily="34" charset="0"/>
          <a:ea typeface="宋体" panose="02010600030101010101" pitchFamily="2" charset="-122"/>
        </a:defRPr>
      </a:lvl9pPr>
    </p:titleStyle>
    <p:bodyStyle>
      <a:lvl1pPr marL="400003" indent="-400003" algn="l" defTabSz="1067944"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1pPr>
      <a:lvl2pPr marL="868578" indent="-333335" algn="l" defTabSz="1067944" rtl="0" eaLnBrk="0" fontAlgn="base" hangingPunct="0">
        <a:spcBef>
          <a:spcPct val="20000"/>
        </a:spcBef>
        <a:spcAft>
          <a:spcPct val="0"/>
        </a:spcAft>
        <a:buFont typeface="Arial" panose="020B0604020202020204" pitchFamily="34" charset="0"/>
        <a:buChar char="–"/>
        <a:defRPr sz="3300" kern="1200">
          <a:solidFill>
            <a:schemeClr val="tx1"/>
          </a:solidFill>
          <a:latin typeface="+mn-lt"/>
          <a:ea typeface="+mn-ea"/>
          <a:cs typeface="+mn-cs"/>
        </a:defRPr>
      </a:lvl2pPr>
      <a:lvl3pPr marL="1336517" indent="-266669" algn="l" defTabSz="1067944"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3pPr>
      <a:lvl4pPr marL="1871759" indent="-266669" algn="l" defTabSz="1067944"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mn-ea"/>
          <a:cs typeface="+mn-cs"/>
        </a:defRPr>
      </a:lvl4pPr>
      <a:lvl5pPr marL="2406366" indent="-266669" algn="l" defTabSz="1067944"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mn-ea"/>
          <a:cs typeface="+mn-cs"/>
        </a:defRPr>
      </a:lvl5pPr>
      <a:lvl6pPr marL="2941608" indent="-267303" algn="l" defTabSz="1069214"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476849" indent="-267303" algn="l" defTabSz="1069214"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4011456" indent="-267303" algn="l" defTabSz="1069214"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546063" indent="-267303" algn="l" defTabSz="1069214"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zh-CN"/>
      </a:defPPr>
      <a:lvl1pPr marL="0" algn="l" defTabSz="1069214" rtl="0" eaLnBrk="1" latinLnBrk="0" hangingPunct="1">
        <a:defRPr sz="2100" kern="1200">
          <a:solidFill>
            <a:schemeClr val="tx1"/>
          </a:solidFill>
          <a:latin typeface="+mn-lt"/>
          <a:ea typeface="+mn-ea"/>
          <a:cs typeface="+mn-cs"/>
        </a:defRPr>
      </a:lvl1pPr>
      <a:lvl2pPr marL="534607" algn="l" defTabSz="1069214" rtl="0" eaLnBrk="1" latinLnBrk="0" hangingPunct="1">
        <a:defRPr sz="2100" kern="1200">
          <a:solidFill>
            <a:schemeClr val="tx1"/>
          </a:solidFill>
          <a:latin typeface="+mn-lt"/>
          <a:ea typeface="+mn-ea"/>
          <a:cs typeface="+mn-cs"/>
        </a:defRPr>
      </a:lvl2pPr>
      <a:lvl3pPr marL="1069849" algn="l" defTabSz="1069214" rtl="0" eaLnBrk="1" latinLnBrk="0" hangingPunct="1">
        <a:defRPr sz="2100" kern="1200">
          <a:solidFill>
            <a:schemeClr val="tx1"/>
          </a:solidFill>
          <a:latin typeface="+mn-lt"/>
          <a:ea typeface="+mn-ea"/>
          <a:cs typeface="+mn-cs"/>
        </a:defRPr>
      </a:lvl3pPr>
      <a:lvl4pPr marL="1604456" algn="l" defTabSz="1069214" rtl="0" eaLnBrk="1" latinLnBrk="0" hangingPunct="1">
        <a:defRPr sz="2100" kern="1200">
          <a:solidFill>
            <a:schemeClr val="tx1"/>
          </a:solidFill>
          <a:latin typeface="+mn-lt"/>
          <a:ea typeface="+mn-ea"/>
          <a:cs typeface="+mn-cs"/>
        </a:defRPr>
      </a:lvl4pPr>
      <a:lvl5pPr marL="2139697" algn="l" defTabSz="1069214" rtl="0" eaLnBrk="1" latinLnBrk="0" hangingPunct="1">
        <a:defRPr sz="2100" kern="1200">
          <a:solidFill>
            <a:schemeClr val="tx1"/>
          </a:solidFill>
          <a:latin typeface="+mn-lt"/>
          <a:ea typeface="+mn-ea"/>
          <a:cs typeface="+mn-cs"/>
        </a:defRPr>
      </a:lvl5pPr>
      <a:lvl6pPr marL="2674304" algn="l" defTabSz="1069214" rtl="0" eaLnBrk="1" latinLnBrk="0" hangingPunct="1">
        <a:defRPr sz="2100" kern="1200">
          <a:solidFill>
            <a:schemeClr val="tx1"/>
          </a:solidFill>
          <a:latin typeface="+mn-lt"/>
          <a:ea typeface="+mn-ea"/>
          <a:cs typeface="+mn-cs"/>
        </a:defRPr>
      </a:lvl6pPr>
      <a:lvl7pPr marL="3208911" algn="l" defTabSz="1069214" rtl="0" eaLnBrk="1" latinLnBrk="0" hangingPunct="1">
        <a:defRPr sz="2100" kern="1200">
          <a:solidFill>
            <a:schemeClr val="tx1"/>
          </a:solidFill>
          <a:latin typeface="+mn-lt"/>
          <a:ea typeface="+mn-ea"/>
          <a:cs typeface="+mn-cs"/>
        </a:defRPr>
      </a:lvl7pPr>
      <a:lvl8pPr marL="3744153" algn="l" defTabSz="1069214" rtl="0" eaLnBrk="1" latinLnBrk="0" hangingPunct="1">
        <a:defRPr sz="2100" kern="1200">
          <a:solidFill>
            <a:schemeClr val="tx1"/>
          </a:solidFill>
          <a:latin typeface="+mn-lt"/>
          <a:ea typeface="+mn-ea"/>
          <a:cs typeface="+mn-cs"/>
        </a:defRPr>
      </a:lvl8pPr>
      <a:lvl9pPr marL="4278760" algn="l" defTabSz="1069214"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gray">
          <a:xfrm>
            <a:off x="0" y="-29756"/>
            <a:ext cx="11161713" cy="869896"/>
          </a:xfrm>
          <a:prstGeom prst="rect">
            <a:avLst/>
          </a:prstGeom>
          <a:solidFill>
            <a:schemeClr val="bg1"/>
          </a:solidFill>
          <a:ln>
            <a:noFill/>
          </a:ln>
        </p:spPr>
        <p:txBody>
          <a:bodyPr wrap="none" lIns="91430" tIns="45714" rIns="91430" bIns="45714" anchor="ct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defTabSz="1007626" rtl="0">
              <a:defRPr/>
            </a:pPr>
            <a:endParaRPr kumimoji="0" lang="zh-CN" altLang="en-US" sz="2000">
              <a:solidFill>
                <a:srgbClr val="FFFFFF"/>
              </a:solidFill>
            </a:endParaRPr>
          </a:p>
        </p:txBody>
      </p:sp>
      <p:sp>
        <p:nvSpPr>
          <p:cNvPr id="1027" name="Rectangle 3"/>
          <p:cNvSpPr>
            <a:spLocks noGrp="1" noChangeArrowheads="1"/>
          </p:cNvSpPr>
          <p:nvPr>
            <p:ph type="title"/>
          </p:nvPr>
        </p:nvSpPr>
        <p:spPr bwMode="gray">
          <a:xfrm>
            <a:off x="1185932" y="127772"/>
            <a:ext cx="9053389" cy="670361"/>
          </a:xfrm>
          <a:prstGeom prst="rect">
            <a:avLst/>
          </a:prstGeom>
          <a:noFill/>
          <a:ln>
            <a:noFill/>
          </a:ln>
        </p:spPr>
        <p:txBody>
          <a:bodyPr vert="horz" wrap="square" lIns="91430" tIns="45714" rIns="91430" bIns="45714" numCol="1" anchor="ctr" anchorCtr="0" compatLnSpc="1"/>
          <a:lstStyle/>
          <a:p>
            <a:pPr lvl="0"/>
            <a:r>
              <a:rPr lang="zh-CN" altLang="en-US"/>
              <a:t>单击此处编辑母版标题样式</a:t>
            </a:r>
          </a:p>
        </p:txBody>
      </p:sp>
      <p:sp>
        <p:nvSpPr>
          <p:cNvPr id="1028" name="Rectangle 4"/>
          <p:cNvSpPr>
            <a:spLocks noGrp="1" noChangeArrowheads="1"/>
          </p:cNvSpPr>
          <p:nvPr>
            <p:ph type="body" idx="1"/>
          </p:nvPr>
        </p:nvSpPr>
        <p:spPr bwMode="auto">
          <a:xfrm>
            <a:off x="571653" y="1344225"/>
            <a:ext cx="10194751" cy="5712954"/>
          </a:xfrm>
          <a:prstGeom prst="rect">
            <a:avLst/>
          </a:prstGeom>
          <a:noFill/>
          <a:ln>
            <a:noFill/>
          </a:ln>
        </p:spPr>
        <p:txBody>
          <a:bodyPr vert="horz" wrap="square" lIns="91430" tIns="45714" rIns="91430" bIns="45714" numCol="1" anchor="t" anchorCtr="0" compatLnSpc="1"/>
          <a:lstStyle/>
          <a:p>
            <a:pPr lvl="0"/>
            <a:r>
              <a:rPr lang="en-US" altLang="zh-CN"/>
              <a:t> </a:t>
            </a:r>
          </a:p>
          <a:p>
            <a:pPr lvl="1"/>
            <a:r>
              <a:rPr lang="en-US" altLang="zh-CN"/>
              <a:t> </a:t>
            </a:r>
          </a:p>
          <a:p>
            <a:pPr lvl="2"/>
            <a:r>
              <a:rPr lang="en-US" altLang="zh-CN"/>
              <a:t> </a:t>
            </a:r>
          </a:p>
        </p:txBody>
      </p:sp>
      <p:sp>
        <p:nvSpPr>
          <p:cNvPr id="1029" name="Rectangle 9"/>
          <p:cNvSpPr>
            <a:spLocks noChangeArrowheads="1"/>
          </p:cNvSpPr>
          <p:nvPr/>
        </p:nvSpPr>
        <p:spPr bwMode="gray">
          <a:xfrm>
            <a:off x="-3876" y="829640"/>
            <a:ext cx="11161713" cy="77013"/>
          </a:xfrm>
          <a:prstGeom prst="rect">
            <a:avLst/>
          </a:prstGeom>
          <a:solidFill>
            <a:srgbClr val="FF6600">
              <a:alpha val="70979"/>
            </a:srgbClr>
          </a:solidFill>
          <a:ln>
            <a:noFill/>
          </a:ln>
          <a:effectLst>
            <a:outerShdw dist="35921" dir="2700000" algn="ctr" rotWithShape="0">
              <a:schemeClr val="bg2"/>
            </a:outerShdw>
          </a:effectLst>
        </p:spPr>
        <p:txBody>
          <a:bodyPr wrap="none" lIns="91430" tIns="45714" rIns="91430" bIns="45714" anchor="ct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defTabSz="1007626" rtl="0">
              <a:defRPr/>
            </a:pPr>
            <a:endParaRPr kumimoji="0" lang="zh-CN" altLang="en-US" sz="2000">
              <a:solidFill>
                <a:srgbClr val="FFFFFF"/>
              </a:solidFill>
            </a:endParaRPr>
          </a:p>
        </p:txBody>
      </p:sp>
      <p:sp>
        <p:nvSpPr>
          <p:cNvPr id="1030" name="Rectangle 14"/>
          <p:cNvSpPr>
            <a:spLocks noChangeArrowheads="1"/>
          </p:cNvSpPr>
          <p:nvPr/>
        </p:nvSpPr>
        <p:spPr bwMode="auto">
          <a:xfrm>
            <a:off x="9220042" y="7323223"/>
            <a:ext cx="1757583" cy="217036"/>
          </a:xfrm>
          <a:prstGeom prst="rect">
            <a:avLst/>
          </a:prstGeom>
          <a:noFill/>
          <a:ln>
            <a:noFill/>
          </a:ln>
        </p:spPr>
        <p:txBody>
          <a:bodyPr lIns="91430" tIns="45714" rIns="91430" bIns="45714"/>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defTabSz="1007626" rtl="0" eaLnBrk="0" hangingPunct="0"/>
            <a:r>
              <a:rPr lang="de-DE" altLang="zh-CN" sz="1100" b="1" i="1">
                <a:solidFill>
                  <a:srgbClr val="000000"/>
                </a:solidFill>
                <a:ea typeface="华文细黑" panose="02010600040101010101" pitchFamily="2" charset="-122"/>
                <a:sym typeface="MS UI Gothic" panose="020B0600070205080204" pitchFamily="34" charset="-128"/>
              </a:rPr>
              <a:t></a:t>
            </a:r>
            <a:r>
              <a:rPr lang="de-DE" altLang="zh-CN" sz="1100" b="1" i="1">
                <a:solidFill>
                  <a:srgbClr val="000000"/>
                </a:solidFill>
                <a:ea typeface="华文细黑" panose="02010600040101010101" pitchFamily="2" charset="-122"/>
              </a:rPr>
              <a:t> </a:t>
            </a:r>
            <a:fld id="{8B3021F8-063C-4DB2-8BC7-D8AB8850C8E2}" type="slidenum">
              <a:rPr lang="en-US" altLang="zh-CN" sz="1100" b="1" i="1" smtClean="0">
                <a:solidFill>
                  <a:srgbClr val="000000"/>
                </a:solidFill>
                <a:ea typeface="华文细黑" panose="02010600040101010101" pitchFamily="2" charset="-122"/>
              </a:rPr>
              <a:pPr algn="r" defTabSz="1007626" rtl="0" eaLnBrk="0" hangingPunct="0"/>
              <a:t>‹#›</a:t>
            </a:fld>
            <a:endParaRPr lang="en-US" altLang="zh-CN" sz="1100" b="1" i="1">
              <a:solidFill>
                <a:srgbClr val="000000"/>
              </a:solidFill>
              <a:ea typeface="华文细黑" panose="02010600040101010101" pitchFamily="2" charset="-122"/>
            </a:endParaRPr>
          </a:p>
        </p:txBody>
      </p:sp>
      <p:grpSp>
        <p:nvGrpSpPr>
          <p:cNvPr id="1031" name="Group 19"/>
          <p:cNvGrpSpPr/>
          <p:nvPr/>
        </p:nvGrpSpPr>
        <p:grpSpPr bwMode="auto">
          <a:xfrm>
            <a:off x="0" y="7088685"/>
            <a:ext cx="11161713" cy="374563"/>
            <a:chOff x="0" y="4008"/>
            <a:chExt cx="5760" cy="214"/>
          </a:xfrm>
        </p:grpSpPr>
        <p:sp>
          <p:nvSpPr>
            <p:cNvPr id="1032" name="Freeform 11"/>
            <p:cNvSpPr/>
            <p:nvPr userDrawn="1"/>
          </p:nvSpPr>
          <p:spPr bwMode="gray">
            <a:xfrm flipH="1">
              <a:off x="4992" y="4098"/>
              <a:ext cx="768" cy="36"/>
            </a:xfrm>
            <a:custGeom>
              <a:avLst/>
              <a:gdLst>
                <a:gd name="T0" fmla="*/ 28 w 816"/>
                <a:gd name="T1" fmla="*/ 0 h 432"/>
                <a:gd name="T2" fmla="*/ 361 w 816"/>
                <a:gd name="T3" fmla="*/ 0 h 432"/>
                <a:gd name="T4" fmla="*/ 473 w 816"/>
                <a:gd name="T5" fmla="*/ 0 h 432"/>
                <a:gd name="T6" fmla="*/ 0 w 816"/>
                <a:gd name="T7" fmla="*/ 0 h 432"/>
                <a:gd name="T8" fmla="*/ 0 w 816"/>
                <a:gd name="T9" fmla="*/ 0 h 432"/>
                <a:gd name="T10" fmla="*/ 28 w 816"/>
                <a:gd name="T11" fmla="*/ 0 h 432"/>
                <a:gd name="T12" fmla="*/ 0 60000 65536"/>
                <a:gd name="T13" fmla="*/ 0 60000 65536"/>
                <a:gd name="T14" fmla="*/ 0 60000 65536"/>
                <a:gd name="T15" fmla="*/ 0 60000 65536"/>
                <a:gd name="T16" fmla="*/ 0 60000 65536"/>
                <a:gd name="T17" fmla="*/ 0 60000 65536"/>
                <a:gd name="T18" fmla="*/ 0 w 816"/>
                <a:gd name="T19" fmla="*/ 0 h 432"/>
                <a:gd name="T20" fmla="*/ 816 w 816"/>
                <a:gd name="T21" fmla="*/ 432 h 432"/>
              </a:gdLst>
              <a:ahLst/>
              <a:cxnLst>
                <a:cxn ang="T12">
                  <a:pos x="T0" y="T1"/>
                </a:cxn>
                <a:cxn ang="T13">
                  <a:pos x="T2" y="T3"/>
                </a:cxn>
                <a:cxn ang="T14">
                  <a:pos x="T4" y="T5"/>
                </a:cxn>
                <a:cxn ang="T15">
                  <a:pos x="T6" y="T7"/>
                </a:cxn>
                <a:cxn ang="T16">
                  <a:pos x="T8" y="T9"/>
                </a:cxn>
                <a:cxn ang="T17">
                  <a:pos x="T10" y="T11"/>
                </a:cxn>
              </a:cxnLst>
              <a:rect l="T18" t="T19" r="T20" b="T21"/>
              <a:pathLst>
                <a:path w="816" h="432">
                  <a:moveTo>
                    <a:pt x="48" y="0"/>
                  </a:moveTo>
                  <a:lnTo>
                    <a:pt x="624" y="0"/>
                  </a:lnTo>
                  <a:lnTo>
                    <a:pt x="816" y="432"/>
                  </a:lnTo>
                  <a:lnTo>
                    <a:pt x="0" y="432"/>
                  </a:lnTo>
                  <a:lnTo>
                    <a:pt x="0" y="0"/>
                  </a:lnTo>
                  <a:lnTo>
                    <a:pt x="48" y="0"/>
                  </a:lnTo>
                  <a:close/>
                </a:path>
              </a:pathLst>
            </a:custGeom>
            <a:solidFill>
              <a:srgbClr val="3366FF"/>
            </a:solidFill>
            <a:ln w="0" cap="flat" cmpd="sng">
              <a:solidFill>
                <a:srgbClr val="3366FF"/>
              </a:solidFill>
              <a:prstDash val="solid"/>
              <a:round/>
              <a:headEnd type="none" w="med" len="med"/>
              <a:tailEnd type="none" w="med" len="med"/>
            </a:ln>
          </p:spPr>
          <p:txBody>
            <a:bodyPr wrap="none" anchor="ctr"/>
            <a:lstStyle/>
            <a:p>
              <a:pPr defTabSz="1007626" rtl="0" eaLnBrk="0" hangingPunct="0"/>
              <a:endParaRPr lang="zh-CN" altLang="en-US" sz="2000">
                <a:solidFill>
                  <a:srgbClr val="FFFFFF"/>
                </a:solidFill>
              </a:endParaRPr>
            </a:p>
          </p:txBody>
        </p:sp>
        <p:pic>
          <p:nvPicPr>
            <p:cNvPr id="1033" name="Picture 12" descr="科大标志 拷贝"/>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056" y="4008"/>
              <a:ext cx="912" cy="214"/>
            </a:xfrm>
            <a:prstGeom prst="rect">
              <a:avLst/>
            </a:prstGeom>
            <a:noFill/>
            <a:ln>
              <a:noFill/>
            </a:ln>
          </p:spPr>
        </p:pic>
        <p:sp>
          <p:nvSpPr>
            <p:cNvPr id="1034" name="Freeform 46"/>
            <p:cNvSpPr/>
            <p:nvPr userDrawn="1"/>
          </p:nvSpPr>
          <p:spPr bwMode="gray">
            <a:xfrm flipH="1">
              <a:off x="0" y="4086"/>
              <a:ext cx="4032" cy="36"/>
            </a:xfrm>
            <a:custGeom>
              <a:avLst/>
              <a:gdLst>
                <a:gd name="T0" fmla="*/ 0 w 5040"/>
                <a:gd name="T1" fmla="*/ 0 h 960"/>
                <a:gd name="T2" fmla="*/ 677 w 5040"/>
                <a:gd name="T3" fmla="*/ 0 h 960"/>
                <a:gd name="T4" fmla="*/ 677 w 5040"/>
                <a:gd name="T5" fmla="*/ 0 h 960"/>
                <a:gd name="T6" fmla="*/ 26 w 5040"/>
                <a:gd name="T7" fmla="*/ 0 h 960"/>
                <a:gd name="T8" fmla="*/ 0 w 5040"/>
                <a:gd name="T9" fmla="*/ 0 h 960"/>
                <a:gd name="T10" fmla="*/ 0 60000 65536"/>
                <a:gd name="T11" fmla="*/ 0 60000 65536"/>
                <a:gd name="T12" fmla="*/ 0 60000 65536"/>
                <a:gd name="T13" fmla="*/ 0 60000 65536"/>
                <a:gd name="T14" fmla="*/ 0 60000 65536"/>
                <a:gd name="T15" fmla="*/ 0 w 5040"/>
                <a:gd name="T16" fmla="*/ 0 h 960"/>
                <a:gd name="T17" fmla="*/ 5040 w 5040"/>
                <a:gd name="T18" fmla="*/ 960 h 960"/>
              </a:gdLst>
              <a:ahLst/>
              <a:cxnLst>
                <a:cxn ang="T10">
                  <a:pos x="T0" y="T1"/>
                </a:cxn>
                <a:cxn ang="T11">
                  <a:pos x="T2" y="T3"/>
                </a:cxn>
                <a:cxn ang="T12">
                  <a:pos x="T4" y="T5"/>
                </a:cxn>
                <a:cxn ang="T13">
                  <a:pos x="T6" y="T7"/>
                </a:cxn>
                <a:cxn ang="T14">
                  <a:pos x="T8" y="T9"/>
                </a:cxn>
              </a:cxnLst>
              <a:rect l="T15" t="T16" r="T17" b="T18"/>
              <a:pathLst>
                <a:path w="5040" h="960">
                  <a:moveTo>
                    <a:pt x="0" y="0"/>
                  </a:moveTo>
                  <a:lnTo>
                    <a:pt x="5040" y="0"/>
                  </a:lnTo>
                  <a:lnTo>
                    <a:pt x="5040" y="960"/>
                  </a:lnTo>
                  <a:lnTo>
                    <a:pt x="192" y="960"/>
                  </a:lnTo>
                  <a:lnTo>
                    <a:pt x="0" y="0"/>
                  </a:lnTo>
                  <a:close/>
                </a:path>
              </a:pathLst>
            </a:custGeom>
            <a:solidFill>
              <a:srgbClr val="3366FF"/>
            </a:solidFill>
            <a:ln w="0" cap="flat" cmpd="sng">
              <a:solidFill>
                <a:srgbClr val="3366FF"/>
              </a:solidFill>
              <a:prstDash val="solid"/>
              <a:round/>
              <a:headEnd type="none" w="med" len="med"/>
              <a:tailEnd type="none" w="med" len="med"/>
            </a:ln>
          </p:spPr>
          <p:txBody>
            <a:bodyPr wrap="none" anchor="ctr"/>
            <a:lstStyle/>
            <a:p>
              <a:pPr defTabSz="1007626" rtl="0" eaLnBrk="0" hangingPunct="0"/>
              <a:endParaRPr lang="zh-CN" altLang="en-US" sz="2000">
                <a:solidFill>
                  <a:srgbClr val="FFFFFF"/>
                </a:solidFill>
              </a:endParaRPr>
            </a:p>
          </p:txBody>
        </p:sp>
      </p:grpSp>
    </p:spTree>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xmlns:p14="http://schemas.microsoft.com/office/powerpoint/2010/main"/>
  <p:txStyles>
    <p:titleStyle>
      <a:lvl1pPr algn="ctr" rtl="0" eaLnBrk="0" fontAlgn="base" hangingPunct="0">
        <a:spcBef>
          <a:spcPct val="0"/>
        </a:spcBef>
        <a:spcAft>
          <a:spcPct val="0"/>
        </a:spcAft>
        <a:defRPr sz="3500" b="1" kern="1200">
          <a:solidFill>
            <a:schemeClr val="tx1"/>
          </a:solidFill>
          <a:latin typeface="+mj-lt"/>
          <a:ea typeface="+mj-ea"/>
          <a:cs typeface="黑体" panose="02010609060101010101" charset="-122"/>
        </a:defRPr>
      </a:lvl1pPr>
      <a:lvl2pPr algn="ctr" rtl="0" eaLnBrk="0" fontAlgn="base" hangingPunct="0">
        <a:spcBef>
          <a:spcPct val="0"/>
        </a:spcBef>
        <a:spcAft>
          <a:spcPct val="0"/>
        </a:spcAft>
        <a:defRPr sz="3500" b="1">
          <a:solidFill>
            <a:schemeClr val="tx1"/>
          </a:solidFill>
          <a:latin typeface="黑体" panose="02010609060101010101" charset="-122"/>
          <a:ea typeface="黑体" panose="02010609060101010101" charset="-122"/>
          <a:cs typeface="黑体" panose="02010609060101010101" charset="-122"/>
        </a:defRPr>
      </a:lvl2pPr>
      <a:lvl3pPr algn="ctr" rtl="0" eaLnBrk="0" fontAlgn="base" hangingPunct="0">
        <a:spcBef>
          <a:spcPct val="0"/>
        </a:spcBef>
        <a:spcAft>
          <a:spcPct val="0"/>
        </a:spcAft>
        <a:defRPr sz="3500" b="1">
          <a:solidFill>
            <a:schemeClr val="tx1"/>
          </a:solidFill>
          <a:latin typeface="黑体" panose="02010609060101010101" charset="-122"/>
          <a:ea typeface="黑体" panose="02010609060101010101" charset="-122"/>
          <a:cs typeface="黑体" panose="02010609060101010101" charset="-122"/>
        </a:defRPr>
      </a:lvl3pPr>
      <a:lvl4pPr algn="ctr" rtl="0" eaLnBrk="0" fontAlgn="base" hangingPunct="0">
        <a:spcBef>
          <a:spcPct val="0"/>
        </a:spcBef>
        <a:spcAft>
          <a:spcPct val="0"/>
        </a:spcAft>
        <a:defRPr sz="3500" b="1">
          <a:solidFill>
            <a:schemeClr val="tx1"/>
          </a:solidFill>
          <a:latin typeface="黑体" panose="02010609060101010101" charset="-122"/>
          <a:ea typeface="黑体" panose="02010609060101010101" charset="-122"/>
          <a:cs typeface="黑体" panose="02010609060101010101" charset="-122"/>
        </a:defRPr>
      </a:lvl4pPr>
      <a:lvl5pPr algn="ctr" rtl="0" eaLnBrk="0" fontAlgn="base" hangingPunct="0">
        <a:spcBef>
          <a:spcPct val="0"/>
        </a:spcBef>
        <a:spcAft>
          <a:spcPct val="0"/>
        </a:spcAft>
        <a:defRPr sz="3500" b="1">
          <a:solidFill>
            <a:schemeClr val="tx1"/>
          </a:solidFill>
          <a:latin typeface="黑体" panose="02010609060101010101" charset="-122"/>
          <a:ea typeface="黑体" panose="02010609060101010101" charset="-122"/>
          <a:cs typeface="黑体" panose="02010609060101010101" charset="-122"/>
        </a:defRPr>
      </a:lvl5pPr>
      <a:lvl6pPr marL="504131" algn="ctr" rtl="0" fontAlgn="base">
        <a:spcBef>
          <a:spcPct val="0"/>
        </a:spcBef>
        <a:spcAft>
          <a:spcPct val="0"/>
        </a:spcAft>
        <a:defRPr sz="3500" b="1">
          <a:solidFill>
            <a:schemeClr val="tx1"/>
          </a:solidFill>
          <a:latin typeface="黑体" panose="02010609060101010101" charset="-122"/>
          <a:ea typeface="黑体" panose="02010609060101010101" charset="-122"/>
        </a:defRPr>
      </a:lvl6pPr>
      <a:lvl7pPr marL="1008262" algn="ctr" rtl="0" fontAlgn="base">
        <a:spcBef>
          <a:spcPct val="0"/>
        </a:spcBef>
        <a:spcAft>
          <a:spcPct val="0"/>
        </a:spcAft>
        <a:defRPr sz="3500" b="1">
          <a:solidFill>
            <a:schemeClr val="tx1"/>
          </a:solidFill>
          <a:latin typeface="黑体" panose="02010609060101010101" charset="-122"/>
          <a:ea typeface="黑体" panose="02010609060101010101" charset="-122"/>
        </a:defRPr>
      </a:lvl7pPr>
      <a:lvl8pPr marL="1511757" algn="ctr" rtl="0" fontAlgn="base">
        <a:spcBef>
          <a:spcPct val="0"/>
        </a:spcBef>
        <a:spcAft>
          <a:spcPct val="0"/>
        </a:spcAft>
        <a:defRPr sz="3500" b="1">
          <a:solidFill>
            <a:schemeClr val="tx1"/>
          </a:solidFill>
          <a:latin typeface="黑体" panose="02010609060101010101" charset="-122"/>
          <a:ea typeface="黑体" panose="02010609060101010101" charset="-122"/>
        </a:defRPr>
      </a:lvl8pPr>
      <a:lvl9pPr marL="2015887" algn="ctr" rtl="0" fontAlgn="base">
        <a:spcBef>
          <a:spcPct val="0"/>
        </a:spcBef>
        <a:spcAft>
          <a:spcPct val="0"/>
        </a:spcAft>
        <a:defRPr sz="3500" b="1">
          <a:solidFill>
            <a:schemeClr val="tx1"/>
          </a:solidFill>
          <a:latin typeface="黑体" panose="02010609060101010101" charset="-122"/>
          <a:ea typeface="黑体" panose="02010609060101010101" charset="-122"/>
        </a:defRPr>
      </a:lvl9pPr>
    </p:titleStyle>
    <p:bodyStyle>
      <a:lvl1pPr marL="377780" indent="-377780" algn="l" rtl="0" eaLnBrk="0" fontAlgn="base" hangingPunct="0">
        <a:lnSpc>
          <a:spcPct val="110000"/>
        </a:lnSpc>
        <a:spcBef>
          <a:spcPct val="20000"/>
        </a:spcBef>
        <a:spcAft>
          <a:spcPct val="0"/>
        </a:spcAft>
        <a:buClr>
          <a:schemeClr val="bg1"/>
        </a:buClr>
        <a:buSzPct val="115000"/>
        <a:buFont typeface="Wingdings" panose="05000000000000000000" pitchFamily="2" charset="2"/>
        <a:buChar char="§"/>
        <a:defRPr sz="3000" b="1" kern="1200">
          <a:solidFill>
            <a:srgbClr val="000000"/>
          </a:solidFill>
          <a:latin typeface="+mn-lt"/>
          <a:ea typeface="+mn-ea"/>
          <a:cs typeface="黑体" panose="02010609060101010101" charset="-122"/>
        </a:defRPr>
      </a:lvl1pPr>
      <a:lvl2pPr marL="819054" indent="-314923" algn="l" rtl="0" eaLnBrk="0" fontAlgn="base" hangingPunct="0">
        <a:lnSpc>
          <a:spcPct val="110000"/>
        </a:lnSpc>
        <a:spcBef>
          <a:spcPct val="20000"/>
        </a:spcBef>
        <a:spcAft>
          <a:spcPct val="0"/>
        </a:spcAft>
        <a:buClr>
          <a:schemeClr val="accent1"/>
        </a:buClr>
        <a:buFont typeface="Wingdings" panose="05000000000000000000" pitchFamily="2" charset="2"/>
        <a:buChar char="w"/>
        <a:defRPr sz="2700" b="1" kern="1200">
          <a:solidFill>
            <a:srgbClr val="000000"/>
          </a:solidFill>
          <a:latin typeface="+mn-lt"/>
          <a:ea typeface="+mn-ea"/>
          <a:cs typeface="黑体" panose="02010609060101010101" charset="-122"/>
        </a:defRPr>
      </a:lvl2pPr>
      <a:lvl3pPr marL="1260326" indent="-252065" algn="l" rtl="0" eaLnBrk="0" fontAlgn="base" hangingPunct="0">
        <a:lnSpc>
          <a:spcPct val="110000"/>
        </a:lnSpc>
        <a:spcBef>
          <a:spcPct val="20000"/>
        </a:spcBef>
        <a:spcAft>
          <a:spcPct val="0"/>
        </a:spcAft>
        <a:buClr>
          <a:schemeClr val="hlink"/>
        </a:buClr>
        <a:buFont typeface="Arial" panose="020B0604020202020204" pitchFamily="34" charset="0"/>
        <a:buChar char="–"/>
        <a:defRPr sz="2200" b="1" kern="1200">
          <a:solidFill>
            <a:srgbClr val="000000"/>
          </a:solidFill>
          <a:latin typeface="+mn-lt"/>
          <a:ea typeface="+mn-ea"/>
          <a:cs typeface="黑体" panose="02010609060101010101" charset="-122"/>
        </a:defRPr>
      </a:lvl3pPr>
      <a:lvl4pPr marL="1763822" indent="-252065" algn="l" rtl="0" eaLnBrk="0" fontAlgn="base" hangingPunct="0">
        <a:lnSpc>
          <a:spcPct val="110000"/>
        </a:lnSpc>
        <a:spcBef>
          <a:spcPct val="20000"/>
        </a:spcBef>
        <a:spcAft>
          <a:spcPct val="0"/>
        </a:spcAft>
        <a:buChar char="–"/>
        <a:defRPr sz="2200" b="1" kern="1200">
          <a:solidFill>
            <a:srgbClr val="000000"/>
          </a:solidFill>
          <a:latin typeface="+mj-lt"/>
          <a:ea typeface="宋体" panose="02010600030101010101" pitchFamily="2" charset="-122"/>
          <a:cs typeface="宋体" panose="02010600030101010101" pitchFamily="2" charset="-122"/>
        </a:defRPr>
      </a:lvl4pPr>
      <a:lvl5pPr marL="2267953" indent="-252065" algn="l" rtl="0" eaLnBrk="0" fontAlgn="base" hangingPunct="0">
        <a:lnSpc>
          <a:spcPct val="110000"/>
        </a:lnSpc>
        <a:spcBef>
          <a:spcPct val="20000"/>
        </a:spcBef>
        <a:spcAft>
          <a:spcPct val="0"/>
        </a:spcAft>
        <a:buChar char="»"/>
        <a:defRPr sz="2200" b="1" kern="1200">
          <a:solidFill>
            <a:srgbClr val="000000"/>
          </a:solidFill>
          <a:latin typeface="+mj-lt"/>
          <a:ea typeface="宋体" panose="02010600030101010101" pitchFamily="2" charset="-122"/>
          <a:cs typeface="+mn-cs"/>
        </a:defRPr>
      </a:lvl5pPr>
      <a:lvl6pPr marL="2772083" indent="-252065" algn="l" defTabSz="1007626" rtl="0" eaLnBrk="1" latinLnBrk="0" hangingPunct="1">
        <a:lnSpc>
          <a:spcPct val="90000"/>
        </a:lnSpc>
        <a:spcBef>
          <a:spcPts val="550"/>
        </a:spcBef>
        <a:buFont typeface="Arial" panose="020B0604020202020204" pitchFamily="34" charset="0"/>
        <a:buChar char="•"/>
        <a:defRPr sz="2000" kern="1200">
          <a:solidFill>
            <a:schemeClr val="tx1"/>
          </a:solidFill>
          <a:latin typeface="+mn-lt"/>
          <a:ea typeface="+mn-ea"/>
          <a:cs typeface="+mn-cs"/>
        </a:defRPr>
      </a:lvl6pPr>
      <a:lvl7pPr marL="3276213" indent="-252065" algn="l" defTabSz="1007626" rtl="0" eaLnBrk="1" latinLnBrk="0" hangingPunct="1">
        <a:lnSpc>
          <a:spcPct val="90000"/>
        </a:lnSpc>
        <a:spcBef>
          <a:spcPts val="550"/>
        </a:spcBef>
        <a:buFont typeface="Arial" panose="020B0604020202020204" pitchFamily="34" charset="0"/>
        <a:buChar char="•"/>
        <a:defRPr sz="2000" kern="1200">
          <a:solidFill>
            <a:schemeClr val="tx1"/>
          </a:solidFill>
          <a:latin typeface="+mn-lt"/>
          <a:ea typeface="+mn-ea"/>
          <a:cs typeface="+mn-cs"/>
        </a:defRPr>
      </a:lvl7pPr>
      <a:lvl8pPr marL="3780344" indent="-252065" algn="l" defTabSz="1007626" rtl="0" eaLnBrk="1" latinLnBrk="0" hangingPunct="1">
        <a:lnSpc>
          <a:spcPct val="90000"/>
        </a:lnSpc>
        <a:spcBef>
          <a:spcPts val="550"/>
        </a:spcBef>
        <a:buFont typeface="Arial" panose="020B0604020202020204" pitchFamily="34" charset="0"/>
        <a:buChar char="•"/>
        <a:defRPr sz="2000" kern="1200">
          <a:solidFill>
            <a:schemeClr val="tx1"/>
          </a:solidFill>
          <a:latin typeface="+mn-lt"/>
          <a:ea typeface="+mn-ea"/>
          <a:cs typeface="+mn-cs"/>
        </a:defRPr>
      </a:lvl8pPr>
      <a:lvl9pPr marL="4283839" indent="-252065" algn="l" defTabSz="1007626" rtl="0" eaLnBrk="1" latinLnBrk="0" hangingPunct="1">
        <a:lnSpc>
          <a:spcPct val="90000"/>
        </a:lnSpc>
        <a:spcBef>
          <a:spcPts val="55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1007626" rtl="0" eaLnBrk="1" latinLnBrk="0" hangingPunct="1">
        <a:defRPr sz="2000" kern="1200">
          <a:solidFill>
            <a:schemeClr val="tx1"/>
          </a:solidFill>
          <a:latin typeface="+mn-lt"/>
          <a:ea typeface="+mn-ea"/>
          <a:cs typeface="+mn-cs"/>
        </a:defRPr>
      </a:lvl1pPr>
      <a:lvl2pPr marL="504131" algn="l" defTabSz="1007626" rtl="0" eaLnBrk="1" latinLnBrk="0" hangingPunct="1">
        <a:defRPr sz="2000" kern="1200">
          <a:solidFill>
            <a:schemeClr val="tx1"/>
          </a:solidFill>
          <a:latin typeface="+mn-lt"/>
          <a:ea typeface="+mn-ea"/>
          <a:cs typeface="+mn-cs"/>
        </a:defRPr>
      </a:lvl2pPr>
      <a:lvl3pPr marL="1008262" algn="l" defTabSz="1007626" rtl="0" eaLnBrk="1" latinLnBrk="0" hangingPunct="1">
        <a:defRPr sz="2000" kern="1200">
          <a:solidFill>
            <a:schemeClr val="tx1"/>
          </a:solidFill>
          <a:latin typeface="+mn-lt"/>
          <a:ea typeface="+mn-ea"/>
          <a:cs typeface="+mn-cs"/>
        </a:defRPr>
      </a:lvl3pPr>
      <a:lvl4pPr marL="1511757" algn="l" defTabSz="1007626" rtl="0" eaLnBrk="1" latinLnBrk="0" hangingPunct="1">
        <a:defRPr sz="2000" kern="1200">
          <a:solidFill>
            <a:schemeClr val="tx1"/>
          </a:solidFill>
          <a:latin typeface="+mn-lt"/>
          <a:ea typeface="+mn-ea"/>
          <a:cs typeface="+mn-cs"/>
        </a:defRPr>
      </a:lvl4pPr>
      <a:lvl5pPr marL="2015887" algn="l" defTabSz="1007626" rtl="0" eaLnBrk="1" latinLnBrk="0" hangingPunct="1">
        <a:defRPr sz="2000" kern="1200">
          <a:solidFill>
            <a:schemeClr val="tx1"/>
          </a:solidFill>
          <a:latin typeface="+mn-lt"/>
          <a:ea typeface="+mn-ea"/>
          <a:cs typeface="+mn-cs"/>
        </a:defRPr>
      </a:lvl5pPr>
      <a:lvl6pPr marL="2520017" algn="l" defTabSz="1007626" rtl="0" eaLnBrk="1" latinLnBrk="0" hangingPunct="1">
        <a:defRPr sz="2000" kern="1200">
          <a:solidFill>
            <a:schemeClr val="tx1"/>
          </a:solidFill>
          <a:latin typeface="+mn-lt"/>
          <a:ea typeface="+mn-ea"/>
          <a:cs typeface="+mn-cs"/>
        </a:defRPr>
      </a:lvl6pPr>
      <a:lvl7pPr marL="3024148" algn="l" defTabSz="1007626" rtl="0" eaLnBrk="1" latinLnBrk="0" hangingPunct="1">
        <a:defRPr sz="2000" kern="1200">
          <a:solidFill>
            <a:schemeClr val="tx1"/>
          </a:solidFill>
          <a:latin typeface="+mn-lt"/>
          <a:ea typeface="+mn-ea"/>
          <a:cs typeface="+mn-cs"/>
        </a:defRPr>
      </a:lvl7pPr>
      <a:lvl8pPr marL="3528279" algn="l" defTabSz="1007626" rtl="0" eaLnBrk="1" latinLnBrk="0" hangingPunct="1">
        <a:defRPr sz="2000" kern="1200">
          <a:solidFill>
            <a:schemeClr val="tx1"/>
          </a:solidFill>
          <a:latin typeface="+mn-lt"/>
          <a:ea typeface="+mn-ea"/>
          <a:cs typeface="+mn-cs"/>
        </a:defRPr>
      </a:lvl8pPr>
      <a:lvl9pPr marL="4031774" algn="l" defTabSz="1007626"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 Id="rId11"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11.xml.rels><?xml version="1.0" encoding="UTF-8" standalone="yes"?>
<Relationships xmlns="http://schemas.openxmlformats.org/package/2006/relationships"><Relationship Id="rId9" Type="http://schemas.openxmlformats.org/officeDocument/2006/relationships/image" Target="../media/image50.tiff"/><Relationship Id="rId20" Type="http://schemas.openxmlformats.org/officeDocument/2006/relationships/image" Target="../media/image60.png"/><Relationship Id="rId21" Type="http://schemas.openxmlformats.org/officeDocument/2006/relationships/image" Target="../media/image61.png"/><Relationship Id="rId22" Type="http://schemas.openxmlformats.org/officeDocument/2006/relationships/image" Target="../media/image62.png"/><Relationship Id="rId23" Type="http://schemas.openxmlformats.org/officeDocument/2006/relationships/image" Target="../media/image63.jpeg"/><Relationship Id="rId10" Type="http://schemas.openxmlformats.org/officeDocument/2006/relationships/image" Target="../media/image51.tiff"/><Relationship Id="rId11" Type="http://schemas.openxmlformats.org/officeDocument/2006/relationships/image" Target="../media/image52.png"/><Relationship Id="rId12" Type="http://schemas.openxmlformats.org/officeDocument/2006/relationships/image" Target="../media/image53.png"/><Relationship Id="rId13" Type="http://schemas.openxmlformats.org/officeDocument/2006/relationships/image" Target="../media/image54.png"/><Relationship Id="rId14" Type="http://schemas.openxmlformats.org/officeDocument/2006/relationships/image" Target="../media/image55.png"/><Relationship Id="rId15" Type="http://schemas.openxmlformats.org/officeDocument/2006/relationships/image" Target="../media/image56.png"/><Relationship Id="rId16" Type="http://schemas.microsoft.com/office/2007/relationships/hdphoto" Target="../media/hdphoto2.wdp"/><Relationship Id="rId17" Type="http://schemas.openxmlformats.org/officeDocument/2006/relationships/image" Target="../media/image57.png"/><Relationship Id="rId18" Type="http://schemas.openxmlformats.org/officeDocument/2006/relationships/image" Target="../media/image58.png"/><Relationship Id="rId19"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image" Target="../media/image43.tiff"/><Relationship Id="rId3" Type="http://schemas.openxmlformats.org/officeDocument/2006/relationships/image" Target="../media/image44.tiff"/><Relationship Id="rId4" Type="http://schemas.openxmlformats.org/officeDocument/2006/relationships/image" Target="../media/image45.tiff"/><Relationship Id="rId5" Type="http://schemas.openxmlformats.org/officeDocument/2006/relationships/image" Target="../media/image46.tiff"/><Relationship Id="rId6" Type="http://schemas.openxmlformats.org/officeDocument/2006/relationships/image" Target="../media/image47.tiff"/><Relationship Id="rId7" Type="http://schemas.openxmlformats.org/officeDocument/2006/relationships/image" Target="../media/image48.tiff"/><Relationship Id="rId8" Type="http://schemas.openxmlformats.org/officeDocument/2006/relationships/image" Target="../media/image49.tiff"/></Relationships>
</file>

<file path=ppt/slides/_rels/slide12.xml.rels><?xml version="1.0" encoding="UTF-8" standalone="yes"?>
<Relationships xmlns="http://schemas.openxmlformats.org/package/2006/relationships"><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tags" Target="../tags/tag5.xml"/><Relationship Id="rId6" Type="http://schemas.openxmlformats.org/officeDocument/2006/relationships/tags" Target="../tags/tag6.xml"/><Relationship Id="rId7" Type="http://schemas.openxmlformats.org/officeDocument/2006/relationships/slideLayout" Target="../slideLayouts/slideLayout6.xml"/><Relationship Id="rId1" Type="http://schemas.openxmlformats.org/officeDocument/2006/relationships/tags" Target="../tags/tag1.xml"/><Relationship Id="rId2" Type="http://schemas.openxmlformats.org/officeDocument/2006/relationships/tags" Target="../tags/tag2.xml"/></Relationships>
</file>

<file path=ppt/slides/_rels/slide13.xml.rels><?xml version="1.0" encoding="UTF-8" standalone="yes"?>
<Relationships xmlns="http://schemas.openxmlformats.org/package/2006/relationships"><Relationship Id="rId11" Type="http://schemas.openxmlformats.org/officeDocument/2006/relationships/tags" Target="../tags/tag17.xml"/><Relationship Id="rId12" Type="http://schemas.openxmlformats.org/officeDocument/2006/relationships/slideLayout" Target="../slideLayouts/slideLayout6.xml"/><Relationship Id="rId13" Type="http://schemas.openxmlformats.org/officeDocument/2006/relationships/notesSlide" Target="../notesSlides/notesSlide8.xml"/><Relationship Id="rId1" Type="http://schemas.openxmlformats.org/officeDocument/2006/relationships/tags" Target="../tags/tag7.xml"/><Relationship Id="rId2" Type="http://schemas.openxmlformats.org/officeDocument/2006/relationships/tags" Target="../tags/tag8.xml"/><Relationship Id="rId3" Type="http://schemas.openxmlformats.org/officeDocument/2006/relationships/tags" Target="../tags/tag9.xml"/><Relationship Id="rId4" Type="http://schemas.openxmlformats.org/officeDocument/2006/relationships/tags" Target="../tags/tag10.xml"/><Relationship Id="rId5" Type="http://schemas.openxmlformats.org/officeDocument/2006/relationships/tags" Target="../tags/tag11.xml"/><Relationship Id="rId6" Type="http://schemas.openxmlformats.org/officeDocument/2006/relationships/tags" Target="../tags/tag12.xml"/><Relationship Id="rId7" Type="http://schemas.openxmlformats.org/officeDocument/2006/relationships/tags" Target="../tags/tag13.xml"/><Relationship Id="rId8" Type="http://schemas.openxmlformats.org/officeDocument/2006/relationships/tags" Target="../tags/tag14.xml"/><Relationship Id="rId9" Type="http://schemas.openxmlformats.org/officeDocument/2006/relationships/tags" Target="../tags/tag15.xml"/><Relationship Id="rId10" Type="http://schemas.openxmlformats.org/officeDocument/2006/relationships/tags" Target="../tags/tag16.xml"/></Relationships>
</file>

<file path=ppt/slides/_rels/slide14.xml.rels><?xml version="1.0" encoding="UTF-8" standalone="yes"?>
<Relationships xmlns="http://schemas.openxmlformats.org/package/2006/relationships"><Relationship Id="rId3" Type="http://schemas.openxmlformats.org/officeDocument/2006/relationships/tags" Target="../tags/tag20.xml"/><Relationship Id="rId4" Type="http://schemas.openxmlformats.org/officeDocument/2006/relationships/tags" Target="../tags/tag21.xml"/><Relationship Id="rId5" Type="http://schemas.openxmlformats.org/officeDocument/2006/relationships/tags" Target="../tags/tag22.xml"/><Relationship Id="rId6" Type="http://schemas.openxmlformats.org/officeDocument/2006/relationships/tags" Target="../tags/tag23.xml"/><Relationship Id="rId7" Type="http://schemas.openxmlformats.org/officeDocument/2006/relationships/slideLayout" Target="../slideLayouts/slideLayout7.xml"/><Relationship Id="rId8" Type="http://schemas.openxmlformats.org/officeDocument/2006/relationships/notesSlide" Target="../notesSlides/notesSlide9.xml"/><Relationship Id="rId1" Type="http://schemas.openxmlformats.org/officeDocument/2006/relationships/tags" Target="../tags/tag18.xml"/><Relationship Id="rId2" Type="http://schemas.openxmlformats.org/officeDocument/2006/relationships/tags" Target="../tags/tag19.xml"/></Relationships>
</file>

<file path=ppt/slides/_rels/slide15.xml.rels><?xml version="1.0" encoding="UTF-8" standalone="yes"?>
<Relationships xmlns="http://schemas.openxmlformats.org/package/2006/relationships"><Relationship Id="rId11" Type="http://schemas.openxmlformats.org/officeDocument/2006/relationships/tags" Target="../tags/tag34.xml"/><Relationship Id="rId12" Type="http://schemas.openxmlformats.org/officeDocument/2006/relationships/tags" Target="../tags/tag35.xml"/><Relationship Id="rId13" Type="http://schemas.openxmlformats.org/officeDocument/2006/relationships/tags" Target="../tags/tag36.xml"/><Relationship Id="rId14" Type="http://schemas.openxmlformats.org/officeDocument/2006/relationships/tags" Target="../tags/tag37.xml"/><Relationship Id="rId15" Type="http://schemas.openxmlformats.org/officeDocument/2006/relationships/tags" Target="../tags/tag38.xml"/><Relationship Id="rId16" Type="http://schemas.openxmlformats.org/officeDocument/2006/relationships/tags" Target="../tags/tag39.xml"/><Relationship Id="rId17" Type="http://schemas.openxmlformats.org/officeDocument/2006/relationships/tags" Target="../tags/tag40.xml"/><Relationship Id="rId18" Type="http://schemas.openxmlformats.org/officeDocument/2006/relationships/slideLayout" Target="../slideLayouts/slideLayout6.xml"/><Relationship Id="rId1" Type="http://schemas.openxmlformats.org/officeDocument/2006/relationships/tags" Target="../tags/tag24.xml"/><Relationship Id="rId2" Type="http://schemas.openxmlformats.org/officeDocument/2006/relationships/tags" Target="../tags/tag25.xml"/><Relationship Id="rId3" Type="http://schemas.openxmlformats.org/officeDocument/2006/relationships/tags" Target="../tags/tag26.xml"/><Relationship Id="rId4" Type="http://schemas.openxmlformats.org/officeDocument/2006/relationships/tags" Target="../tags/tag27.xml"/><Relationship Id="rId5" Type="http://schemas.openxmlformats.org/officeDocument/2006/relationships/tags" Target="../tags/tag28.xml"/><Relationship Id="rId6" Type="http://schemas.openxmlformats.org/officeDocument/2006/relationships/tags" Target="../tags/tag29.xml"/><Relationship Id="rId7" Type="http://schemas.openxmlformats.org/officeDocument/2006/relationships/tags" Target="../tags/tag30.xml"/><Relationship Id="rId8" Type="http://schemas.openxmlformats.org/officeDocument/2006/relationships/tags" Target="../tags/tag31.xml"/><Relationship Id="rId9" Type="http://schemas.openxmlformats.org/officeDocument/2006/relationships/tags" Target="../tags/tag32.xml"/><Relationship Id="rId10" Type="http://schemas.openxmlformats.org/officeDocument/2006/relationships/tags" Target="../tags/tag3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jpeg"/><Relationship Id="rId6"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67.png"/><Relationship Id="rId6" Type="http://schemas.openxmlformats.org/officeDocument/2006/relationships/image" Target="../media/image70.jpeg"/><Relationship Id="rId7" Type="http://schemas.openxmlformats.org/officeDocument/2006/relationships/image" Target="../media/image71.jpeg"/><Relationship Id="rId8" Type="http://schemas.openxmlformats.org/officeDocument/2006/relationships/image" Target="../media/image65.jpeg"/><Relationship Id="rId9" Type="http://schemas.openxmlformats.org/officeDocument/2006/relationships/image" Target="../media/image72.jpeg"/><Relationship Id="rId10" Type="http://schemas.openxmlformats.org/officeDocument/2006/relationships/image" Target="../media/image73.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jpe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4.tiff"/><Relationship Id="rId4" Type="http://schemas.openxmlformats.org/officeDocument/2006/relationships/image" Target="../media/image45.tiff"/><Relationship Id="rId5" Type="http://schemas.openxmlformats.org/officeDocument/2006/relationships/image" Target="../media/image46.tiff"/><Relationship Id="rId6" Type="http://schemas.openxmlformats.org/officeDocument/2006/relationships/image" Target="../media/image48.tiff"/><Relationship Id="rId7" Type="http://schemas.openxmlformats.org/officeDocument/2006/relationships/image" Target="../media/image49.tiff"/><Relationship Id="rId8" Type="http://schemas.openxmlformats.org/officeDocument/2006/relationships/image" Target="../media/image50.tiff"/><Relationship Id="rId9" Type="http://schemas.openxmlformats.org/officeDocument/2006/relationships/image" Target="../media/image51.tiff"/><Relationship Id="rId1" Type="http://schemas.openxmlformats.org/officeDocument/2006/relationships/slideLayout" Target="../slideLayouts/slideLayout1.xml"/><Relationship Id="rId2" Type="http://schemas.openxmlformats.org/officeDocument/2006/relationships/image" Target="../media/image43.tiff"/></Relationships>
</file>

<file path=ppt/slides/_rels/slide22.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1" Type="http://schemas.openxmlformats.org/officeDocument/2006/relationships/slideLayout" Target="../slideLayouts/slideLayout1.xml"/><Relationship Id="rId2" Type="http://schemas.openxmlformats.org/officeDocument/2006/relationships/image" Target="../media/image7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7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png"/><Relationship Id="rId8" Type="http://schemas.openxmlformats.org/officeDocument/2006/relationships/image" Target="../media/image85.png"/><Relationship Id="rId9" Type="http://schemas.openxmlformats.org/officeDocument/2006/relationships/image" Target="../media/image86.png"/><Relationship Id="rId10" Type="http://schemas.openxmlformats.org/officeDocument/2006/relationships/image" Target="../media/image87.jpeg"/><Relationship Id="rId11" Type="http://schemas.openxmlformats.org/officeDocument/2006/relationships/image" Target="../media/image88.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89.jpeg"/><Relationship Id="rId5" Type="http://schemas.openxmlformats.org/officeDocument/2006/relationships/image" Target="../media/image90.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91.GIF"/><Relationship Id="rId5" Type="http://schemas.openxmlformats.org/officeDocument/2006/relationships/image" Target="../media/image92.GIF"/><Relationship Id="rId6" Type="http://schemas.openxmlformats.org/officeDocument/2006/relationships/image" Target="../media/image93.GIF"/><Relationship Id="rId7" Type="http://schemas.openxmlformats.org/officeDocument/2006/relationships/image" Target="../media/image94.GI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11" Type="http://schemas.openxmlformats.org/officeDocument/2006/relationships/image" Target="../media/image95.jpeg"/><Relationship Id="rId12" Type="http://schemas.openxmlformats.org/officeDocument/2006/relationships/image" Target="../media/image96.png"/><Relationship Id="rId13" Type="http://schemas.openxmlformats.org/officeDocument/2006/relationships/image" Target="../media/image97.jpeg"/><Relationship Id="rId14" Type="http://schemas.openxmlformats.org/officeDocument/2006/relationships/image" Target="../media/image98.png"/><Relationship Id="rId15" Type="http://schemas.openxmlformats.org/officeDocument/2006/relationships/image" Target="../media/image99.png"/><Relationship Id="rId16" Type="http://schemas.openxmlformats.org/officeDocument/2006/relationships/image" Target="../media/image100.png"/><Relationship Id="rId17" Type="http://schemas.openxmlformats.org/officeDocument/2006/relationships/image" Target="../media/image101.png"/><Relationship Id="rId1" Type="http://schemas.openxmlformats.org/officeDocument/2006/relationships/slideLayout" Target="../slideLayouts/slideLayout1.xml"/><Relationship Id="rId2" Type="http://schemas.openxmlformats.org/officeDocument/2006/relationships/image" Target="../media/image43.tiff"/><Relationship Id="rId3" Type="http://schemas.openxmlformats.org/officeDocument/2006/relationships/image" Target="../media/image44.tiff"/><Relationship Id="rId4" Type="http://schemas.openxmlformats.org/officeDocument/2006/relationships/image" Target="../media/image45.tiff"/><Relationship Id="rId5" Type="http://schemas.openxmlformats.org/officeDocument/2006/relationships/image" Target="../media/image46.tiff"/><Relationship Id="rId6" Type="http://schemas.openxmlformats.org/officeDocument/2006/relationships/image" Target="../media/image47.tiff"/><Relationship Id="rId7" Type="http://schemas.openxmlformats.org/officeDocument/2006/relationships/image" Target="../media/image48.tiff"/><Relationship Id="rId8" Type="http://schemas.openxmlformats.org/officeDocument/2006/relationships/image" Target="../media/image49.tiff"/><Relationship Id="rId9" Type="http://schemas.openxmlformats.org/officeDocument/2006/relationships/image" Target="../media/image50.tiff"/><Relationship Id="rId10" Type="http://schemas.openxmlformats.org/officeDocument/2006/relationships/image" Target="../media/image51.tiff"/></Relationships>
</file>

<file path=ppt/slides/_rels/slide33.xml.rels><?xml version="1.0" encoding="UTF-8" standalone="yes"?>
<Relationships xmlns="http://schemas.openxmlformats.org/package/2006/relationships"><Relationship Id="rId9" Type="http://schemas.openxmlformats.org/officeDocument/2006/relationships/image" Target="../media/image50.tiff"/><Relationship Id="rId20" Type="http://schemas.openxmlformats.org/officeDocument/2006/relationships/image" Target="../media/image111.jpeg"/><Relationship Id="rId21" Type="http://schemas.openxmlformats.org/officeDocument/2006/relationships/image" Target="../media/image112.tiff"/><Relationship Id="rId22" Type="http://schemas.openxmlformats.org/officeDocument/2006/relationships/image" Target="../media/image113.tiff"/><Relationship Id="rId10" Type="http://schemas.openxmlformats.org/officeDocument/2006/relationships/image" Target="../media/image51.tiff"/><Relationship Id="rId11" Type="http://schemas.openxmlformats.org/officeDocument/2006/relationships/image" Target="../media/image102.png"/><Relationship Id="rId12" Type="http://schemas.openxmlformats.org/officeDocument/2006/relationships/image" Target="../media/image103.png"/><Relationship Id="rId13" Type="http://schemas.openxmlformats.org/officeDocument/2006/relationships/image" Target="../media/image104.png"/><Relationship Id="rId14" Type="http://schemas.openxmlformats.org/officeDocument/2006/relationships/image" Target="../media/image105.png"/><Relationship Id="rId15" Type="http://schemas.openxmlformats.org/officeDocument/2006/relationships/image" Target="../media/image106.png"/><Relationship Id="rId16" Type="http://schemas.openxmlformats.org/officeDocument/2006/relationships/image" Target="../media/image107.png"/><Relationship Id="rId17" Type="http://schemas.openxmlformats.org/officeDocument/2006/relationships/image" Target="../media/image108.png"/><Relationship Id="rId18" Type="http://schemas.openxmlformats.org/officeDocument/2006/relationships/image" Target="../media/image109.tiff"/><Relationship Id="rId19" Type="http://schemas.openxmlformats.org/officeDocument/2006/relationships/image" Target="../media/image110.tiff"/><Relationship Id="rId1" Type="http://schemas.openxmlformats.org/officeDocument/2006/relationships/slideLayout" Target="../slideLayouts/slideLayout1.xml"/><Relationship Id="rId2" Type="http://schemas.openxmlformats.org/officeDocument/2006/relationships/image" Target="../media/image43.tiff"/><Relationship Id="rId3" Type="http://schemas.openxmlformats.org/officeDocument/2006/relationships/image" Target="../media/image44.tiff"/><Relationship Id="rId4" Type="http://schemas.openxmlformats.org/officeDocument/2006/relationships/image" Target="../media/image45.tiff"/><Relationship Id="rId5" Type="http://schemas.openxmlformats.org/officeDocument/2006/relationships/image" Target="../media/image46.tiff"/><Relationship Id="rId6" Type="http://schemas.openxmlformats.org/officeDocument/2006/relationships/image" Target="../media/image47.tiff"/><Relationship Id="rId7" Type="http://schemas.openxmlformats.org/officeDocument/2006/relationships/image" Target="../media/image48.tiff"/><Relationship Id="rId8" Type="http://schemas.openxmlformats.org/officeDocument/2006/relationships/image" Target="../media/image49.tiff"/></Relationships>
</file>

<file path=ppt/slides/_rels/slide34.xml.rels><?xml version="1.0" encoding="UTF-8" standalone="yes"?>
<Relationships xmlns="http://schemas.openxmlformats.org/package/2006/relationships"><Relationship Id="rId3" Type="http://schemas.openxmlformats.org/officeDocument/2006/relationships/image" Target="../media/image115.jpeg"/><Relationship Id="rId4" Type="http://schemas.openxmlformats.org/officeDocument/2006/relationships/image" Target="../media/image116.jpeg"/><Relationship Id="rId1" Type="http://schemas.openxmlformats.org/officeDocument/2006/relationships/slideLayout" Target="../slideLayouts/slideLayout7.xml"/><Relationship Id="rId2" Type="http://schemas.openxmlformats.org/officeDocument/2006/relationships/image" Target="../media/image114.jpeg"/></Relationships>
</file>

<file path=ppt/slides/_rels/slide35.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9.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36.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1.png"/><Relationship Id="rId5" Type="http://schemas.openxmlformats.org/officeDocument/2006/relationships/image" Target="../media/image122.jpeg"/><Relationship Id="rId6" Type="http://schemas.openxmlformats.org/officeDocument/2006/relationships/image" Target="../media/image123.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png"/><Relationship Id="rId3" Type="http://schemas.openxmlformats.org/officeDocument/2006/relationships/image" Target="../media/image126.png"/></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emf"/><Relationship Id="rId6" Type="http://schemas.openxmlformats.org/officeDocument/2006/relationships/image" Target="../media/image17.png"/><Relationship Id="rId7"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png"/><Relationship Id="rId3" Type="http://schemas.openxmlformats.org/officeDocument/2006/relationships/image" Target="../media/image128.png"/></Relationships>
</file>

<file path=ppt/slides/_rels/slide41.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jpeg"/><Relationship Id="rId5" Type="http://schemas.openxmlformats.org/officeDocument/2006/relationships/image" Target="../media/image131.emf"/><Relationship Id="rId6" Type="http://schemas.openxmlformats.org/officeDocument/2006/relationships/image" Target="../media/image132.png"/><Relationship Id="rId7" Type="http://schemas.openxmlformats.org/officeDocument/2006/relationships/image" Target="../media/image133.jpeg"/><Relationship Id="rId8" Type="http://schemas.openxmlformats.org/officeDocument/2006/relationships/image" Target="../media/image134.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2.xml.rels><?xml version="1.0" encoding="UTF-8" standalone="yes"?>
<Relationships xmlns="http://schemas.openxmlformats.org/package/2006/relationships"><Relationship Id="rId11" Type="http://schemas.openxmlformats.org/officeDocument/2006/relationships/image" Target="../media/image143.png"/><Relationship Id="rId12" Type="http://schemas.openxmlformats.org/officeDocument/2006/relationships/image" Target="../media/image144.png"/><Relationship Id="rId13" Type="http://schemas.openxmlformats.org/officeDocument/2006/relationships/image" Target="../media/image145.png"/><Relationship Id="rId14" Type="http://schemas.openxmlformats.org/officeDocument/2006/relationships/image" Target="../media/image146.png"/><Relationship Id="rId15" Type="http://schemas.openxmlformats.org/officeDocument/2006/relationships/image" Target="../media/image147.png"/><Relationship Id="rId16" Type="http://schemas.openxmlformats.org/officeDocument/2006/relationships/image" Target="../media/image148.png"/><Relationship Id="rId17" Type="http://schemas.openxmlformats.org/officeDocument/2006/relationships/image" Target="../media/image149.png"/><Relationship Id="rId18" Type="http://schemas.openxmlformats.org/officeDocument/2006/relationships/image" Target="../media/image150.png"/><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35.png"/><Relationship Id="rId4" Type="http://schemas.openxmlformats.org/officeDocument/2006/relationships/image" Target="../media/image136.png"/><Relationship Id="rId5" Type="http://schemas.openxmlformats.org/officeDocument/2006/relationships/image" Target="../media/image137.png"/><Relationship Id="rId6" Type="http://schemas.openxmlformats.org/officeDocument/2006/relationships/image" Target="../media/image138.png"/><Relationship Id="rId7" Type="http://schemas.openxmlformats.org/officeDocument/2006/relationships/image" Target="../media/image139.png"/><Relationship Id="rId8" Type="http://schemas.openxmlformats.org/officeDocument/2006/relationships/image" Target="../media/image140.png"/><Relationship Id="rId9" Type="http://schemas.openxmlformats.org/officeDocument/2006/relationships/image" Target="../media/image141.png"/><Relationship Id="rId10" Type="http://schemas.openxmlformats.org/officeDocument/2006/relationships/image" Target="../media/image142.png"/></Relationships>
</file>

<file path=ppt/slides/_rels/slide43.xml.rels><?xml version="1.0" encoding="UTF-8" standalone="yes"?>
<Relationships xmlns="http://schemas.openxmlformats.org/package/2006/relationships"><Relationship Id="rId11" Type="http://schemas.openxmlformats.org/officeDocument/2006/relationships/image" Target="../media/image156.png"/><Relationship Id="rId12" Type="http://schemas.openxmlformats.org/officeDocument/2006/relationships/image" Target="../media/image157.png"/><Relationship Id="rId13" Type="http://schemas.openxmlformats.org/officeDocument/2006/relationships/image" Target="../media/image158.jpe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jpeg"/><Relationship Id="rId4" Type="http://schemas.openxmlformats.org/officeDocument/2006/relationships/hyperlink" Target="http://www.ncbi.nlm.nih.gov/pmc/articles/PMC3575587/figure/f1/" TargetMode="External"/><Relationship Id="rId5" Type="http://schemas.openxmlformats.org/officeDocument/2006/relationships/image" Target="../media/image151.jpeg"/><Relationship Id="rId6" Type="http://schemas.openxmlformats.org/officeDocument/2006/relationships/hyperlink" Target="http://www.google.com.hk/url?sa=i&amp;rct=j&amp;q=&amp;esrc=s&amp;source=images&amp;cd=&amp;cad=rja&amp;uact=8&amp;docid=p-LCUB799F-OEM&amp;tbnid=5i65v1OwvMax5M:&amp;ved=0CAcQjRw&amp;url=http://www.nature.com/nphoton/journal/v4/n12/abs/nphoton.2010.267.html&amp;ei=8CgkVPbqIcb9ygO8wYDQBw&amp;psig=AFQjCNFccJkcEPzfw-wZtxFu02TxxqmBSg&amp;ust=1411742463656832" TargetMode="External"/><Relationship Id="rId7" Type="http://schemas.openxmlformats.org/officeDocument/2006/relationships/image" Target="../media/image152.jpeg"/><Relationship Id="rId8" Type="http://schemas.openxmlformats.org/officeDocument/2006/relationships/image" Target="../media/image153.jpeg"/><Relationship Id="rId9" Type="http://schemas.openxmlformats.org/officeDocument/2006/relationships/image" Target="../media/image154.jpeg"/><Relationship Id="rId10" Type="http://schemas.openxmlformats.org/officeDocument/2006/relationships/image" Target="../media/image155.jpe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59.png"/><Relationship Id="rId5" Type="http://schemas.openxmlformats.org/officeDocument/2006/relationships/image" Target="../media/image160.jpeg"/><Relationship Id="rId6" Type="http://schemas.openxmlformats.org/officeDocument/2006/relationships/image" Target="../media/image161.png"/><Relationship Id="rId7" Type="http://schemas.openxmlformats.org/officeDocument/2006/relationships/image" Target="../media/image162.png"/><Relationship Id="rId8" Type="http://schemas.openxmlformats.org/officeDocument/2006/relationships/image" Target="../media/image163.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64.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5.emf"/><Relationship Id="rId3" Type="http://schemas.openxmlformats.org/officeDocument/2006/relationships/image" Target="../media/image166.jpg"/></Relationships>
</file>

<file path=ppt/slides/_rels/slide47.xml.rels><?xml version="1.0" encoding="UTF-8" standalone="yes"?>
<Relationships xmlns="http://schemas.openxmlformats.org/package/2006/relationships"><Relationship Id="rId3" Type="http://schemas.openxmlformats.org/officeDocument/2006/relationships/image" Target="../media/image167.png"/><Relationship Id="rId4" Type="http://schemas.openxmlformats.org/officeDocument/2006/relationships/image" Target="../media/image168.png"/><Relationship Id="rId5" Type="http://schemas.openxmlformats.org/officeDocument/2006/relationships/image" Target="../media/image169.jpeg"/><Relationship Id="rId6" Type="http://schemas.openxmlformats.org/officeDocument/2006/relationships/image" Target="../media/image170.jpeg"/><Relationship Id="rId7" Type="http://schemas.openxmlformats.org/officeDocument/2006/relationships/image" Target="../media/image171.jpeg"/><Relationship Id="rId8" Type="http://schemas.openxmlformats.org/officeDocument/2006/relationships/image" Target="../media/image172.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8.xml.rels><?xml version="1.0" encoding="UTF-8" standalone="yes"?>
<Relationships xmlns="http://schemas.openxmlformats.org/package/2006/relationships"><Relationship Id="rId3" Type="http://schemas.openxmlformats.org/officeDocument/2006/relationships/image" Target="../media/image173.png"/><Relationship Id="rId4" Type="http://schemas.openxmlformats.org/officeDocument/2006/relationships/image" Target="../media/image174.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49.xml.rels><?xml version="1.0" encoding="UTF-8" standalone="yes"?>
<Relationships xmlns="http://schemas.openxmlformats.org/package/2006/relationships"><Relationship Id="rId3" Type="http://schemas.openxmlformats.org/officeDocument/2006/relationships/image" Target="../media/image175.emf"/><Relationship Id="rId4" Type="http://schemas.openxmlformats.org/officeDocument/2006/relationships/image" Target="../media/image176.emf"/><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5.xml.rels><?xml version="1.0" encoding="UTF-8" standalone="yes"?>
<Relationships xmlns="http://schemas.openxmlformats.org/package/2006/relationships"><Relationship Id="rId11" Type="http://schemas.openxmlformats.org/officeDocument/2006/relationships/image" Target="../media/image25.png"/><Relationship Id="rId12" Type="http://schemas.openxmlformats.org/officeDocument/2006/relationships/image" Target="../media/image26.png"/><Relationship Id="rId1" Type="http://schemas.openxmlformats.org/officeDocument/2006/relationships/vmlDrawing" Target="../drawings/vmlDrawing1.vml"/><Relationship Id="rId2" Type="http://schemas.openxmlformats.org/officeDocument/2006/relationships/slideLayout" Target="../slideLayouts/slideLayout6.xml"/><Relationship Id="rId3" Type="http://schemas.openxmlformats.org/officeDocument/2006/relationships/notesSlide" Target="../notesSlides/notesSlide5.xml"/><Relationship Id="rId4" Type="http://schemas.openxmlformats.org/officeDocument/2006/relationships/image" Target="../media/image20.jpeg"/><Relationship Id="rId5" Type="http://schemas.openxmlformats.org/officeDocument/2006/relationships/oleObject" Target="../embeddings/Microsoft_Excel_97_-_2004_Worksheet1.xls"/><Relationship Id="rId6" Type="http://schemas.openxmlformats.org/officeDocument/2006/relationships/image" Target="../media/image19.png"/><Relationship Id="rId7" Type="http://schemas.openxmlformats.org/officeDocument/2006/relationships/image" Target="../media/image21.jpeg"/><Relationship Id="rId8" Type="http://schemas.openxmlformats.org/officeDocument/2006/relationships/image" Target="../media/image22.jpeg"/><Relationship Id="rId9" Type="http://schemas.openxmlformats.org/officeDocument/2006/relationships/image" Target="../media/image23.emf"/><Relationship Id="rId10" Type="http://schemas.openxmlformats.org/officeDocument/2006/relationships/image" Target="../media/image2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openxmlformats.org/officeDocument/2006/relationships/image" Target="../media/image178.jpeg"/><Relationship Id="rId4" Type="http://schemas.openxmlformats.org/officeDocument/2006/relationships/image" Target="../media/image179.jpeg"/><Relationship Id="rId5" Type="http://schemas.openxmlformats.org/officeDocument/2006/relationships/image" Target="../media/image180.jpeg"/><Relationship Id="rId1" Type="http://schemas.openxmlformats.org/officeDocument/2006/relationships/slideLayout" Target="../slideLayouts/slideLayout2.xml"/><Relationship Id="rId2" Type="http://schemas.openxmlformats.org/officeDocument/2006/relationships/image" Target="../media/image177.jpeg"/></Relationships>
</file>

<file path=ppt/slides/_rels/slide52.xml.rels><?xml version="1.0" encoding="UTF-8" standalone="yes"?>
<Relationships xmlns="http://schemas.openxmlformats.org/package/2006/relationships"><Relationship Id="rId3" Type="http://schemas.openxmlformats.org/officeDocument/2006/relationships/image" Target="../media/image181.jpeg"/><Relationship Id="rId4" Type="http://schemas.openxmlformats.org/officeDocument/2006/relationships/image" Target="../media/image182.png"/><Relationship Id="rId5" Type="http://schemas.openxmlformats.org/officeDocument/2006/relationships/image" Target="../media/image183.jpeg"/><Relationship Id="rId6" Type="http://schemas.openxmlformats.org/officeDocument/2006/relationships/image" Target="../media/image184.jpeg"/><Relationship Id="rId7" Type="http://schemas.openxmlformats.org/officeDocument/2006/relationships/image" Target="../media/image185.jpeg"/><Relationship Id="rId8" Type="http://schemas.openxmlformats.org/officeDocument/2006/relationships/image" Target="../media/image186.png"/><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7.jpeg"/><Relationship Id="rId3" Type="http://schemas.openxmlformats.org/officeDocument/2006/relationships/image" Target="../media/image188.jpe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hyperlink" Target="http://www.google.com.hk/url?sa=i&amp;rct=j&amp;q=&amp;esrc=s&amp;source=images&amp;cd=&amp;cad=rja&amp;uact=8&amp;ved=0CAcQjRxqFQoTCP3f08252cYCFQUolAod0koDHQ&amp;url=http://www.geneticsandsociety.org/article.php?id=7813&amp;ei=I2OkVb1ChdDQBNKVjegB&amp;psig=AFQjCNFRUwjFHVE_Wp09ybzysXa8SLBpyQ&amp;ust=1436922959673821" TargetMode="External"/><Relationship Id="rId5" Type="http://schemas.openxmlformats.org/officeDocument/2006/relationships/image" Target="../media/image28.jpeg"/><Relationship Id="rId6" Type="http://schemas.openxmlformats.org/officeDocument/2006/relationships/hyperlink" Target="http://www.google.com.hk/url?sa=i&amp;rct=j&amp;q=&amp;esrc=s&amp;source=images&amp;cd=&amp;cad=rja&amp;uact=8&amp;ved=0CAcQjRxqFQoTCIuo6_m42cYCFYYrpgodef8Aew&amp;url=http://weskaggs.net/?p=5037&amp;ei=c2KkVcuiDobXmAX5_oPYBw&amp;psig=AFQjCNEDft7VX-OSgH-tC97WiAoPd5_ZCw&amp;ust=1436922839802620" TargetMode="External"/><Relationship Id="rId7" Type="http://schemas.openxmlformats.org/officeDocument/2006/relationships/image" Target="../media/image29.jpeg"/><Relationship Id="rId8" Type="http://schemas.openxmlformats.org/officeDocument/2006/relationships/image" Target="../media/image30.jpeg"/><Relationship Id="rId1" Type="http://schemas.openxmlformats.org/officeDocument/2006/relationships/slideLayout" Target="../slideLayouts/slideLayout6.xml"/><Relationship Id="rId2" Type="http://schemas.openxmlformats.org/officeDocument/2006/relationships/hyperlink" Target="http://www.google.com.hk/url?sa=i&amp;rct=j&amp;q=&amp;esrc=s&amp;source=images&amp;cd=&amp;cad=rja&amp;uact=8&amp;ved=0CAcQjRxqFQoTCLP5jJy92cYCFQHGpgodeRwGeA&amp;url=http://www.dreamstime.com/stock-illustration-man-profile-visible-brain-world-map-human-planisphere-concept-illustration-image43243348&amp;ei=7GakVbPTMoGMmwX5uJjABw&amp;psig=AFQjCNHpXMHILtfyFEd2b_ukt6V73Ik4ZQ&amp;ust=143692399268770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4" Type="http://schemas.microsoft.com/office/2007/relationships/hdphoto" Target="../media/hdphoto1.wdp"/><Relationship Id="rId5"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图片 4" descr="结尾.jpg"/>
          <p:cNvPicPr>
            <a:picLocks noChangeAspect="1"/>
          </p:cNvPicPr>
          <p:nvPr/>
        </p:nvPicPr>
        <p:blipFill>
          <a:blip r:embed="rId3" cstate="print"/>
          <a:stretch>
            <a:fillRect/>
          </a:stretch>
        </p:blipFill>
        <p:spPr>
          <a:xfrm>
            <a:off x="1899" y="1332359"/>
            <a:ext cx="11161713" cy="6228904"/>
          </a:xfrm>
          <a:prstGeom prst="rect">
            <a:avLst/>
          </a:prstGeom>
          <a:noFill/>
          <a:ln w="9525">
            <a:noFill/>
          </a:ln>
        </p:spPr>
      </p:pic>
      <p:sp>
        <p:nvSpPr>
          <p:cNvPr id="4" name="TextBox 3"/>
          <p:cNvSpPr txBox="1"/>
          <p:nvPr/>
        </p:nvSpPr>
        <p:spPr>
          <a:xfrm>
            <a:off x="684312" y="1692399"/>
            <a:ext cx="10153128" cy="1329066"/>
          </a:xfrm>
          <a:prstGeom prst="rect">
            <a:avLst/>
          </a:prstGeom>
          <a:solidFill>
            <a:schemeClr val="bg1"/>
          </a:solidFill>
        </p:spPr>
        <p:txBody>
          <a:bodyPr wrap="square" lIns="97014" tIns="48506" rIns="97014" bIns="48506">
            <a:spAutoFit/>
          </a:bodyPr>
          <a:lstStyle/>
          <a:p>
            <a:pPr algn="ctr" defTabSz="1134513" fontAlgn="auto">
              <a:spcBef>
                <a:spcPts val="0"/>
              </a:spcBef>
              <a:spcAft>
                <a:spcPts val="0"/>
              </a:spcAft>
              <a:defRPr/>
            </a:pPr>
            <a:r>
              <a:rPr lang="en-US" altLang="zh-CN" sz="4000" b="1" dirty="0" smtClean="0">
                <a:solidFill>
                  <a:srgbClr val="800000"/>
                </a:solidFill>
                <a:effectLst>
                  <a:innerShdw blurRad="114300">
                    <a:prstClr val="black"/>
                  </a:innerShdw>
                </a:effectLst>
                <a:latin typeface="Arial"/>
                <a:ea typeface="Times New Roman" panose="02020603050405020304" pitchFamily="18" charset="0"/>
                <a:cs typeface="Arial"/>
              </a:rPr>
              <a:t>CHINA AGING AND ALZHEIMER’S DISEASE INITIATIVE (</a:t>
            </a:r>
            <a:r>
              <a:rPr lang="en-US" altLang="zh-CN" sz="4000" b="1" dirty="0">
                <a:solidFill>
                  <a:srgbClr val="800000"/>
                </a:solidFill>
                <a:effectLst>
                  <a:innerShdw blurRad="114300">
                    <a:prstClr val="black"/>
                  </a:innerShdw>
                </a:effectLst>
                <a:latin typeface="Arial"/>
                <a:ea typeface="Times New Roman" panose="02020603050405020304" pitchFamily="18" charset="0"/>
                <a:cs typeface="Arial"/>
              </a:rPr>
              <a:t>CAADI</a:t>
            </a:r>
            <a:r>
              <a:rPr lang="en-US" altLang="zh-CN" sz="4000" b="1" dirty="0" smtClean="0">
                <a:solidFill>
                  <a:srgbClr val="800000"/>
                </a:solidFill>
                <a:effectLst>
                  <a:innerShdw blurRad="114300">
                    <a:prstClr val="black"/>
                  </a:innerShdw>
                </a:effectLst>
                <a:latin typeface="Arial"/>
                <a:ea typeface="Times New Roman" panose="02020603050405020304" pitchFamily="18" charset="0"/>
                <a:cs typeface="Arial"/>
              </a:rPr>
              <a:t>)</a:t>
            </a:r>
          </a:p>
        </p:txBody>
      </p:sp>
      <p:sp>
        <p:nvSpPr>
          <p:cNvPr id="2" name="TextBox 1"/>
          <p:cNvSpPr txBox="1"/>
          <p:nvPr/>
        </p:nvSpPr>
        <p:spPr>
          <a:xfrm>
            <a:off x="2772544" y="5220791"/>
            <a:ext cx="6526245" cy="1938992"/>
          </a:xfrm>
          <a:prstGeom prst="rect">
            <a:avLst/>
          </a:prstGeom>
          <a:noFill/>
        </p:spPr>
        <p:txBody>
          <a:bodyPr wrap="none" rtlCol="0">
            <a:spAutoFit/>
          </a:bodyPr>
          <a:lstStyle/>
          <a:p>
            <a:pPr algn="ctr" defTabSz="1134513" fontAlgn="auto">
              <a:spcBef>
                <a:spcPts val="0"/>
              </a:spcBef>
              <a:spcAft>
                <a:spcPts val="0"/>
              </a:spcAft>
              <a:defRPr/>
            </a:pPr>
            <a:r>
              <a:rPr lang="en-US" altLang="zh-CN" sz="2400" b="1" dirty="0" smtClean="0">
                <a:solidFill>
                  <a:srgbClr val="000090"/>
                </a:solidFill>
                <a:effectLst>
                  <a:innerShdw blurRad="114300">
                    <a:prstClr val="black"/>
                  </a:innerShdw>
                </a:effectLst>
                <a:latin typeface="Arial"/>
                <a:ea typeface="Times New Roman" panose="02020603050405020304" pitchFamily="18" charset="0"/>
                <a:cs typeface="Arial"/>
              </a:rPr>
              <a:t>YONG SHEN</a:t>
            </a:r>
          </a:p>
          <a:p>
            <a:pPr algn="ctr" defTabSz="1134513" fontAlgn="auto">
              <a:spcBef>
                <a:spcPts val="0"/>
              </a:spcBef>
              <a:spcAft>
                <a:spcPts val="0"/>
              </a:spcAft>
              <a:defRPr/>
            </a:pPr>
            <a:r>
              <a:rPr lang="en-US" altLang="zh-CN" sz="2400" dirty="0" smtClean="0">
                <a:solidFill>
                  <a:srgbClr val="000090"/>
                </a:solidFill>
                <a:effectLst>
                  <a:innerShdw blurRad="114300">
                    <a:prstClr val="black"/>
                  </a:innerShdw>
                </a:effectLst>
                <a:latin typeface="Arial"/>
                <a:ea typeface="Times New Roman" panose="02020603050405020304" pitchFamily="18" charset="0"/>
                <a:cs typeface="Arial"/>
              </a:rPr>
              <a:t>Institute on Aging and Brain Disorders</a:t>
            </a:r>
          </a:p>
          <a:p>
            <a:pPr algn="ctr" defTabSz="1134513" fontAlgn="auto">
              <a:spcBef>
                <a:spcPts val="0"/>
              </a:spcBef>
              <a:spcAft>
                <a:spcPts val="0"/>
              </a:spcAft>
              <a:defRPr/>
            </a:pPr>
            <a:r>
              <a:rPr lang="en-US" altLang="zh-CN" sz="2400" dirty="0" smtClean="0">
                <a:solidFill>
                  <a:srgbClr val="000090"/>
                </a:solidFill>
                <a:effectLst>
                  <a:innerShdw blurRad="114300">
                    <a:prstClr val="black"/>
                  </a:innerShdw>
                </a:effectLst>
                <a:latin typeface="Arial"/>
                <a:ea typeface="Times New Roman" panose="02020603050405020304" pitchFamily="18" charset="0"/>
                <a:cs typeface="Arial"/>
              </a:rPr>
              <a:t>Neurodegenerative Disease Research Center</a:t>
            </a:r>
            <a:endParaRPr lang="en-US" altLang="zh-CN" sz="2400" dirty="0">
              <a:solidFill>
                <a:srgbClr val="000090"/>
              </a:solidFill>
              <a:effectLst>
                <a:innerShdw blurRad="114300">
                  <a:prstClr val="black"/>
                </a:innerShdw>
              </a:effectLst>
              <a:latin typeface="Arial"/>
              <a:ea typeface="Times New Roman" panose="02020603050405020304" pitchFamily="18" charset="0"/>
              <a:cs typeface="Arial"/>
            </a:endParaRPr>
          </a:p>
          <a:p>
            <a:pPr algn="ctr" defTabSz="1134513" fontAlgn="auto">
              <a:spcBef>
                <a:spcPts val="0"/>
              </a:spcBef>
              <a:spcAft>
                <a:spcPts val="0"/>
              </a:spcAft>
              <a:defRPr/>
            </a:pPr>
            <a:r>
              <a:rPr lang="en-US" altLang="zh-CN" sz="2400" dirty="0">
                <a:solidFill>
                  <a:srgbClr val="000090"/>
                </a:solidFill>
                <a:effectLst>
                  <a:innerShdw blurRad="114300">
                    <a:prstClr val="black"/>
                  </a:innerShdw>
                </a:effectLst>
                <a:latin typeface="Arial"/>
                <a:ea typeface="Times New Roman" panose="02020603050405020304" pitchFamily="18" charset="0"/>
                <a:cs typeface="Arial"/>
              </a:rPr>
              <a:t>University of Science and Technology of </a:t>
            </a:r>
            <a:r>
              <a:rPr lang="en-US" altLang="zh-CN" sz="2400" dirty="0" smtClean="0">
                <a:solidFill>
                  <a:srgbClr val="000090"/>
                </a:solidFill>
                <a:effectLst>
                  <a:innerShdw blurRad="114300">
                    <a:prstClr val="black"/>
                  </a:innerShdw>
                </a:effectLst>
                <a:latin typeface="Arial"/>
                <a:ea typeface="Times New Roman" panose="02020603050405020304" pitchFamily="18" charset="0"/>
                <a:cs typeface="Arial"/>
              </a:rPr>
              <a:t>China</a:t>
            </a:r>
          </a:p>
          <a:p>
            <a:pPr algn="ctr" defTabSz="1134513" fontAlgn="auto">
              <a:spcBef>
                <a:spcPts val="0"/>
              </a:spcBef>
              <a:spcAft>
                <a:spcPts val="0"/>
              </a:spcAft>
              <a:defRPr/>
            </a:pPr>
            <a:r>
              <a:rPr lang="en-US" altLang="zh-CN" sz="2400" dirty="0" smtClean="0">
                <a:solidFill>
                  <a:srgbClr val="000090"/>
                </a:solidFill>
                <a:effectLst>
                  <a:innerShdw blurRad="114300">
                    <a:prstClr val="black"/>
                  </a:innerShdw>
                </a:effectLst>
                <a:latin typeface="Arial"/>
                <a:ea typeface="Times New Roman" panose="02020603050405020304" pitchFamily="18" charset="0"/>
                <a:cs typeface="Arial"/>
              </a:rPr>
              <a:t>Hefei</a:t>
            </a:r>
            <a:r>
              <a:rPr lang="zh-CN" altLang="en-US" sz="2400" dirty="0" smtClean="0">
                <a:solidFill>
                  <a:srgbClr val="000090"/>
                </a:solidFill>
                <a:effectLst>
                  <a:innerShdw blurRad="114300">
                    <a:prstClr val="black"/>
                  </a:innerShdw>
                </a:effectLst>
                <a:latin typeface="Arial"/>
                <a:ea typeface="Times New Roman" panose="02020603050405020304" pitchFamily="18" charset="0"/>
                <a:cs typeface="Arial"/>
              </a:rPr>
              <a:t>，</a:t>
            </a:r>
            <a:r>
              <a:rPr lang="en-US" altLang="zh-CN" sz="2400" dirty="0" smtClean="0">
                <a:solidFill>
                  <a:srgbClr val="000090"/>
                </a:solidFill>
                <a:effectLst>
                  <a:innerShdw blurRad="114300">
                    <a:prstClr val="black"/>
                  </a:innerShdw>
                </a:effectLst>
                <a:latin typeface="Arial"/>
                <a:ea typeface="Times New Roman" panose="02020603050405020304" pitchFamily="18" charset="0"/>
                <a:cs typeface="Arial"/>
              </a:rPr>
              <a:t>China</a:t>
            </a:r>
            <a:endParaRPr lang="en-US" altLang="zh-CN" sz="2400" dirty="0">
              <a:solidFill>
                <a:srgbClr val="000090"/>
              </a:solidFill>
              <a:effectLst>
                <a:innerShdw blurRad="114300">
                  <a:prstClr val="black"/>
                </a:innerShdw>
              </a:effectLst>
              <a:latin typeface="Arial"/>
              <a:ea typeface="Times New Roman" panose="02020603050405020304" pitchFamily="18" charset="0"/>
              <a:cs typeface="Arial"/>
            </a:endParaRPr>
          </a:p>
        </p:txBody>
      </p:sp>
    </p:spTree>
    <p:extLst>
      <p:ext uri="{BB962C8B-B14F-4D97-AF65-F5344CB8AC3E}">
        <p14:creationId xmlns:p14="http://schemas.microsoft.com/office/powerpoint/2010/main" val="147237500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060576" y="1404367"/>
            <a:ext cx="1656184" cy="2088232"/>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r="9281"/>
          <a:stretch>
            <a:fillRect/>
          </a:stretch>
        </p:blipFill>
        <p:spPr bwMode="auto">
          <a:xfrm>
            <a:off x="4860776" y="1404367"/>
            <a:ext cx="1728192" cy="2088232"/>
          </a:xfrm>
          <a:prstGeom prst="rect">
            <a:avLst/>
          </a:prstGeom>
          <a:noFill/>
          <a:ln w="9525">
            <a:noFill/>
            <a:miter lim="800000"/>
            <a:headEnd/>
            <a:tailEnd/>
          </a:ln>
        </p:spPr>
      </p:pic>
      <p:sp>
        <p:nvSpPr>
          <p:cNvPr id="64" name="TextBox 63"/>
          <p:cNvSpPr txBox="1"/>
          <p:nvPr/>
        </p:nvSpPr>
        <p:spPr>
          <a:xfrm>
            <a:off x="4860777" y="3492599"/>
            <a:ext cx="1728192" cy="985192"/>
          </a:xfrm>
          <a:prstGeom prst="rect">
            <a:avLst/>
          </a:prstGeom>
          <a:noFill/>
        </p:spPr>
        <p:txBody>
          <a:bodyPr wrap="square" lIns="106985" tIns="53492" rIns="106985" bIns="53492" rtlCol="0">
            <a:spAutoFit/>
          </a:bodyPr>
          <a:lstStyle/>
          <a:p>
            <a:r>
              <a:rPr lang="en-US" altLang="zh-CN" sz="2000" b="1" u="sng" dirty="0" smtClean="0">
                <a:solidFill>
                  <a:srgbClr val="000090"/>
                </a:solidFill>
              </a:rPr>
              <a:t>Gang Pei</a:t>
            </a:r>
            <a:r>
              <a:rPr lang="en-US" altLang="zh-CN" sz="2000" dirty="0" smtClean="0">
                <a:solidFill>
                  <a:srgbClr val="000090"/>
                </a:solidFill>
              </a:rPr>
              <a:t>, </a:t>
            </a:r>
          </a:p>
          <a:p>
            <a:r>
              <a:rPr lang="en-US" altLang="zh-CN" sz="1800" dirty="0" smtClean="0"/>
              <a:t>Shanghai </a:t>
            </a:r>
            <a:r>
              <a:rPr lang="en-US" altLang="zh-CN" sz="1800" dirty="0" err="1" smtClean="0"/>
              <a:t>Insti</a:t>
            </a:r>
            <a:r>
              <a:rPr lang="en-US" altLang="zh-CN" sz="1800" dirty="0" smtClean="0"/>
              <a:t> </a:t>
            </a:r>
            <a:r>
              <a:rPr lang="en-US" altLang="zh-CN" sz="1800" dirty="0" err="1" smtClean="0"/>
              <a:t>LifeSci</a:t>
            </a:r>
            <a:endParaRPr lang="zh-CN" altLang="en-US" sz="1800" dirty="0"/>
          </a:p>
        </p:txBody>
      </p:sp>
      <p:pic>
        <p:nvPicPr>
          <p:cNvPr id="1028" name="Picture 4"/>
          <p:cNvPicPr>
            <a:picLocks noChangeAspect="1" noChangeArrowheads="1"/>
          </p:cNvPicPr>
          <p:nvPr/>
        </p:nvPicPr>
        <p:blipFill>
          <a:blip r:embed="rId4" cstate="print"/>
          <a:srcRect l="16200" r="20621"/>
          <a:stretch>
            <a:fillRect/>
          </a:stretch>
        </p:blipFill>
        <p:spPr bwMode="auto">
          <a:xfrm>
            <a:off x="6660976" y="1404367"/>
            <a:ext cx="1728192" cy="2088232"/>
          </a:xfrm>
          <a:prstGeom prst="rect">
            <a:avLst/>
          </a:prstGeom>
          <a:noFill/>
          <a:ln w="9525">
            <a:noFill/>
            <a:miter lim="800000"/>
            <a:headEnd/>
            <a:tailEnd/>
          </a:ln>
        </p:spPr>
      </p:pic>
      <p:sp>
        <p:nvSpPr>
          <p:cNvPr id="65" name="TextBox 64"/>
          <p:cNvSpPr txBox="1"/>
          <p:nvPr/>
        </p:nvSpPr>
        <p:spPr>
          <a:xfrm>
            <a:off x="6660977" y="3564607"/>
            <a:ext cx="1800200" cy="969803"/>
          </a:xfrm>
          <a:prstGeom prst="rect">
            <a:avLst/>
          </a:prstGeom>
          <a:noFill/>
        </p:spPr>
        <p:txBody>
          <a:bodyPr wrap="square" lIns="106985" tIns="53492" rIns="106985" bIns="53492" rtlCol="0">
            <a:spAutoFit/>
          </a:bodyPr>
          <a:lstStyle/>
          <a:p>
            <a:r>
              <a:rPr lang="en-US" altLang="zh-CN" sz="2000" b="1" u="sng" dirty="0" err="1" smtClean="0">
                <a:solidFill>
                  <a:srgbClr val="000090"/>
                </a:solidFill>
              </a:rPr>
              <a:t>Shifu</a:t>
            </a:r>
            <a:r>
              <a:rPr lang="en-US" altLang="zh-CN" sz="2000" b="1" u="sng" dirty="0" smtClean="0">
                <a:solidFill>
                  <a:srgbClr val="000090"/>
                </a:solidFill>
              </a:rPr>
              <a:t> Xiao</a:t>
            </a:r>
            <a:r>
              <a:rPr lang="en-US" altLang="zh-CN" sz="2000" dirty="0" smtClean="0">
                <a:solidFill>
                  <a:srgbClr val="000090"/>
                </a:solidFill>
              </a:rPr>
              <a:t>, </a:t>
            </a:r>
          </a:p>
          <a:p>
            <a:r>
              <a:rPr lang="en-US" altLang="zh-CN" sz="1800" dirty="0" smtClean="0"/>
              <a:t>Shanghai </a:t>
            </a:r>
            <a:r>
              <a:rPr lang="en-US" altLang="zh-CN" sz="1800" dirty="0" err="1" smtClean="0"/>
              <a:t>MentalHealt</a:t>
            </a:r>
            <a:r>
              <a:rPr lang="en-US" altLang="zh-CN" sz="1800" dirty="0" smtClean="0"/>
              <a:t> Ct</a:t>
            </a:r>
            <a:endParaRPr lang="zh-CN" altLang="en-US" sz="1800" dirty="0"/>
          </a:p>
        </p:txBody>
      </p:sp>
      <p:pic>
        <p:nvPicPr>
          <p:cNvPr id="1029" name="Picture 5"/>
          <p:cNvPicPr>
            <a:picLocks noChangeAspect="1" noChangeArrowheads="1"/>
          </p:cNvPicPr>
          <p:nvPr/>
        </p:nvPicPr>
        <p:blipFill>
          <a:blip r:embed="rId5" cstate="print"/>
          <a:srcRect l="32281" t="31366" r="28738"/>
          <a:stretch>
            <a:fillRect/>
          </a:stretch>
        </p:blipFill>
        <p:spPr bwMode="auto">
          <a:xfrm>
            <a:off x="8533184" y="1404367"/>
            <a:ext cx="1584176" cy="2088232"/>
          </a:xfrm>
          <a:prstGeom prst="rect">
            <a:avLst/>
          </a:prstGeom>
          <a:noFill/>
          <a:ln w="9525">
            <a:noFill/>
            <a:miter lim="800000"/>
            <a:headEnd/>
            <a:tailEnd/>
          </a:ln>
        </p:spPr>
      </p:pic>
      <p:sp>
        <p:nvSpPr>
          <p:cNvPr id="66" name="TextBox 65"/>
          <p:cNvSpPr txBox="1"/>
          <p:nvPr/>
        </p:nvSpPr>
        <p:spPr>
          <a:xfrm>
            <a:off x="8533184" y="3564607"/>
            <a:ext cx="2285329" cy="985192"/>
          </a:xfrm>
          <a:prstGeom prst="rect">
            <a:avLst/>
          </a:prstGeom>
          <a:noFill/>
        </p:spPr>
        <p:txBody>
          <a:bodyPr wrap="square" lIns="106985" tIns="53492" rIns="106985" bIns="53492" rtlCol="0">
            <a:spAutoFit/>
          </a:bodyPr>
          <a:lstStyle/>
          <a:p>
            <a:r>
              <a:rPr lang="en-US" altLang="zh-CN" sz="2000" b="1" u="sng" dirty="0" err="1" smtClean="0">
                <a:solidFill>
                  <a:srgbClr val="000090"/>
                </a:solidFill>
              </a:rPr>
              <a:t>Jiong</a:t>
            </a:r>
            <a:r>
              <a:rPr lang="en-US" altLang="zh-CN" sz="2000" b="1" u="sng" dirty="0" smtClean="0">
                <a:solidFill>
                  <a:srgbClr val="000090"/>
                </a:solidFill>
              </a:rPr>
              <a:t> Shi</a:t>
            </a:r>
            <a:r>
              <a:rPr lang="en-US" altLang="zh-CN" sz="2000" dirty="0" smtClean="0">
                <a:solidFill>
                  <a:srgbClr val="000090"/>
                </a:solidFill>
              </a:rPr>
              <a:t>, </a:t>
            </a:r>
          </a:p>
          <a:p>
            <a:r>
              <a:rPr lang="en-US" altLang="zh-CN" sz="1800" dirty="0"/>
              <a:t>N</a:t>
            </a:r>
            <a:r>
              <a:rPr lang="en-US" altLang="zh-CN" sz="1800" dirty="0" smtClean="0"/>
              <a:t>eurology </a:t>
            </a:r>
          </a:p>
          <a:p>
            <a:r>
              <a:rPr lang="en-US" altLang="zh-CN" sz="1800" dirty="0" err="1" smtClean="0"/>
              <a:t>Tiantan</a:t>
            </a:r>
            <a:r>
              <a:rPr lang="en-US" altLang="zh-CN" sz="1800" dirty="0" smtClean="0"/>
              <a:t> Hospital</a:t>
            </a:r>
            <a:endParaRPr lang="zh-CN" altLang="en-US" sz="1800" dirty="0"/>
          </a:p>
        </p:txBody>
      </p:sp>
      <p:pic>
        <p:nvPicPr>
          <p:cNvPr id="10" name="Picture 2"/>
          <p:cNvPicPr>
            <a:picLocks noChangeAspect="1" noChangeArrowheads="1"/>
          </p:cNvPicPr>
          <p:nvPr/>
        </p:nvPicPr>
        <p:blipFill>
          <a:blip r:embed="rId6" cstate="print"/>
          <a:srcRect/>
          <a:stretch>
            <a:fillRect/>
          </a:stretch>
        </p:blipFill>
        <p:spPr bwMode="auto">
          <a:xfrm>
            <a:off x="1044352" y="4572719"/>
            <a:ext cx="1728192" cy="2150972"/>
          </a:xfrm>
          <a:prstGeom prst="rect">
            <a:avLst/>
          </a:prstGeom>
          <a:noFill/>
          <a:ln w="9525">
            <a:noFill/>
            <a:miter lim="800000"/>
            <a:headEnd/>
            <a:tailEnd/>
          </a:ln>
        </p:spPr>
      </p:pic>
      <p:sp>
        <p:nvSpPr>
          <p:cNvPr id="11" name="TextBox 10"/>
          <p:cNvSpPr txBox="1"/>
          <p:nvPr/>
        </p:nvSpPr>
        <p:spPr>
          <a:xfrm>
            <a:off x="828328" y="6660951"/>
            <a:ext cx="2304256" cy="969803"/>
          </a:xfrm>
          <a:prstGeom prst="rect">
            <a:avLst/>
          </a:prstGeom>
          <a:noFill/>
        </p:spPr>
        <p:txBody>
          <a:bodyPr wrap="square" lIns="106985" tIns="53492" rIns="106985" bIns="53492" rtlCol="0">
            <a:spAutoFit/>
          </a:bodyPr>
          <a:lstStyle/>
          <a:p>
            <a:r>
              <a:rPr lang="en-US" altLang="zh-CN" sz="2000" b="1" u="sng" dirty="0" err="1" smtClean="0">
                <a:solidFill>
                  <a:srgbClr val="000090"/>
                </a:solidFill>
              </a:rPr>
              <a:t>Yizheng</a:t>
            </a:r>
            <a:r>
              <a:rPr lang="en-US" altLang="zh-CN" sz="2000" b="1" u="sng" dirty="0" smtClean="0">
                <a:solidFill>
                  <a:srgbClr val="000090"/>
                </a:solidFill>
              </a:rPr>
              <a:t> Wang</a:t>
            </a:r>
            <a:r>
              <a:rPr lang="en-US" altLang="zh-CN" sz="2000" dirty="0" smtClean="0">
                <a:solidFill>
                  <a:srgbClr val="000090"/>
                </a:solidFill>
              </a:rPr>
              <a:t>, </a:t>
            </a:r>
          </a:p>
          <a:p>
            <a:r>
              <a:rPr lang="en-US" altLang="zh-CN" sz="1800" dirty="0" err="1" smtClean="0"/>
              <a:t>Natl</a:t>
            </a:r>
            <a:r>
              <a:rPr lang="en-US" altLang="zh-CN" sz="1800" dirty="0" smtClean="0"/>
              <a:t> Key Lab of Neuroscience </a:t>
            </a:r>
          </a:p>
        </p:txBody>
      </p:sp>
      <p:pic>
        <p:nvPicPr>
          <p:cNvPr id="12" name="Picture 3"/>
          <p:cNvPicPr>
            <a:picLocks noChangeAspect="1" noChangeArrowheads="1"/>
          </p:cNvPicPr>
          <p:nvPr/>
        </p:nvPicPr>
        <p:blipFill>
          <a:blip r:embed="rId7" cstate="print"/>
          <a:srcRect b="6667"/>
          <a:stretch>
            <a:fillRect/>
          </a:stretch>
        </p:blipFill>
        <p:spPr bwMode="auto">
          <a:xfrm>
            <a:off x="2988568" y="4572719"/>
            <a:ext cx="1728192" cy="2232248"/>
          </a:xfrm>
          <a:prstGeom prst="rect">
            <a:avLst/>
          </a:prstGeom>
          <a:noFill/>
          <a:ln w="9525">
            <a:noFill/>
            <a:miter lim="800000"/>
            <a:headEnd/>
            <a:tailEnd/>
          </a:ln>
        </p:spPr>
      </p:pic>
      <p:sp>
        <p:nvSpPr>
          <p:cNvPr id="13" name="TextBox 12"/>
          <p:cNvSpPr txBox="1"/>
          <p:nvPr/>
        </p:nvSpPr>
        <p:spPr>
          <a:xfrm>
            <a:off x="2916560" y="6699260"/>
            <a:ext cx="1872208" cy="969803"/>
          </a:xfrm>
          <a:prstGeom prst="rect">
            <a:avLst/>
          </a:prstGeom>
          <a:noFill/>
        </p:spPr>
        <p:txBody>
          <a:bodyPr wrap="square" lIns="106985" tIns="53492" rIns="106985" bIns="53492" rtlCol="0">
            <a:spAutoFit/>
          </a:bodyPr>
          <a:lstStyle/>
          <a:p>
            <a:r>
              <a:rPr lang="en-US" altLang="zh-CN" sz="2000" b="1" u="sng" dirty="0" err="1" smtClean="0">
                <a:solidFill>
                  <a:srgbClr val="000090"/>
                </a:solidFill>
              </a:rPr>
              <a:t>YanjiangWan</a:t>
            </a:r>
            <a:endParaRPr lang="en-US" altLang="zh-CN" sz="2000" b="1" u="sng" dirty="0" smtClean="0">
              <a:solidFill>
                <a:srgbClr val="000090"/>
              </a:solidFill>
            </a:endParaRPr>
          </a:p>
          <a:p>
            <a:r>
              <a:rPr lang="en-US" altLang="zh-CN" sz="1800" u="sng" dirty="0" smtClean="0"/>
              <a:t>3</a:t>
            </a:r>
            <a:r>
              <a:rPr lang="en-US" altLang="zh-CN" sz="1800" u="sng" baseline="30000" dirty="0" smtClean="0"/>
              <a:t>rd</a:t>
            </a:r>
            <a:r>
              <a:rPr lang="en-US" altLang="zh-CN" sz="1800" u="sng" dirty="0" smtClean="0"/>
              <a:t> </a:t>
            </a:r>
            <a:r>
              <a:rPr lang="en-US" altLang="zh-CN" sz="1800" dirty="0" smtClean="0"/>
              <a:t>Chongqing Hospital </a:t>
            </a:r>
            <a:endParaRPr lang="zh-CN" altLang="en-US" sz="1800" dirty="0"/>
          </a:p>
        </p:txBody>
      </p:sp>
      <p:pic>
        <p:nvPicPr>
          <p:cNvPr id="14" name="Picture 4"/>
          <p:cNvPicPr>
            <a:picLocks noChangeAspect="1" noChangeArrowheads="1"/>
          </p:cNvPicPr>
          <p:nvPr/>
        </p:nvPicPr>
        <p:blipFill>
          <a:blip r:embed="rId8" cstate="print"/>
          <a:srcRect b="6667"/>
          <a:stretch>
            <a:fillRect/>
          </a:stretch>
        </p:blipFill>
        <p:spPr bwMode="auto">
          <a:xfrm>
            <a:off x="4860776" y="4572719"/>
            <a:ext cx="1656184" cy="2160240"/>
          </a:xfrm>
          <a:prstGeom prst="rect">
            <a:avLst/>
          </a:prstGeom>
          <a:noFill/>
          <a:ln w="9525">
            <a:noFill/>
            <a:miter lim="800000"/>
            <a:headEnd/>
            <a:tailEnd/>
          </a:ln>
        </p:spPr>
      </p:pic>
      <p:sp>
        <p:nvSpPr>
          <p:cNvPr id="15" name="TextBox 14"/>
          <p:cNvSpPr txBox="1"/>
          <p:nvPr/>
        </p:nvSpPr>
        <p:spPr>
          <a:xfrm>
            <a:off x="4572744" y="6732959"/>
            <a:ext cx="2304256" cy="969803"/>
          </a:xfrm>
          <a:prstGeom prst="rect">
            <a:avLst/>
          </a:prstGeom>
          <a:noFill/>
        </p:spPr>
        <p:txBody>
          <a:bodyPr wrap="square" lIns="106985" tIns="53492" rIns="106985" bIns="53492" rtlCol="0">
            <a:spAutoFit/>
          </a:bodyPr>
          <a:lstStyle/>
          <a:p>
            <a:r>
              <a:rPr lang="en-US" altLang="zh-CN" sz="2000" b="1" u="sng" dirty="0" smtClean="0">
                <a:solidFill>
                  <a:srgbClr val="000090"/>
                </a:solidFill>
              </a:rPr>
              <a:t>Jing Zhang</a:t>
            </a:r>
            <a:r>
              <a:rPr lang="en-US" altLang="zh-CN" sz="2000" dirty="0" smtClean="0">
                <a:solidFill>
                  <a:srgbClr val="000090"/>
                </a:solidFill>
              </a:rPr>
              <a:t>, </a:t>
            </a:r>
          </a:p>
          <a:p>
            <a:r>
              <a:rPr lang="en-US" altLang="zh-CN" sz="1800" dirty="0" smtClean="0"/>
              <a:t>Peking University </a:t>
            </a:r>
            <a:r>
              <a:rPr lang="en-US" altLang="zh-CN" sz="1800" dirty="0" err="1" smtClean="0"/>
              <a:t>Sch</a:t>
            </a:r>
            <a:r>
              <a:rPr lang="en-US" altLang="zh-CN" sz="1800" dirty="0" smtClean="0"/>
              <a:t> Medicine</a:t>
            </a:r>
            <a:endParaRPr lang="zh-CN" altLang="en-US" sz="1800" dirty="0"/>
          </a:p>
        </p:txBody>
      </p:sp>
      <p:sp>
        <p:nvSpPr>
          <p:cNvPr id="16" name="TextBox 15"/>
          <p:cNvSpPr txBox="1"/>
          <p:nvPr/>
        </p:nvSpPr>
        <p:spPr>
          <a:xfrm>
            <a:off x="6516960" y="6804967"/>
            <a:ext cx="1872208" cy="692804"/>
          </a:xfrm>
          <a:prstGeom prst="rect">
            <a:avLst/>
          </a:prstGeom>
          <a:noFill/>
        </p:spPr>
        <p:txBody>
          <a:bodyPr wrap="square" lIns="106985" tIns="53492" rIns="106985" bIns="53492" rtlCol="0">
            <a:spAutoFit/>
          </a:bodyPr>
          <a:lstStyle/>
          <a:p>
            <a:r>
              <a:rPr lang="en-US" altLang="zh-CN" sz="2000" b="1" u="sng" dirty="0" err="1" smtClean="0">
                <a:solidFill>
                  <a:srgbClr val="000090"/>
                </a:solidFill>
              </a:rPr>
              <a:t>Jiahong</a:t>
            </a:r>
            <a:r>
              <a:rPr lang="en-US" altLang="zh-CN" sz="2000" b="1" u="sng" dirty="0" smtClean="0">
                <a:solidFill>
                  <a:srgbClr val="000090"/>
                </a:solidFill>
              </a:rPr>
              <a:t> </a:t>
            </a:r>
            <a:r>
              <a:rPr lang="en-US" altLang="zh-CN" sz="2000" b="1" u="sng" dirty="0" err="1" smtClean="0">
                <a:solidFill>
                  <a:srgbClr val="000090"/>
                </a:solidFill>
              </a:rPr>
              <a:t>Gao</a:t>
            </a:r>
            <a:endParaRPr lang="en-US" altLang="zh-CN" sz="2000" dirty="0" smtClean="0">
              <a:solidFill>
                <a:srgbClr val="000090"/>
              </a:solidFill>
            </a:endParaRPr>
          </a:p>
          <a:p>
            <a:r>
              <a:rPr lang="en-US" altLang="zh-CN" sz="1800" dirty="0" err="1" smtClean="0"/>
              <a:t>PekUniversity</a:t>
            </a:r>
            <a:endParaRPr lang="zh-CN" altLang="en-US" sz="1800" dirty="0"/>
          </a:p>
        </p:txBody>
      </p:sp>
      <p:pic>
        <p:nvPicPr>
          <p:cNvPr id="17" name="Picture 5"/>
          <p:cNvPicPr>
            <a:picLocks noChangeAspect="1" noChangeArrowheads="1"/>
          </p:cNvPicPr>
          <p:nvPr/>
        </p:nvPicPr>
        <p:blipFill>
          <a:blip r:embed="rId9" cstate="print"/>
          <a:srcRect/>
          <a:stretch>
            <a:fillRect/>
          </a:stretch>
        </p:blipFill>
        <p:spPr bwMode="auto">
          <a:xfrm>
            <a:off x="6647112" y="4572719"/>
            <a:ext cx="1670048" cy="2160240"/>
          </a:xfrm>
          <a:prstGeom prst="rect">
            <a:avLst/>
          </a:prstGeom>
          <a:noFill/>
          <a:ln w="9525">
            <a:noFill/>
            <a:miter lim="800000"/>
            <a:headEnd/>
            <a:tailEnd/>
          </a:ln>
        </p:spPr>
      </p:pic>
      <p:pic>
        <p:nvPicPr>
          <p:cNvPr id="18" name="Picture 7"/>
          <p:cNvPicPr>
            <a:picLocks noChangeAspect="1" noChangeArrowheads="1"/>
          </p:cNvPicPr>
          <p:nvPr/>
        </p:nvPicPr>
        <p:blipFill>
          <a:blip r:embed="rId10" cstate="print"/>
          <a:srcRect l="34715" t="31536" r="34702" b="20521"/>
          <a:stretch>
            <a:fillRect/>
          </a:stretch>
        </p:blipFill>
        <p:spPr bwMode="auto">
          <a:xfrm>
            <a:off x="8461176" y="4644727"/>
            <a:ext cx="1656184" cy="2088232"/>
          </a:xfrm>
          <a:prstGeom prst="rect">
            <a:avLst/>
          </a:prstGeom>
          <a:noFill/>
          <a:ln w="9525">
            <a:noFill/>
            <a:miter lim="800000"/>
            <a:headEnd/>
            <a:tailEnd/>
          </a:ln>
        </p:spPr>
      </p:pic>
      <p:sp>
        <p:nvSpPr>
          <p:cNvPr id="19" name="TextBox 18"/>
          <p:cNvSpPr txBox="1"/>
          <p:nvPr/>
        </p:nvSpPr>
        <p:spPr>
          <a:xfrm>
            <a:off x="8461177" y="6732959"/>
            <a:ext cx="1944216" cy="692804"/>
          </a:xfrm>
          <a:prstGeom prst="rect">
            <a:avLst/>
          </a:prstGeom>
          <a:solidFill>
            <a:schemeClr val="bg1"/>
          </a:solidFill>
        </p:spPr>
        <p:txBody>
          <a:bodyPr wrap="square" lIns="106985" tIns="53492" rIns="106985" bIns="53492" rtlCol="0">
            <a:spAutoFit/>
          </a:bodyPr>
          <a:lstStyle/>
          <a:p>
            <a:r>
              <a:rPr lang="en-US" altLang="zh-CN" sz="2000" b="1" u="sng" dirty="0" smtClean="0">
                <a:solidFill>
                  <a:srgbClr val="000090"/>
                </a:solidFill>
              </a:rPr>
              <a:t>Qiang Liu</a:t>
            </a:r>
            <a:r>
              <a:rPr lang="en-US" altLang="zh-CN" sz="2000" dirty="0" smtClean="0">
                <a:solidFill>
                  <a:srgbClr val="000090"/>
                </a:solidFill>
              </a:rPr>
              <a:t>, </a:t>
            </a:r>
            <a:endParaRPr lang="en-US" altLang="zh-CN" sz="2000" dirty="0" smtClean="0"/>
          </a:p>
          <a:p>
            <a:r>
              <a:rPr lang="en-US" altLang="zh-CN" sz="1800" dirty="0" smtClean="0"/>
              <a:t>NDRC, USTC</a:t>
            </a:r>
            <a:endParaRPr lang="zh-CN" altLang="en-US" sz="1800" dirty="0"/>
          </a:p>
        </p:txBody>
      </p:sp>
      <p:sp>
        <p:nvSpPr>
          <p:cNvPr id="30" name="标题 2"/>
          <p:cNvSpPr txBox="1">
            <a:spLocks/>
          </p:cNvSpPr>
          <p:nvPr/>
        </p:nvSpPr>
        <p:spPr>
          <a:xfrm>
            <a:off x="972344" y="684288"/>
            <a:ext cx="7128792" cy="504055"/>
          </a:xfrm>
          <a:prstGeom prst="rect">
            <a:avLst/>
          </a:prstGeom>
          <a:solidFill>
            <a:schemeClr val="bg1"/>
          </a:solidFill>
        </p:spPr>
        <p:txBody>
          <a:bodyPr lIns="91430" tIns="45714" rIns="91430" bIns="45714"/>
          <a:lstStyle>
            <a:lvl1pPr algn="ctr" defTabSz="1068070" rtl="0" eaLnBrk="0" fontAlgn="base" hangingPunct="0">
              <a:spcBef>
                <a:spcPct val="0"/>
              </a:spcBef>
              <a:spcAft>
                <a:spcPct val="0"/>
              </a:spcAft>
              <a:defRPr sz="5100" kern="1200">
                <a:solidFill>
                  <a:schemeClr val="tx1"/>
                </a:solidFill>
                <a:latin typeface="+mj-lt"/>
                <a:ea typeface="+mj-ea"/>
                <a:cs typeface="+mj-cs"/>
              </a:defRPr>
            </a:lvl1pPr>
            <a:lvl2pPr algn="ctr" defTabSz="1068070" rtl="0" eaLnBrk="0" fontAlgn="base" hangingPunct="0">
              <a:spcBef>
                <a:spcPct val="0"/>
              </a:spcBef>
              <a:spcAft>
                <a:spcPct val="0"/>
              </a:spcAft>
              <a:defRPr sz="5100">
                <a:solidFill>
                  <a:schemeClr val="tx1"/>
                </a:solidFill>
                <a:latin typeface="Calibri" panose="020F0502020204030204" pitchFamily="34" charset="0"/>
                <a:ea typeface="宋体" panose="02010600030101010101" pitchFamily="2" charset="-122"/>
              </a:defRPr>
            </a:lvl2pPr>
            <a:lvl3pPr algn="ctr" defTabSz="1068070" rtl="0" eaLnBrk="0" fontAlgn="base" hangingPunct="0">
              <a:spcBef>
                <a:spcPct val="0"/>
              </a:spcBef>
              <a:spcAft>
                <a:spcPct val="0"/>
              </a:spcAft>
              <a:defRPr sz="5100">
                <a:solidFill>
                  <a:schemeClr val="tx1"/>
                </a:solidFill>
                <a:latin typeface="Calibri" panose="020F0502020204030204" pitchFamily="34" charset="0"/>
                <a:ea typeface="宋体" panose="02010600030101010101" pitchFamily="2" charset="-122"/>
              </a:defRPr>
            </a:lvl3pPr>
            <a:lvl4pPr algn="ctr" defTabSz="1068070" rtl="0" eaLnBrk="0" fontAlgn="base" hangingPunct="0">
              <a:spcBef>
                <a:spcPct val="0"/>
              </a:spcBef>
              <a:spcAft>
                <a:spcPct val="0"/>
              </a:spcAft>
              <a:defRPr sz="5100">
                <a:solidFill>
                  <a:schemeClr val="tx1"/>
                </a:solidFill>
                <a:latin typeface="Calibri" panose="020F0502020204030204" pitchFamily="34" charset="0"/>
                <a:ea typeface="宋体" panose="02010600030101010101" pitchFamily="2" charset="-122"/>
              </a:defRPr>
            </a:lvl4pPr>
            <a:lvl5pPr algn="ctr" defTabSz="1068070" rtl="0" eaLnBrk="0" fontAlgn="base" hangingPunct="0">
              <a:spcBef>
                <a:spcPct val="0"/>
              </a:spcBef>
              <a:spcAft>
                <a:spcPct val="0"/>
              </a:spcAft>
              <a:defRPr sz="5100">
                <a:solidFill>
                  <a:schemeClr val="tx1"/>
                </a:solidFill>
                <a:latin typeface="Calibri" panose="020F0502020204030204" pitchFamily="34" charset="0"/>
                <a:ea typeface="宋体" panose="02010600030101010101" pitchFamily="2" charset="-122"/>
              </a:defRPr>
            </a:lvl5pPr>
            <a:lvl6pPr marL="457200" algn="ctr" defTabSz="1068070" rtl="0" fontAlgn="base">
              <a:spcBef>
                <a:spcPct val="0"/>
              </a:spcBef>
              <a:spcAft>
                <a:spcPct val="0"/>
              </a:spcAft>
              <a:defRPr sz="5100">
                <a:solidFill>
                  <a:schemeClr val="tx1"/>
                </a:solidFill>
                <a:latin typeface="Calibri" panose="020F0502020204030204" pitchFamily="34" charset="0"/>
                <a:ea typeface="宋体" panose="02010600030101010101" pitchFamily="2" charset="-122"/>
              </a:defRPr>
            </a:lvl6pPr>
            <a:lvl7pPr marL="914400" algn="ctr" defTabSz="1068070" rtl="0" fontAlgn="base">
              <a:spcBef>
                <a:spcPct val="0"/>
              </a:spcBef>
              <a:spcAft>
                <a:spcPct val="0"/>
              </a:spcAft>
              <a:defRPr sz="5100">
                <a:solidFill>
                  <a:schemeClr val="tx1"/>
                </a:solidFill>
                <a:latin typeface="Calibri" panose="020F0502020204030204" pitchFamily="34" charset="0"/>
                <a:ea typeface="宋体" panose="02010600030101010101" pitchFamily="2" charset="-122"/>
              </a:defRPr>
            </a:lvl7pPr>
            <a:lvl8pPr marL="1371600" algn="ctr" defTabSz="1068070" rtl="0" fontAlgn="base">
              <a:spcBef>
                <a:spcPct val="0"/>
              </a:spcBef>
              <a:spcAft>
                <a:spcPct val="0"/>
              </a:spcAft>
              <a:defRPr sz="5100">
                <a:solidFill>
                  <a:schemeClr val="tx1"/>
                </a:solidFill>
                <a:latin typeface="Calibri" panose="020F0502020204030204" pitchFamily="34" charset="0"/>
                <a:ea typeface="宋体" panose="02010600030101010101" pitchFamily="2" charset="-122"/>
              </a:defRPr>
            </a:lvl8pPr>
            <a:lvl9pPr marL="1828800" algn="ctr" defTabSz="1068070" rtl="0" fontAlgn="base">
              <a:spcBef>
                <a:spcPct val="0"/>
              </a:spcBef>
              <a:spcAft>
                <a:spcPct val="0"/>
              </a:spcAft>
              <a:defRPr sz="5100">
                <a:solidFill>
                  <a:schemeClr val="tx1"/>
                </a:solidFill>
                <a:latin typeface="Calibri" panose="020F0502020204030204" pitchFamily="34" charset="0"/>
                <a:ea typeface="宋体" panose="02010600030101010101" pitchFamily="2" charset="-122"/>
              </a:defRPr>
            </a:lvl9pPr>
          </a:lstStyle>
          <a:p>
            <a:r>
              <a:rPr lang="en-US" altLang="zh-CN" sz="2800" b="1" dirty="0" smtClean="0">
                <a:solidFill>
                  <a:srgbClr val="800000"/>
                </a:solidFill>
                <a:effectLst>
                  <a:outerShdw blurRad="38100" dist="38100" dir="2700000" algn="tl">
                    <a:srgbClr val="000000">
                      <a:alpha val="43137"/>
                    </a:srgbClr>
                  </a:outerShdw>
                </a:effectLst>
                <a:latin typeface="Arial"/>
                <a:ea typeface="黑体"/>
                <a:cs typeface="Arial"/>
              </a:rPr>
              <a:t>Council members of CAADI</a:t>
            </a:r>
            <a:endParaRPr lang="zh-CN" altLang="en-US" sz="2800" b="1" dirty="0">
              <a:solidFill>
                <a:srgbClr val="800000"/>
              </a:solidFill>
              <a:latin typeface="Arial"/>
              <a:ea typeface="黑体"/>
              <a:cs typeface="Arial"/>
            </a:endParaRPr>
          </a:p>
        </p:txBody>
      </p:sp>
      <p:pic>
        <p:nvPicPr>
          <p:cNvPr id="31" name="图片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6360" y="1404367"/>
            <a:ext cx="1728192" cy="2088232"/>
          </a:xfrm>
          <a:prstGeom prst="rect">
            <a:avLst/>
          </a:prstGeom>
        </p:spPr>
      </p:pic>
      <p:sp>
        <p:nvSpPr>
          <p:cNvPr id="32" name="TextBox 31"/>
          <p:cNvSpPr txBox="1"/>
          <p:nvPr/>
        </p:nvSpPr>
        <p:spPr>
          <a:xfrm>
            <a:off x="972345" y="3567202"/>
            <a:ext cx="1944216" cy="708193"/>
          </a:xfrm>
          <a:prstGeom prst="rect">
            <a:avLst/>
          </a:prstGeom>
          <a:solidFill>
            <a:schemeClr val="bg1"/>
          </a:solidFill>
        </p:spPr>
        <p:txBody>
          <a:bodyPr wrap="square" lIns="106985" tIns="53492" rIns="106985" bIns="53492" rtlCol="0">
            <a:spAutoFit/>
          </a:bodyPr>
          <a:lstStyle/>
          <a:p>
            <a:r>
              <a:rPr lang="en-US" altLang="zh-CN" sz="2000" b="1" u="sng" dirty="0" smtClean="0">
                <a:solidFill>
                  <a:srgbClr val="000090"/>
                </a:solidFill>
              </a:rPr>
              <a:t>Yong Shen</a:t>
            </a:r>
            <a:r>
              <a:rPr lang="en-US" altLang="zh-CN" sz="2000" dirty="0" smtClean="0">
                <a:solidFill>
                  <a:srgbClr val="000090"/>
                </a:solidFill>
              </a:rPr>
              <a:t>,</a:t>
            </a:r>
            <a:r>
              <a:rPr lang="en-US" altLang="zh-CN" dirty="0" smtClean="0">
                <a:solidFill>
                  <a:srgbClr val="000090"/>
                </a:solidFill>
              </a:rPr>
              <a:t> </a:t>
            </a:r>
            <a:endParaRPr lang="en-US" altLang="zh-CN" dirty="0" smtClean="0"/>
          </a:p>
          <a:p>
            <a:r>
              <a:rPr lang="en-US" altLang="zh-CN" sz="1800" dirty="0"/>
              <a:t>N</a:t>
            </a:r>
            <a:r>
              <a:rPr lang="en-US" altLang="zh-CN" sz="1800" dirty="0" smtClean="0"/>
              <a:t>DRC, USTC</a:t>
            </a:r>
            <a:endParaRPr lang="zh-CN" altLang="en-US" sz="1800" dirty="0"/>
          </a:p>
        </p:txBody>
      </p:sp>
      <p:sp>
        <p:nvSpPr>
          <p:cNvPr id="33" name="TextBox 32"/>
          <p:cNvSpPr txBox="1"/>
          <p:nvPr/>
        </p:nvSpPr>
        <p:spPr>
          <a:xfrm>
            <a:off x="2988568" y="3492599"/>
            <a:ext cx="1800200" cy="985192"/>
          </a:xfrm>
          <a:prstGeom prst="rect">
            <a:avLst/>
          </a:prstGeom>
          <a:solidFill>
            <a:schemeClr val="bg1"/>
          </a:solidFill>
        </p:spPr>
        <p:txBody>
          <a:bodyPr wrap="square" lIns="106985" tIns="53492" rIns="106985" bIns="53492" rtlCol="0">
            <a:spAutoFit/>
          </a:bodyPr>
          <a:lstStyle/>
          <a:p>
            <a:r>
              <a:rPr lang="en-US" altLang="zh-CN" sz="2000" b="1" u="sng" dirty="0" err="1" smtClean="0">
                <a:solidFill>
                  <a:srgbClr val="000090"/>
                </a:solidFill>
              </a:rPr>
              <a:t>Liying</a:t>
            </a:r>
            <a:r>
              <a:rPr lang="en-US" altLang="zh-CN" sz="2000" b="1" u="sng" dirty="0" smtClean="0">
                <a:solidFill>
                  <a:srgbClr val="000090"/>
                </a:solidFill>
              </a:rPr>
              <a:t> Cui</a:t>
            </a:r>
            <a:r>
              <a:rPr lang="en-US" altLang="zh-CN" sz="2000" dirty="0" smtClean="0">
                <a:solidFill>
                  <a:srgbClr val="000090"/>
                </a:solidFill>
              </a:rPr>
              <a:t>, </a:t>
            </a:r>
            <a:endParaRPr lang="en-US" altLang="zh-CN" sz="2000" dirty="0" smtClean="0"/>
          </a:p>
          <a:p>
            <a:r>
              <a:rPr lang="en-US" altLang="zh-CN" sz="1800" dirty="0" err="1" smtClean="0"/>
              <a:t>Pek</a:t>
            </a:r>
            <a:r>
              <a:rPr lang="en-US" altLang="zh-CN" sz="1800" dirty="0" smtClean="0"/>
              <a:t> Union </a:t>
            </a:r>
          </a:p>
          <a:p>
            <a:r>
              <a:rPr lang="en-US" altLang="zh-CN" sz="1800" dirty="0" smtClean="0"/>
              <a:t>Hospital</a:t>
            </a:r>
            <a:endParaRPr lang="zh-CN" altLang="en-US" sz="1800" dirty="0"/>
          </a:p>
        </p:txBody>
      </p:sp>
    </p:spTree>
    <p:extLst>
      <p:ext uri="{BB962C8B-B14F-4D97-AF65-F5344CB8AC3E}">
        <p14:creationId xmlns:p14="http://schemas.microsoft.com/office/powerpoint/2010/main" val="323002817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nvSpPr>
        <p:spPr>
          <a:xfrm>
            <a:off x="721636" y="10501"/>
            <a:ext cx="10045542" cy="1260212"/>
          </a:xfrm>
          <a:prstGeom prst="rect">
            <a:avLst/>
          </a:prstGeom>
          <a:noFill/>
          <a:ln w="9525">
            <a:noFill/>
            <a:miter lim="800000"/>
          </a:ln>
        </p:spPr>
        <p:txBody>
          <a:bodyPr vert="horz" wrap="square" lIns="106985" tIns="53492" rIns="106985" bIns="53492" numCol="1" anchor="ctr" anchorCtr="0" compatLnSpc="1"/>
          <a:lstStyle>
            <a:lvl1pPr algn="ctr" rtl="0" eaLnBrk="0" fontAlgn="base" hangingPunct="0">
              <a:spcBef>
                <a:spcPct val="0"/>
              </a:spcBef>
              <a:spcAft>
                <a:spcPct val="0"/>
              </a:spcAft>
              <a:defRPr sz="2800" b="1" kern="1200">
                <a:solidFill>
                  <a:sysClr val="windowText" lastClr="000000"/>
                </a:solidFill>
                <a:latin typeface="Arial" panose="020B0604020202020204" pitchFamily="34" charset="0"/>
                <a:ea typeface="微软雅黑" panose="020B0503020204020204" charset="-122"/>
                <a:cs typeface="宋体" panose="02010600030101010101" pitchFamily="2" charset="-122"/>
              </a:defRPr>
            </a:lvl1pPr>
            <a:lvl2pPr algn="ctr" rtl="0" eaLnBrk="0" fontAlgn="base" hangingPunct="0">
              <a:spcBef>
                <a:spcPct val="0"/>
              </a:spcBef>
              <a:spcAft>
                <a:spcPct val="0"/>
              </a:spcAft>
              <a:defRPr sz="2800" b="1">
                <a:solidFill>
                  <a:sysClr val="windowText" lastClr="000000"/>
                </a:solidFill>
                <a:latin typeface="Arial" panose="020B0604020202020204" pitchFamily="34" charset="0"/>
                <a:ea typeface="微软雅黑" panose="020B0503020204020204" charset="-122"/>
                <a:cs typeface="宋体" panose="02010600030101010101" pitchFamily="2" charset="-122"/>
              </a:defRPr>
            </a:lvl2pPr>
            <a:lvl3pPr algn="ctr" rtl="0" eaLnBrk="0" fontAlgn="base" hangingPunct="0">
              <a:spcBef>
                <a:spcPct val="0"/>
              </a:spcBef>
              <a:spcAft>
                <a:spcPct val="0"/>
              </a:spcAft>
              <a:defRPr sz="2800" b="1">
                <a:solidFill>
                  <a:sysClr val="windowText" lastClr="000000"/>
                </a:solidFill>
                <a:latin typeface="Arial" panose="020B0604020202020204" pitchFamily="34" charset="0"/>
                <a:ea typeface="微软雅黑" panose="020B0503020204020204" charset="-122"/>
                <a:cs typeface="宋体" panose="02010600030101010101" pitchFamily="2" charset="-122"/>
              </a:defRPr>
            </a:lvl3pPr>
            <a:lvl4pPr algn="ctr" rtl="0" eaLnBrk="0" fontAlgn="base" hangingPunct="0">
              <a:spcBef>
                <a:spcPct val="0"/>
              </a:spcBef>
              <a:spcAft>
                <a:spcPct val="0"/>
              </a:spcAft>
              <a:defRPr sz="2800" b="1">
                <a:solidFill>
                  <a:sysClr val="windowText" lastClr="000000"/>
                </a:solidFill>
                <a:latin typeface="Arial" panose="020B0604020202020204" pitchFamily="34" charset="0"/>
                <a:ea typeface="微软雅黑" panose="020B0503020204020204" charset="-122"/>
                <a:cs typeface="宋体" panose="02010600030101010101" pitchFamily="2" charset="-122"/>
              </a:defRPr>
            </a:lvl4pPr>
            <a:lvl5pPr algn="ctr" rtl="0" eaLnBrk="0" fontAlgn="base" hangingPunct="0">
              <a:spcBef>
                <a:spcPct val="0"/>
              </a:spcBef>
              <a:spcAft>
                <a:spcPct val="0"/>
              </a:spcAft>
              <a:defRPr sz="2800" b="1">
                <a:solidFill>
                  <a:sysClr val="windowText" lastClr="000000"/>
                </a:solidFill>
                <a:latin typeface="Arial" panose="020B0604020202020204" pitchFamily="34" charset="0"/>
                <a:ea typeface="微软雅黑" panose="020B0503020204020204" charset="-122"/>
                <a:cs typeface="宋体" panose="02010600030101010101" pitchFamily="2" charset="-122"/>
              </a:defRPr>
            </a:lvl5pPr>
            <a:lvl6pPr marL="457200" algn="ctr" rtl="0" fontAlgn="base">
              <a:spcBef>
                <a:spcPct val="0"/>
              </a:spcBef>
              <a:spcAft>
                <a:spcPct val="0"/>
              </a:spcAft>
              <a:defRPr sz="4400">
                <a:solidFill>
                  <a:sysClr val="windowText" lastClr="000000"/>
                </a:solidFill>
                <a:latin typeface="Calibri" panose="020F0502020204030204" charset="0"/>
                <a:ea typeface="宋体" panose="02010600030101010101" pitchFamily="2" charset="-122"/>
              </a:defRPr>
            </a:lvl6pPr>
            <a:lvl7pPr marL="914400" algn="ctr" rtl="0" fontAlgn="base">
              <a:spcBef>
                <a:spcPct val="0"/>
              </a:spcBef>
              <a:spcAft>
                <a:spcPct val="0"/>
              </a:spcAft>
              <a:defRPr sz="4400">
                <a:solidFill>
                  <a:sysClr val="windowText" lastClr="000000"/>
                </a:solidFill>
                <a:latin typeface="Calibri" panose="020F0502020204030204" charset="0"/>
                <a:ea typeface="宋体" panose="02010600030101010101" pitchFamily="2" charset="-122"/>
              </a:defRPr>
            </a:lvl7pPr>
            <a:lvl8pPr marL="1371600" algn="ctr" rtl="0" fontAlgn="base">
              <a:spcBef>
                <a:spcPct val="0"/>
              </a:spcBef>
              <a:spcAft>
                <a:spcPct val="0"/>
              </a:spcAft>
              <a:defRPr sz="4400">
                <a:solidFill>
                  <a:sysClr val="windowText" lastClr="000000"/>
                </a:solidFill>
                <a:latin typeface="Calibri" panose="020F0502020204030204" charset="0"/>
                <a:ea typeface="宋体" panose="02010600030101010101" pitchFamily="2" charset="-122"/>
              </a:defRPr>
            </a:lvl8pPr>
            <a:lvl9pPr marL="1828800" algn="ctr" rtl="0" fontAlgn="base">
              <a:spcBef>
                <a:spcPct val="0"/>
              </a:spcBef>
              <a:spcAft>
                <a:spcPct val="0"/>
              </a:spcAft>
              <a:defRPr sz="4400">
                <a:solidFill>
                  <a:sysClr val="windowText" lastClr="000000"/>
                </a:solidFill>
                <a:latin typeface="Calibri" panose="020F0502020204030204" charset="0"/>
                <a:ea typeface="宋体" panose="02010600030101010101" pitchFamily="2" charset="-122"/>
              </a:defRPr>
            </a:lvl9pPr>
          </a:lstStyle>
          <a:p>
            <a:r>
              <a:rPr kumimoji="1" lang="zh-CN" altLang="en-US" sz="3700" dirty="0">
                <a:solidFill>
                  <a:schemeClr val="bg1"/>
                </a:solidFill>
                <a:latin typeface="黑体" panose="02010609060101010101" charset="-122"/>
                <a:ea typeface="黑体" panose="02010609060101010101" charset="-122"/>
                <a:cs typeface="黑体" panose="02010609060101010101" charset="-122"/>
              </a:rPr>
              <a:t>衰老的生物学基础与</a:t>
            </a:r>
            <a:r>
              <a:rPr kumimoji="1" lang="zh-CN" altLang="en-US" sz="3700">
                <a:solidFill>
                  <a:schemeClr val="bg1"/>
                </a:solidFill>
                <a:latin typeface="黑体" panose="02010609060101010101" charset="-122"/>
                <a:ea typeface="黑体" panose="02010609060101010101" charset="-122"/>
                <a:cs typeface="黑体" panose="02010609060101010101" charset="-122"/>
              </a:rPr>
              <a:t>干预策略</a:t>
            </a:r>
            <a:r>
              <a:rPr kumimoji="1" lang="en-US" altLang="zh-CN" sz="3700" dirty="0">
                <a:solidFill>
                  <a:schemeClr val="bg1"/>
                </a:solidFill>
                <a:latin typeface="黑体" panose="02010609060101010101" charset="-122"/>
                <a:ea typeface="黑体" panose="02010609060101010101" charset="-122"/>
                <a:cs typeface="黑体" panose="02010609060101010101" charset="-122"/>
              </a:rPr>
              <a:t>—</a:t>
            </a:r>
            <a:r>
              <a:rPr kumimoji="1" lang="zh-CN" altLang="en-US" sz="3700" dirty="0">
                <a:solidFill>
                  <a:schemeClr val="bg1"/>
                </a:solidFill>
                <a:latin typeface="黑体" panose="02010609060101010101" charset="-122"/>
                <a:ea typeface="黑体" panose="02010609060101010101" charset="-122"/>
                <a:cs typeface="黑体" panose="02010609060101010101" charset="-122"/>
              </a:rPr>
              <a:t>保障措施</a:t>
            </a:r>
          </a:p>
        </p:txBody>
      </p:sp>
      <p:pic>
        <p:nvPicPr>
          <p:cNvPr id="7" name="图片 6"/>
          <p:cNvPicPr>
            <a:picLocks noChangeAspect="1"/>
          </p:cNvPicPr>
          <p:nvPr/>
        </p:nvPicPr>
        <p:blipFill>
          <a:blip r:embed="rId2"/>
          <a:stretch>
            <a:fillRect/>
          </a:stretch>
        </p:blipFill>
        <p:spPr>
          <a:xfrm>
            <a:off x="540296" y="6779605"/>
            <a:ext cx="805310" cy="732650"/>
          </a:xfrm>
          <a:prstGeom prst="rect">
            <a:avLst/>
          </a:prstGeom>
        </p:spPr>
      </p:pic>
      <p:pic>
        <p:nvPicPr>
          <p:cNvPr id="8" name="图片 7"/>
          <p:cNvPicPr>
            <a:picLocks noChangeAspect="1"/>
          </p:cNvPicPr>
          <p:nvPr/>
        </p:nvPicPr>
        <p:blipFill>
          <a:blip r:embed="rId3"/>
          <a:stretch>
            <a:fillRect/>
          </a:stretch>
        </p:blipFill>
        <p:spPr>
          <a:xfrm>
            <a:off x="1620416" y="6776855"/>
            <a:ext cx="849888" cy="735401"/>
          </a:xfrm>
          <a:prstGeom prst="rect">
            <a:avLst/>
          </a:prstGeom>
        </p:spPr>
      </p:pic>
      <p:pic>
        <p:nvPicPr>
          <p:cNvPr id="9" name="图片 8"/>
          <p:cNvPicPr>
            <a:picLocks noChangeAspect="1"/>
          </p:cNvPicPr>
          <p:nvPr/>
        </p:nvPicPr>
        <p:blipFill>
          <a:blip r:embed="rId4"/>
          <a:stretch>
            <a:fillRect/>
          </a:stretch>
        </p:blipFill>
        <p:spPr>
          <a:xfrm>
            <a:off x="2844552" y="6729842"/>
            <a:ext cx="768278" cy="782412"/>
          </a:xfrm>
          <a:prstGeom prst="rect">
            <a:avLst/>
          </a:prstGeom>
        </p:spPr>
      </p:pic>
      <p:pic>
        <p:nvPicPr>
          <p:cNvPr id="10" name="图片 9"/>
          <p:cNvPicPr>
            <a:picLocks noChangeAspect="1"/>
          </p:cNvPicPr>
          <p:nvPr/>
        </p:nvPicPr>
        <p:blipFill>
          <a:blip r:embed="rId5"/>
          <a:stretch>
            <a:fillRect/>
          </a:stretch>
        </p:blipFill>
        <p:spPr>
          <a:xfrm>
            <a:off x="4102930" y="6876975"/>
            <a:ext cx="740789" cy="635280"/>
          </a:xfrm>
          <a:prstGeom prst="rect">
            <a:avLst/>
          </a:prstGeom>
        </p:spPr>
      </p:pic>
      <p:pic>
        <p:nvPicPr>
          <p:cNvPr id="11" name="图片 10"/>
          <p:cNvPicPr>
            <a:picLocks noChangeAspect="1"/>
          </p:cNvPicPr>
          <p:nvPr/>
        </p:nvPicPr>
        <p:blipFill>
          <a:blip r:embed="rId6"/>
          <a:stretch>
            <a:fillRect/>
          </a:stretch>
        </p:blipFill>
        <p:spPr>
          <a:xfrm>
            <a:off x="5292824" y="6642614"/>
            <a:ext cx="781008" cy="869641"/>
          </a:xfrm>
          <a:prstGeom prst="rect">
            <a:avLst/>
          </a:prstGeom>
        </p:spPr>
      </p:pic>
      <p:pic>
        <p:nvPicPr>
          <p:cNvPr id="12" name="图片 11"/>
          <p:cNvPicPr>
            <a:picLocks noChangeAspect="1"/>
          </p:cNvPicPr>
          <p:nvPr/>
        </p:nvPicPr>
        <p:blipFill>
          <a:blip r:embed="rId7"/>
          <a:stretch>
            <a:fillRect/>
          </a:stretch>
        </p:blipFill>
        <p:spPr>
          <a:xfrm>
            <a:off x="6516959" y="6867347"/>
            <a:ext cx="612585" cy="644208"/>
          </a:xfrm>
          <a:prstGeom prst="rect">
            <a:avLst/>
          </a:prstGeom>
        </p:spPr>
      </p:pic>
      <p:pic>
        <p:nvPicPr>
          <p:cNvPr id="13" name="图片 12"/>
          <p:cNvPicPr>
            <a:picLocks noChangeAspect="1"/>
          </p:cNvPicPr>
          <p:nvPr/>
        </p:nvPicPr>
        <p:blipFill>
          <a:blip r:embed="rId8"/>
          <a:stretch>
            <a:fillRect/>
          </a:stretch>
        </p:blipFill>
        <p:spPr>
          <a:xfrm>
            <a:off x="7741096" y="6781116"/>
            <a:ext cx="706150" cy="731138"/>
          </a:xfrm>
          <a:prstGeom prst="rect">
            <a:avLst/>
          </a:prstGeom>
        </p:spPr>
      </p:pic>
      <p:pic>
        <p:nvPicPr>
          <p:cNvPr id="14" name="图片 13"/>
          <p:cNvPicPr>
            <a:picLocks noChangeAspect="1"/>
          </p:cNvPicPr>
          <p:nvPr/>
        </p:nvPicPr>
        <p:blipFill>
          <a:blip r:embed="rId9"/>
          <a:stretch>
            <a:fillRect/>
          </a:stretch>
        </p:blipFill>
        <p:spPr>
          <a:xfrm>
            <a:off x="8965232" y="6805106"/>
            <a:ext cx="624541" cy="707150"/>
          </a:xfrm>
          <a:prstGeom prst="rect">
            <a:avLst/>
          </a:prstGeom>
        </p:spPr>
      </p:pic>
      <p:pic>
        <p:nvPicPr>
          <p:cNvPr id="15" name="图片 14"/>
          <p:cNvPicPr>
            <a:picLocks noChangeAspect="1"/>
          </p:cNvPicPr>
          <p:nvPr/>
        </p:nvPicPr>
        <p:blipFill>
          <a:blip r:embed="rId10"/>
          <a:stretch>
            <a:fillRect/>
          </a:stretch>
        </p:blipFill>
        <p:spPr>
          <a:xfrm>
            <a:off x="9973344" y="6868549"/>
            <a:ext cx="793834" cy="643006"/>
          </a:xfrm>
          <a:prstGeom prst="rect">
            <a:avLst/>
          </a:prstGeom>
        </p:spPr>
      </p:pic>
      <p:pic>
        <p:nvPicPr>
          <p:cNvPr id="78" name="Picture 1"/>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52864" y="3996655"/>
            <a:ext cx="1441126" cy="1584176"/>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9" name="矩形 78"/>
          <p:cNvSpPr/>
          <p:nvPr/>
        </p:nvSpPr>
        <p:spPr>
          <a:xfrm>
            <a:off x="5580856" y="5652839"/>
            <a:ext cx="1512168" cy="754360"/>
          </a:xfrm>
          <a:prstGeom prst="rect">
            <a:avLst/>
          </a:prstGeom>
        </p:spPr>
        <p:txBody>
          <a:bodyPr wrap="square" lIns="106985" tIns="53492" rIns="106985" bIns="53492">
            <a:spAutoFit/>
          </a:bodyPr>
          <a:lstStyle/>
          <a:p>
            <a:r>
              <a:rPr lang="en-US" altLang="zh-CN" sz="1400" b="1" dirty="0" err="1">
                <a:solidFill>
                  <a:srgbClr val="000090"/>
                </a:solidFill>
                <a:latin typeface="Arial"/>
                <a:ea typeface="微软雅黑" panose="020B0503020204020204" pitchFamily="34" charset="-122"/>
                <a:cs typeface="Arial"/>
              </a:rPr>
              <a:t>Harald</a:t>
            </a:r>
            <a:r>
              <a:rPr lang="en-US" altLang="zh-CN" sz="1400" b="1" dirty="0">
                <a:solidFill>
                  <a:srgbClr val="000090"/>
                </a:solidFill>
                <a:latin typeface="Arial"/>
                <a:ea typeface="微软雅黑" panose="020B0503020204020204" pitchFamily="34" charset="-122"/>
                <a:cs typeface="Arial"/>
              </a:rPr>
              <a:t> </a:t>
            </a:r>
            <a:r>
              <a:rPr lang="en-US" altLang="zh-CN" sz="1400" b="1" dirty="0" err="1">
                <a:solidFill>
                  <a:srgbClr val="000090"/>
                </a:solidFill>
                <a:latin typeface="Arial"/>
                <a:ea typeface="微软雅黑" panose="020B0503020204020204" pitchFamily="34" charset="-122"/>
                <a:cs typeface="Arial"/>
              </a:rPr>
              <a:t>Hampel</a:t>
            </a:r>
            <a:r>
              <a:rPr lang="en-US" altLang="zh-CN" sz="1400" b="1" dirty="0">
                <a:solidFill>
                  <a:srgbClr val="000090"/>
                </a:solidFill>
                <a:latin typeface="Arial"/>
                <a:ea typeface="微软雅黑" panose="020B0503020204020204" pitchFamily="34" charset="-122"/>
                <a:cs typeface="Arial"/>
              </a:rPr>
              <a:t> </a:t>
            </a:r>
          </a:p>
          <a:p>
            <a:r>
              <a:rPr lang="en-US" altLang="zh-CN" sz="1400" b="1" dirty="0" err="1" smtClean="0">
                <a:solidFill>
                  <a:srgbClr val="000090"/>
                </a:solidFill>
                <a:latin typeface="Arial"/>
                <a:ea typeface="黑体"/>
                <a:cs typeface="Arial"/>
              </a:rPr>
              <a:t>Psychistry</a:t>
            </a:r>
            <a:endParaRPr lang="en-US" altLang="zh-CN" sz="1400" b="1" dirty="0" smtClean="0">
              <a:solidFill>
                <a:srgbClr val="000090"/>
              </a:solidFill>
              <a:latin typeface="Arial"/>
              <a:ea typeface="黑体"/>
              <a:cs typeface="Arial"/>
            </a:endParaRPr>
          </a:p>
          <a:p>
            <a:r>
              <a:rPr lang="en-US" altLang="zh-CN" sz="1400" b="1" dirty="0" smtClean="0">
                <a:solidFill>
                  <a:srgbClr val="000090"/>
                </a:solidFill>
                <a:latin typeface="Arial"/>
                <a:ea typeface="黑体"/>
                <a:cs typeface="Arial"/>
              </a:rPr>
              <a:t>Paris </a:t>
            </a:r>
            <a:r>
              <a:rPr lang="en-US" altLang="zh-CN" sz="1400" b="1" dirty="0" err="1" smtClean="0">
                <a:solidFill>
                  <a:srgbClr val="000090"/>
                </a:solidFill>
                <a:latin typeface="Arial"/>
                <a:ea typeface="黑体"/>
                <a:cs typeface="Arial"/>
              </a:rPr>
              <a:t>Univ</a:t>
            </a:r>
            <a:endParaRPr lang="en-US" altLang="zh-CN" sz="1400" b="1" dirty="0">
              <a:solidFill>
                <a:srgbClr val="000090"/>
              </a:solidFill>
              <a:latin typeface="Arial"/>
              <a:ea typeface="黑体"/>
              <a:cs typeface="Arial"/>
            </a:endParaRPr>
          </a:p>
        </p:txBody>
      </p:sp>
      <p:sp>
        <p:nvSpPr>
          <p:cNvPr id="80" name="矩形 79"/>
          <p:cNvSpPr/>
          <p:nvPr/>
        </p:nvSpPr>
        <p:spPr>
          <a:xfrm>
            <a:off x="7237040" y="1544892"/>
            <a:ext cx="1428131" cy="1587667"/>
          </a:xfrm>
          <a:prstGeom prst="rect">
            <a:avLst/>
          </a:prstGeom>
          <a:blipFill>
            <a:blip r:embed="rId12" cstate="prin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6985" tIns="53492" rIns="106985" bIns="53492" rtlCol="0" anchor="ctr"/>
          <a:lstStyle/>
          <a:p>
            <a:pPr algn="ctr"/>
            <a:endParaRPr lang="zh-CN" altLang="en-US"/>
          </a:p>
        </p:txBody>
      </p:sp>
      <p:sp>
        <p:nvSpPr>
          <p:cNvPr id="81" name="矩形 80"/>
          <p:cNvSpPr/>
          <p:nvPr/>
        </p:nvSpPr>
        <p:spPr>
          <a:xfrm>
            <a:off x="7093024" y="3204567"/>
            <a:ext cx="1800200" cy="754360"/>
          </a:xfrm>
          <a:prstGeom prst="rect">
            <a:avLst/>
          </a:prstGeom>
        </p:spPr>
        <p:txBody>
          <a:bodyPr wrap="square" lIns="106985" tIns="53492" rIns="106985" bIns="53492">
            <a:spAutoFit/>
          </a:bodyPr>
          <a:lstStyle/>
          <a:p>
            <a:r>
              <a:rPr lang="en-US" altLang="zh-CN" sz="1400" b="1" dirty="0">
                <a:solidFill>
                  <a:srgbClr val="000090"/>
                </a:solidFill>
                <a:latin typeface="Arial"/>
                <a:ea typeface="黑体"/>
                <a:cs typeface="Arial"/>
              </a:rPr>
              <a:t>Tony Wyss-</a:t>
            </a:r>
            <a:r>
              <a:rPr lang="en-US" altLang="zh-CN" sz="1400" b="1" dirty="0" err="1">
                <a:solidFill>
                  <a:srgbClr val="000090"/>
                </a:solidFill>
                <a:latin typeface="Arial"/>
                <a:ea typeface="黑体"/>
                <a:cs typeface="Arial"/>
              </a:rPr>
              <a:t>Coray</a:t>
            </a:r>
            <a:endParaRPr lang="en-US" altLang="zh-CN" sz="1400" b="1" dirty="0">
              <a:solidFill>
                <a:srgbClr val="000090"/>
              </a:solidFill>
              <a:latin typeface="Arial"/>
              <a:ea typeface="黑体"/>
              <a:cs typeface="Arial"/>
            </a:endParaRPr>
          </a:p>
          <a:p>
            <a:r>
              <a:rPr lang="en-US" altLang="zh-CN" sz="1400" b="1" dirty="0" smtClean="0">
                <a:solidFill>
                  <a:srgbClr val="000090"/>
                </a:solidFill>
                <a:latin typeface="Arial"/>
                <a:ea typeface="黑体"/>
                <a:cs typeface="Arial"/>
              </a:rPr>
              <a:t>Geriatrics</a:t>
            </a:r>
          </a:p>
          <a:p>
            <a:r>
              <a:rPr lang="en-US" altLang="zh-CN" sz="1400" b="1" dirty="0" smtClean="0">
                <a:solidFill>
                  <a:srgbClr val="000090"/>
                </a:solidFill>
                <a:latin typeface="Arial"/>
                <a:ea typeface="黑体"/>
                <a:cs typeface="Arial"/>
              </a:rPr>
              <a:t>Stanford </a:t>
            </a:r>
            <a:r>
              <a:rPr lang="en-US" altLang="zh-CN" sz="1400" b="1" dirty="0" err="1" smtClean="0">
                <a:solidFill>
                  <a:srgbClr val="000090"/>
                </a:solidFill>
                <a:latin typeface="Arial"/>
                <a:ea typeface="黑体"/>
                <a:cs typeface="Arial"/>
              </a:rPr>
              <a:t>Univ</a:t>
            </a:r>
            <a:endParaRPr lang="en-US" altLang="zh-CN" sz="1400" b="1" dirty="0">
              <a:solidFill>
                <a:srgbClr val="000090"/>
              </a:solidFill>
              <a:latin typeface="Arial"/>
              <a:ea typeface="黑体"/>
              <a:cs typeface="Arial"/>
            </a:endParaRPr>
          </a:p>
        </p:txBody>
      </p:sp>
      <p:sp>
        <p:nvSpPr>
          <p:cNvPr id="82" name="矩形 81"/>
          <p:cNvSpPr>
            <a:spLocks noChangeAspect="1"/>
          </p:cNvSpPr>
          <p:nvPr/>
        </p:nvSpPr>
        <p:spPr>
          <a:xfrm>
            <a:off x="4140696" y="3996655"/>
            <a:ext cx="1368152" cy="1587667"/>
          </a:xfrm>
          <a:prstGeom prst="rect">
            <a:avLst/>
          </a:prstGeom>
          <a:blipFill>
            <a:blip r:embed="rId13" cstate="prin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6985" tIns="53492" rIns="106985" bIns="53492" rtlCol="0" anchor="ctr"/>
          <a:lstStyle/>
          <a:p>
            <a:pPr algn="ctr"/>
            <a:endParaRPr lang="zh-CN" altLang="en-US"/>
          </a:p>
        </p:txBody>
      </p:sp>
      <p:sp>
        <p:nvSpPr>
          <p:cNvPr id="83" name="矩形 82"/>
          <p:cNvSpPr/>
          <p:nvPr/>
        </p:nvSpPr>
        <p:spPr>
          <a:xfrm>
            <a:off x="4068688" y="5618559"/>
            <a:ext cx="1549758" cy="754360"/>
          </a:xfrm>
          <a:prstGeom prst="rect">
            <a:avLst/>
          </a:prstGeom>
        </p:spPr>
        <p:txBody>
          <a:bodyPr wrap="none" lIns="106985" tIns="53492" rIns="106985" bIns="53492">
            <a:spAutoFit/>
          </a:bodyPr>
          <a:lstStyle/>
          <a:p>
            <a:r>
              <a:rPr lang="en-US" altLang="zh-CN" sz="1400" b="1" dirty="0">
                <a:solidFill>
                  <a:srgbClr val="000090"/>
                </a:solidFill>
                <a:latin typeface="Arial"/>
                <a:ea typeface="黑体"/>
                <a:cs typeface="Arial"/>
              </a:rPr>
              <a:t>Robert Vassar </a:t>
            </a:r>
          </a:p>
          <a:p>
            <a:r>
              <a:rPr lang="en-US" altLang="zh-CN" sz="1400" b="1" dirty="0" err="1" smtClean="0">
                <a:solidFill>
                  <a:srgbClr val="000090"/>
                </a:solidFill>
                <a:latin typeface="Arial"/>
                <a:ea typeface="黑体"/>
                <a:cs typeface="Arial"/>
              </a:rPr>
              <a:t>Mol</a:t>
            </a:r>
            <a:r>
              <a:rPr lang="en-US" altLang="zh-CN" sz="1400" b="1" dirty="0" smtClean="0">
                <a:solidFill>
                  <a:srgbClr val="000090"/>
                </a:solidFill>
                <a:latin typeface="Arial"/>
                <a:ea typeface="黑体"/>
                <a:cs typeface="Arial"/>
              </a:rPr>
              <a:t> Biology</a:t>
            </a:r>
          </a:p>
          <a:p>
            <a:r>
              <a:rPr lang="en-US" altLang="zh-CN" sz="1400" b="1" dirty="0" smtClean="0">
                <a:solidFill>
                  <a:srgbClr val="000090"/>
                </a:solidFill>
                <a:latin typeface="Arial"/>
                <a:ea typeface="黑体"/>
                <a:cs typeface="Arial"/>
              </a:rPr>
              <a:t>Northwest </a:t>
            </a:r>
            <a:r>
              <a:rPr lang="en-US" altLang="zh-CN" sz="1400" b="1" dirty="0" err="1" smtClean="0">
                <a:solidFill>
                  <a:srgbClr val="000090"/>
                </a:solidFill>
                <a:latin typeface="Arial"/>
                <a:ea typeface="黑体"/>
                <a:cs typeface="Arial"/>
              </a:rPr>
              <a:t>Univ</a:t>
            </a:r>
            <a:endParaRPr lang="en-US" altLang="zh-CN" sz="1400" b="1" dirty="0">
              <a:solidFill>
                <a:srgbClr val="000090"/>
              </a:solidFill>
              <a:latin typeface="Arial"/>
              <a:ea typeface="黑体"/>
              <a:cs typeface="Arial"/>
            </a:endParaRPr>
          </a:p>
        </p:txBody>
      </p:sp>
      <p:sp>
        <p:nvSpPr>
          <p:cNvPr id="84" name="矩形 83"/>
          <p:cNvSpPr/>
          <p:nvPr/>
        </p:nvSpPr>
        <p:spPr>
          <a:xfrm>
            <a:off x="2628528" y="3996655"/>
            <a:ext cx="1428562" cy="1587667"/>
          </a:xfrm>
          <a:prstGeom prst="rect">
            <a:avLst/>
          </a:prstGeom>
          <a:blipFill>
            <a:blip r:embed="rId14" cstate="prin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6985" tIns="53492" rIns="106985" bIns="53492" rtlCol="0" anchor="ctr"/>
          <a:lstStyle/>
          <a:p>
            <a:pPr algn="ctr"/>
            <a:endParaRPr lang="zh-CN" altLang="en-US">
              <a:solidFill>
                <a:schemeClr val="bg1"/>
              </a:solidFill>
            </a:endParaRPr>
          </a:p>
        </p:txBody>
      </p:sp>
      <p:sp>
        <p:nvSpPr>
          <p:cNvPr id="85" name="矩形 84"/>
          <p:cNvSpPr/>
          <p:nvPr/>
        </p:nvSpPr>
        <p:spPr>
          <a:xfrm>
            <a:off x="2700536" y="5580831"/>
            <a:ext cx="1584176" cy="754360"/>
          </a:xfrm>
          <a:prstGeom prst="rect">
            <a:avLst/>
          </a:prstGeom>
        </p:spPr>
        <p:txBody>
          <a:bodyPr wrap="square" lIns="106985" tIns="53492" rIns="106985" bIns="53492">
            <a:spAutoFit/>
          </a:bodyPr>
          <a:lstStyle/>
          <a:p>
            <a:r>
              <a:rPr lang="en-US" altLang="zh-CN" sz="1400" b="1" dirty="0">
                <a:solidFill>
                  <a:srgbClr val="000090"/>
                </a:solidFill>
                <a:latin typeface="Arial"/>
                <a:ea typeface="黑体"/>
                <a:cs typeface="Arial"/>
              </a:rPr>
              <a:t>Li </a:t>
            </a:r>
            <a:r>
              <a:rPr lang="en-US" altLang="zh-CN" sz="1400" b="1" dirty="0" err="1">
                <a:solidFill>
                  <a:srgbClr val="000090"/>
                </a:solidFill>
                <a:latin typeface="Arial"/>
                <a:ea typeface="黑体"/>
                <a:cs typeface="Arial"/>
              </a:rPr>
              <a:t>Gan</a:t>
            </a:r>
            <a:r>
              <a:rPr lang="en-US" altLang="zh-CN" sz="1400" b="1" dirty="0">
                <a:solidFill>
                  <a:srgbClr val="000090"/>
                </a:solidFill>
                <a:latin typeface="Arial"/>
                <a:ea typeface="黑体"/>
                <a:cs typeface="Arial"/>
              </a:rPr>
              <a:t> </a:t>
            </a:r>
          </a:p>
          <a:p>
            <a:r>
              <a:rPr lang="en-US" altLang="zh-CN" sz="1400" b="1" dirty="0" smtClean="0">
                <a:solidFill>
                  <a:srgbClr val="000090"/>
                </a:solidFill>
                <a:latin typeface="Arial"/>
                <a:ea typeface="黑体"/>
                <a:cs typeface="Arial"/>
              </a:rPr>
              <a:t>Neuroscience</a:t>
            </a:r>
          </a:p>
          <a:p>
            <a:r>
              <a:rPr lang="en-US" altLang="zh-CN" sz="1400" b="1" dirty="0" smtClean="0">
                <a:solidFill>
                  <a:srgbClr val="000090"/>
                </a:solidFill>
                <a:latin typeface="Arial"/>
                <a:ea typeface="黑体"/>
                <a:cs typeface="Arial"/>
              </a:rPr>
              <a:t>UCSD</a:t>
            </a:r>
            <a:endParaRPr lang="en-US" altLang="zh-CN" sz="1400" b="1" dirty="0">
              <a:solidFill>
                <a:srgbClr val="000090"/>
              </a:solidFill>
              <a:latin typeface="Arial"/>
              <a:ea typeface="黑体"/>
              <a:cs typeface="Arial"/>
            </a:endParaRPr>
          </a:p>
        </p:txBody>
      </p:sp>
      <p:pic>
        <p:nvPicPr>
          <p:cNvPr id="86" name="Picture 2"/>
          <p:cNvPicPr>
            <a:picLocks noChangeAspect="1" noChangeArrowheads="1"/>
          </p:cNvPicPr>
          <p:nvPr/>
        </p:nvPicPr>
        <p:blipFill>
          <a:blip r:embed="rId15" cstate="print">
            <a:extLst>
              <a:ext uri="{BEBA8EAE-BF5A-486C-A8C5-ECC9F3942E4B}">
                <a14:imgProps xmlns:a14="http://schemas.microsoft.com/office/drawing/2010/main">
                  <a14:imgLayer r:embed="rId1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652864" y="1548383"/>
            <a:ext cx="1407904" cy="15876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pic>
      <p:sp>
        <p:nvSpPr>
          <p:cNvPr id="87" name="矩形 86"/>
          <p:cNvSpPr/>
          <p:nvPr/>
        </p:nvSpPr>
        <p:spPr>
          <a:xfrm>
            <a:off x="5724872" y="3204567"/>
            <a:ext cx="1283284" cy="754360"/>
          </a:xfrm>
          <a:prstGeom prst="rect">
            <a:avLst/>
          </a:prstGeom>
        </p:spPr>
        <p:txBody>
          <a:bodyPr wrap="none" lIns="106985" tIns="53492" rIns="106985" bIns="53492">
            <a:spAutoFit/>
          </a:bodyPr>
          <a:lstStyle/>
          <a:p>
            <a:r>
              <a:rPr lang="en-US" altLang="zh-CN" sz="1400" b="1" dirty="0" err="1">
                <a:solidFill>
                  <a:srgbClr val="000090"/>
                </a:solidFill>
                <a:latin typeface="Arial"/>
                <a:cs typeface="Arial"/>
              </a:rPr>
              <a:t>Seppo</a:t>
            </a:r>
            <a:r>
              <a:rPr lang="en-US" altLang="zh-CN" sz="1400" b="1" dirty="0">
                <a:solidFill>
                  <a:srgbClr val="000090"/>
                </a:solidFill>
                <a:latin typeface="Arial"/>
                <a:cs typeface="Arial"/>
              </a:rPr>
              <a:t> </a:t>
            </a:r>
            <a:r>
              <a:rPr lang="en-US" altLang="zh-CN" sz="1400" b="1" dirty="0" err="1">
                <a:solidFill>
                  <a:srgbClr val="000090"/>
                </a:solidFill>
                <a:latin typeface="Arial"/>
                <a:cs typeface="Arial"/>
              </a:rPr>
              <a:t>Meri</a:t>
            </a:r>
            <a:r>
              <a:rPr lang="en-US" altLang="zh-CN" sz="1400" b="1" dirty="0">
                <a:solidFill>
                  <a:srgbClr val="000090"/>
                </a:solidFill>
                <a:latin typeface="Arial"/>
                <a:ea typeface="黑体"/>
                <a:cs typeface="Arial"/>
              </a:rPr>
              <a:t> </a:t>
            </a:r>
          </a:p>
          <a:p>
            <a:r>
              <a:rPr lang="en-US" altLang="zh-CN" sz="1400" b="1" dirty="0" smtClean="0">
                <a:solidFill>
                  <a:srgbClr val="000090"/>
                </a:solidFill>
                <a:latin typeface="Arial"/>
                <a:ea typeface="黑体"/>
                <a:cs typeface="Arial"/>
              </a:rPr>
              <a:t>Immunology</a:t>
            </a:r>
          </a:p>
          <a:p>
            <a:r>
              <a:rPr lang="en-US" altLang="zh-CN" sz="1400" b="1" dirty="0" smtClean="0">
                <a:solidFill>
                  <a:srgbClr val="000090"/>
                </a:solidFill>
                <a:latin typeface="Arial"/>
                <a:ea typeface="黑体"/>
                <a:cs typeface="Arial"/>
              </a:rPr>
              <a:t>U Helsinki</a:t>
            </a:r>
            <a:endParaRPr lang="en-US" altLang="zh-CN" sz="1400" b="1" dirty="0">
              <a:solidFill>
                <a:srgbClr val="000090"/>
              </a:solidFill>
              <a:latin typeface="Arial"/>
              <a:ea typeface="黑体"/>
              <a:cs typeface="Arial"/>
            </a:endParaRPr>
          </a:p>
        </p:txBody>
      </p:sp>
      <p:pic>
        <p:nvPicPr>
          <p:cNvPr id="88" name="Picture 4"/>
          <p:cNvPicPr>
            <a:picLocks noChangeAspect="1"/>
          </p:cNvPicPr>
          <p:nvPr/>
        </p:nvPicPr>
        <p:blipFill>
          <a:blip r:embed="rId17" cstate="print"/>
          <a:stretch>
            <a:fillRect/>
          </a:stretch>
        </p:blipFill>
        <p:spPr>
          <a:xfrm>
            <a:off x="4140696" y="1548383"/>
            <a:ext cx="1403246" cy="1587667"/>
          </a:xfrm>
          <a:prstGeom prst="rect">
            <a:avLst/>
          </a:prstGeom>
        </p:spPr>
      </p:pic>
      <p:pic>
        <p:nvPicPr>
          <p:cNvPr id="89" name="Picture 5"/>
          <p:cNvPicPr>
            <a:picLocks noChangeAspect="1"/>
          </p:cNvPicPr>
          <p:nvPr/>
        </p:nvPicPr>
        <p:blipFill>
          <a:blip r:embed="rId18" cstate="print"/>
          <a:stretch>
            <a:fillRect/>
          </a:stretch>
        </p:blipFill>
        <p:spPr>
          <a:xfrm>
            <a:off x="2628528" y="1548383"/>
            <a:ext cx="1401751" cy="1587667"/>
          </a:xfrm>
          <a:prstGeom prst="rect">
            <a:avLst/>
          </a:prstGeom>
        </p:spPr>
      </p:pic>
      <p:sp>
        <p:nvSpPr>
          <p:cNvPr id="90" name="矩形 89"/>
          <p:cNvSpPr/>
          <p:nvPr/>
        </p:nvSpPr>
        <p:spPr>
          <a:xfrm>
            <a:off x="2556521" y="3204567"/>
            <a:ext cx="1512168" cy="754360"/>
          </a:xfrm>
          <a:prstGeom prst="rect">
            <a:avLst/>
          </a:prstGeom>
        </p:spPr>
        <p:txBody>
          <a:bodyPr wrap="square" lIns="106985" tIns="53492" rIns="106985" bIns="53492">
            <a:spAutoFit/>
          </a:bodyPr>
          <a:lstStyle/>
          <a:p>
            <a:r>
              <a:rPr lang="en-US" altLang="zh-CN" sz="1400" b="1" dirty="0" smtClean="0">
                <a:solidFill>
                  <a:srgbClr val="000090"/>
                </a:solidFill>
                <a:latin typeface="Arial"/>
                <a:ea typeface="微软雅黑" panose="020B0503020204020204" pitchFamily="34" charset="-122"/>
                <a:cs typeface="Arial"/>
              </a:rPr>
              <a:t>Virginia </a:t>
            </a:r>
            <a:r>
              <a:rPr lang="en-US" altLang="zh-CN" sz="1400" b="1" dirty="0">
                <a:solidFill>
                  <a:srgbClr val="000090"/>
                </a:solidFill>
                <a:latin typeface="Arial"/>
                <a:ea typeface="微软雅黑" panose="020B0503020204020204" pitchFamily="34" charset="-122"/>
                <a:cs typeface="Arial"/>
              </a:rPr>
              <a:t>Lee</a:t>
            </a:r>
          </a:p>
          <a:p>
            <a:r>
              <a:rPr lang="en-US" altLang="zh-CN" sz="1400" b="1" dirty="0" smtClean="0">
                <a:solidFill>
                  <a:srgbClr val="000090"/>
                </a:solidFill>
                <a:latin typeface="Arial"/>
                <a:ea typeface="黑体"/>
                <a:cs typeface="Arial"/>
              </a:rPr>
              <a:t>Biochemistry</a:t>
            </a:r>
          </a:p>
          <a:p>
            <a:r>
              <a:rPr lang="en-US" altLang="zh-CN" sz="1400" b="1" dirty="0" err="1" smtClean="0">
                <a:solidFill>
                  <a:srgbClr val="000090"/>
                </a:solidFill>
                <a:latin typeface="Arial"/>
                <a:ea typeface="黑体"/>
                <a:cs typeface="Arial"/>
              </a:rPr>
              <a:t>Univ</a:t>
            </a:r>
            <a:r>
              <a:rPr lang="en-US" altLang="zh-CN" sz="1400" b="1" dirty="0" smtClean="0">
                <a:solidFill>
                  <a:srgbClr val="000090"/>
                </a:solidFill>
                <a:latin typeface="Arial"/>
                <a:ea typeface="黑体"/>
                <a:cs typeface="Arial"/>
              </a:rPr>
              <a:t> </a:t>
            </a:r>
            <a:r>
              <a:rPr lang="en-US" altLang="zh-CN" sz="1400" b="1" dirty="0" err="1" smtClean="0">
                <a:solidFill>
                  <a:srgbClr val="000090"/>
                </a:solidFill>
                <a:latin typeface="Arial"/>
                <a:ea typeface="黑体"/>
                <a:cs typeface="Arial"/>
              </a:rPr>
              <a:t>PennMe</a:t>
            </a:r>
            <a:endParaRPr lang="en-US" altLang="zh-CN" sz="1400" b="1" dirty="0">
              <a:solidFill>
                <a:srgbClr val="000090"/>
              </a:solidFill>
              <a:latin typeface="Arial"/>
              <a:ea typeface="黑体"/>
              <a:cs typeface="Arial"/>
            </a:endParaRPr>
          </a:p>
        </p:txBody>
      </p:sp>
      <p:sp>
        <p:nvSpPr>
          <p:cNvPr id="91" name="矩形 90"/>
          <p:cNvSpPr/>
          <p:nvPr/>
        </p:nvSpPr>
        <p:spPr>
          <a:xfrm>
            <a:off x="3996680" y="3204567"/>
            <a:ext cx="1800200" cy="754360"/>
          </a:xfrm>
          <a:prstGeom prst="rect">
            <a:avLst/>
          </a:prstGeom>
        </p:spPr>
        <p:txBody>
          <a:bodyPr wrap="square" lIns="106985" tIns="53492" rIns="106985" bIns="53492">
            <a:spAutoFit/>
          </a:bodyPr>
          <a:lstStyle/>
          <a:p>
            <a:r>
              <a:rPr lang="en-US" altLang="zh-CN" sz="1400" b="1" dirty="0" smtClean="0">
                <a:solidFill>
                  <a:srgbClr val="000090"/>
                </a:solidFill>
                <a:latin typeface="Arial"/>
                <a:ea typeface="微软雅黑" panose="020B0503020204020204" pitchFamily="34" charset="-122"/>
                <a:cs typeface="Arial"/>
              </a:rPr>
              <a:t>John </a:t>
            </a:r>
            <a:r>
              <a:rPr lang="en-US" altLang="zh-CN" sz="1400" b="1" dirty="0" err="1">
                <a:solidFill>
                  <a:srgbClr val="000090"/>
                </a:solidFill>
                <a:latin typeface="Arial"/>
                <a:ea typeface="微软雅黑" panose="020B0503020204020204" pitchFamily="34" charset="-122"/>
                <a:cs typeface="Arial"/>
              </a:rPr>
              <a:t>Trojanowski</a:t>
            </a:r>
            <a:endParaRPr lang="en-US" altLang="zh-CN" sz="1400" b="1" dirty="0">
              <a:solidFill>
                <a:srgbClr val="000090"/>
              </a:solidFill>
              <a:latin typeface="Arial"/>
              <a:ea typeface="微软雅黑" panose="020B0503020204020204" pitchFamily="34" charset="-122"/>
              <a:cs typeface="Arial"/>
            </a:endParaRPr>
          </a:p>
          <a:p>
            <a:r>
              <a:rPr lang="en-US" altLang="zh-CN" sz="1400" b="1" dirty="0" smtClean="0">
                <a:solidFill>
                  <a:srgbClr val="000090"/>
                </a:solidFill>
                <a:latin typeface="Arial"/>
                <a:ea typeface="黑体"/>
                <a:cs typeface="Arial"/>
              </a:rPr>
              <a:t>Pathology</a:t>
            </a:r>
          </a:p>
          <a:p>
            <a:r>
              <a:rPr lang="en-US" altLang="zh-CN" sz="1400" b="1" dirty="0" err="1" smtClean="0">
                <a:solidFill>
                  <a:srgbClr val="000090"/>
                </a:solidFill>
                <a:latin typeface="Arial"/>
                <a:ea typeface="黑体"/>
                <a:cs typeface="Arial"/>
              </a:rPr>
              <a:t>UPennMedSch</a:t>
            </a:r>
            <a:endParaRPr lang="en-US" altLang="zh-CN" sz="1400" b="1" dirty="0">
              <a:solidFill>
                <a:srgbClr val="000090"/>
              </a:solidFill>
              <a:latin typeface="Arial"/>
              <a:ea typeface="黑体"/>
              <a:cs typeface="Arial"/>
            </a:endParaRPr>
          </a:p>
        </p:txBody>
      </p:sp>
      <p:pic>
        <p:nvPicPr>
          <p:cNvPr id="92" name="图片 7"/>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044352" y="1548383"/>
            <a:ext cx="1421095" cy="1587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矩形 20"/>
          <p:cNvSpPr/>
          <p:nvPr/>
        </p:nvSpPr>
        <p:spPr>
          <a:xfrm>
            <a:off x="1044353" y="3204567"/>
            <a:ext cx="1440160" cy="754360"/>
          </a:xfrm>
          <a:prstGeom prst="rect">
            <a:avLst/>
          </a:prstGeom>
        </p:spPr>
        <p:txBody>
          <a:bodyPr wrap="square" lIns="106985" tIns="53492" rIns="106985" bIns="53492">
            <a:spAutoFit/>
          </a:bodyPr>
          <a:lstStyle/>
          <a:p>
            <a:r>
              <a:rPr lang="en-US" altLang="zh-CN" sz="1400" b="1" dirty="0">
                <a:solidFill>
                  <a:srgbClr val="000090"/>
                </a:solidFill>
                <a:latin typeface="Arial"/>
                <a:ea typeface="微软雅黑" panose="020B0503020204020204" pitchFamily="34" charset="-122"/>
                <a:cs typeface="Arial"/>
              </a:rPr>
              <a:t>Allan I </a:t>
            </a:r>
            <a:r>
              <a:rPr lang="en-US" altLang="zh-CN" sz="1400" b="1" dirty="0" err="1">
                <a:solidFill>
                  <a:srgbClr val="000090"/>
                </a:solidFill>
                <a:latin typeface="Arial"/>
                <a:ea typeface="微软雅黑" panose="020B0503020204020204" pitchFamily="34" charset="-122"/>
                <a:cs typeface="Arial"/>
              </a:rPr>
              <a:t>Levey</a:t>
            </a:r>
            <a:endParaRPr lang="en-US" altLang="zh-CN" sz="1400" b="1" dirty="0">
              <a:solidFill>
                <a:srgbClr val="000090"/>
              </a:solidFill>
              <a:latin typeface="Arial"/>
              <a:ea typeface="微软雅黑" panose="020B0503020204020204" pitchFamily="34" charset="-122"/>
              <a:cs typeface="Arial"/>
            </a:endParaRPr>
          </a:p>
          <a:p>
            <a:r>
              <a:rPr lang="en-US" altLang="zh-CN" sz="1400" b="1" dirty="0" smtClean="0">
                <a:solidFill>
                  <a:srgbClr val="000090"/>
                </a:solidFill>
                <a:latin typeface="Arial"/>
                <a:ea typeface="黑体"/>
                <a:cs typeface="Arial"/>
              </a:rPr>
              <a:t>Neurology</a:t>
            </a:r>
          </a:p>
          <a:p>
            <a:r>
              <a:rPr lang="en-US" altLang="zh-CN" sz="1400" b="1" dirty="0" smtClean="0">
                <a:solidFill>
                  <a:srgbClr val="000090"/>
                </a:solidFill>
                <a:latin typeface="Arial"/>
                <a:ea typeface="黑体"/>
                <a:cs typeface="Arial"/>
              </a:rPr>
              <a:t>Emory Univ.</a:t>
            </a:r>
            <a:endParaRPr lang="en-US" altLang="zh-CN" sz="1400" b="1" dirty="0">
              <a:solidFill>
                <a:srgbClr val="000090"/>
              </a:solidFill>
              <a:latin typeface="Arial"/>
              <a:ea typeface="黑体"/>
              <a:cs typeface="Arial"/>
            </a:endParaRPr>
          </a:p>
        </p:txBody>
      </p:sp>
      <p:sp>
        <p:nvSpPr>
          <p:cNvPr id="29" name="标题 2"/>
          <p:cNvSpPr txBox="1">
            <a:spLocks/>
          </p:cNvSpPr>
          <p:nvPr/>
        </p:nvSpPr>
        <p:spPr>
          <a:xfrm>
            <a:off x="900336" y="684288"/>
            <a:ext cx="7128792" cy="504055"/>
          </a:xfrm>
          <a:prstGeom prst="rect">
            <a:avLst/>
          </a:prstGeom>
          <a:solidFill>
            <a:schemeClr val="bg1"/>
          </a:solidFill>
        </p:spPr>
        <p:txBody>
          <a:bodyPr lIns="91430" tIns="45714" rIns="91430" bIns="45714"/>
          <a:lstStyle>
            <a:lvl1pPr algn="ctr" defTabSz="1068070" rtl="0" eaLnBrk="0" fontAlgn="base" hangingPunct="0">
              <a:spcBef>
                <a:spcPct val="0"/>
              </a:spcBef>
              <a:spcAft>
                <a:spcPct val="0"/>
              </a:spcAft>
              <a:defRPr sz="5100" kern="1200">
                <a:solidFill>
                  <a:schemeClr val="tx1"/>
                </a:solidFill>
                <a:latin typeface="+mj-lt"/>
                <a:ea typeface="+mj-ea"/>
                <a:cs typeface="+mj-cs"/>
              </a:defRPr>
            </a:lvl1pPr>
            <a:lvl2pPr algn="ctr" defTabSz="1068070" rtl="0" eaLnBrk="0" fontAlgn="base" hangingPunct="0">
              <a:spcBef>
                <a:spcPct val="0"/>
              </a:spcBef>
              <a:spcAft>
                <a:spcPct val="0"/>
              </a:spcAft>
              <a:defRPr sz="5100">
                <a:solidFill>
                  <a:schemeClr val="tx1"/>
                </a:solidFill>
                <a:latin typeface="Calibri" panose="020F0502020204030204" pitchFamily="34" charset="0"/>
                <a:ea typeface="宋体" panose="02010600030101010101" pitchFamily="2" charset="-122"/>
              </a:defRPr>
            </a:lvl2pPr>
            <a:lvl3pPr algn="ctr" defTabSz="1068070" rtl="0" eaLnBrk="0" fontAlgn="base" hangingPunct="0">
              <a:spcBef>
                <a:spcPct val="0"/>
              </a:spcBef>
              <a:spcAft>
                <a:spcPct val="0"/>
              </a:spcAft>
              <a:defRPr sz="5100">
                <a:solidFill>
                  <a:schemeClr val="tx1"/>
                </a:solidFill>
                <a:latin typeface="Calibri" panose="020F0502020204030204" pitchFamily="34" charset="0"/>
                <a:ea typeface="宋体" panose="02010600030101010101" pitchFamily="2" charset="-122"/>
              </a:defRPr>
            </a:lvl3pPr>
            <a:lvl4pPr algn="ctr" defTabSz="1068070" rtl="0" eaLnBrk="0" fontAlgn="base" hangingPunct="0">
              <a:spcBef>
                <a:spcPct val="0"/>
              </a:spcBef>
              <a:spcAft>
                <a:spcPct val="0"/>
              </a:spcAft>
              <a:defRPr sz="5100">
                <a:solidFill>
                  <a:schemeClr val="tx1"/>
                </a:solidFill>
                <a:latin typeface="Calibri" panose="020F0502020204030204" pitchFamily="34" charset="0"/>
                <a:ea typeface="宋体" panose="02010600030101010101" pitchFamily="2" charset="-122"/>
              </a:defRPr>
            </a:lvl4pPr>
            <a:lvl5pPr algn="ctr" defTabSz="1068070" rtl="0" eaLnBrk="0" fontAlgn="base" hangingPunct="0">
              <a:spcBef>
                <a:spcPct val="0"/>
              </a:spcBef>
              <a:spcAft>
                <a:spcPct val="0"/>
              </a:spcAft>
              <a:defRPr sz="5100">
                <a:solidFill>
                  <a:schemeClr val="tx1"/>
                </a:solidFill>
                <a:latin typeface="Calibri" panose="020F0502020204030204" pitchFamily="34" charset="0"/>
                <a:ea typeface="宋体" panose="02010600030101010101" pitchFamily="2" charset="-122"/>
              </a:defRPr>
            </a:lvl5pPr>
            <a:lvl6pPr marL="457200" algn="ctr" defTabSz="1068070" rtl="0" fontAlgn="base">
              <a:spcBef>
                <a:spcPct val="0"/>
              </a:spcBef>
              <a:spcAft>
                <a:spcPct val="0"/>
              </a:spcAft>
              <a:defRPr sz="5100">
                <a:solidFill>
                  <a:schemeClr val="tx1"/>
                </a:solidFill>
                <a:latin typeface="Calibri" panose="020F0502020204030204" pitchFamily="34" charset="0"/>
                <a:ea typeface="宋体" panose="02010600030101010101" pitchFamily="2" charset="-122"/>
              </a:defRPr>
            </a:lvl6pPr>
            <a:lvl7pPr marL="914400" algn="ctr" defTabSz="1068070" rtl="0" fontAlgn="base">
              <a:spcBef>
                <a:spcPct val="0"/>
              </a:spcBef>
              <a:spcAft>
                <a:spcPct val="0"/>
              </a:spcAft>
              <a:defRPr sz="5100">
                <a:solidFill>
                  <a:schemeClr val="tx1"/>
                </a:solidFill>
                <a:latin typeface="Calibri" panose="020F0502020204030204" pitchFamily="34" charset="0"/>
                <a:ea typeface="宋体" panose="02010600030101010101" pitchFamily="2" charset="-122"/>
              </a:defRPr>
            </a:lvl7pPr>
            <a:lvl8pPr marL="1371600" algn="ctr" defTabSz="1068070" rtl="0" fontAlgn="base">
              <a:spcBef>
                <a:spcPct val="0"/>
              </a:spcBef>
              <a:spcAft>
                <a:spcPct val="0"/>
              </a:spcAft>
              <a:defRPr sz="5100">
                <a:solidFill>
                  <a:schemeClr val="tx1"/>
                </a:solidFill>
                <a:latin typeface="Calibri" panose="020F0502020204030204" pitchFamily="34" charset="0"/>
                <a:ea typeface="宋体" panose="02010600030101010101" pitchFamily="2" charset="-122"/>
              </a:defRPr>
            </a:lvl8pPr>
            <a:lvl9pPr marL="1828800" algn="ctr" defTabSz="1068070" rtl="0" fontAlgn="base">
              <a:spcBef>
                <a:spcPct val="0"/>
              </a:spcBef>
              <a:spcAft>
                <a:spcPct val="0"/>
              </a:spcAft>
              <a:defRPr sz="5100">
                <a:solidFill>
                  <a:schemeClr val="tx1"/>
                </a:solidFill>
                <a:latin typeface="Calibri" panose="020F0502020204030204" pitchFamily="34" charset="0"/>
                <a:ea typeface="宋体" panose="02010600030101010101" pitchFamily="2" charset="-122"/>
              </a:defRPr>
            </a:lvl9pPr>
          </a:lstStyle>
          <a:p>
            <a:r>
              <a:rPr lang="en-US" altLang="zh-CN" sz="2800" b="1" dirty="0" smtClean="0">
                <a:solidFill>
                  <a:srgbClr val="800000"/>
                </a:solidFill>
                <a:effectLst>
                  <a:outerShdw blurRad="38100" dist="38100" dir="2700000" algn="tl">
                    <a:srgbClr val="000000">
                      <a:alpha val="43137"/>
                    </a:srgbClr>
                  </a:outerShdw>
                </a:effectLst>
                <a:latin typeface="Arial"/>
                <a:ea typeface="黑体"/>
                <a:cs typeface="Arial"/>
              </a:rPr>
              <a:t>Scientific consultant members of CAADI</a:t>
            </a:r>
            <a:endParaRPr lang="zh-CN" altLang="en-US" sz="2800" b="1" dirty="0">
              <a:solidFill>
                <a:srgbClr val="800000"/>
              </a:solidFill>
              <a:latin typeface="Arial"/>
              <a:ea typeface="黑体"/>
              <a:cs typeface="Arial"/>
            </a:endParaRPr>
          </a:p>
        </p:txBody>
      </p:sp>
      <p:pic>
        <p:nvPicPr>
          <p:cNvPr id="30" name="Picture 1" descr="hk photo2b copy"/>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749208" y="1548383"/>
            <a:ext cx="1440160"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116360" y="3996655"/>
            <a:ext cx="1388469"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图片 7"/>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7237040" y="3996655"/>
            <a:ext cx="1440160"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8821216" y="3996655"/>
            <a:ext cx="1440160"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矩形 84"/>
          <p:cNvSpPr/>
          <p:nvPr/>
        </p:nvSpPr>
        <p:spPr>
          <a:xfrm>
            <a:off x="8749208" y="3204567"/>
            <a:ext cx="1584176" cy="754360"/>
          </a:xfrm>
          <a:prstGeom prst="rect">
            <a:avLst/>
          </a:prstGeom>
        </p:spPr>
        <p:txBody>
          <a:bodyPr wrap="square" lIns="106985" tIns="53492" rIns="106985" bIns="53492">
            <a:spAutoFit/>
          </a:bodyPr>
          <a:lstStyle/>
          <a:p>
            <a:r>
              <a:rPr lang="en-US" altLang="zh-CN" sz="1400" b="1" dirty="0" smtClean="0">
                <a:solidFill>
                  <a:srgbClr val="000090"/>
                </a:solidFill>
                <a:latin typeface="Arial"/>
                <a:ea typeface="黑体"/>
                <a:cs typeface="Arial"/>
              </a:rPr>
              <a:t>Hank Kong</a:t>
            </a:r>
            <a:endParaRPr lang="en-US" altLang="zh-CN" sz="1400" b="1" dirty="0">
              <a:solidFill>
                <a:srgbClr val="000090"/>
              </a:solidFill>
              <a:latin typeface="Arial"/>
              <a:ea typeface="黑体"/>
              <a:cs typeface="Arial"/>
            </a:endParaRPr>
          </a:p>
          <a:p>
            <a:r>
              <a:rPr lang="en-US" altLang="zh-CN" sz="1400" b="1" dirty="0" smtClean="0">
                <a:solidFill>
                  <a:srgbClr val="000090"/>
                </a:solidFill>
                <a:latin typeface="Arial"/>
                <a:ea typeface="黑体"/>
                <a:cs typeface="Arial"/>
              </a:rPr>
              <a:t>Radiochemistry</a:t>
            </a:r>
          </a:p>
          <a:p>
            <a:r>
              <a:rPr lang="en-US" altLang="zh-CN" sz="1400" b="1" dirty="0" smtClean="0">
                <a:solidFill>
                  <a:srgbClr val="000090"/>
                </a:solidFill>
                <a:latin typeface="Arial"/>
                <a:ea typeface="黑体"/>
                <a:cs typeface="Arial"/>
              </a:rPr>
              <a:t>Univ. Penn</a:t>
            </a:r>
            <a:endParaRPr lang="en-US" altLang="zh-CN" sz="1400" b="1" dirty="0">
              <a:solidFill>
                <a:srgbClr val="000090"/>
              </a:solidFill>
              <a:latin typeface="Arial"/>
              <a:ea typeface="黑体"/>
              <a:cs typeface="Arial"/>
            </a:endParaRPr>
          </a:p>
        </p:txBody>
      </p:sp>
      <p:sp>
        <p:nvSpPr>
          <p:cNvPr id="35" name="矩形 84"/>
          <p:cNvSpPr/>
          <p:nvPr/>
        </p:nvSpPr>
        <p:spPr>
          <a:xfrm>
            <a:off x="7165032" y="5652839"/>
            <a:ext cx="1728192" cy="754360"/>
          </a:xfrm>
          <a:prstGeom prst="rect">
            <a:avLst/>
          </a:prstGeom>
        </p:spPr>
        <p:txBody>
          <a:bodyPr wrap="square" lIns="106985" tIns="53492" rIns="106985" bIns="53492">
            <a:spAutoFit/>
          </a:bodyPr>
          <a:lstStyle/>
          <a:p>
            <a:r>
              <a:rPr lang="en-US" altLang="zh-CN" sz="1400" b="1" dirty="0" smtClean="0">
                <a:solidFill>
                  <a:srgbClr val="000090"/>
                </a:solidFill>
                <a:latin typeface="Arial"/>
                <a:ea typeface="黑体"/>
                <a:cs typeface="Arial"/>
              </a:rPr>
              <a:t>Takeshi </a:t>
            </a:r>
            <a:r>
              <a:rPr lang="en-US" altLang="zh-CN" sz="1400" b="1" dirty="0" err="1" smtClean="0">
                <a:solidFill>
                  <a:srgbClr val="000090"/>
                </a:solidFill>
                <a:latin typeface="Arial"/>
                <a:ea typeface="黑体"/>
                <a:cs typeface="Arial"/>
              </a:rPr>
              <a:t>Iwatsubo</a:t>
            </a:r>
            <a:endParaRPr lang="en-US" altLang="zh-CN" sz="1400" b="1" dirty="0">
              <a:solidFill>
                <a:srgbClr val="000090"/>
              </a:solidFill>
              <a:latin typeface="Arial"/>
              <a:ea typeface="黑体"/>
              <a:cs typeface="Arial"/>
            </a:endParaRPr>
          </a:p>
          <a:p>
            <a:r>
              <a:rPr lang="en-US" altLang="zh-CN" sz="1400" b="1" dirty="0" smtClean="0">
                <a:solidFill>
                  <a:srgbClr val="000090"/>
                </a:solidFill>
                <a:latin typeface="Arial"/>
                <a:ea typeface="黑体"/>
                <a:cs typeface="Arial"/>
              </a:rPr>
              <a:t>Neurology</a:t>
            </a:r>
          </a:p>
          <a:p>
            <a:r>
              <a:rPr lang="en-US" altLang="zh-CN" sz="1400" b="1" dirty="0" smtClean="0">
                <a:solidFill>
                  <a:srgbClr val="000090"/>
                </a:solidFill>
                <a:latin typeface="Arial"/>
                <a:ea typeface="黑体"/>
                <a:cs typeface="Arial"/>
              </a:rPr>
              <a:t>Tokyo Univ.</a:t>
            </a:r>
            <a:endParaRPr lang="en-US" altLang="zh-CN" sz="1400" b="1" dirty="0">
              <a:solidFill>
                <a:srgbClr val="000090"/>
              </a:solidFill>
              <a:latin typeface="Arial"/>
              <a:ea typeface="黑体"/>
              <a:cs typeface="Arial"/>
            </a:endParaRPr>
          </a:p>
        </p:txBody>
      </p:sp>
      <p:sp>
        <p:nvSpPr>
          <p:cNvPr id="36" name="矩形 84"/>
          <p:cNvSpPr/>
          <p:nvPr/>
        </p:nvSpPr>
        <p:spPr>
          <a:xfrm>
            <a:off x="8893224" y="5618559"/>
            <a:ext cx="1584176" cy="754360"/>
          </a:xfrm>
          <a:prstGeom prst="rect">
            <a:avLst/>
          </a:prstGeom>
        </p:spPr>
        <p:txBody>
          <a:bodyPr wrap="square" lIns="106985" tIns="53492" rIns="106985" bIns="53492">
            <a:spAutoFit/>
          </a:bodyPr>
          <a:lstStyle/>
          <a:p>
            <a:r>
              <a:rPr lang="en-US" altLang="zh-CN" sz="1400" b="1" dirty="0" smtClean="0">
                <a:solidFill>
                  <a:srgbClr val="000090"/>
                </a:solidFill>
                <a:latin typeface="Arial"/>
                <a:ea typeface="黑体"/>
                <a:cs typeface="Arial"/>
              </a:rPr>
              <a:t>Philip Wong </a:t>
            </a:r>
            <a:endParaRPr lang="en-US" altLang="zh-CN" sz="1400" b="1" dirty="0">
              <a:solidFill>
                <a:srgbClr val="000090"/>
              </a:solidFill>
              <a:latin typeface="Arial"/>
              <a:ea typeface="黑体"/>
              <a:cs typeface="Arial"/>
            </a:endParaRPr>
          </a:p>
          <a:p>
            <a:r>
              <a:rPr lang="en-US" altLang="zh-CN" sz="1400" b="1" dirty="0" smtClean="0">
                <a:solidFill>
                  <a:srgbClr val="000090"/>
                </a:solidFill>
                <a:latin typeface="Arial"/>
                <a:ea typeface="黑体"/>
                <a:cs typeface="Arial"/>
              </a:rPr>
              <a:t>Neuroscience</a:t>
            </a:r>
          </a:p>
          <a:p>
            <a:r>
              <a:rPr lang="en-US" altLang="zh-CN" sz="1400" b="1" dirty="0" smtClean="0">
                <a:solidFill>
                  <a:srgbClr val="000090"/>
                </a:solidFill>
                <a:latin typeface="Arial"/>
                <a:ea typeface="黑体"/>
                <a:cs typeface="Arial"/>
              </a:rPr>
              <a:t>John Hopkins</a:t>
            </a:r>
            <a:endParaRPr lang="en-US" altLang="zh-CN" sz="1400" b="1" dirty="0">
              <a:solidFill>
                <a:srgbClr val="000090"/>
              </a:solidFill>
              <a:latin typeface="Arial"/>
              <a:ea typeface="黑体"/>
              <a:cs typeface="Arial"/>
            </a:endParaRPr>
          </a:p>
        </p:txBody>
      </p:sp>
      <p:sp>
        <p:nvSpPr>
          <p:cNvPr id="37" name="矩形 84"/>
          <p:cNvSpPr/>
          <p:nvPr/>
        </p:nvSpPr>
        <p:spPr>
          <a:xfrm>
            <a:off x="1044352" y="5580831"/>
            <a:ext cx="1584176" cy="969803"/>
          </a:xfrm>
          <a:prstGeom prst="rect">
            <a:avLst/>
          </a:prstGeom>
        </p:spPr>
        <p:txBody>
          <a:bodyPr wrap="square" lIns="106985" tIns="53492" rIns="106985" bIns="53492">
            <a:spAutoFit/>
          </a:bodyPr>
          <a:lstStyle/>
          <a:p>
            <a:r>
              <a:rPr lang="en-US" altLang="zh-CN" sz="1400" b="1" dirty="0" err="1" smtClean="0">
                <a:solidFill>
                  <a:srgbClr val="000090"/>
                </a:solidFill>
                <a:latin typeface="Arial" charset="0"/>
                <a:cs typeface="Arial" charset="0"/>
              </a:rPr>
              <a:t>Zaven</a:t>
            </a:r>
            <a:r>
              <a:rPr lang="en-US" altLang="zh-CN" sz="1400" b="1" dirty="0" smtClean="0">
                <a:solidFill>
                  <a:srgbClr val="000090"/>
                </a:solidFill>
                <a:latin typeface="Arial" charset="0"/>
                <a:cs typeface="Arial" charset="0"/>
              </a:rPr>
              <a:t> S. </a:t>
            </a:r>
            <a:r>
              <a:rPr lang="en-US" altLang="zh-CN" sz="1400" b="1" dirty="0">
                <a:solidFill>
                  <a:srgbClr val="000090"/>
                </a:solidFill>
                <a:latin typeface="Arial" charset="0"/>
                <a:cs typeface="Arial" charset="0"/>
              </a:rPr>
              <a:t>Khachaturian</a:t>
            </a:r>
          </a:p>
          <a:p>
            <a:r>
              <a:rPr lang="en-US" altLang="zh-CN" sz="1400" dirty="0">
                <a:solidFill>
                  <a:srgbClr val="000090"/>
                </a:solidFill>
                <a:latin typeface="Arial" charset="0"/>
                <a:cs typeface="Arial" charset="0"/>
              </a:rPr>
              <a:t>Alzheimer’s &amp; Dementia</a:t>
            </a:r>
            <a:endParaRPr lang="zh-CN" altLang="en-US" sz="1400" dirty="0">
              <a:solidFill>
                <a:srgbClr val="000090"/>
              </a:solidFill>
              <a:latin typeface="Arial" charset="0"/>
              <a:cs typeface="微软雅黑" charset="0"/>
            </a:endParaRPr>
          </a:p>
        </p:txBody>
      </p:sp>
    </p:spTree>
    <p:extLst>
      <p:ext uri="{BB962C8B-B14F-4D97-AF65-F5344CB8AC3E}">
        <p14:creationId xmlns:p14="http://schemas.microsoft.com/office/powerpoint/2010/main" val="418029335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标题 1"/>
          <p:cNvSpPr>
            <a:spLocks noGrp="1"/>
          </p:cNvSpPr>
          <p:nvPr>
            <p:ph type="title"/>
          </p:nvPr>
        </p:nvSpPr>
        <p:spPr>
          <a:xfrm>
            <a:off x="828328" y="540271"/>
            <a:ext cx="7768063" cy="588098"/>
          </a:xfrm>
          <a:solidFill>
            <a:schemeClr val="bg1"/>
          </a:solidFill>
        </p:spPr>
        <p:txBody>
          <a:bodyPr>
            <a:normAutofit fontScale="90000"/>
          </a:bodyPr>
          <a:lstStyle/>
          <a:p>
            <a:pPr>
              <a:defRPr/>
            </a:pPr>
            <a:r>
              <a:rPr lang="en-US" altLang="zh-CN" b="1" dirty="0" smtClean="0">
                <a:solidFill>
                  <a:srgbClr val="800000"/>
                </a:solidFill>
                <a:latin typeface="Arial"/>
                <a:ea typeface="黑体"/>
                <a:cs typeface="Arial"/>
              </a:rPr>
              <a:t>Basic principles</a:t>
            </a:r>
            <a:endParaRPr lang="zh-CN" altLang="en-US" b="1" dirty="0">
              <a:solidFill>
                <a:srgbClr val="800000"/>
              </a:solidFill>
              <a:latin typeface="Arial"/>
              <a:ea typeface="黑体"/>
              <a:cs typeface="Arial"/>
            </a:endParaRPr>
          </a:p>
        </p:txBody>
      </p:sp>
      <p:sp>
        <p:nvSpPr>
          <p:cNvPr id="5" name="MH_SubTitle_1"/>
          <p:cNvSpPr/>
          <p:nvPr>
            <p:custDataLst>
              <p:tags r:id="rId1"/>
            </p:custDataLst>
          </p:nvPr>
        </p:nvSpPr>
        <p:spPr>
          <a:xfrm>
            <a:off x="828328" y="1557558"/>
            <a:ext cx="2664296" cy="55695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lnSpc>
                <a:spcPct val="90000"/>
              </a:lnSpc>
              <a:defRPr/>
            </a:pPr>
            <a:r>
              <a:rPr lang="en-US" altLang="zh-CN" sz="2400" b="1" dirty="0" smtClean="0">
                <a:solidFill>
                  <a:schemeClr val="bg1"/>
                </a:solidFill>
                <a:latin typeface="Arial"/>
                <a:ea typeface="微软雅黑" charset="0"/>
                <a:cs typeface="Arial"/>
              </a:rPr>
              <a:t>Limited goals</a:t>
            </a:r>
            <a:endParaRPr lang="zh-CN" altLang="en-US" sz="2400" b="1" dirty="0">
              <a:solidFill>
                <a:schemeClr val="bg1"/>
              </a:solidFill>
              <a:latin typeface="Arial"/>
              <a:ea typeface="微软雅黑" charset="0"/>
              <a:cs typeface="Arial"/>
            </a:endParaRPr>
          </a:p>
        </p:txBody>
      </p:sp>
      <p:sp>
        <p:nvSpPr>
          <p:cNvPr id="7" name="MH_SubTitle_1"/>
          <p:cNvSpPr/>
          <p:nvPr>
            <p:custDataLst>
              <p:tags r:id="rId2"/>
            </p:custDataLst>
          </p:nvPr>
        </p:nvSpPr>
        <p:spPr>
          <a:xfrm>
            <a:off x="828328" y="2420404"/>
            <a:ext cx="2664296" cy="64807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lnSpc>
                <a:spcPct val="110000"/>
              </a:lnSpc>
              <a:defRPr/>
            </a:pPr>
            <a:r>
              <a:rPr lang="en-US" altLang="zh-CN" sz="2400" b="1" dirty="0" smtClean="0">
                <a:solidFill>
                  <a:schemeClr val="bg1"/>
                </a:solidFill>
                <a:latin typeface="Arial"/>
                <a:ea typeface="宋体" charset="0"/>
                <a:cs typeface="Arial"/>
              </a:rPr>
              <a:t>Stable support</a:t>
            </a:r>
            <a:endParaRPr lang="zh-CN" altLang="en-US" sz="2400" b="1" dirty="0">
              <a:solidFill>
                <a:schemeClr val="bg1"/>
              </a:solidFill>
              <a:latin typeface="Arial"/>
              <a:ea typeface="宋体" charset="0"/>
              <a:cs typeface="Arial"/>
            </a:endParaRPr>
          </a:p>
        </p:txBody>
      </p:sp>
      <p:sp>
        <p:nvSpPr>
          <p:cNvPr id="9" name="MH_SubTitle_1"/>
          <p:cNvSpPr/>
          <p:nvPr>
            <p:custDataLst>
              <p:tags r:id="rId3"/>
            </p:custDataLst>
          </p:nvPr>
        </p:nvSpPr>
        <p:spPr>
          <a:xfrm>
            <a:off x="828328" y="3284500"/>
            <a:ext cx="2664296" cy="64807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2400" b="1" dirty="0" smtClean="0">
                <a:solidFill>
                  <a:schemeClr val="bg1"/>
                </a:solidFill>
                <a:latin typeface="Arial"/>
                <a:ea typeface="宋体" charset="0"/>
                <a:cs typeface="Arial"/>
              </a:rPr>
              <a:t>Collaborations</a:t>
            </a:r>
            <a:endParaRPr lang="zh-CN" altLang="en-US" sz="2400" b="1" dirty="0">
              <a:solidFill>
                <a:schemeClr val="bg1"/>
              </a:solidFill>
              <a:latin typeface="Arial"/>
              <a:ea typeface="宋体" charset="0"/>
              <a:cs typeface="Arial"/>
            </a:endParaRPr>
          </a:p>
        </p:txBody>
      </p:sp>
      <p:sp>
        <p:nvSpPr>
          <p:cNvPr id="11" name="MH_SubTitle_1"/>
          <p:cNvSpPr/>
          <p:nvPr>
            <p:custDataLst>
              <p:tags r:id="rId4"/>
            </p:custDataLst>
          </p:nvPr>
        </p:nvSpPr>
        <p:spPr>
          <a:xfrm>
            <a:off x="828328" y="4076588"/>
            <a:ext cx="2664296" cy="64807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2400" b="1" dirty="0" smtClean="0">
                <a:solidFill>
                  <a:schemeClr val="bg1"/>
                </a:solidFill>
                <a:latin typeface="Arial"/>
                <a:ea typeface="宋体" charset="0"/>
                <a:cs typeface="Arial"/>
              </a:rPr>
              <a:t>Integration</a:t>
            </a:r>
            <a:endParaRPr lang="zh-CN" altLang="en-US" sz="2400" b="1" dirty="0">
              <a:solidFill>
                <a:schemeClr val="bg1"/>
              </a:solidFill>
              <a:latin typeface="Arial"/>
              <a:ea typeface="宋体" charset="0"/>
              <a:cs typeface="Arial"/>
            </a:endParaRPr>
          </a:p>
        </p:txBody>
      </p:sp>
      <p:sp>
        <p:nvSpPr>
          <p:cNvPr id="13" name="MH_SubTitle_1"/>
          <p:cNvSpPr/>
          <p:nvPr>
            <p:custDataLst>
              <p:tags r:id="rId5"/>
            </p:custDataLst>
          </p:nvPr>
        </p:nvSpPr>
        <p:spPr>
          <a:xfrm>
            <a:off x="828328" y="4941934"/>
            <a:ext cx="2664296" cy="6468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2000" b="1" dirty="0" smtClean="0">
                <a:solidFill>
                  <a:schemeClr val="bg1"/>
                </a:solidFill>
                <a:latin typeface="Arial"/>
                <a:ea typeface="宋体" charset="0"/>
                <a:cs typeface="Arial"/>
              </a:rPr>
              <a:t>Frontier breakthrough </a:t>
            </a:r>
            <a:endParaRPr lang="zh-CN" altLang="en-US" sz="2000" b="1" dirty="0">
              <a:solidFill>
                <a:schemeClr val="bg1"/>
              </a:solidFill>
              <a:latin typeface="Arial"/>
              <a:ea typeface="宋体" charset="0"/>
              <a:cs typeface="Arial"/>
            </a:endParaRPr>
          </a:p>
        </p:txBody>
      </p:sp>
      <p:sp>
        <p:nvSpPr>
          <p:cNvPr id="15" name="MH_SubTitle_1"/>
          <p:cNvSpPr/>
          <p:nvPr>
            <p:custDataLst>
              <p:tags r:id="rId6"/>
            </p:custDataLst>
          </p:nvPr>
        </p:nvSpPr>
        <p:spPr>
          <a:xfrm>
            <a:off x="828328" y="5806030"/>
            <a:ext cx="2664296" cy="64807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lnSpcReduction="10000"/>
          </a:bodyPr>
          <a:lstStyle/>
          <a:p>
            <a:pPr algn="ctr">
              <a:lnSpc>
                <a:spcPct val="110000"/>
              </a:lnSpc>
              <a:defRPr/>
            </a:pPr>
            <a:r>
              <a:rPr lang="en-US" altLang="zh-CN" sz="2000" b="1" dirty="0" smtClean="0">
                <a:solidFill>
                  <a:schemeClr val="bg1"/>
                </a:solidFill>
                <a:latin typeface="Arial"/>
                <a:ea typeface="宋体" charset="0"/>
                <a:cs typeface="Arial"/>
              </a:rPr>
              <a:t>Sharing and development</a:t>
            </a:r>
            <a:endParaRPr lang="zh-CN" altLang="en-US" sz="2000" b="1" dirty="0">
              <a:solidFill>
                <a:schemeClr val="bg1"/>
              </a:solidFill>
              <a:latin typeface="Arial"/>
              <a:ea typeface="宋体" charset="0"/>
              <a:cs typeface="Arial"/>
            </a:endParaRPr>
          </a:p>
        </p:txBody>
      </p:sp>
      <p:sp>
        <p:nvSpPr>
          <p:cNvPr id="112655" name="TextBox 16"/>
          <p:cNvSpPr txBox="1">
            <a:spLocks noChangeArrowheads="1"/>
          </p:cNvSpPr>
          <p:nvPr/>
        </p:nvSpPr>
        <p:spPr bwMode="auto">
          <a:xfrm>
            <a:off x="3492624" y="2457359"/>
            <a:ext cx="6831111" cy="467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6985" tIns="53492" rIns="106985" bIns="53492">
            <a:spAutoFit/>
          </a:bodyPr>
          <a:lstStyle>
            <a:lvl1pPr marL="285750" indent="-285750">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a:lnSpc>
                <a:spcPct val="120000"/>
              </a:lnSpc>
              <a:buClr>
                <a:srgbClr val="FF0000"/>
              </a:buClr>
              <a:buFont typeface="Arial" charset="0"/>
              <a:buChar char="•"/>
            </a:pPr>
            <a:r>
              <a:rPr lang="en-US" altLang="zh-CN" sz="2000" b="0" dirty="0" smtClean="0">
                <a:solidFill>
                  <a:srgbClr val="000000"/>
                </a:solidFill>
                <a:latin typeface="Arial"/>
                <a:ea typeface="微软雅黑" charset="0"/>
                <a:cs typeface="Arial"/>
              </a:rPr>
              <a:t>Stably support research teams with focused directions</a:t>
            </a:r>
            <a:endParaRPr lang="zh-CN" altLang="en-US" sz="2000" b="0" dirty="0">
              <a:solidFill>
                <a:srgbClr val="000000"/>
              </a:solidFill>
              <a:latin typeface="Arial"/>
              <a:ea typeface="微软雅黑" charset="0"/>
              <a:cs typeface="Arial"/>
            </a:endParaRPr>
          </a:p>
        </p:txBody>
      </p:sp>
      <p:sp>
        <p:nvSpPr>
          <p:cNvPr id="112656" name="TextBox 17"/>
          <p:cNvSpPr txBox="1">
            <a:spLocks noChangeArrowheads="1"/>
          </p:cNvSpPr>
          <p:nvPr/>
        </p:nvSpPr>
        <p:spPr bwMode="auto">
          <a:xfrm>
            <a:off x="3492624" y="3204567"/>
            <a:ext cx="7328738" cy="80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6985" tIns="53492" rIns="106985" bIns="53492">
            <a:spAutoFit/>
          </a:bodyPr>
          <a:lstStyle>
            <a:lvl1pPr marL="285750" indent="-285750">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a:lnSpc>
                <a:spcPct val="120000"/>
              </a:lnSpc>
              <a:buClr>
                <a:srgbClr val="FF0000"/>
              </a:buClr>
              <a:buFont typeface="Arial" charset="0"/>
              <a:buChar char="•"/>
            </a:pPr>
            <a:r>
              <a:rPr lang="en-US" altLang="zh-CN" sz="1900" b="0" dirty="0" smtClean="0">
                <a:solidFill>
                  <a:srgbClr val="000000"/>
                </a:solidFill>
                <a:latin typeface="Arial"/>
                <a:ea typeface="微软雅黑" charset="0"/>
                <a:cs typeface="Arial"/>
              </a:rPr>
              <a:t>Collaborate different disciplines of medicine, chemistry, physics, engineering, computation on ideas and technologies.  </a:t>
            </a:r>
            <a:endParaRPr lang="zh-CN" altLang="en-US" sz="1900" b="0" dirty="0">
              <a:solidFill>
                <a:srgbClr val="000000"/>
              </a:solidFill>
              <a:latin typeface="微软雅黑" charset="0"/>
              <a:ea typeface="微软雅黑" charset="0"/>
              <a:cs typeface="宋体" charset="0"/>
            </a:endParaRPr>
          </a:p>
        </p:txBody>
      </p:sp>
      <p:sp>
        <p:nvSpPr>
          <p:cNvPr id="112657" name="TextBox 18"/>
          <p:cNvSpPr txBox="1">
            <a:spLocks noChangeArrowheads="1"/>
          </p:cNvSpPr>
          <p:nvPr/>
        </p:nvSpPr>
        <p:spPr bwMode="auto">
          <a:xfrm>
            <a:off x="3492624" y="4032243"/>
            <a:ext cx="7172705" cy="83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6985" tIns="53492" rIns="106985" bIns="53492">
            <a:spAutoFit/>
          </a:bodyPr>
          <a:lstStyle>
            <a:lvl1pPr marL="285750" indent="-285750">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a:lnSpc>
                <a:spcPct val="120000"/>
              </a:lnSpc>
              <a:buClr>
                <a:srgbClr val="FF0000"/>
              </a:buClr>
              <a:buFont typeface="Arial" charset="0"/>
              <a:buChar char="•"/>
            </a:pPr>
            <a:r>
              <a:rPr lang="en-US" altLang="zh-CN" sz="2000" b="0" dirty="0" smtClean="0">
                <a:solidFill>
                  <a:srgbClr val="000000"/>
                </a:solidFill>
                <a:latin typeface="Arial"/>
                <a:ea typeface="微软雅黑" charset="0"/>
                <a:cs typeface="Arial"/>
              </a:rPr>
              <a:t>Integrate all efforts and focus on molecular or cellular mechanisms of aging and degeneration.</a:t>
            </a:r>
            <a:endParaRPr lang="zh-CN" altLang="en-US" sz="2000" b="0" dirty="0">
              <a:solidFill>
                <a:srgbClr val="000000"/>
              </a:solidFill>
              <a:latin typeface="Arial"/>
              <a:ea typeface="微软雅黑" charset="0"/>
              <a:cs typeface="Arial"/>
            </a:endParaRPr>
          </a:p>
        </p:txBody>
      </p:sp>
      <p:sp>
        <p:nvSpPr>
          <p:cNvPr id="112658" name="矩形 2"/>
          <p:cNvSpPr>
            <a:spLocks noChangeArrowheads="1"/>
          </p:cNvSpPr>
          <p:nvPr/>
        </p:nvSpPr>
        <p:spPr bwMode="auto">
          <a:xfrm>
            <a:off x="3492623" y="4868676"/>
            <a:ext cx="7671621" cy="83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6985" tIns="53492" rIns="106985" bIns="53492">
            <a:spAutoFit/>
          </a:bodyPr>
          <a:lstStyle/>
          <a:p>
            <a:pPr marL="334328" indent="-334328">
              <a:lnSpc>
                <a:spcPct val="120000"/>
              </a:lnSpc>
              <a:buClr>
                <a:srgbClr val="FF0000"/>
              </a:buClr>
              <a:buFont typeface="Arial" charset="0"/>
              <a:buChar char="•"/>
            </a:pPr>
            <a:r>
              <a:rPr lang="en-US" altLang="zh-CN" sz="2000" dirty="0" smtClean="0">
                <a:solidFill>
                  <a:srgbClr val="000000"/>
                </a:solidFill>
                <a:latin typeface="Arial"/>
                <a:ea typeface="微软雅黑" charset="0"/>
                <a:cs typeface="Arial"/>
              </a:rPr>
              <a:t>Integrate the </a:t>
            </a:r>
            <a:r>
              <a:rPr lang="en-US" altLang="zh-CN" sz="2000" dirty="0" err="1" smtClean="0">
                <a:solidFill>
                  <a:srgbClr val="000000"/>
                </a:solidFill>
                <a:latin typeface="Arial"/>
                <a:ea typeface="微软雅黑" charset="0"/>
                <a:cs typeface="Arial"/>
              </a:rPr>
              <a:t>strenth</a:t>
            </a:r>
            <a:r>
              <a:rPr lang="en-US" altLang="zh-CN" sz="2000" dirty="0" smtClean="0">
                <a:solidFill>
                  <a:srgbClr val="000000"/>
                </a:solidFill>
                <a:latin typeface="Arial"/>
                <a:ea typeface="微软雅黑" charset="0"/>
                <a:cs typeface="Arial"/>
              </a:rPr>
              <a:t> of research teams to tackle couple the most difficult issues or hot-sports and make breakthrough. </a:t>
            </a:r>
            <a:endParaRPr lang="zh-CN" altLang="en-US" sz="2000" dirty="0">
              <a:solidFill>
                <a:srgbClr val="000000"/>
              </a:solidFill>
              <a:latin typeface="微软雅黑" charset="0"/>
              <a:ea typeface="微软雅黑" charset="0"/>
              <a:cs typeface="微软雅黑" charset="0"/>
            </a:endParaRPr>
          </a:p>
        </p:txBody>
      </p:sp>
      <p:sp>
        <p:nvSpPr>
          <p:cNvPr id="112659" name="矩形 20"/>
          <p:cNvSpPr>
            <a:spLocks noChangeArrowheads="1"/>
          </p:cNvSpPr>
          <p:nvPr/>
        </p:nvSpPr>
        <p:spPr bwMode="auto">
          <a:xfrm>
            <a:off x="3492624" y="5660764"/>
            <a:ext cx="7412992" cy="1150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6985" tIns="53492" rIns="106985" bIns="53492">
            <a:spAutoFit/>
          </a:bodyPr>
          <a:lstStyle/>
          <a:p>
            <a:pPr marL="334328" indent="-334328">
              <a:lnSpc>
                <a:spcPct val="120000"/>
              </a:lnSpc>
              <a:buClr>
                <a:srgbClr val="FF0000"/>
              </a:buClr>
              <a:buFont typeface="Arial" charset="0"/>
              <a:buChar char="•"/>
            </a:pPr>
            <a:r>
              <a:rPr lang="en-US" altLang="zh-CN" sz="1900" dirty="0" smtClean="0">
                <a:solidFill>
                  <a:srgbClr val="000000"/>
                </a:solidFill>
                <a:latin typeface="微软雅黑" charset="0"/>
                <a:ea typeface="微软雅黑" charset="0"/>
                <a:cs typeface="微软雅黑" charset="0"/>
              </a:rPr>
              <a:t>Create sharing and collaborative atmosphere: sharing ideas, resources, platforms, integrated technologies for successful conversion of frontier medicine to clinical practice.</a:t>
            </a:r>
            <a:endParaRPr lang="zh-CN" altLang="en-US" sz="1900" dirty="0">
              <a:solidFill>
                <a:srgbClr val="000000"/>
              </a:solidFill>
              <a:latin typeface="微软雅黑" charset="0"/>
              <a:ea typeface="微软雅黑" charset="0"/>
              <a:cs typeface="微软雅黑" charset="0"/>
            </a:endParaRPr>
          </a:p>
        </p:txBody>
      </p:sp>
      <p:sp>
        <p:nvSpPr>
          <p:cNvPr id="21" name="TextBox 1"/>
          <p:cNvSpPr txBox="1">
            <a:spLocks noChangeArrowheads="1"/>
          </p:cNvSpPr>
          <p:nvPr/>
        </p:nvSpPr>
        <p:spPr bwMode="auto">
          <a:xfrm>
            <a:off x="3492624" y="1548383"/>
            <a:ext cx="7472754" cy="80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6985" tIns="53492" rIns="106985" bIns="53492">
            <a:spAutoFit/>
          </a:bodyPr>
          <a:lstStyle>
            <a:lvl1pPr marL="285750" indent="-285750">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a:lnSpc>
                <a:spcPct val="120000"/>
              </a:lnSpc>
              <a:buClr>
                <a:srgbClr val="FF0000"/>
              </a:buClr>
              <a:buFont typeface="Arial" charset="0"/>
              <a:buChar char="•"/>
            </a:pPr>
            <a:r>
              <a:rPr lang="en-US" altLang="zh-CN" sz="1900" b="0" dirty="0" smtClean="0">
                <a:solidFill>
                  <a:srgbClr val="000000"/>
                </a:solidFill>
                <a:latin typeface="Arial"/>
                <a:ea typeface="微软雅黑" charset="0"/>
                <a:cs typeface="Arial"/>
              </a:rPr>
              <a:t>Identify what the critical scientific questions in aging and related degenerative disorders are and select a few of them to tackle. </a:t>
            </a:r>
            <a:endParaRPr lang="zh-CN" altLang="en-US" sz="1900" b="0" dirty="0">
              <a:solidFill>
                <a:srgbClr val="000000"/>
              </a:solidFill>
              <a:latin typeface="Arial"/>
              <a:ea typeface="微软雅黑" charset="0"/>
              <a:cs typeface="Arial"/>
            </a:endParaRPr>
          </a:p>
        </p:txBody>
      </p:sp>
    </p:spTree>
    <p:extLst>
      <p:ext uri="{BB962C8B-B14F-4D97-AF65-F5344CB8AC3E}">
        <p14:creationId xmlns:p14="http://schemas.microsoft.com/office/powerpoint/2010/main" val="427748372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MH_SubTitle_1"/>
          <p:cNvSpPr txBox="1">
            <a:spLocks noChangeArrowheads="1"/>
          </p:cNvSpPr>
          <p:nvPr>
            <p:custDataLst>
              <p:tags r:id="rId1"/>
            </p:custDataLst>
          </p:nvPr>
        </p:nvSpPr>
        <p:spPr bwMode="auto">
          <a:xfrm>
            <a:off x="1908448" y="1548383"/>
            <a:ext cx="6235832" cy="477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a:lnSpc>
                <a:spcPct val="120000"/>
              </a:lnSpc>
              <a:spcBef>
                <a:spcPts val="702"/>
              </a:spcBef>
              <a:spcAft>
                <a:spcPts val="1404"/>
              </a:spcAft>
            </a:pPr>
            <a:r>
              <a:rPr lang="en-US" altLang="zh-CN" dirty="0" smtClean="0">
                <a:solidFill>
                  <a:srgbClr val="000090"/>
                </a:solidFill>
                <a:latin typeface="Arial"/>
                <a:ea typeface="黑体" charset="0"/>
                <a:cs typeface="Arial"/>
              </a:rPr>
              <a:t>General scientific mission</a:t>
            </a:r>
            <a:r>
              <a:rPr lang="zh-CN" altLang="en-US" dirty="0" smtClean="0">
                <a:solidFill>
                  <a:srgbClr val="000090"/>
                </a:solidFill>
                <a:latin typeface="Arial"/>
                <a:ea typeface="黑体" charset="0"/>
                <a:cs typeface="Arial"/>
              </a:rPr>
              <a:t>：</a:t>
            </a:r>
            <a:endParaRPr lang="en-US" altLang="zh-CN" dirty="0">
              <a:solidFill>
                <a:srgbClr val="000090"/>
              </a:solidFill>
              <a:latin typeface="Arial"/>
              <a:ea typeface="黑体" charset="0"/>
              <a:cs typeface="Arial"/>
            </a:endParaRPr>
          </a:p>
        </p:txBody>
      </p:sp>
      <p:sp>
        <p:nvSpPr>
          <p:cNvPr id="110597" name="MH_Text_1"/>
          <p:cNvSpPr txBox="1">
            <a:spLocks noChangeArrowheads="1"/>
          </p:cNvSpPr>
          <p:nvPr>
            <p:custDataLst>
              <p:tags r:id="rId2"/>
            </p:custDataLst>
          </p:nvPr>
        </p:nvSpPr>
        <p:spPr bwMode="auto">
          <a:xfrm>
            <a:off x="2014272" y="2124447"/>
            <a:ext cx="7383008"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85750" indent="-285750">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a:lnSpc>
                <a:spcPct val="120000"/>
              </a:lnSpc>
              <a:spcBef>
                <a:spcPts val="702"/>
              </a:spcBef>
              <a:spcAft>
                <a:spcPts val="1404"/>
              </a:spcAft>
              <a:buClr>
                <a:srgbClr val="0070C0"/>
              </a:buClr>
              <a:buFont typeface="Arial" charset="0"/>
              <a:buChar char="•"/>
            </a:pPr>
            <a:r>
              <a:rPr lang="en-US" altLang="zh-CN" sz="1800" b="0" dirty="0" smtClean="0">
                <a:solidFill>
                  <a:srgbClr val="000000"/>
                </a:solidFill>
                <a:latin typeface="Arial"/>
                <a:ea typeface="宋体" charset="0"/>
                <a:cs typeface="Arial"/>
              </a:rPr>
              <a:t>Clarify cellular and molecular characteristics of organ aging and degeneration.</a:t>
            </a:r>
          </a:p>
          <a:p>
            <a:pPr>
              <a:lnSpc>
                <a:spcPct val="120000"/>
              </a:lnSpc>
              <a:spcBef>
                <a:spcPts val="702"/>
              </a:spcBef>
              <a:spcAft>
                <a:spcPts val="1404"/>
              </a:spcAft>
              <a:buClr>
                <a:srgbClr val="0070C0"/>
              </a:buClr>
              <a:buFont typeface="Arial" charset="0"/>
              <a:buChar char="•"/>
            </a:pPr>
            <a:r>
              <a:rPr lang="en-US" altLang="zh-CN" sz="1800" b="0" dirty="0" err="1" smtClean="0">
                <a:solidFill>
                  <a:srgbClr val="000000"/>
                </a:solidFill>
                <a:latin typeface="Arial"/>
                <a:ea typeface="宋体" charset="0"/>
                <a:cs typeface="Arial"/>
              </a:rPr>
              <a:t>Elicidate</a:t>
            </a:r>
            <a:r>
              <a:rPr lang="en-US" altLang="zh-CN" sz="1800" b="0" dirty="0" smtClean="0">
                <a:solidFill>
                  <a:srgbClr val="000000"/>
                </a:solidFill>
                <a:latin typeface="Arial"/>
                <a:ea typeface="宋体" charset="0"/>
                <a:cs typeface="Arial"/>
              </a:rPr>
              <a:t> regulative mechanisms of conversion of aging to degeneration. </a:t>
            </a:r>
          </a:p>
          <a:p>
            <a:pPr>
              <a:lnSpc>
                <a:spcPct val="120000"/>
              </a:lnSpc>
              <a:spcBef>
                <a:spcPts val="702"/>
              </a:spcBef>
              <a:spcAft>
                <a:spcPts val="1404"/>
              </a:spcAft>
              <a:buClr>
                <a:srgbClr val="0070C0"/>
              </a:buClr>
              <a:buFont typeface="Arial" charset="0"/>
              <a:buChar char="•"/>
            </a:pPr>
            <a:r>
              <a:rPr lang="en-US" altLang="zh-CN" sz="1800" b="0" dirty="0" smtClean="0">
                <a:solidFill>
                  <a:srgbClr val="000000"/>
                </a:solidFill>
                <a:latin typeface="Arial"/>
                <a:ea typeface="宋体" charset="0"/>
                <a:cs typeface="Arial"/>
              </a:rPr>
              <a:t>Establish understanding and strategic plan for </a:t>
            </a:r>
            <a:r>
              <a:rPr lang="en-US" altLang="zh-CN" sz="2100" b="0" dirty="0" smtClean="0">
                <a:solidFill>
                  <a:srgbClr val="000000"/>
                </a:solidFill>
                <a:latin typeface="Arial"/>
                <a:ea typeface="宋体" charset="0"/>
                <a:cs typeface="Arial"/>
              </a:rPr>
              <a:t>pathogenesis and progress age-related disorders.  </a:t>
            </a:r>
            <a:endParaRPr lang="en-US" altLang="zh-CN" sz="2100" b="0" dirty="0">
              <a:solidFill>
                <a:srgbClr val="000000"/>
              </a:solidFill>
              <a:latin typeface="微软雅黑" charset="0"/>
              <a:ea typeface="宋体" charset="0"/>
              <a:cs typeface="微软雅黑" charset="0"/>
            </a:endParaRPr>
          </a:p>
        </p:txBody>
      </p:sp>
      <p:sp>
        <p:nvSpPr>
          <p:cNvPr id="110598" name="MH_SubTitle_2"/>
          <p:cNvSpPr txBox="1">
            <a:spLocks noChangeArrowheads="1"/>
          </p:cNvSpPr>
          <p:nvPr>
            <p:custDataLst>
              <p:tags r:id="rId3"/>
            </p:custDataLst>
          </p:nvPr>
        </p:nvSpPr>
        <p:spPr bwMode="auto">
          <a:xfrm>
            <a:off x="1980456" y="5004767"/>
            <a:ext cx="2664296"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a:lnSpc>
                <a:spcPct val="120000"/>
              </a:lnSpc>
              <a:spcBef>
                <a:spcPts val="702"/>
              </a:spcBef>
              <a:spcAft>
                <a:spcPts val="1404"/>
              </a:spcAft>
            </a:pPr>
            <a:r>
              <a:rPr lang="en-US" altLang="zh-CN" dirty="0" smtClean="0">
                <a:solidFill>
                  <a:srgbClr val="000090"/>
                </a:solidFill>
                <a:latin typeface="Arial"/>
                <a:ea typeface="黑体" charset="0"/>
                <a:cs typeface="Arial"/>
              </a:rPr>
              <a:t>Milestone goals:</a:t>
            </a:r>
            <a:endParaRPr lang="en-US" altLang="zh-CN" dirty="0">
              <a:solidFill>
                <a:srgbClr val="000090"/>
              </a:solidFill>
              <a:latin typeface="Arial"/>
              <a:ea typeface="黑体" charset="0"/>
              <a:cs typeface="Arial"/>
            </a:endParaRPr>
          </a:p>
        </p:txBody>
      </p:sp>
      <p:sp>
        <p:nvSpPr>
          <p:cNvPr id="110599" name="MH_Text_2"/>
          <p:cNvSpPr txBox="1">
            <a:spLocks noChangeArrowheads="1"/>
          </p:cNvSpPr>
          <p:nvPr>
            <p:custDataLst>
              <p:tags r:id="rId4"/>
            </p:custDataLst>
          </p:nvPr>
        </p:nvSpPr>
        <p:spPr bwMode="auto">
          <a:xfrm>
            <a:off x="1908448" y="5436815"/>
            <a:ext cx="8607696" cy="1375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a:lnSpc>
                <a:spcPct val="120000"/>
              </a:lnSpc>
              <a:spcBef>
                <a:spcPts val="702"/>
              </a:spcBef>
              <a:buClr>
                <a:srgbClr val="0070C0"/>
              </a:buClr>
              <a:buFont typeface="Arial" charset="0"/>
              <a:buChar char="•"/>
            </a:pPr>
            <a:r>
              <a:rPr lang="en-US" altLang="zh-CN" sz="1800" b="0" dirty="0" smtClean="0">
                <a:solidFill>
                  <a:srgbClr val="000000"/>
                </a:solidFill>
                <a:latin typeface="Arial"/>
                <a:ea typeface="宋体" charset="0"/>
                <a:cs typeface="Arial"/>
              </a:rPr>
              <a:t>Discover molecular switch of aging and degeneration  </a:t>
            </a:r>
          </a:p>
          <a:p>
            <a:pPr>
              <a:lnSpc>
                <a:spcPct val="120000"/>
              </a:lnSpc>
              <a:spcBef>
                <a:spcPts val="702"/>
              </a:spcBef>
              <a:buClr>
                <a:srgbClr val="0070C0"/>
              </a:buClr>
              <a:buFont typeface="Arial" charset="0"/>
              <a:buChar char="•"/>
            </a:pPr>
            <a:r>
              <a:rPr lang="en-US" altLang="zh-CN" sz="1800" b="0" dirty="0" smtClean="0">
                <a:solidFill>
                  <a:srgbClr val="000000"/>
                </a:solidFill>
                <a:latin typeface="Arial"/>
                <a:ea typeface="宋体" charset="0"/>
                <a:cs typeface="Arial"/>
              </a:rPr>
              <a:t>Determine the imitative factors of conversion of organ aging to degeneration.  </a:t>
            </a:r>
          </a:p>
          <a:p>
            <a:pPr>
              <a:lnSpc>
                <a:spcPct val="120000"/>
              </a:lnSpc>
              <a:spcBef>
                <a:spcPts val="702"/>
              </a:spcBef>
              <a:buClr>
                <a:srgbClr val="0070C0"/>
              </a:buClr>
              <a:buFont typeface="Arial" charset="0"/>
              <a:buChar char="•"/>
            </a:pPr>
            <a:r>
              <a:rPr lang="en-US" altLang="zh-CN" sz="1800" b="0" dirty="0" smtClean="0">
                <a:solidFill>
                  <a:srgbClr val="000000"/>
                </a:solidFill>
                <a:latin typeface="Arial"/>
                <a:ea typeface="宋体" charset="0"/>
                <a:cs typeface="Arial"/>
              </a:rPr>
              <a:t>Elucidate regulative mechanisms of aging and degeneration in age-related degenerative disorders and develop a strategic plan.  </a:t>
            </a:r>
            <a:endParaRPr lang="zh-CN" altLang="en-US" sz="1800" b="0" dirty="0">
              <a:solidFill>
                <a:srgbClr val="000000"/>
              </a:solidFill>
              <a:latin typeface="Arial"/>
              <a:ea typeface="宋体" charset="0"/>
              <a:cs typeface="Arial"/>
            </a:endParaRPr>
          </a:p>
        </p:txBody>
      </p:sp>
      <p:sp>
        <p:nvSpPr>
          <p:cNvPr id="110600" name="MH_Other_5"/>
          <p:cNvSpPr>
            <a:spLocks/>
          </p:cNvSpPr>
          <p:nvPr>
            <p:custDataLst>
              <p:tags r:id="rId5"/>
            </p:custDataLst>
          </p:nvPr>
        </p:nvSpPr>
        <p:spPr bwMode="auto">
          <a:xfrm>
            <a:off x="684312" y="1593807"/>
            <a:ext cx="486387" cy="437573"/>
          </a:xfrm>
          <a:custGeom>
            <a:avLst/>
            <a:gdLst>
              <a:gd name="T0" fmla="*/ 244 w 1589088"/>
              <a:gd name="T1" fmla="*/ 143 h 1589088"/>
              <a:gd name="T2" fmla="*/ 237 w 1589088"/>
              <a:gd name="T3" fmla="*/ 157 h 1589088"/>
              <a:gd name="T4" fmla="*/ 223 w 1589088"/>
              <a:gd name="T5" fmla="*/ 163 h 1589088"/>
              <a:gd name="T6" fmla="*/ 219 w 1589088"/>
              <a:gd name="T7" fmla="*/ 234 h 1589088"/>
              <a:gd name="T8" fmla="*/ 217 w 1589088"/>
              <a:gd name="T9" fmla="*/ 252 h 1589088"/>
              <a:gd name="T10" fmla="*/ 205 w 1589088"/>
              <a:gd name="T11" fmla="*/ 263 h 1589088"/>
              <a:gd name="T12" fmla="*/ 188 w 1589088"/>
              <a:gd name="T13" fmla="*/ 264 h 1589088"/>
              <a:gd name="T14" fmla="*/ 175 w 1589088"/>
              <a:gd name="T15" fmla="*/ 254 h 1589088"/>
              <a:gd name="T16" fmla="*/ 171 w 1589088"/>
              <a:gd name="T17" fmla="*/ 239 h 1589088"/>
              <a:gd name="T18" fmla="*/ 121 w 1589088"/>
              <a:gd name="T19" fmla="*/ 217 h 1589088"/>
              <a:gd name="T20" fmla="*/ 99 w 1589088"/>
              <a:gd name="T21" fmla="*/ 199 h 1589088"/>
              <a:gd name="T22" fmla="*/ 100 w 1589088"/>
              <a:gd name="T23" fmla="*/ 183 h 1589088"/>
              <a:gd name="T24" fmla="*/ 111 w 1589088"/>
              <a:gd name="T25" fmla="*/ 172 h 1589088"/>
              <a:gd name="T26" fmla="*/ 128 w 1589088"/>
              <a:gd name="T27" fmla="*/ 169 h 1589088"/>
              <a:gd name="T28" fmla="*/ 142 w 1589088"/>
              <a:gd name="T29" fmla="*/ 177 h 1589088"/>
              <a:gd name="T30" fmla="*/ 147 w 1589088"/>
              <a:gd name="T31" fmla="*/ 193 h 1589088"/>
              <a:gd name="T32" fmla="*/ 203 w 1589088"/>
              <a:gd name="T33" fmla="*/ 157 h 1589088"/>
              <a:gd name="T34" fmla="*/ 195 w 1589088"/>
              <a:gd name="T35" fmla="*/ 140 h 1589088"/>
              <a:gd name="T36" fmla="*/ 201 w 1589088"/>
              <a:gd name="T37" fmla="*/ 124 h 1589088"/>
              <a:gd name="T38" fmla="*/ 215 w 1589088"/>
              <a:gd name="T39" fmla="*/ 116 h 1589088"/>
              <a:gd name="T40" fmla="*/ 181 w 1589088"/>
              <a:gd name="T41" fmla="*/ 35 h 1589088"/>
              <a:gd name="T42" fmla="*/ 132 w 1589088"/>
              <a:gd name="T43" fmla="*/ 44 h 1589088"/>
              <a:gd name="T44" fmla="*/ 88 w 1589088"/>
              <a:gd name="T45" fmla="*/ 70 h 1589088"/>
              <a:gd name="T46" fmla="*/ 55 w 1589088"/>
              <a:gd name="T47" fmla="*/ 110 h 1589088"/>
              <a:gd name="T48" fmla="*/ 38 w 1589088"/>
              <a:gd name="T49" fmla="*/ 156 h 1589088"/>
              <a:gd name="T50" fmla="*/ 38 w 1589088"/>
              <a:gd name="T51" fmla="*/ 205 h 1589088"/>
              <a:gd name="T52" fmla="*/ 55 w 1589088"/>
              <a:gd name="T53" fmla="*/ 251 h 1589088"/>
              <a:gd name="T54" fmla="*/ 88 w 1589088"/>
              <a:gd name="T55" fmla="*/ 291 h 1589088"/>
              <a:gd name="T56" fmla="*/ 132 w 1589088"/>
              <a:gd name="T57" fmla="*/ 316 h 1589088"/>
              <a:gd name="T58" fmla="*/ 181 w 1589088"/>
              <a:gd name="T59" fmla="*/ 326 h 1589088"/>
              <a:gd name="T60" fmla="*/ 230 w 1589088"/>
              <a:gd name="T61" fmla="*/ 319 h 1589088"/>
              <a:gd name="T62" fmla="*/ 276 w 1589088"/>
              <a:gd name="T63" fmla="*/ 295 h 1589088"/>
              <a:gd name="T64" fmla="*/ 311 w 1589088"/>
              <a:gd name="T65" fmla="*/ 257 h 1589088"/>
              <a:gd name="T66" fmla="*/ 330 w 1589088"/>
              <a:gd name="T67" fmla="*/ 212 h 1589088"/>
              <a:gd name="T68" fmla="*/ 332 w 1589088"/>
              <a:gd name="T69" fmla="*/ 163 h 1589088"/>
              <a:gd name="T70" fmla="*/ 318 w 1589088"/>
              <a:gd name="T71" fmla="*/ 116 h 1589088"/>
              <a:gd name="T72" fmla="*/ 287 w 1589088"/>
              <a:gd name="T73" fmla="*/ 75 h 1589088"/>
              <a:gd name="T74" fmla="*/ 244 w 1589088"/>
              <a:gd name="T75" fmla="*/ 47 h 1589088"/>
              <a:gd name="T76" fmla="*/ 195 w 1589088"/>
              <a:gd name="T77" fmla="*/ 35 h 1589088"/>
              <a:gd name="T78" fmla="*/ 224 w 1589088"/>
              <a:gd name="T79" fmla="*/ 4 h 1589088"/>
              <a:gd name="T80" fmla="*/ 282 w 1589088"/>
              <a:gd name="T81" fmla="*/ 27 h 1589088"/>
              <a:gd name="T82" fmla="*/ 328 w 1589088"/>
              <a:gd name="T83" fmla="*/ 67 h 1589088"/>
              <a:gd name="T84" fmla="*/ 355 w 1589088"/>
              <a:gd name="T85" fmla="*/ 111 h 1589088"/>
              <a:gd name="T86" fmla="*/ 368 w 1589088"/>
              <a:gd name="T87" fmla="*/ 160 h 1589088"/>
              <a:gd name="T88" fmla="*/ 367 w 1589088"/>
              <a:gd name="T89" fmla="*/ 210 h 1589088"/>
              <a:gd name="T90" fmla="*/ 351 w 1589088"/>
              <a:gd name="T91" fmla="*/ 258 h 1589088"/>
              <a:gd name="T92" fmla="*/ 470 w 1589088"/>
              <a:gd name="T93" fmla="*/ 397 h 1589088"/>
              <a:gd name="T94" fmla="*/ 471 w 1589088"/>
              <a:gd name="T95" fmla="*/ 427 h 1589088"/>
              <a:gd name="T96" fmla="*/ 443 w 1589088"/>
              <a:gd name="T97" fmla="*/ 458 h 1589088"/>
              <a:gd name="T98" fmla="*/ 413 w 1589088"/>
              <a:gd name="T99" fmla="*/ 461 h 1589088"/>
              <a:gd name="T100" fmla="*/ 275 w 1589088"/>
              <a:gd name="T101" fmla="*/ 338 h 1589088"/>
              <a:gd name="T102" fmla="*/ 226 w 1589088"/>
              <a:gd name="T103" fmla="*/ 356 h 1589088"/>
              <a:gd name="T104" fmla="*/ 175 w 1589088"/>
              <a:gd name="T105" fmla="*/ 360 h 1589088"/>
              <a:gd name="T106" fmla="*/ 125 w 1589088"/>
              <a:gd name="T107" fmla="*/ 351 h 1589088"/>
              <a:gd name="T108" fmla="*/ 78 w 1589088"/>
              <a:gd name="T109" fmla="*/ 327 h 1589088"/>
              <a:gd name="T110" fmla="*/ 36 w 1589088"/>
              <a:gd name="T111" fmla="*/ 287 h 1589088"/>
              <a:gd name="T112" fmla="*/ 8 w 1589088"/>
              <a:gd name="T113" fmla="*/ 232 h 1589088"/>
              <a:gd name="T114" fmla="*/ 0 w 1589088"/>
              <a:gd name="T115" fmla="*/ 172 h 1589088"/>
              <a:gd name="T116" fmla="*/ 14 w 1589088"/>
              <a:gd name="T117" fmla="*/ 112 h 1589088"/>
              <a:gd name="T118" fmla="*/ 48 w 1589088"/>
              <a:gd name="T119" fmla="*/ 60 h 1589088"/>
              <a:gd name="T120" fmla="*/ 99 w 1589088"/>
              <a:gd name="T121" fmla="*/ 21 h 1589088"/>
              <a:gd name="T122" fmla="*/ 158 w 1589088"/>
              <a:gd name="T123" fmla="*/ 2 h 15890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89088" h="1589088">
                <a:moveTo>
                  <a:pt x="916859" y="288925"/>
                </a:moveTo>
                <a:lnTo>
                  <a:pt x="954088" y="332030"/>
                </a:lnTo>
                <a:lnTo>
                  <a:pt x="816067" y="450682"/>
                </a:lnTo>
                <a:lnTo>
                  <a:pt x="817430" y="454085"/>
                </a:lnTo>
                <a:lnTo>
                  <a:pt x="818338" y="457488"/>
                </a:lnTo>
                <a:lnTo>
                  <a:pt x="819246" y="461118"/>
                </a:lnTo>
                <a:lnTo>
                  <a:pt x="820381" y="464748"/>
                </a:lnTo>
                <a:lnTo>
                  <a:pt x="820835" y="468378"/>
                </a:lnTo>
                <a:lnTo>
                  <a:pt x="821289" y="472008"/>
                </a:lnTo>
                <a:lnTo>
                  <a:pt x="821743" y="475865"/>
                </a:lnTo>
                <a:lnTo>
                  <a:pt x="821743" y="479722"/>
                </a:lnTo>
                <a:lnTo>
                  <a:pt x="821743" y="483805"/>
                </a:lnTo>
                <a:lnTo>
                  <a:pt x="821289" y="487662"/>
                </a:lnTo>
                <a:lnTo>
                  <a:pt x="820835" y="491746"/>
                </a:lnTo>
                <a:lnTo>
                  <a:pt x="820154" y="495602"/>
                </a:lnTo>
                <a:lnTo>
                  <a:pt x="819246" y="499459"/>
                </a:lnTo>
                <a:lnTo>
                  <a:pt x="818338" y="503089"/>
                </a:lnTo>
                <a:lnTo>
                  <a:pt x="816976" y="506946"/>
                </a:lnTo>
                <a:lnTo>
                  <a:pt x="815840" y="510349"/>
                </a:lnTo>
                <a:lnTo>
                  <a:pt x="814251" y="513979"/>
                </a:lnTo>
                <a:lnTo>
                  <a:pt x="812662" y="517382"/>
                </a:lnTo>
                <a:lnTo>
                  <a:pt x="810619" y="520785"/>
                </a:lnTo>
                <a:lnTo>
                  <a:pt x="808803" y="523961"/>
                </a:lnTo>
                <a:lnTo>
                  <a:pt x="806760" y="527137"/>
                </a:lnTo>
                <a:lnTo>
                  <a:pt x="804263" y="530313"/>
                </a:lnTo>
                <a:lnTo>
                  <a:pt x="801993" y="533036"/>
                </a:lnTo>
                <a:lnTo>
                  <a:pt x="799496" y="535985"/>
                </a:lnTo>
                <a:lnTo>
                  <a:pt x="796772" y="538707"/>
                </a:lnTo>
                <a:lnTo>
                  <a:pt x="794048" y="541203"/>
                </a:lnTo>
                <a:lnTo>
                  <a:pt x="791324" y="543698"/>
                </a:lnTo>
                <a:lnTo>
                  <a:pt x="788146" y="545967"/>
                </a:lnTo>
                <a:lnTo>
                  <a:pt x="785194" y="548009"/>
                </a:lnTo>
                <a:lnTo>
                  <a:pt x="781789" y="550051"/>
                </a:lnTo>
                <a:lnTo>
                  <a:pt x="778611" y="552093"/>
                </a:lnTo>
                <a:lnTo>
                  <a:pt x="775433" y="553908"/>
                </a:lnTo>
                <a:lnTo>
                  <a:pt x="771801" y="555496"/>
                </a:lnTo>
                <a:lnTo>
                  <a:pt x="768396" y="556857"/>
                </a:lnTo>
                <a:lnTo>
                  <a:pt x="764537" y="558218"/>
                </a:lnTo>
                <a:lnTo>
                  <a:pt x="760905" y="559352"/>
                </a:lnTo>
                <a:lnTo>
                  <a:pt x="757046" y="560260"/>
                </a:lnTo>
                <a:lnTo>
                  <a:pt x="753413" y="560940"/>
                </a:lnTo>
                <a:lnTo>
                  <a:pt x="749327" y="561621"/>
                </a:lnTo>
                <a:lnTo>
                  <a:pt x="745241" y="562075"/>
                </a:lnTo>
                <a:lnTo>
                  <a:pt x="692121" y="754005"/>
                </a:lnTo>
                <a:lnTo>
                  <a:pt x="697343" y="756728"/>
                </a:lnTo>
                <a:lnTo>
                  <a:pt x="702110" y="759904"/>
                </a:lnTo>
                <a:lnTo>
                  <a:pt x="706650" y="763080"/>
                </a:lnTo>
                <a:lnTo>
                  <a:pt x="710963" y="766937"/>
                </a:lnTo>
                <a:lnTo>
                  <a:pt x="715049" y="770794"/>
                </a:lnTo>
                <a:lnTo>
                  <a:pt x="718908" y="774877"/>
                </a:lnTo>
                <a:lnTo>
                  <a:pt x="722313" y="779188"/>
                </a:lnTo>
                <a:lnTo>
                  <a:pt x="725718" y="783952"/>
                </a:lnTo>
                <a:lnTo>
                  <a:pt x="728670" y="788943"/>
                </a:lnTo>
                <a:lnTo>
                  <a:pt x="731167" y="793934"/>
                </a:lnTo>
                <a:lnTo>
                  <a:pt x="733437" y="799379"/>
                </a:lnTo>
                <a:lnTo>
                  <a:pt x="735253" y="804824"/>
                </a:lnTo>
                <a:lnTo>
                  <a:pt x="736615" y="810496"/>
                </a:lnTo>
                <a:lnTo>
                  <a:pt x="737750" y="816167"/>
                </a:lnTo>
                <a:lnTo>
                  <a:pt x="738431" y="822066"/>
                </a:lnTo>
                <a:lnTo>
                  <a:pt x="738658" y="828191"/>
                </a:lnTo>
                <a:lnTo>
                  <a:pt x="738658" y="832729"/>
                </a:lnTo>
                <a:lnTo>
                  <a:pt x="738431" y="836812"/>
                </a:lnTo>
                <a:lnTo>
                  <a:pt x="737523" y="840896"/>
                </a:lnTo>
                <a:lnTo>
                  <a:pt x="736842" y="844980"/>
                </a:lnTo>
                <a:lnTo>
                  <a:pt x="735934" y="849063"/>
                </a:lnTo>
                <a:lnTo>
                  <a:pt x="734799" y="852920"/>
                </a:lnTo>
                <a:lnTo>
                  <a:pt x="733664" y="856777"/>
                </a:lnTo>
                <a:lnTo>
                  <a:pt x="732075" y="860407"/>
                </a:lnTo>
                <a:lnTo>
                  <a:pt x="730259" y="864263"/>
                </a:lnTo>
                <a:lnTo>
                  <a:pt x="728670" y="867666"/>
                </a:lnTo>
                <a:lnTo>
                  <a:pt x="726626" y="871296"/>
                </a:lnTo>
                <a:lnTo>
                  <a:pt x="724583" y="874699"/>
                </a:lnTo>
                <a:lnTo>
                  <a:pt x="722086" y="877876"/>
                </a:lnTo>
                <a:lnTo>
                  <a:pt x="719589" y="881052"/>
                </a:lnTo>
                <a:lnTo>
                  <a:pt x="717092" y="884228"/>
                </a:lnTo>
                <a:lnTo>
                  <a:pt x="714141" y="886950"/>
                </a:lnTo>
                <a:lnTo>
                  <a:pt x="711417" y="889673"/>
                </a:lnTo>
                <a:lnTo>
                  <a:pt x="708239" y="892395"/>
                </a:lnTo>
                <a:lnTo>
                  <a:pt x="705288" y="894891"/>
                </a:lnTo>
                <a:lnTo>
                  <a:pt x="702110" y="896933"/>
                </a:lnTo>
                <a:lnTo>
                  <a:pt x="698705" y="899428"/>
                </a:lnTo>
                <a:lnTo>
                  <a:pt x="695299" y="901243"/>
                </a:lnTo>
                <a:lnTo>
                  <a:pt x="691440" y="903058"/>
                </a:lnTo>
                <a:lnTo>
                  <a:pt x="688035" y="904646"/>
                </a:lnTo>
                <a:lnTo>
                  <a:pt x="684176" y="906234"/>
                </a:lnTo>
                <a:lnTo>
                  <a:pt x="680317" y="907595"/>
                </a:lnTo>
                <a:lnTo>
                  <a:pt x="676231" y="908730"/>
                </a:lnTo>
                <a:lnTo>
                  <a:pt x="672372" y="909637"/>
                </a:lnTo>
                <a:lnTo>
                  <a:pt x="668286" y="910318"/>
                </a:lnTo>
                <a:lnTo>
                  <a:pt x="664199" y="910771"/>
                </a:lnTo>
                <a:lnTo>
                  <a:pt x="659886" y="911225"/>
                </a:lnTo>
                <a:lnTo>
                  <a:pt x="655573" y="911225"/>
                </a:lnTo>
                <a:lnTo>
                  <a:pt x="651260" y="911225"/>
                </a:lnTo>
                <a:lnTo>
                  <a:pt x="646947" y="910771"/>
                </a:lnTo>
                <a:lnTo>
                  <a:pt x="643088" y="910318"/>
                </a:lnTo>
                <a:lnTo>
                  <a:pt x="638775" y="909637"/>
                </a:lnTo>
                <a:lnTo>
                  <a:pt x="634915" y="908730"/>
                </a:lnTo>
                <a:lnTo>
                  <a:pt x="630829" y="907595"/>
                </a:lnTo>
                <a:lnTo>
                  <a:pt x="627197" y="906234"/>
                </a:lnTo>
                <a:lnTo>
                  <a:pt x="623338" y="904646"/>
                </a:lnTo>
                <a:lnTo>
                  <a:pt x="619706" y="903058"/>
                </a:lnTo>
                <a:lnTo>
                  <a:pt x="616074" y="901243"/>
                </a:lnTo>
                <a:lnTo>
                  <a:pt x="612669" y="899428"/>
                </a:lnTo>
                <a:lnTo>
                  <a:pt x="609037" y="896933"/>
                </a:lnTo>
                <a:lnTo>
                  <a:pt x="605858" y="894891"/>
                </a:lnTo>
                <a:lnTo>
                  <a:pt x="602680" y="892395"/>
                </a:lnTo>
                <a:lnTo>
                  <a:pt x="599729" y="889673"/>
                </a:lnTo>
                <a:lnTo>
                  <a:pt x="596778" y="886950"/>
                </a:lnTo>
                <a:lnTo>
                  <a:pt x="594054" y="884228"/>
                </a:lnTo>
                <a:lnTo>
                  <a:pt x="591557" y="881052"/>
                </a:lnTo>
                <a:lnTo>
                  <a:pt x="588833" y="877876"/>
                </a:lnTo>
                <a:lnTo>
                  <a:pt x="586790" y="874699"/>
                </a:lnTo>
                <a:lnTo>
                  <a:pt x="584520" y="871296"/>
                </a:lnTo>
                <a:lnTo>
                  <a:pt x="582704" y="867666"/>
                </a:lnTo>
                <a:lnTo>
                  <a:pt x="580661" y="864263"/>
                </a:lnTo>
                <a:lnTo>
                  <a:pt x="579072" y="860407"/>
                </a:lnTo>
                <a:lnTo>
                  <a:pt x="577710" y="856777"/>
                </a:lnTo>
                <a:lnTo>
                  <a:pt x="576348" y="852920"/>
                </a:lnTo>
                <a:lnTo>
                  <a:pt x="575212" y="849063"/>
                </a:lnTo>
                <a:lnTo>
                  <a:pt x="574077" y="844980"/>
                </a:lnTo>
                <a:lnTo>
                  <a:pt x="573396" y="840896"/>
                </a:lnTo>
                <a:lnTo>
                  <a:pt x="572942" y="836812"/>
                </a:lnTo>
                <a:lnTo>
                  <a:pt x="572488" y="832729"/>
                </a:lnTo>
                <a:lnTo>
                  <a:pt x="572488" y="828191"/>
                </a:lnTo>
                <a:lnTo>
                  <a:pt x="572488" y="825242"/>
                </a:lnTo>
                <a:lnTo>
                  <a:pt x="572715" y="822066"/>
                </a:lnTo>
                <a:lnTo>
                  <a:pt x="573623" y="815940"/>
                </a:lnTo>
                <a:lnTo>
                  <a:pt x="574986" y="810042"/>
                </a:lnTo>
                <a:lnTo>
                  <a:pt x="576575" y="804370"/>
                </a:lnTo>
                <a:lnTo>
                  <a:pt x="454445" y="733134"/>
                </a:lnTo>
                <a:lnTo>
                  <a:pt x="449904" y="736083"/>
                </a:lnTo>
                <a:lnTo>
                  <a:pt x="444910" y="738352"/>
                </a:lnTo>
                <a:lnTo>
                  <a:pt x="439689" y="740166"/>
                </a:lnTo>
                <a:lnTo>
                  <a:pt x="434468" y="741981"/>
                </a:lnTo>
                <a:lnTo>
                  <a:pt x="429020" y="743569"/>
                </a:lnTo>
                <a:lnTo>
                  <a:pt x="423571" y="744477"/>
                </a:lnTo>
                <a:lnTo>
                  <a:pt x="417669" y="745158"/>
                </a:lnTo>
                <a:lnTo>
                  <a:pt x="412221" y="745384"/>
                </a:lnTo>
                <a:lnTo>
                  <a:pt x="408589" y="745158"/>
                </a:lnTo>
                <a:lnTo>
                  <a:pt x="405411" y="744931"/>
                </a:lnTo>
                <a:lnTo>
                  <a:pt x="398828" y="744023"/>
                </a:lnTo>
                <a:lnTo>
                  <a:pt x="305755" y="898294"/>
                </a:lnTo>
                <a:lnTo>
                  <a:pt x="257175" y="869255"/>
                </a:lnTo>
                <a:lnTo>
                  <a:pt x="349113" y="716118"/>
                </a:lnTo>
                <a:lnTo>
                  <a:pt x="347070" y="713396"/>
                </a:lnTo>
                <a:lnTo>
                  <a:pt x="344573" y="710220"/>
                </a:lnTo>
                <a:lnTo>
                  <a:pt x="342757" y="707497"/>
                </a:lnTo>
                <a:lnTo>
                  <a:pt x="340714" y="704321"/>
                </a:lnTo>
                <a:lnTo>
                  <a:pt x="339125" y="701145"/>
                </a:lnTo>
                <a:lnTo>
                  <a:pt x="337536" y="697969"/>
                </a:lnTo>
                <a:lnTo>
                  <a:pt x="335720" y="694793"/>
                </a:lnTo>
                <a:lnTo>
                  <a:pt x="334358" y="691390"/>
                </a:lnTo>
                <a:lnTo>
                  <a:pt x="333223" y="687987"/>
                </a:lnTo>
                <a:lnTo>
                  <a:pt x="332087" y="684584"/>
                </a:lnTo>
                <a:lnTo>
                  <a:pt x="331179" y="680954"/>
                </a:lnTo>
                <a:lnTo>
                  <a:pt x="330498" y="677324"/>
                </a:lnTo>
                <a:lnTo>
                  <a:pt x="329590" y="673467"/>
                </a:lnTo>
                <a:lnTo>
                  <a:pt x="329136" y="670064"/>
                </a:lnTo>
                <a:lnTo>
                  <a:pt x="328909" y="665981"/>
                </a:lnTo>
                <a:lnTo>
                  <a:pt x="328909" y="662351"/>
                </a:lnTo>
                <a:lnTo>
                  <a:pt x="328909" y="658040"/>
                </a:lnTo>
                <a:lnTo>
                  <a:pt x="329363" y="653730"/>
                </a:lnTo>
                <a:lnTo>
                  <a:pt x="330044" y="649646"/>
                </a:lnTo>
                <a:lnTo>
                  <a:pt x="330725" y="645335"/>
                </a:lnTo>
                <a:lnTo>
                  <a:pt x="331633" y="641479"/>
                </a:lnTo>
                <a:lnTo>
                  <a:pt x="332768" y="637395"/>
                </a:lnTo>
                <a:lnTo>
                  <a:pt x="333904" y="633765"/>
                </a:lnTo>
                <a:lnTo>
                  <a:pt x="335493" y="629908"/>
                </a:lnTo>
                <a:lnTo>
                  <a:pt x="337082" y="626279"/>
                </a:lnTo>
                <a:lnTo>
                  <a:pt x="339125" y="622649"/>
                </a:lnTo>
                <a:lnTo>
                  <a:pt x="340941" y="619246"/>
                </a:lnTo>
                <a:lnTo>
                  <a:pt x="342984" y="615843"/>
                </a:lnTo>
                <a:lnTo>
                  <a:pt x="345481" y="612666"/>
                </a:lnTo>
                <a:lnTo>
                  <a:pt x="347978" y="609263"/>
                </a:lnTo>
                <a:lnTo>
                  <a:pt x="350475" y="606314"/>
                </a:lnTo>
                <a:lnTo>
                  <a:pt x="353426" y="603592"/>
                </a:lnTo>
                <a:lnTo>
                  <a:pt x="356150" y="600642"/>
                </a:lnTo>
                <a:lnTo>
                  <a:pt x="359101" y="598147"/>
                </a:lnTo>
                <a:lnTo>
                  <a:pt x="362279" y="595878"/>
                </a:lnTo>
                <a:lnTo>
                  <a:pt x="365458" y="593383"/>
                </a:lnTo>
                <a:lnTo>
                  <a:pt x="369090" y="591341"/>
                </a:lnTo>
                <a:lnTo>
                  <a:pt x="372495" y="589299"/>
                </a:lnTo>
                <a:lnTo>
                  <a:pt x="376127" y="587484"/>
                </a:lnTo>
                <a:lnTo>
                  <a:pt x="379759" y="585669"/>
                </a:lnTo>
                <a:lnTo>
                  <a:pt x="383618" y="584308"/>
                </a:lnTo>
                <a:lnTo>
                  <a:pt x="387250" y="582947"/>
                </a:lnTo>
                <a:lnTo>
                  <a:pt x="391336" y="581812"/>
                </a:lnTo>
                <a:lnTo>
                  <a:pt x="395196" y="580905"/>
                </a:lnTo>
                <a:lnTo>
                  <a:pt x="399509" y="580224"/>
                </a:lnTo>
                <a:lnTo>
                  <a:pt x="403368" y="579544"/>
                </a:lnTo>
                <a:lnTo>
                  <a:pt x="407681" y="579317"/>
                </a:lnTo>
                <a:lnTo>
                  <a:pt x="412221" y="579090"/>
                </a:lnTo>
                <a:lnTo>
                  <a:pt x="416307" y="579317"/>
                </a:lnTo>
                <a:lnTo>
                  <a:pt x="420620" y="579544"/>
                </a:lnTo>
                <a:lnTo>
                  <a:pt x="424707" y="580224"/>
                </a:lnTo>
                <a:lnTo>
                  <a:pt x="428793" y="580905"/>
                </a:lnTo>
                <a:lnTo>
                  <a:pt x="432652" y="581812"/>
                </a:lnTo>
                <a:lnTo>
                  <a:pt x="436738" y="582947"/>
                </a:lnTo>
                <a:lnTo>
                  <a:pt x="440597" y="584308"/>
                </a:lnTo>
                <a:lnTo>
                  <a:pt x="444456" y="585669"/>
                </a:lnTo>
                <a:lnTo>
                  <a:pt x="447861" y="587484"/>
                </a:lnTo>
                <a:lnTo>
                  <a:pt x="451720" y="589299"/>
                </a:lnTo>
                <a:lnTo>
                  <a:pt x="454899" y="591341"/>
                </a:lnTo>
                <a:lnTo>
                  <a:pt x="458531" y="593383"/>
                </a:lnTo>
                <a:lnTo>
                  <a:pt x="461709" y="595878"/>
                </a:lnTo>
                <a:lnTo>
                  <a:pt x="464887" y="598147"/>
                </a:lnTo>
                <a:lnTo>
                  <a:pt x="467838" y="600642"/>
                </a:lnTo>
                <a:lnTo>
                  <a:pt x="470562" y="603592"/>
                </a:lnTo>
                <a:lnTo>
                  <a:pt x="473513" y="606314"/>
                </a:lnTo>
                <a:lnTo>
                  <a:pt x="476010" y="609263"/>
                </a:lnTo>
                <a:lnTo>
                  <a:pt x="478734" y="612666"/>
                </a:lnTo>
                <a:lnTo>
                  <a:pt x="481004" y="615843"/>
                </a:lnTo>
                <a:lnTo>
                  <a:pt x="483047" y="619246"/>
                </a:lnTo>
                <a:lnTo>
                  <a:pt x="484864" y="622649"/>
                </a:lnTo>
                <a:lnTo>
                  <a:pt x="486907" y="626279"/>
                </a:lnTo>
                <a:lnTo>
                  <a:pt x="488496" y="629908"/>
                </a:lnTo>
                <a:lnTo>
                  <a:pt x="490085" y="633765"/>
                </a:lnTo>
                <a:lnTo>
                  <a:pt x="491220" y="637395"/>
                </a:lnTo>
                <a:lnTo>
                  <a:pt x="492355" y="641479"/>
                </a:lnTo>
                <a:lnTo>
                  <a:pt x="493490" y="645335"/>
                </a:lnTo>
                <a:lnTo>
                  <a:pt x="494171" y="649646"/>
                </a:lnTo>
                <a:lnTo>
                  <a:pt x="494625" y="653730"/>
                </a:lnTo>
                <a:lnTo>
                  <a:pt x="495079" y="658040"/>
                </a:lnTo>
                <a:lnTo>
                  <a:pt x="495079" y="662351"/>
                </a:lnTo>
                <a:lnTo>
                  <a:pt x="495079" y="665527"/>
                </a:lnTo>
                <a:lnTo>
                  <a:pt x="494852" y="669157"/>
                </a:lnTo>
                <a:lnTo>
                  <a:pt x="494398" y="672333"/>
                </a:lnTo>
                <a:lnTo>
                  <a:pt x="493944" y="675509"/>
                </a:lnTo>
                <a:lnTo>
                  <a:pt x="492355" y="682088"/>
                </a:lnTo>
                <a:lnTo>
                  <a:pt x="490539" y="688214"/>
                </a:lnTo>
                <a:lnTo>
                  <a:pt x="610853" y="758543"/>
                </a:lnTo>
                <a:lnTo>
                  <a:pt x="616528" y="755140"/>
                </a:lnTo>
                <a:lnTo>
                  <a:pt x="622430" y="752417"/>
                </a:lnTo>
                <a:lnTo>
                  <a:pt x="628559" y="749922"/>
                </a:lnTo>
                <a:lnTo>
                  <a:pt x="634915" y="748107"/>
                </a:lnTo>
                <a:lnTo>
                  <a:pt x="690305" y="547101"/>
                </a:lnTo>
                <a:lnTo>
                  <a:pt x="686673" y="544152"/>
                </a:lnTo>
                <a:lnTo>
                  <a:pt x="682814" y="540976"/>
                </a:lnTo>
                <a:lnTo>
                  <a:pt x="679409" y="537800"/>
                </a:lnTo>
                <a:lnTo>
                  <a:pt x="676004" y="533943"/>
                </a:lnTo>
                <a:lnTo>
                  <a:pt x="673053" y="530540"/>
                </a:lnTo>
                <a:lnTo>
                  <a:pt x="670102" y="526456"/>
                </a:lnTo>
                <a:lnTo>
                  <a:pt x="667605" y="522373"/>
                </a:lnTo>
                <a:lnTo>
                  <a:pt x="665107" y="518062"/>
                </a:lnTo>
                <a:lnTo>
                  <a:pt x="662837" y="513979"/>
                </a:lnTo>
                <a:lnTo>
                  <a:pt x="661021" y="509214"/>
                </a:lnTo>
                <a:lnTo>
                  <a:pt x="659432" y="504450"/>
                </a:lnTo>
                <a:lnTo>
                  <a:pt x="658070" y="499913"/>
                </a:lnTo>
                <a:lnTo>
                  <a:pt x="657162" y="494922"/>
                </a:lnTo>
                <a:lnTo>
                  <a:pt x="656027" y="489931"/>
                </a:lnTo>
                <a:lnTo>
                  <a:pt x="655573" y="484940"/>
                </a:lnTo>
                <a:lnTo>
                  <a:pt x="655573" y="479722"/>
                </a:lnTo>
                <a:lnTo>
                  <a:pt x="655573" y="475411"/>
                </a:lnTo>
                <a:lnTo>
                  <a:pt x="655800" y="471327"/>
                </a:lnTo>
                <a:lnTo>
                  <a:pt x="656708" y="467017"/>
                </a:lnTo>
                <a:lnTo>
                  <a:pt x="657389" y="463160"/>
                </a:lnTo>
                <a:lnTo>
                  <a:pt x="658297" y="458850"/>
                </a:lnTo>
                <a:lnTo>
                  <a:pt x="659432" y="455220"/>
                </a:lnTo>
                <a:lnTo>
                  <a:pt x="660567" y="451136"/>
                </a:lnTo>
                <a:lnTo>
                  <a:pt x="661929" y="447506"/>
                </a:lnTo>
                <a:lnTo>
                  <a:pt x="663745" y="443649"/>
                </a:lnTo>
                <a:lnTo>
                  <a:pt x="665561" y="440246"/>
                </a:lnTo>
                <a:lnTo>
                  <a:pt x="667605" y="436617"/>
                </a:lnTo>
                <a:lnTo>
                  <a:pt x="669648" y="433440"/>
                </a:lnTo>
                <a:lnTo>
                  <a:pt x="672145" y="430037"/>
                </a:lnTo>
                <a:lnTo>
                  <a:pt x="674642" y="426861"/>
                </a:lnTo>
                <a:lnTo>
                  <a:pt x="677139" y="423912"/>
                </a:lnTo>
                <a:lnTo>
                  <a:pt x="679863" y="420963"/>
                </a:lnTo>
                <a:lnTo>
                  <a:pt x="682814" y="418240"/>
                </a:lnTo>
                <a:lnTo>
                  <a:pt x="685765" y="415518"/>
                </a:lnTo>
                <a:lnTo>
                  <a:pt x="688943" y="413249"/>
                </a:lnTo>
                <a:lnTo>
                  <a:pt x="692121" y="410980"/>
                </a:lnTo>
                <a:lnTo>
                  <a:pt x="695526" y="408712"/>
                </a:lnTo>
                <a:lnTo>
                  <a:pt x="698932" y="406670"/>
                </a:lnTo>
                <a:lnTo>
                  <a:pt x="702791" y="404855"/>
                </a:lnTo>
                <a:lnTo>
                  <a:pt x="706196" y="403267"/>
                </a:lnTo>
                <a:lnTo>
                  <a:pt x="710055" y="401679"/>
                </a:lnTo>
                <a:lnTo>
                  <a:pt x="713914" y="400318"/>
                </a:lnTo>
                <a:lnTo>
                  <a:pt x="718000" y="399410"/>
                </a:lnTo>
                <a:lnTo>
                  <a:pt x="721859" y="398503"/>
                </a:lnTo>
                <a:lnTo>
                  <a:pt x="725945" y="397595"/>
                </a:lnTo>
                <a:lnTo>
                  <a:pt x="730032" y="397141"/>
                </a:lnTo>
                <a:lnTo>
                  <a:pt x="734345" y="396915"/>
                </a:lnTo>
                <a:lnTo>
                  <a:pt x="738658" y="396688"/>
                </a:lnTo>
                <a:lnTo>
                  <a:pt x="744106" y="396915"/>
                </a:lnTo>
                <a:lnTo>
                  <a:pt x="749554" y="397595"/>
                </a:lnTo>
                <a:lnTo>
                  <a:pt x="754775" y="398276"/>
                </a:lnTo>
                <a:lnTo>
                  <a:pt x="759770" y="399637"/>
                </a:lnTo>
                <a:lnTo>
                  <a:pt x="764764" y="400998"/>
                </a:lnTo>
                <a:lnTo>
                  <a:pt x="769758" y="403040"/>
                </a:lnTo>
                <a:lnTo>
                  <a:pt x="774298" y="405082"/>
                </a:lnTo>
                <a:lnTo>
                  <a:pt x="778838" y="407577"/>
                </a:lnTo>
                <a:lnTo>
                  <a:pt x="916859" y="288925"/>
                </a:lnTo>
                <a:close/>
                <a:moveTo>
                  <a:pt x="607752" y="120128"/>
                </a:moveTo>
                <a:lnTo>
                  <a:pt x="595738" y="120581"/>
                </a:lnTo>
                <a:lnTo>
                  <a:pt x="583950" y="121488"/>
                </a:lnTo>
                <a:lnTo>
                  <a:pt x="571936" y="122621"/>
                </a:lnTo>
                <a:lnTo>
                  <a:pt x="559921" y="123755"/>
                </a:lnTo>
                <a:lnTo>
                  <a:pt x="548133" y="125341"/>
                </a:lnTo>
                <a:lnTo>
                  <a:pt x="536119" y="127154"/>
                </a:lnTo>
                <a:lnTo>
                  <a:pt x="524331" y="129421"/>
                </a:lnTo>
                <a:lnTo>
                  <a:pt x="512543" y="131688"/>
                </a:lnTo>
                <a:lnTo>
                  <a:pt x="500755" y="134407"/>
                </a:lnTo>
                <a:lnTo>
                  <a:pt x="489194" y="137581"/>
                </a:lnTo>
                <a:lnTo>
                  <a:pt x="477406" y="140754"/>
                </a:lnTo>
                <a:lnTo>
                  <a:pt x="466072" y="144380"/>
                </a:lnTo>
                <a:lnTo>
                  <a:pt x="454511" y="148234"/>
                </a:lnTo>
                <a:lnTo>
                  <a:pt x="443176" y="152313"/>
                </a:lnTo>
                <a:lnTo>
                  <a:pt x="431615" y="156620"/>
                </a:lnTo>
                <a:lnTo>
                  <a:pt x="420508" y="161380"/>
                </a:lnTo>
                <a:lnTo>
                  <a:pt x="409400" y="166593"/>
                </a:lnTo>
                <a:lnTo>
                  <a:pt x="398519" y="171579"/>
                </a:lnTo>
                <a:lnTo>
                  <a:pt x="387411" y="177246"/>
                </a:lnTo>
                <a:lnTo>
                  <a:pt x="376530" y="183139"/>
                </a:lnTo>
                <a:lnTo>
                  <a:pt x="365876" y="189485"/>
                </a:lnTo>
                <a:lnTo>
                  <a:pt x="355221" y="195831"/>
                </a:lnTo>
                <a:lnTo>
                  <a:pt x="344794" y="202631"/>
                </a:lnTo>
                <a:lnTo>
                  <a:pt x="334593" y="209431"/>
                </a:lnTo>
                <a:lnTo>
                  <a:pt x="324392" y="216684"/>
                </a:lnTo>
                <a:lnTo>
                  <a:pt x="314191" y="224163"/>
                </a:lnTo>
                <a:lnTo>
                  <a:pt x="304443" y="232323"/>
                </a:lnTo>
                <a:lnTo>
                  <a:pt x="294695" y="240483"/>
                </a:lnTo>
                <a:lnTo>
                  <a:pt x="284948" y="248869"/>
                </a:lnTo>
                <a:lnTo>
                  <a:pt x="275654" y="257482"/>
                </a:lnTo>
                <a:lnTo>
                  <a:pt x="266359" y="266548"/>
                </a:lnTo>
                <a:lnTo>
                  <a:pt x="257518" y="275614"/>
                </a:lnTo>
                <a:lnTo>
                  <a:pt x="248678" y="285134"/>
                </a:lnTo>
                <a:lnTo>
                  <a:pt x="240290" y="294654"/>
                </a:lnTo>
                <a:lnTo>
                  <a:pt x="232129" y="304400"/>
                </a:lnTo>
                <a:lnTo>
                  <a:pt x="224195" y="314373"/>
                </a:lnTo>
                <a:lnTo>
                  <a:pt x="216714" y="324346"/>
                </a:lnTo>
                <a:lnTo>
                  <a:pt x="209460" y="334545"/>
                </a:lnTo>
                <a:lnTo>
                  <a:pt x="202433" y="344971"/>
                </a:lnTo>
                <a:lnTo>
                  <a:pt x="195632" y="355397"/>
                </a:lnTo>
                <a:lnTo>
                  <a:pt x="189058" y="366050"/>
                </a:lnTo>
                <a:lnTo>
                  <a:pt x="183164" y="376703"/>
                </a:lnTo>
                <a:lnTo>
                  <a:pt x="177271" y="387583"/>
                </a:lnTo>
                <a:lnTo>
                  <a:pt x="171603" y="398462"/>
                </a:lnTo>
                <a:lnTo>
                  <a:pt x="166390" y="409342"/>
                </a:lnTo>
                <a:lnTo>
                  <a:pt x="161402" y="420448"/>
                </a:lnTo>
                <a:lnTo>
                  <a:pt x="156642" y="431554"/>
                </a:lnTo>
                <a:lnTo>
                  <a:pt x="152108" y="443114"/>
                </a:lnTo>
                <a:lnTo>
                  <a:pt x="148028" y="454673"/>
                </a:lnTo>
                <a:lnTo>
                  <a:pt x="144174" y="466006"/>
                </a:lnTo>
                <a:lnTo>
                  <a:pt x="140774" y="477565"/>
                </a:lnTo>
                <a:lnTo>
                  <a:pt x="137373" y="489125"/>
                </a:lnTo>
                <a:lnTo>
                  <a:pt x="134426" y="500911"/>
                </a:lnTo>
                <a:lnTo>
                  <a:pt x="131706" y="512470"/>
                </a:lnTo>
                <a:lnTo>
                  <a:pt x="129213" y="524256"/>
                </a:lnTo>
                <a:lnTo>
                  <a:pt x="127172" y="536269"/>
                </a:lnTo>
                <a:lnTo>
                  <a:pt x="125359" y="548055"/>
                </a:lnTo>
                <a:lnTo>
                  <a:pt x="123772" y="560068"/>
                </a:lnTo>
                <a:lnTo>
                  <a:pt x="122185" y="571854"/>
                </a:lnTo>
                <a:lnTo>
                  <a:pt x="121278" y="583867"/>
                </a:lnTo>
                <a:lnTo>
                  <a:pt x="120598" y="595880"/>
                </a:lnTo>
                <a:lnTo>
                  <a:pt x="120145" y="607666"/>
                </a:lnTo>
                <a:lnTo>
                  <a:pt x="120145" y="619905"/>
                </a:lnTo>
                <a:lnTo>
                  <a:pt x="120145" y="631918"/>
                </a:lnTo>
                <a:lnTo>
                  <a:pt x="120598" y="643704"/>
                </a:lnTo>
                <a:lnTo>
                  <a:pt x="121278" y="655717"/>
                </a:lnTo>
                <a:lnTo>
                  <a:pt x="122185" y="667503"/>
                </a:lnTo>
                <a:lnTo>
                  <a:pt x="123772" y="679516"/>
                </a:lnTo>
                <a:lnTo>
                  <a:pt x="125359" y="691529"/>
                </a:lnTo>
                <a:lnTo>
                  <a:pt x="127172" y="703315"/>
                </a:lnTo>
                <a:lnTo>
                  <a:pt x="129213" y="715328"/>
                </a:lnTo>
                <a:lnTo>
                  <a:pt x="131706" y="726887"/>
                </a:lnTo>
                <a:lnTo>
                  <a:pt x="134426" y="738673"/>
                </a:lnTo>
                <a:lnTo>
                  <a:pt x="137373" y="750460"/>
                </a:lnTo>
                <a:lnTo>
                  <a:pt x="140774" y="762019"/>
                </a:lnTo>
                <a:lnTo>
                  <a:pt x="144174" y="773579"/>
                </a:lnTo>
                <a:lnTo>
                  <a:pt x="148028" y="784911"/>
                </a:lnTo>
                <a:lnTo>
                  <a:pt x="152108" y="796471"/>
                </a:lnTo>
                <a:lnTo>
                  <a:pt x="156642" y="807804"/>
                </a:lnTo>
                <a:lnTo>
                  <a:pt x="161402" y="819136"/>
                </a:lnTo>
                <a:lnTo>
                  <a:pt x="166390" y="830016"/>
                </a:lnTo>
                <a:lnTo>
                  <a:pt x="171603" y="841122"/>
                </a:lnTo>
                <a:lnTo>
                  <a:pt x="177271" y="852002"/>
                </a:lnTo>
                <a:lnTo>
                  <a:pt x="183164" y="862881"/>
                </a:lnTo>
                <a:lnTo>
                  <a:pt x="189058" y="873534"/>
                </a:lnTo>
                <a:lnTo>
                  <a:pt x="195632" y="884187"/>
                </a:lnTo>
                <a:lnTo>
                  <a:pt x="202433" y="894613"/>
                </a:lnTo>
                <a:lnTo>
                  <a:pt x="209460" y="904813"/>
                </a:lnTo>
                <a:lnTo>
                  <a:pt x="216714" y="915239"/>
                </a:lnTo>
                <a:lnTo>
                  <a:pt x="224195" y="925212"/>
                </a:lnTo>
                <a:lnTo>
                  <a:pt x="232129" y="934958"/>
                </a:lnTo>
                <a:lnTo>
                  <a:pt x="240290" y="944931"/>
                </a:lnTo>
                <a:lnTo>
                  <a:pt x="248678" y="954450"/>
                </a:lnTo>
                <a:lnTo>
                  <a:pt x="257518" y="963743"/>
                </a:lnTo>
                <a:lnTo>
                  <a:pt x="266359" y="973036"/>
                </a:lnTo>
                <a:lnTo>
                  <a:pt x="275654" y="982102"/>
                </a:lnTo>
                <a:lnTo>
                  <a:pt x="284948" y="990715"/>
                </a:lnTo>
                <a:lnTo>
                  <a:pt x="294695" y="999102"/>
                </a:lnTo>
                <a:lnTo>
                  <a:pt x="304443" y="1007261"/>
                </a:lnTo>
                <a:lnTo>
                  <a:pt x="314191" y="1015194"/>
                </a:lnTo>
                <a:lnTo>
                  <a:pt x="324392" y="1022674"/>
                </a:lnTo>
                <a:lnTo>
                  <a:pt x="334593" y="1029927"/>
                </a:lnTo>
                <a:lnTo>
                  <a:pt x="344794" y="1036953"/>
                </a:lnTo>
                <a:lnTo>
                  <a:pt x="355221" y="1043753"/>
                </a:lnTo>
                <a:lnTo>
                  <a:pt x="365876" y="1050099"/>
                </a:lnTo>
                <a:lnTo>
                  <a:pt x="376530" y="1056446"/>
                </a:lnTo>
                <a:lnTo>
                  <a:pt x="387411" y="1062339"/>
                </a:lnTo>
                <a:lnTo>
                  <a:pt x="398292" y="1067779"/>
                </a:lnTo>
                <a:lnTo>
                  <a:pt x="409400" y="1072992"/>
                </a:lnTo>
                <a:lnTo>
                  <a:pt x="420508" y="1078205"/>
                </a:lnTo>
                <a:lnTo>
                  <a:pt x="431615" y="1082738"/>
                </a:lnTo>
                <a:lnTo>
                  <a:pt x="443176" y="1087271"/>
                </a:lnTo>
                <a:lnTo>
                  <a:pt x="454511" y="1091351"/>
                </a:lnTo>
                <a:lnTo>
                  <a:pt x="466072" y="1095204"/>
                </a:lnTo>
                <a:lnTo>
                  <a:pt x="477406" y="1098830"/>
                </a:lnTo>
                <a:lnTo>
                  <a:pt x="489194" y="1102004"/>
                </a:lnTo>
                <a:lnTo>
                  <a:pt x="500755" y="1104950"/>
                </a:lnTo>
                <a:lnTo>
                  <a:pt x="512543" y="1107897"/>
                </a:lnTo>
                <a:lnTo>
                  <a:pt x="524331" y="1110163"/>
                </a:lnTo>
                <a:lnTo>
                  <a:pt x="536119" y="1112203"/>
                </a:lnTo>
                <a:lnTo>
                  <a:pt x="548133" y="1114243"/>
                </a:lnTo>
                <a:lnTo>
                  <a:pt x="559921" y="1115830"/>
                </a:lnTo>
                <a:lnTo>
                  <a:pt x="571936" y="1116963"/>
                </a:lnTo>
                <a:lnTo>
                  <a:pt x="583950" y="1118096"/>
                </a:lnTo>
                <a:lnTo>
                  <a:pt x="595738" y="1118776"/>
                </a:lnTo>
                <a:lnTo>
                  <a:pt x="607752" y="1119230"/>
                </a:lnTo>
                <a:lnTo>
                  <a:pt x="619540" y="1119230"/>
                </a:lnTo>
                <a:lnTo>
                  <a:pt x="631782" y="1119230"/>
                </a:lnTo>
                <a:lnTo>
                  <a:pt x="643796" y="1118776"/>
                </a:lnTo>
                <a:lnTo>
                  <a:pt x="655584" y="1118096"/>
                </a:lnTo>
                <a:lnTo>
                  <a:pt x="667598" y="1116963"/>
                </a:lnTo>
                <a:lnTo>
                  <a:pt x="679613" y="1115830"/>
                </a:lnTo>
                <a:lnTo>
                  <a:pt x="691401" y="1114243"/>
                </a:lnTo>
                <a:lnTo>
                  <a:pt x="703415" y="1112203"/>
                </a:lnTo>
                <a:lnTo>
                  <a:pt x="715203" y="1110163"/>
                </a:lnTo>
                <a:lnTo>
                  <a:pt x="726991" y="1107897"/>
                </a:lnTo>
                <a:lnTo>
                  <a:pt x="738779" y="1104950"/>
                </a:lnTo>
                <a:lnTo>
                  <a:pt x="750340" y="1102004"/>
                </a:lnTo>
                <a:lnTo>
                  <a:pt x="762128" y="1098830"/>
                </a:lnTo>
                <a:lnTo>
                  <a:pt x="773462" y="1095204"/>
                </a:lnTo>
                <a:lnTo>
                  <a:pt x="785023" y="1091351"/>
                </a:lnTo>
                <a:lnTo>
                  <a:pt x="796358" y="1087271"/>
                </a:lnTo>
                <a:lnTo>
                  <a:pt x="807692" y="1082738"/>
                </a:lnTo>
                <a:lnTo>
                  <a:pt x="819026" y="1078205"/>
                </a:lnTo>
                <a:lnTo>
                  <a:pt x="830134" y="1072992"/>
                </a:lnTo>
                <a:lnTo>
                  <a:pt x="841015" y="1067779"/>
                </a:lnTo>
                <a:lnTo>
                  <a:pt x="852123" y="1062339"/>
                </a:lnTo>
                <a:lnTo>
                  <a:pt x="862777" y="1056446"/>
                </a:lnTo>
                <a:lnTo>
                  <a:pt x="873658" y="1050099"/>
                </a:lnTo>
                <a:lnTo>
                  <a:pt x="884086" y="1043753"/>
                </a:lnTo>
                <a:lnTo>
                  <a:pt x="894740" y="1036953"/>
                </a:lnTo>
                <a:lnTo>
                  <a:pt x="904941" y="1029927"/>
                </a:lnTo>
                <a:lnTo>
                  <a:pt x="915142" y="1022674"/>
                </a:lnTo>
                <a:lnTo>
                  <a:pt x="925343" y="1015194"/>
                </a:lnTo>
                <a:lnTo>
                  <a:pt x="935091" y="1007261"/>
                </a:lnTo>
                <a:lnTo>
                  <a:pt x="944839" y="999102"/>
                </a:lnTo>
                <a:lnTo>
                  <a:pt x="954586" y="990715"/>
                </a:lnTo>
                <a:lnTo>
                  <a:pt x="963880" y="982102"/>
                </a:lnTo>
                <a:lnTo>
                  <a:pt x="972948" y="973036"/>
                </a:lnTo>
                <a:lnTo>
                  <a:pt x="982016" y="963743"/>
                </a:lnTo>
                <a:lnTo>
                  <a:pt x="990856" y="954450"/>
                </a:lnTo>
                <a:lnTo>
                  <a:pt x="999244" y="944931"/>
                </a:lnTo>
                <a:lnTo>
                  <a:pt x="1007405" y="934958"/>
                </a:lnTo>
                <a:lnTo>
                  <a:pt x="1015339" y="925212"/>
                </a:lnTo>
                <a:lnTo>
                  <a:pt x="1022820" y="915239"/>
                </a:lnTo>
                <a:lnTo>
                  <a:pt x="1030074" y="904813"/>
                </a:lnTo>
                <a:lnTo>
                  <a:pt x="1037101" y="894613"/>
                </a:lnTo>
                <a:lnTo>
                  <a:pt x="1043902" y="884187"/>
                </a:lnTo>
                <a:lnTo>
                  <a:pt x="1050249" y="873534"/>
                </a:lnTo>
                <a:lnTo>
                  <a:pt x="1056370" y="862881"/>
                </a:lnTo>
                <a:lnTo>
                  <a:pt x="1062263" y="852002"/>
                </a:lnTo>
                <a:lnTo>
                  <a:pt x="1067931" y="841122"/>
                </a:lnTo>
                <a:lnTo>
                  <a:pt x="1073144" y="830016"/>
                </a:lnTo>
                <a:lnTo>
                  <a:pt x="1078132" y="819136"/>
                </a:lnTo>
                <a:lnTo>
                  <a:pt x="1082892" y="807804"/>
                </a:lnTo>
                <a:lnTo>
                  <a:pt x="1087426" y="796471"/>
                </a:lnTo>
                <a:lnTo>
                  <a:pt x="1091280" y="784911"/>
                </a:lnTo>
                <a:lnTo>
                  <a:pt x="1095360" y="773579"/>
                </a:lnTo>
                <a:lnTo>
                  <a:pt x="1098760" y="762019"/>
                </a:lnTo>
                <a:lnTo>
                  <a:pt x="1102161" y="750460"/>
                </a:lnTo>
                <a:lnTo>
                  <a:pt x="1105108" y="738673"/>
                </a:lnTo>
                <a:lnTo>
                  <a:pt x="1107828" y="726887"/>
                </a:lnTo>
                <a:lnTo>
                  <a:pt x="1110321" y="715328"/>
                </a:lnTo>
                <a:lnTo>
                  <a:pt x="1112362" y="703315"/>
                </a:lnTo>
                <a:lnTo>
                  <a:pt x="1114175" y="691529"/>
                </a:lnTo>
                <a:lnTo>
                  <a:pt x="1115762" y="679516"/>
                </a:lnTo>
                <a:lnTo>
                  <a:pt x="1117122" y="667503"/>
                </a:lnTo>
                <a:lnTo>
                  <a:pt x="1118256" y="655717"/>
                </a:lnTo>
                <a:lnTo>
                  <a:pt x="1118936" y="643704"/>
                </a:lnTo>
                <a:lnTo>
                  <a:pt x="1119389" y="631918"/>
                </a:lnTo>
                <a:lnTo>
                  <a:pt x="1119389" y="619905"/>
                </a:lnTo>
                <a:lnTo>
                  <a:pt x="1119389" y="607666"/>
                </a:lnTo>
                <a:lnTo>
                  <a:pt x="1118936" y="595880"/>
                </a:lnTo>
                <a:lnTo>
                  <a:pt x="1118256" y="583867"/>
                </a:lnTo>
                <a:lnTo>
                  <a:pt x="1117122" y="571854"/>
                </a:lnTo>
                <a:lnTo>
                  <a:pt x="1115762" y="560068"/>
                </a:lnTo>
                <a:lnTo>
                  <a:pt x="1114175" y="548055"/>
                </a:lnTo>
                <a:lnTo>
                  <a:pt x="1112362" y="536269"/>
                </a:lnTo>
                <a:lnTo>
                  <a:pt x="1110321" y="524256"/>
                </a:lnTo>
                <a:lnTo>
                  <a:pt x="1107828" y="512470"/>
                </a:lnTo>
                <a:lnTo>
                  <a:pt x="1105108" y="500911"/>
                </a:lnTo>
                <a:lnTo>
                  <a:pt x="1102161" y="489125"/>
                </a:lnTo>
                <a:lnTo>
                  <a:pt x="1098760" y="477565"/>
                </a:lnTo>
                <a:lnTo>
                  <a:pt x="1095360" y="466006"/>
                </a:lnTo>
                <a:lnTo>
                  <a:pt x="1091280" y="454673"/>
                </a:lnTo>
                <a:lnTo>
                  <a:pt x="1087426" y="443114"/>
                </a:lnTo>
                <a:lnTo>
                  <a:pt x="1082892" y="431554"/>
                </a:lnTo>
                <a:lnTo>
                  <a:pt x="1078132" y="420448"/>
                </a:lnTo>
                <a:lnTo>
                  <a:pt x="1073144" y="409342"/>
                </a:lnTo>
                <a:lnTo>
                  <a:pt x="1067931" y="398462"/>
                </a:lnTo>
                <a:lnTo>
                  <a:pt x="1062263" y="387583"/>
                </a:lnTo>
                <a:lnTo>
                  <a:pt x="1056370" y="376703"/>
                </a:lnTo>
                <a:lnTo>
                  <a:pt x="1050249" y="366050"/>
                </a:lnTo>
                <a:lnTo>
                  <a:pt x="1043902" y="355397"/>
                </a:lnTo>
                <a:lnTo>
                  <a:pt x="1037101" y="344971"/>
                </a:lnTo>
                <a:lnTo>
                  <a:pt x="1030074" y="334545"/>
                </a:lnTo>
                <a:lnTo>
                  <a:pt x="1022820" y="324346"/>
                </a:lnTo>
                <a:lnTo>
                  <a:pt x="1015339" y="314373"/>
                </a:lnTo>
                <a:lnTo>
                  <a:pt x="1007405" y="304400"/>
                </a:lnTo>
                <a:lnTo>
                  <a:pt x="999244" y="294654"/>
                </a:lnTo>
                <a:lnTo>
                  <a:pt x="990856" y="285134"/>
                </a:lnTo>
                <a:lnTo>
                  <a:pt x="982016" y="275614"/>
                </a:lnTo>
                <a:lnTo>
                  <a:pt x="972948" y="266548"/>
                </a:lnTo>
                <a:lnTo>
                  <a:pt x="963880" y="257482"/>
                </a:lnTo>
                <a:lnTo>
                  <a:pt x="954586" y="248869"/>
                </a:lnTo>
                <a:lnTo>
                  <a:pt x="944839" y="240483"/>
                </a:lnTo>
                <a:lnTo>
                  <a:pt x="935091" y="232323"/>
                </a:lnTo>
                <a:lnTo>
                  <a:pt x="925343" y="224163"/>
                </a:lnTo>
                <a:lnTo>
                  <a:pt x="915142" y="216684"/>
                </a:lnTo>
                <a:lnTo>
                  <a:pt x="904941" y="209431"/>
                </a:lnTo>
                <a:lnTo>
                  <a:pt x="894740" y="202631"/>
                </a:lnTo>
                <a:lnTo>
                  <a:pt x="884086" y="195831"/>
                </a:lnTo>
                <a:lnTo>
                  <a:pt x="873658" y="189485"/>
                </a:lnTo>
                <a:lnTo>
                  <a:pt x="862777" y="183139"/>
                </a:lnTo>
                <a:lnTo>
                  <a:pt x="852123" y="177246"/>
                </a:lnTo>
                <a:lnTo>
                  <a:pt x="841015" y="171579"/>
                </a:lnTo>
                <a:lnTo>
                  <a:pt x="830134" y="166593"/>
                </a:lnTo>
                <a:lnTo>
                  <a:pt x="819026" y="161380"/>
                </a:lnTo>
                <a:lnTo>
                  <a:pt x="807692" y="156620"/>
                </a:lnTo>
                <a:lnTo>
                  <a:pt x="796358" y="152313"/>
                </a:lnTo>
                <a:lnTo>
                  <a:pt x="785023" y="148234"/>
                </a:lnTo>
                <a:lnTo>
                  <a:pt x="773462" y="144380"/>
                </a:lnTo>
                <a:lnTo>
                  <a:pt x="762128" y="140754"/>
                </a:lnTo>
                <a:lnTo>
                  <a:pt x="750340" y="137581"/>
                </a:lnTo>
                <a:lnTo>
                  <a:pt x="738779" y="134407"/>
                </a:lnTo>
                <a:lnTo>
                  <a:pt x="726991" y="131688"/>
                </a:lnTo>
                <a:lnTo>
                  <a:pt x="715203" y="129421"/>
                </a:lnTo>
                <a:lnTo>
                  <a:pt x="703415" y="127154"/>
                </a:lnTo>
                <a:lnTo>
                  <a:pt x="691401" y="125341"/>
                </a:lnTo>
                <a:lnTo>
                  <a:pt x="679613" y="123755"/>
                </a:lnTo>
                <a:lnTo>
                  <a:pt x="667598" y="122621"/>
                </a:lnTo>
                <a:lnTo>
                  <a:pt x="655584" y="121488"/>
                </a:lnTo>
                <a:lnTo>
                  <a:pt x="643796" y="120581"/>
                </a:lnTo>
                <a:lnTo>
                  <a:pt x="631782" y="120128"/>
                </a:lnTo>
                <a:lnTo>
                  <a:pt x="619540" y="120128"/>
                </a:lnTo>
                <a:lnTo>
                  <a:pt x="607752" y="120128"/>
                </a:lnTo>
                <a:close/>
                <a:moveTo>
                  <a:pt x="619540" y="0"/>
                </a:moveTo>
                <a:lnTo>
                  <a:pt x="634502" y="227"/>
                </a:lnTo>
                <a:lnTo>
                  <a:pt x="649690" y="907"/>
                </a:lnTo>
                <a:lnTo>
                  <a:pt x="664198" y="1587"/>
                </a:lnTo>
                <a:lnTo>
                  <a:pt x="678933" y="3173"/>
                </a:lnTo>
                <a:lnTo>
                  <a:pt x="694121" y="4533"/>
                </a:lnTo>
                <a:lnTo>
                  <a:pt x="708629" y="6573"/>
                </a:lnTo>
                <a:lnTo>
                  <a:pt x="723364" y="8840"/>
                </a:lnTo>
                <a:lnTo>
                  <a:pt x="738098" y="11560"/>
                </a:lnTo>
                <a:lnTo>
                  <a:pt x="752607" y="14506"/>
                </a:lnTo>
                <a:lnTo>
                  <a:pt x="767115" y="17906"/>
                </a:lnTo>
                <a:lnTo>
                  <a:pt x="781623" y="21533"/>
                </a:lnTo>
                <a:lnTo>
                  <a:pt x="796131" y="25839"/>
                </a:lnTo>
                <a:lnTo>
                  <a:pt x="810412" y="30146"/>
                </a:lnTo>
                <a:lnTo>
                  <a:pt x="824694" y="34905"/>
                </a:lnTo>
                <a:lnTo>
                  <a:pt x="838975" y="40118"/>
                </a:lnTo>
                <a:lnTo>
                  <a:pt x="853030" y="45558"/>
                </a:lnTo>
                <a:lnTo>
                  <a:pt x="866858" y="51451"/>
                </a:lnTo>
                <a:lnTo>
                  <a:pt x="880686" y="57571"/>
                </a:lnTo>
                <a:lnTo>
                  <a:pt x="894514" y="64144"/>
                </a:lnTo>
                <a:lnTo>
                  <a:pt x="907888" y="71170"/>
                </a:lnTo>
                <a:lnTo>
                  <a:pt x="921263" y="78423"/>
                </a:lnTo>
                <a:lnTo>
                  <a:pt x="934638" y="85903"/>
                </a:lnTo>
                <a:lnTo>
                  <a:pt x="947786" y="93836"/>
                </a:lnTo>
                <a:lnTo>
                  <a:pt x="960934" y="102222"/>
                </a:lnTo>
                <a:lnTo>
                  <a:pt x="973401" y="110835"/>
                </a:lnTo>
                <a:lnTo>
                  <a:pt x="986096" y="119901"/>
                </a:lnTo>
                <a:lnTo>
                  <a:pt x="998791" y="129421"/>
                </a:lnTo>
                <a:lnTo>
                  <a:pt x="1010805" y="139167"/>
                </a:lnTo>
                <a:lnTo>
                  <a:pt x="1023046" y="149140"/>
                </a:lnTo>
                <a:lnTo>
                  <a:pt x="1034607" y="159793"/>
                </a:lnTo>
                <a:lnTo>
                  <a:pt x="1046395" y="170446"/>
                </a:lnTo>
                <a:lnTo>
                  <a:pt x="1057956" y="181779"/>
                </a:lnTo>
                <a:lnTo>
                  <a:pt x="1067251" y="191072"/>
                </a:lnTo>
                <a:lnTo>
                  <a:pt x="1076318" y="200591"/>
                </a:lnTo>
                <a:lnTo>
                  <a:pt x="1084932" y="210564"/>
                </a:lnTo>
                <a:lnTo>
                  <a:pt x="1093546" y="220310"/>
                </a:lnTo>
                <a:lnTo>
                  <a:pt x="1101934" y="230283"/>
                </a:lnTo>
                <a:lnTo>
                  <a:pt x="1110095" y="240709"/>
                </a:lnTo>
                <a:lnTo>
                  <a:pt x="1117802" y="250909"/>
                </a:lnTo>
                <a:lnTo>
                  <a:pt x="1125510" y="261108"/>
                </a:lnTo>
                <a:lnTo>
                  <a:pt x="1132764" y="271988"/>
                </a:lnTo>
                <a:lnTo>
                  <a:pt x="1139791" y="282414"/>
                </a:lnTo>
                <a:lnTo>
                  <a:pt x="1146592" y="293294"/>
                </a:lnTo>
                <a:lnTo>
                  <a:pt x="1153166" y="304173"/>
                </a:lnTo>
                <a:lnTo>
                  <a:pt x="1159513" y="315279"/>
                </a:lnTo>
                <a:lnTo>
                  <a:pt x="1165634" y="326159"/>
                </a:lnTo>
                <a:lnTo>
                  <a:pt x="1171527" y="337492"/>
                </a:lnTo>
                <a:lnTo>
                  <a:pt x="1177195" y="348598"/>
                </a:lnTo>
                <a:lnTo>
                  <a:pt x="1182408" y="360157"/>
                </a:lnTo>
                <a:lnTo>
                  <a:pt x="1187622" y="371490"/>
                </a:lnTo>
                <a:lnTo>
                  <a:pt x="1192610" y="383050"/>
                </a:lnTo>
                <a:lnTo>
                  <a:pt x="1197143" y="394609"/>
                </a:lnTo>
                <a:lnTo>
                  <a:pt x="1201677" y="406395"/>
                </a:lnTo>
                <a:lnTo>
                  <a:pt x="1205984" y="418181"/>
                </a:lnTo>
                <a:lnTo>
                  <a:pt x="1209611" y="429741"/>
                </a:lnTo>
                <a:lnTo>
                  <a:pt x="1213465" y="441754"/>
                </a:lnTo>
                <a:lnTo>
                  <a:pt x="1216865" y="453540"/>
                </a:lnTo>
                <a:lnTo>
                  <a:pt x="1219812" y="465552"/>
                </a:lnTo>
                <a:lnTo>
                  <a:pt x="1222986" y="477792"/>
                </a:lnTo>
                <a:lnTo>
                  <a:pt x="1225706" y="489578"/>
                </a:lnTo>
                <a:lnTo>
                  <a:pt x="1228200" y="501818"/>
                </a:lnTo>
                <a:lnTo>
                  <a:pt x="1230240" y="514057"/>
                </a:lnTo>
                <a:lnTo>
                  <a:pt x="1232280" y="526070"/>
                </a:lnTo>
                <a:lnTo>
                  <a:pt x="1233867" y="538536"/>
                </a:lnTo>
                <a:lnTo>
                  <a:pt x="1235680" y="550775"/>
                </a:lnTo>
                <a:lnTo>
                  <a:pt x="1236814" y="563015"/>
                </a:lnTo>
                <a:lnTo>
                  <a:pt x="1237720" y="575254"/>
                </a:lnTo>
                <a:lnTo>
                  <a:pt x="1238401" y="587720"/>
                </a:lnTo>
                <a:lnTo>
                  <a:pt x="1239081" y="599733"/>
                </a:lnTo>
                <a:lnTo>
                  <a:pt x="1239307" y="612199"/>
                </a:lnTo>
                <a:lnTo>
                  <a:pt x="1239307" y="624665"/>
                </a:lnTo>
                <a:lnTo>
                  <a:pt x="1239081" y="636678"/>
                </a:lnTo>
                <a:lnTo>
                  <a:pt x="1238627" y="649144"/>
                </a:lnTo>
                <a:lnTo>
                  <a:pt x="1237947" y="661610"/>
                </a:lnTo>
                <a:lnTo>
                  <a:pt x="1237040" y="673623"/>
                </a:lnTo>
                <a:lnTo>
                  <a:pt x="1235907" y="686089"/>
                </a:lnTo>
                <a:lnTo>
                  <a:pt x="1234320" y="698102"/>
                </a:lnTo>
                <a:lnTo>
                  <a:pt x="1232507" y="710341"/>
                </a:lnTo>
                <a:lnTo>
                  <a:pt x="1230693" y="722807"/>
                </a:lnTo>
                <a:lnTo>
                  <a:pt x="1228653" y="734820"/>
                </a:lnTo>
                <a:lnTo>
                  <a:pt x="1226159" y="746833"/>
                </a:lnTo>
                <a:lnTo>
                  <a:pt x="1223439" y="759073"/>
                </a:lnTo>
                <a:lnTo>
                  <a:pt x="1220719" y="771085"/>
                </a:lnTo>
                <a:lnTo>
                  <a:pt x="1217545" y="783098"/>
                </a:lnTo>
                <a:lnTo>
                  <a:pt x="1214145" y="795111"/>
                </a:lnTo>
                <a:lnTo>
                  <a:pt x="1210518" y="806897"/>
                </a:lnTo>
                <a:lnTo>
                  <a:pt x="1206664" y="818683"/>
                </a:lnTo>
                <a:lnTo>
                  <a:pt x="1202357" y="830469"/>
                </a:lnTo>
                <a:lnTo>
                  <a:pt x="1198277" y="842255"/>
                </a:lnTo>
                <a:lnTo>
                  <a:pt x="1193516" y="853588"/>
                </a:lnTo>
                <a:lnTo>
                  <a:pt x="1188529" y="865374"/>
                </a:lnTo>
                <a:lnTo>
                  <a:pt x="1183769" y="876934"/>
                </a:lnTo>
                <a:lnTo>
                  <a:pt x="1178328" y="888267"/>
                </a:lnTo>
                <a:lnTo>
                  <a:pt x="1172661" y="899599"/>
                </a:lnTo>
                <a:lnTo>
                  <a:pt x="1166767" y="910706"/>
                </a:lnTo>
                <a:lnTo>
                  <a:pt x="1160646" y="921812"/>
                </a:lnTo>
                <a:lnTo>
                  <a:pt x="1534229" y="1295115"/>
                </a:lnTo>
                <a:lnTo>
                  <a:pt x="1540350" y="1301461"/>
                </a:lnTo>
                <a:lnTo>
                  <a:pt x="1545790" y="1308034"/>
                </a:lnTo>
                <a:lnTo>
                  <a:pt x="1551231" y="1314607"/>
                </a:lnTo>
                <a:lnTo>
                  <a:pt x="1556445" y="1321407"/>
                </a:lnTo>
                <a:lnTo>
                  <a:pt x="1560752" y="1328433"/>
                </a:lnTo>
                <a:lnTo>
                  <a:pt x="1565286" y="1335460"/>
                </a:lnTo>
                <a:lnTo>
                  <a:pt x="1569366" y="1342713"/>
                </a:lnTo>
                <a:lnTo>
                  <a:pt x="1572766" y="1349966"/>
                </a:lnTo>
                <a:lnTo>
                  <a:pt x="1576167" y="1357219"/>
                </a:lnTo>
                <a:lnTo>
                  <a:pt x="1578887" y="1364698"/>
                </a:lnTo>
                <a:lnTo>
                  <a:pt x="1581381" y="1372178"/>
                </a:lnTo>
                <a:lnTo>
                  <a:pt x="1583648" y="1379658"/>
                </a:lnTo>
                <a:lnTo>
                  <a:pt x="1585461" y="1387137"/>
                </a:lnTo>
                <a:lnTo>
                  <a:pt x="1586821" y="1394617"/>
                </a:lnTo>
                <a:lnTo>
                  <a:pt x="1587955" y="1402323"/>
                </a:lnTo>
                <a:lnTo>
                  <a:pt x="1588635" y="1409803"/>
                </a:lnTo>
                <a:lnTo>
                  <a:pt x="1589088" y="1417283"/>
                </a:lnTo>
                <a:lnTo>
                  <a:pt x="1589088" y="1424762"/>
                </a:lnTo>
                <a:lnTo>
                  <a:pt x="1588861" y="1432242"/>
                </a:lnTo>
                <a:lnTo>
                  <a:pt x="1588181" y="1439495"/>
                </a:lnTo>
                <a:lnTo>
                  <a:pt x="1587274" y="1446748"/>
                </a:lnTo>
                <a:lnTo>
                  <a:pt x="1585914" y="1454001"/>
                </a:lnTo>
                <a:lnTo>
                  <a:pt x="1584101" y="1461027"/>
                </a:lnTo>
                <a:lnTo>
                  <a:pt x="1581834" y="1467827"/>
                </a:lnTo>
                <a:lnTo>
                  <a:pt x="1579340" y="1474627"/>
                </a:lnTo>
                <a:lnTo>
                  <a:pt x="1576620" y="1481200"/>
                </a:lnTo>
                <a:lnTo>
                  <a:pt x="1573220" y="1487773"/>
                </a:lnTo>
                <a:lnTo>
                  <a:pt x="1569593" y="1494119"/>
                </a:lnTo>
                <a:lnTo>
                  <a:pt x="1565512" y="1500239"/>
                </a:lnTo>
                <a:lnTo>
                  <a:pt x="1561432" y="1506132"/>
                </a:lnTo>
                <a:lnTo>
                  <a:pt x="1556445" y="1511572"/>
                </a:lnTo>
                <a:lnTo>
                  <a:pt x="1551231" y="1517011"/>
                </a:lnTo>
                <a:lnTo>
                  <a:pt x="1517228" y="1551237"/>
                </a:lnTo>
                <a:lnTo>
                  <a:pt x="1511787" y="1556223"/>
                </a:lnTo>
                <a:lnTo>
                  <a:pt x="1506120" y="1561209"/>
                </a:lnTo>
                <a:lnTo>
                  <a:pt x="1500226" y="1565516"/>
                </a:lnTo>
                <a:lnTo>
                  <a:pt x="1494106" y="1569369"/>
                </a:lnTo>
                <a:lnTo>
                  <a:pt x="1487985" y="1573222"/>
                </a:lnTo>
                <a:lnTo>
                  <a:pt x="1481411" y="1576395"/>
                </a:lnTo>
                <a:lnTo>
                  <a:pt x="1474837" y="1579342"/>
                </a:lnTo>
                <a:lnTo>
                  <a:pt x="1468036" y="1581835"/>
                </a:lnTo>
                <a:lnTo>
                  <a:pt x="1461009" y="1583875"/>
                </a:lnTo>
                <a:lnTo>
                  <a:pt x="1453982" y="1585688"/>
                </a:lnTo>
                <a:lnTo>
                  <a:pt x="1446728" y="1587275"/>
                </a:lnTo>
                <a:lnTo>
                  <a:pt x="1439474" y="1588182"/>
                </a:lnTo>
                <a:lnTo>
                  <a:pt x="1432219" y="1588862"/>
                </a:lnTo>
                <a:lnTo>
                  <a:pt x="1424739" y="1589088"/>
                </a:lnTo>
                <a:lnTo>
                  <a:pt x="1417258" y="1589088"/>
                </a:lnTo>
                <a:lnTo>
                  <a:pt x="1409777" y="1588862"/>
                </a:lnTo>
                <a:lnTo>
                  <a:pt x="1402296" y="1587955"/>
                </a:lnTo>
                <a:lnTo>
                  <a:pt x="1394589" y="1587048"/>
                </a:lnTo>
                <a:lnTo>
                  <a:pt x="1387108" y="1585235"/>
                </a:lnTo>
                <a:lnTo>
                  <a:pt x="1379628" y="1583422"/>
                </a:lnTo>
                <a:lnTo>
                  <a:pt x="1372147" y="1581382"/>
                </a:lnTo>
                <a:lnTo>
                  <a:pt x="1364666" y="1578662"/>
                </a:lnTo>
                <a:lnTo>
                  <a:pt x="1357186" y="1575942"/>
                </a:lnTo>
                <a:lnTo>
                  <a:pt x="1349931" y="1572769"/>
                </a:lnTo>
                <a:lnTo>
                  <a:pt x="1342677" y="1569142"/>
                </a:lnTo>
                <a:lnTo>
                  <a:pt x="1335423" y="1565289"/>
                </a:lnTo>
                <a:lnTo>
                  <a:pt x="1328396" y="1560756"/>
                </a:lnTo>
                <a:lnTo>
                  <a:pt x="1321369" y="1556223"/>
                </a:lnTo>
                <a:lnTo>
                  <a:pt x="1314568" y="1551237"/>
                </a:lnTo>
                <a:lnTo>
                  <a:pt x="1307994" y="1545797"/>
                </a:lnTo>
                <a:lnTo>
                  <a:pt x="1301420" y="1540130"/>
                </a:lnTo>
                <a:lnTo>
                  <a:pt x="1295299" y="1534011"/>
                </a:lnTo>
                <a:lnTo>
                  <a:pt x="921716" y="1160708"/>
                </a:lnTo>
                <a:lnTo>
                  <a:pt x="910835" y="1166827"/>
                </a:lnTo>
                <a:lnTo>
                  <a:pt x="899501" y="1172720"/>
                </a:lnTo>
                <a:lnTo>
                  <a:pt x="888166" y="1178160"/>
                </a:lnTo>
                <a:lnTo>
                  <a:pt x="876832" y="1183600"/>
                </a:lnTo>
                <a:lnTo>
                  <a:pt x="865498" y="1188586"/>
                </a:lnTo>
                <a:lnTo>
                  <a:pt x="853710" y="1193346"/>
                </a:lnTo>
                <a:lnTo>
                  <a:pt x="842375" y="1198106"/>
                </a:lnTo>
                <a:lnTo>
                  <a:pt x="830588" y="1202412"/>
                </a:lnTo>
                <a:lnTo>
                  <a:pt x="818573" y="1206492"/>
                </a:lnTo>
                <a:lnTo>
                  <a:pt x="807012" y="1210572"/>
                </a:lnTo>
                <a:lnTo>
                  <a:pt x="794997" y="1213972"/>
                </a:lnTo>
                <a:lnTo>
                  <a:pt x="783210" y="1217598"/>
                </a:lnTo>
                <a:lnTo>
                  <a:pt x="771195" y="1220545"/>
                </a:lnTo>
                <a:lnTo>
                  <a:pt x="758954" y="1223265"/>
                </a:lnTo>
                <a:lnTo>
                  <a:pt x="746939" y="1226211"/>
                </a:lnTo>
                <a:lnTo>
                  <a:pt x="734698" y="1228478"/>
                </a:lnTo>
                <a:lnTo>
                  <a:pt x="722457" y="1230518"/>
                </a:lnTo>
                <a:lnTo>
                  <a:pt x="710442" y="1232784"/>
                </a:lnTo>
                <a:lnTo>
                  <a:pt x="698201" y="1234371"/>
                </a:lnTo>
                <a:lnTo>
                  <a:pt x="685960" y="1235731"/>
                </a:lnTo>
                <a:lnTo>
                  <a:pt x="673719" y="1236864"/>
                </a:lnTo>
                <a:lnTo>
                  <a:pt x="661478" y="1237771"/>
                </a:lnTo>
                <a:lnTo>
                  <a:pt x="649010" y="1238451"/>
                </a:lnTo>
                <a:lnTo>
                  <a:pt x="636769" y="1239131"/>
                </a:lnTo>
                <a:lnTo>
                  <a:pt x="624527" y="1239357"/>
                </a:lnTo>
                <a:lnTo>
                  <a:pt x="612060" y="1239357"/>
                </a:lnTo>
                <a:lnTo>
                  <a:pt x="599818" y="1239131"/>
                </a:lnTo>
                <a:lnTo>
                  <a:pt x="587577" y="1238451"/>
                </a:lnTo>
                <a:lnTo>
                  <a:pt x="575109" y="1237544"/>
                </a:lnTo>
                <a:lnTo>
                  <a:pt x="562868" y="1236638"/>
                </a:lnTo>
                <a:lnTo>
                  <a:pt x="550627" y="1235504"/>
                </a:lnTo>
                <a:lnTo>
                  <a:pt x="538612" y="1233918"/>
                </a:lnTo>
                <a:lnTo>
                  <a:pt x="526145" y="1232331"/>
                </a:lnTo>
                <a:lnTo>
                  <a:pt x="513903" y="1230291"/>
                </a:lnTo>
                <a:lnTo>
                  <a:pt x="501889" y="1228025"/>
                </a:lnTo>
                <a:lnTo>
                  <a:pt x="489648" y="1225758"/>
                </a:lnTo>
                <a:lnTo>
                  <a:pt x="477633" y="1222811"/>
                </a:lnTo>
                <a:lnTo>
                  <a:pt x="465619" y="1219865"/>
                </a:lnTo>
                <a:lnTo>
                  <a:pt x="453604" y="1216918"/>
                </a:lnTo>
                <a:lnTo>
                  <a:pt x="441590" y="1213292"/>
                </a:lnTo>
                <a:lnTo>
                  <a:pt x="429802" y="1209665"/>
                </a:lnTo>
                <a:lnTo>
                  <a:pt x="418014" y="1205812"/>
                </a:lnTo>
                <a:lnTo>
                  <a:pt x="406453" y="1201506"/>
                </a:lnTo>
                <a:lnTo>
                  <a:pt x="394665" y="1197199"/>
                </a:lnTo>
                <a:lnTo>
                  <a:pt x="383104" y="1192440"/>
                </a:lnTo>
                <a:lnTo>
                  <a:pt x="371543" y="1187680"/>
                </a:lnTo>
                <a:lnTo>
                  <a:pt x="359982" y="1182467"/>
                </a:lnTo>
                <a:lnTo>
                  <a:pt x="348647" y="1177027"/>
                </a:lnTo>
                <a:lnTo>
                  <a:pt x="337313" y="1171360"/>
                </a:lnTo>
                <a:lnTo>
                  <a:pt x="326205" y="1165694"/>
                </a:lnTo>
                <a:lnTo>
                  <a:pt x="315097" y="1159574"/>
                </a:lnTo>
                <a:lnTo>
                  <a:pt x="304216" y="1153228"/>
                </a:lnTo>
                <a:lnTo>
                  <a:pt x="293109" y="1146655"/>
                </a:lnTo>
                <a:lnTo>
                  <a:pt x="282454" y="1139629"/>
                </a:lnTo>
                <a:lnTo>
                  <a:pt x="272026" y="1132602"/>
                </a:lnTo>
                <a:lnTo>
                  <a:pt x="261145" y="1125349"/>
                </a:lnTo>
                <a:lnTo>
                  <a:pt x="250944" y="1117643"/>
                </a:lnTo>
                <a:lnTo>
                  <a:pt x="240517" y="1109937"/>
                </a:lnTo>
                <a:lnTo>
                  <a:pt x="230316" y="1101777"/>
                </a:lnTo>
                <a:lnTo>
                  <a:pt x="220341" y="1093617"/>
                </a:lnTo>
                <a:lnTo>
                  <a:pt x="210367" y="1085004"/>
                </a:lnTo>
                <a:lnTo>
                  <a:pt x="200620" y="1076391"/>
                </a:lnTo>
                <a:lnTo>
                  <a:pt x="191099" y="1067099"/>
                </a:lnTo>
                <a:lnTo>
                  <a:pt x="181578" y="1057806"/>
                </a:lnTo>
                <a:lnTo>
                  <a:pt x="170470" y="1046473"/>
                </a:lnTo>
                <a:lnTo>
                  <a:pt x="159589" y="1034913"/>
                </a:lnTo>
                <a:lnTo>
                  <a:pt x="149161" y="1022901"/>
                </a:lnTo>
                <a:lnTo>
                  <a:pt x="139187" y="1010888"/>
                </a:lnTo>
                <a:lnTo>
                  <a:pt x="129213" y="998648"/>
                </a:lnTo>
                <a:lnTo>
                  <a:pt x="119918" y="985956"/>
                </a:lnTo>
                <a:lnTo>
                  <a:pt x="110851" y="973489"/>
                </a:lnTo>
                <a:lnTo>
                  <a:pt x="102237" y="960797"/>
                </a:lnTo>
                <a:lnTo>
                  <a:pt x="93849" y="947651"/>
                </a:lnTo>
                <a:lnTo>
                  <a:pt x="85688" y="934505"/>
                </a:lnTo>
                <a:lnTo>
                  <a:pt x="78208" y="921358"/>
                </a:lnTo>
                <a:lnTo>
                  <a:pt x="70954" y="907986"/>
                </a:lnTo>
                <a:lnTo>
                  <a:pt x="64153" y="894386"/>
                </a:lnTo>
                <a:lnTo>
                  <a:pt x="57579" y="880560"/>
                </a:lnTo>
                <a:lnTo>
                  <a:pt x="51232" y="866734"/>
                </a:lnTo>
                <a:lnTo>
                  <a:pt x="45338" y="852908"/>
                </a:lnTo>
                <a:lnTo>
                  <a:pt x="39897" y="838856"/>
                </a:lnTo>
                <a:lnTo>
                  <a:pt x="34910" y="824803"/>
                </a:lnTo>
                <a:lnTo>
                  <a:pt x="30150" y="810524"/>
                </a:lnTo>
                <a:lnTo>
                  <a:pt x="25616" y="796244"/>
                </a:lnTo>
                <a:lnTo>
                  <a:pt x="21535" y="781738"/>
                </a:lnTo>
                <a:lnTo>
                  <a:pt x="17682" y="767232"/>
                </a:lnTo>
                <a:lnTo>
                  <a:pt x="14508" y="752726"/>
                </a:lnTo>
                <a:lnTo>
                  <a:pt x="11334" y="738220"/>
                </a:lnTo>
                <a:lnTo>
                  <a:pt x="8841" y="723487"/>
                </a:lnTo>
                <a:lnTo>
                  <a:pt x="6574" y="708755"/>
                </a:lnTo>
                <a:lnTo>
                  <a:pt x="4307" y="694022"/>
                </a:lnTo>
                <a:lnTo>
                  <a:pt x="2947" y="679289"/>
                </a:lnTo>
                <a:lnTo>
                  <a:pt x="1587" y="664330"/>
                </a:lnTo>
                <a:lnTo>
                  <a:pt x="680" y="649597"/>
                </a:lnTo>
                <a:lnTo>
                  <a:pt x="227" y="634638"/>
                </a:lnTo>
                <a:lnTo>
                  <a:pt x="0" y="619905"/>
                </a:lnTo>
                <a:lnTo>
                  <a:pt x="227" y="604946"/>
                </a:lnTo>
                <a:lnTo>
                  <a:pt x="680" y="589987"/>
                </a:lnTo>
                <a:lnTo>
                  <a:pt x="1587" y="575254"/>
                </a:lnTo>
                <a:lnTo>
                  <a:pt x="2947" y="560295"/>
                </a:lnTo>
                <a:lnTo>
                  <a:pt x="4307" y="545562"/>
                </a:lnTo>
                <a:lnTo>
                  <a:pt x="6574" y="530830"/>
                </a:lnTo>
                <a:lnTo>
                  <a:pt x="8841" y="516097"/>
                </a:lnTo>
                <a:lnTo>
                  <a:pt x="11334" y="501364"/>
                </a:lnTo>
                <a:lnTo>
                  <a:pt x="14508" y="486858"/>
                </a:lnTo>
                <a:lnTo>
                  <a:pt x="17682" y="472352"/>
                </a:lnTo>
                <a:lnTo>
                  <a:pt x="21535" y="457846"/>
                </a:lnTo>
                <a:lnTo>
                  <a:pt x="25616" y="443340"/>
                </a:lnTo>
                <a:lnTo>
                  <a:pt x="30150" y="429061"/>
                </a:lnTo>
                <a:lnTo>
                  <a:pt x="34910" y="414781"/>
                </a:lnTo>
                <a:lnTo>
                  <a:pt x="39897" y="400502"/>
                </a:lnTo>
                <a:lnTo>
                  <a:pt x="45338" y="386449"/>
                </a:lnTo>
                <a:lnTo>
                  <a:pt x="51232" y="372850"/>
                </a:lnTo>
                <a:lnTo>
                  <a:pt x="57579" y="359024"/>
                </a:lnTo>
                <a:lnTo>
                  <a:pt x="64153" y="345198"/>
                </a:lnTo>
                <a:lnTo>
                  <a:pt x="70954" y="331599"/>
                </a:lnTo>
                <a:lnTo>
                  <a:pt x="78208" y="318226"/>
                </a:lnTo>
                <a:lnTo>
                  <a:pt x="85688" y="304853"/>
                </a:lnTo>
                <a:lnTo>
                  <a:pt x="93849" y="291934"/>
                </a:lnTo>
                <a:lnTo>
                  <a:pt x="102237" y="278788"/>
                </a:lnTo>
                <a:lnTo>
                  <a:pt x="110851" y="266095"/>
                </a:lnTo>
                <a:lnTo>
                  <a:pt x="119918" y="253402"/>
                </a:lnTo>
                <a:lnTo>
                  <a:pt x="129213" y="240936"/>
                </a:lnTo>
                <a:lnTo>
                  <a:pt x="139187" y="228697"/>
                </a:lnTo>
                <a:lnTo>
                  <a:pt x="149161" y="216457"/>
                </a:lnTo>
                <a:lnTo>
                  <a:pt x="159589" y="204671"/>
                </a:lnTo>
                <a:lnTo>
                  <a:pt x="170470" y="193111"/>
                </a:lnTo>
                <a:lnTo>
                  <a:pt x="181578" y="181779"/>
                </a:lnTo>
                <a:lnTo>
                  <a:pt x="193139" y="170446"/>
                </a:lnTo>
                <a:lnTo>
                  <a:pt x="204473" y="159793"/>
                </a:lnTo>
                <a:lnTo>
                  <a:pt x="216488" y="149140"/>
                </a:lnTo>
                <a:lnTo>
                  <a:pt x="228729" y="139167"/>
                </a:lnTo>
                <a:lnTo>
                  <a:pt x="240743" y="129421"/>
                </a:lnTo>
                <a:lnTo>
                  <a:pt x="253438" y="119901"/>
                </a:lnTo>
                <a:lnTo>
                  <a:pt x="266133" y="110835"/>
                </a:lnTo>
                <a:lnTo>
                  <a:pt x="278600" y="102222"/>
                </a:lnTo>
                <a:lnTo>
                  <a:pt x="291748" y="93836"/>
                </a:lnTo>
                <a:lnTo>
                  <a:pt x="304896" y="85903"/>
                </a:lnTo>
                <a:lnTo>
                  <a:pt x="318271" y="78423"/>
                </a:lnTo>
                <a:lnTo>
                  <a:pt x="331646" y="71170"/>
                </a:lnTo>
                <a:lnTo>
                  <a:pt x="345020" y="64144"/>
                </a:lnTo>
                <a:lnTo>
                  <a:pt x="358848" y="57571"/>
                </a:lnTo>
                <a:lnTo>
                  <a:pt x="372676" y="51451"/>
                </a:lnTo>
                <a:lnTo>
                  <a:pt x="386504" y="45558"/>
                </a:lnTo>
                <a:lnTo>
                  <a:pt x="400559" y="40118"/>
                </a:lnTo>
                <a:lnTo>
                  <a:pt x="414840" y="34905"/>
                </a:lnTo>
                <a:lnTo>
                  <a:pt x="429122" y="30146"/>
                </a:lnTo>
                <a:lnTo>
                  <a:pt x="443403" y="25839"/>
                </a:lnTo>
                <a:lnTo>
                  <a:pt x="457911" y="21533"/>
                </a:lnTo>
                <a:lnTo>
                  <a:pt x="472419" y="17906"/>
                </a:lnTo>
                <a:lnTo>
                  <a:pt x="486927" y="14506"/>
                </a:lnTo>
                <a:lnTo>
                  <a:pt x="501435" y="11560"/>
                </a:lnTo>
                <a:lnTo>
                  <a:pt x="515944" y="8840"/>
                </a:lnTo>
                <a:lnTo>
                  <a:pt x="530678" y="6573"/>
                </a:lnTo>
                <a:lnTo>
                  <a:pt x="545413" y="4533"/>
                </a:lnTo>
                <a:lnTo>
                  <a:pt x="560148" y="3173"/>
                </a:lnTo>
                <a:lnTo>
                  <a:pt x="575109" y="1587"/>
                </a:lnTo>
                <a:lnTo>
                  <a:pt x="589844" y="907"/>
                </a:lnTo>
                <a:lnTo>
                  <a:pt x="604806" y="227"/>
                </a:lnTo>
                <a:lnTo>
                  <a:pt x="61954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06985" tIns="53492" rIns="106985" bIns="53492" anchor="ctr"/>
          <a:lstStyle/>
          <a:p>
            <a:endParaRPr lang="en-US"/>
          </a:p>
        </p:txBody>
      </p:sp>
      <p:sp>
        <p:nvSpPr>
          <p:cNvPr id="15" name="MH_Other_1"/>
          <p:cNvSpPr/>
          <p:nvPr>
            <p:custDataLst>
              <p:tags r:id="rId6"/>
            </p:custDataLst>
          </p:nvPr>
        </p:nvSpPr>
        <p:spPr>
          <a:xfrm>
            <a:off x="1138994" y="5014777"/>
            <a:ext cx="582376" cy="584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6985" tIns="53492" rIns="106985" bIns="53492" anchor="ctr"/>
          <a:lstStyle/>
          <a:p>
            <a:pPr algn="ctr">
              <a:defRPr/>
            </a:pPr>
            <a:endParaRPr lang="zh-CN" altLang="en-US">
              <a:solidFill>
                <a:srgbClr val="0066FF"/>
              </a:solidFill>
              <a:latin typeface="Arial" charset="0"/>
              <a:ea typeface="微软雅黑" charset="0"/>
              <a:cs typeface="微软雅黑" charset="0"/>
            </a:endParaRPr>
          </a:p>
        </p:txBody>
      </p:sp>
      <p:sp>
        <p:nvSpPr>
          <p:cNvPr id="16" name="MH_Other_2"/>
          <p:cNvSpPr/>
          <p:nvPr>
            <p:custDataLst>
              <p:tags r:id="rId7"/>
            </p:custDataLst>
          </p:nvPr>
        </p:nvSpPr>
        <p:spPr>
          <a:xfrm>
            <a:off x="972344" y="4860751"/>
            <a:ext cx="821034" cy="882062"/>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solidFill>
            <a:srgbClr val="8ED5F4"/>
          </a:solidFill>
          <a:ln>
            <a:noFill/>
          </a:ln>
        </p:spPr>
        <p:style>
          <a:lnRef idx="2">
            <a:schemeClr val="accent1">
              <a:shade val="50000"/>
            </a:schemeClr>
          </a:lnRef>
          <a:fillRef idx="1">
            <a:schemeClr val="accent1"/>
          </a:fillRef>
          <a:effectRef idx="0">
            <a:schemeClr val="accent1"/>
          </a:effectRef>
          <a:fontRef idx="minor">
            <a:schemeClr val="lt1"/>
          </a:fontRef>
        </p:style>
        <p:txBody>
          <a:bodyPr lIns="106985" tIns="53492" rIns="106985" bIns="53492" anchor="ctr"/>
          <a:lstStyle/>
          <a:p>
            <a:pPr algn="ctr">
              <a:defRPr/>
            </a:pPr>
            <a:endParaRPr lang="zh-CN" altLang="en-US">
              <a:solidFill>
                <a:srgbClr val="FFFFFF"/>
              </a:solidFill>
              <a:latin typeface="Arial" charset="0"/>
              <a:ea typeface="微软雅黑" charset="0"/>
              <a:cs typeface="微软雅黑" charset="0"/>
            </a:endParaRPr>
          </a:p>
        </p:txBody>
      </p:sp>
      <p:sp>
        <p:nvSpPr>
          <p:cNvPr id="110603" name="MH_Other_5"/>
          <p:cNvSpPr>
            <a:spLocks/>
          </p:cNvSpPr>
          <p:nvPr>
            <p:custDataLst>
              <p:tags r:id="rId8"/>
            </p:custDataLst>
          </p:nvPr>
        </p:nvSpPr>
        <p:spPr bwMode="auto">
          <a:xfrm>
            <a:off x="1217314" y="5094741"/>
            <a:ext cx="488325" cy="437573"/>
          </a:xfrm>
          <a:custGeom>
            <a:avLst/>
            <a:gdLst>
              <a:gd name="T0" fmla="*/ 250 w 1589088"/>
              <a:gd name="T1" fmla="*/ 143 h 1589088"/>
              <a:gd name="T2" fmla="*/ 243 w 1589088"/>
              <a:gd name="T3" fmla="*/ 157 h 1589088"/>
              <a:gd name="T4" fmla="*/ 229 w 1589088"/>
              <a:gd name="T5" fmla="*/ 163 h 1589088"/>
              <a:gd name="T6" fmla="*/ 224 w 1589088"/>
              <a:gd name="T7" fmla="*/ 234 h 1589088"/>
              <a:gd name="T8" fmla="*/ 222 w 1589088"/>
              <a:gd name="T9" fmla="*/ 252 h 1589088"/>
              <a:gd name="T10" fmla="*/ 210 w 1589088"/>
              <a:gd name="T11" fmla="*/ 263 h 1589088"/>
              <a:gd name="T12" fmla="*/ 193 w 1589088"/>
              <a:gd name="T13" fmla="*/ 264 h 1589088"/>
              <a:gd name="T14" fmla="*/ 179 w 1589088"/>
              <a:gd name="T15" fmla="*/ 254 h 1589088"/>
              <a:gd name="T16" fmla="*/ 175 w 1589088"/>
              <a:gd name="T17" fmla="*/ 239 h 1589088"/>
              <a:gd name="T18" fmla="*/ 124 w 1589088"/>
              <a:gd name="T19" fmla="*/ 217 h 1589088"/>
              <a:gd name="T20" fmla="*/ 101 w 1589088"/>
              <a:gd name="T21" fmla="*/ 199 h 1589088"/>
              <a:gd name="T22" fmla="*/ 102 w 1589088"/>
              <a:gd name="T23" fmla="*/ 183 h 1589088"/>
              <a:gd name="T24" fmla="*/ 114 w 1589088"/>
              <a:gd name="T25" fmla="*/ 172 h 1589088"/>
              <a:gd name="T26" fmla="*/ 131 w 1589088"/>
              <a:gd name="T27" fmla="*/ 169 h 1589088"/>
              <a:gd name="T28" fmla="*/ 145 w 1589088"/>
              <a:gd name="T29" fmla="*/ 177 h 1589088"/>
              <a:gd name="T30" fmla="*/ 151 w 1589088"/>
              <a:gd name="T31" fmla="*/ 193 h 1589088"/>
              <a:gd name="T32" fmla="*/ 208 w 1589088"/>
              <a:gd name="T33" fmla="*/ 157 h 1589088"/>
              <a:gd name="T34" fmla="*/ 200 w 1589088"/>
              <a:gd name="T35" fmla="*/ 140 h 1589088"/>
              <a:gd name="T36" fmla="*/ 206 w 1589088"/>
              <a:gd name="T37" fmla="*/ 124 h 1589088"/>
              <a:gd name="T38" fmla="*/ 220 w 1589088"/>
              <a:gd name="T39" fmla="*/ 116 h 1589088"/>
              <a:gd name="T40" fmla="*/ 186 w 1589088"/>
              <a:gd name="T41" fmla="*/ 35 h 1589088"/>
              <a:gd name="T42" fmla="*/ 135 w 1589088"/>
              <a:gd name="T43" fmla="*/ 44 h 1589088"/>
              <a:gd name="T44" fmla="*/ 90 w 1589088"/>
              <a:gd name="T45" fmla="*/ 70 h 1589088"/>
              <a:gd name="T46" fmla="*/ 56 w 1589088"/>
              <a:gd name="T47" fmla="*/ 110 h 1589088"/>
              <a:gd name="T48" fmla="*/ 39 w 1589088"/>
              <a:gd name="T49" fmla="*/ 156 h 1589088"/>
              <a:gd name="T50" fmla="*/ 39 w 1589088"/>
              <a:gd name="T51" fmla="*/ 205 h 1589088"/>
              <a:gd name="T52" fmla="*/ 56 w 1589088"/>
              <a:gd name="T53" fmla="*/ 251 h 1589088"/>
              <a:gd name="T54" fmla="*/ 90 w 1589088"/>
              <a:gd name="T55" fmla="*/ 291 h 1589088"/>
              <a:gd name="T56" fmla="*/ 135 w 1589088"/>
              <a:gd name="T57" fmla="*/ 316 h 1589088"/>
              <a:gd name="T58" fmla="*/ 186 w 1589088"/>
              <a:gd name="T59" fmla="*/ 326 h 1589088"/>
              <a:gd name="T60" fmla="*/ 236 w 1589088"/>
              <a:gd name="T61" fmla="*/ 319 h 1589088"/>
              <a:gd name="T62" fmla="*/ 282 w 1589088"/>
              <a:gd name="T63" fmla="*/ 295 h 1589088"/>
              <a:gd name="T64" fmla="*/ 319 w 1589088"/>
              <a:gd name="T65" fmla="*/ 257 h 1589088"/>
              <a:gd name="T66" fmla="*/ 338 w 1589088"/>
              <a:gd name="T67" fmla="*/ 212 h 1589088"/>
              <a:gd name="T68" fmla="*/ 341 w 1589088"/>
              <a:gd name="T69" fmla="*/ 163 h 1589088"/>
              <a:gd name="T70" fmla="*/ 326 w 1589088"/>
              <a:gd name="T71" fmla="*/ 116 h 1589088"/>
              <a:gd name="T72" fmla="*/ 294 w 1589088"/>
              <a:gd name="T73" fmla="*/ 75 h 1589088"/>
              <a:gd name="T74" fmla="*/ 250 w 1589088"/>
              <a:gd name="T75" fmla="*/ 47 h 1589088"/>
              <a:gd name="T76" fmla="*/ 200 w 1589088"/>
              <a:gd name="T77" fmla="*/ 35 h 1589088"/>
              <a:gd name="T78" fmla="*/ 230 w 1589088"/>
              <a:gd name="T79" fmla="*/ 4 h 1589088"/>
              <a:gd name="T80" fmla="*/ 289 w 1589088"/>
              <a:gd name="T81" fmla="*/ 27 h 1589088"/>
              <a:gd name="T82" fmla="*/ 336 w 1589088"/>
              <a:gd name="T83" fmla="*/ 67 h 1589088"/>
              <a:gd name="T84" fmla="*/ 364 w 1589088"/>
              <a:gd name="T85" fmla="*/ 111 h 1589088"/>
              <a:gd name="T86" fmla="*/ 377 w 1589088"/>
              <a:gd name="T87" fmla="*/ 160 h 1589088"/>
              <a:gd name="T88" fmla="*/ 376 w 1589088"/>
              <a:gd name="T89" fmla="*/ 210 h 1589088"/>
              <a:gd name="T90" fmla="*/ 359 w 1589088"/>
              <a:gd name="T91" fmla="*/ 258 h 1589088"/>
              <a:gd name="T92" fmla="*/ 482 w 1589088"/>
              <a:gd name="T93" fmla="*/ 397 h 1589088"/>
              <a:gd name="T94" fmla="*/ 483 w 1589088"/>
              <a:gd name="T95" fmla="*/ 427 h 1589088"/>
              <a:gd name="T96" fmla="*/ 454 w 1589088"/>
              <a:gd name="T97" fmla="*/ 458 h 1589088"/>
              <a:gd name="T98" fmla="*/ 423 w 1589088"/>
              <a:gd name="T99" fmla="*/ 461 h 1589088"/>
              <a:gd name="T100" fmla="*/ 281 w 1589088"/>
              <a:gd name="T101" fmla="*/ 338 h 1589088"/>
              <a:gd name="T102" fmla="*/ 232 w 1589088"/>
              <a:gd name="T103" fmla="*/ 356 h 1589088"/>
              <a:gd name="T104" fmla="*/ 179 w 1589088"/>
              <a:gd name="T105" fmla="*/ 360 h 1589088"/>
              <a:gd name="T106" fmla="*/ 128 w 1589088"/>
              <a:gd name="T107" fmla="*/ 351 h 1589088"/>
              <a:gd name="T108" fmla="*/ 80 w 1589088"/>
              <a:gd name="T109" fmla="*/ 327 h 1589088"/>
              <a:gd name="T110" fmla="*/ 37 w 1589088"/>
              <a:gd name="T111" fmla="*/ 287 h 1589088"/>
              <a:gd name="T112" fmla="*/ 8 w 1589088"/>
              <a:gd name="T113" fmla="*/ 232 h 1589088"/>
              <a:gd name="T114" fmla="*/ 0 w 1589088"/>
              <a:gd name="T115" fmla="*/ 172 h 1589088"/>
              <a:gd name="T116" fmla="*/ 14 w 1589088"/>
              <a:gd name="T117" fmla="*/ 112 h 1589088"/>
              <a:gd name="T118" fmla="*/ 49 w 1589088"/>
              <a:gd name="T119" fmla="*/ 60 h 1589088"/>
              <a:gd name="T120" fmla="*/ 101 w 1589088"/>
              <a:gd name="T121" fmla="*/ 21 h 1589088"/>
              <a:gd name="T122" fmla="*/ 162 w 1589088"/>
              <a:gd name="T123" fmla="*/ 2 h 15890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89088" h="1589088">
                <a:moveTo>
                  <a:pt x="916859" y="288925"/>
                </a:moveTo>
                <a:lnTo>
                  <a:pt x="954088" y="332030"/>
                </a:lnTo>
                <a:lnTo>
                  <a:pt x="816067" y="450682"/>
                </a:lnTo>
                <a:lnTo>
                  <a:pt x="817430" y="454085"/>
                </a:lnTo>
                <a:lnTo>
                  <a:pt x="818338" y="457488"/>
                </a:lnTo>
                <a:lnTo>
                  <a:pt x="819246" y="461118"/>
                </a:lnTo>
                <a:lnTo>
                  <a:pt x="820381" y="464748"/>
                </a:lnTo>
                <a:lnTo>
                  <a:pt x="820835" y="468378"/>
                </a:lnTo>
                <a:lnTo>
                  <a:pt x="821289" y="472008"/>
                </a:lnTo>
                <a:lnTo>
                  <a:pt x="821743" y="475865"/>
                </a:lnTo>
                <a:lnTo>
                  <a:pt x="821743" y="479722"/>
                </a:lnTo>
                <a:lnTo>
                  <a:pt x="821743" y="483805"/>
                </a:lnTo>
                <a:lnTo>
                  <a:pt x="821289" y="487662"/>
                </a:lnTo>
                <a:lnTo>
                  <a:pt x="820835" y="491746"/>
                </a:lnTo>
                <a:lnTo>
                  <a:pt x="820154" y="495602"/>
                </a:lnTo>
                <a:lnTo>
                  <a:pt x="819246" y="499459"/>
                </a:lnTo>
                <a:lnTo>
                  <a:pt x="818338" y="503089"/>
                </a:lnTo>
                <a:lnTo>
                  <a:pt x="816976" y="506946"/>
                </a:lnTo>
                <a:lnTo>
                  <a:pt x="815840" y="510349"/>
                </a:lnTo>
                <a:lnTo>
                  <a:pt x="814251" y="513979"/>
                </a:lnTo>
                <a:lnTo>
                  <a:pt x="812662" y="517382"/>
                </a:lnTo>
                <a:lnTo>
                  <a:pt x="810619" y="520785"/>
                </a:lnTo>
                <a:lnTo>
                  <a:pt x="808803" y="523961"/>
                </a:lnTo>
                <a:lnTo>
                  <a:pt x="806760" y="527137"/>
                </a:lnTo>
                <a:lnTo>
                  <a:pt x="804263" y="530313"/>
                </a:lnTo>
                <a:lnTo>
                  <a:pt x="801993" y="533036"/>
                </a:lnTo>
                <a:lnTo>
                  <a:pt x="799496" y="535985"/>
                </a:lnTo>
                <a:lnTo>
                  <a:pt x="796772" y="538707"/>
                </a:lnTo>
                <a:lnTo>
                  <a:pt x="794048" y="541203"/>
                </a:lnTo>
                <a:lnTo>
                  <a:pt x="791324" y="543698"/>
                </a:lnTo>
                <a:lnTo>
                  <a:pt x="788146" y="545967"/>
                </a:lnTo>
                <a:lnTo>
                  <a:pt x="785194" y="548009"/>
                </a:lnTo>
                <a:lnTo>
                  <a:pt x="781789" y="550051"/>
                </a:lnTo>
                <a:lnTo>
                  <a:pt x="778611" y="552093"/>
                </a:lnTo>
                <a:lnTo>
                  <a:pt x="775433" y="553908"/>
                </a:lnTo>
                <a:lnTo>
                  <a:pt x="771801" y="555496"/>
                </a:lnTo>
                <a:lnTo>
                  <a:pt x="768396" y="556857"/>
                </a:lnTo>
                <a:lnTo>
                  <a:pt x="764537" y="558218"/>
                </a:lnTo>
                <a:lnTo>
                  <a:pt x="760905" y="559352"/>
                </a:lnTo>
                <a:lnTo>
                  <a:pt x="757046" y="560260"/>
                </a:lnTo>
                <a:lnTo>
                  <a:pt x="753413" y="560940"/>
                </a:lnTo>
                <a:lnTo>
                  <a:pt x="749327" y="561621"/>
                </a:lnTo>
                <a:lnTo>
                  <a:pt x="745241" y="562075"/>
                </a:lnTo>
                <a:lnTo>
                  <a:pt x="692121" y="754005"/>
                </a:lnTo>
                <a:lnTo>
                  <a:pt x="697343" y="756728"/>
                </a:lnTo>
                <a:lnTo>
                  <a:pt x="702110" y="759904"/>
                </a:lnTo>
                <a:lnTo>
                  <a:pt x="706650" y="763080"/>
                </a:lnTo>
                <a:lnTo>
                  <a:pt x="710963" y="766937"/>
                </a:lnTo>
                <a:lnTo>
                  <a:pt x="715049" y="770794"/>
                </a:lnTo>
                <a:lnTo>
                  <a:pt x="718908" y="774877"/>
                </a:lnTo>
                <a:lnTo>
                  <a:pt x="722313" y="779188"/>
                </a:lnTo>
                <a:lnTo>
                  <a:pt x="725718" y="783952"/>
                </a:lnTo>
                <a:lnTo>
                  <a:pt x="728670" y="788943"/>
                </a:lnTo>
                <a:lnTo>
                  <a:pt x="731167" y="793934"/>
                </a:lnTo>
                <a:lnTo>
                  <a:pt x="733437" y="799379"/>
                </a:lnTo>
                <a:lnTo>
                  <a:pt x="735253" y="804824"/>
                </a:lnTo>
                <a:lnTo>
                  <a:pt x="736615" y="810496"/>
                </a:lnTo>
                <a:lnTo>
                  <a:pt x="737750" y="816167"/>
                </a:lnTo>
                <a:lnTo>
                  <a:pt x="738431" y="822066"/>
                </a:lnTo>
                <a:lnTo>
                  <a:pt x="738658" y="828191"/>
                </a:lnTo>
                <a:lnTo>
                  <a:pt x="738658" y="832729"/>
                </a:lnTo>
                <a:lnTo>
                  <a:pt x="738431" y="836812"/>
                </a:lnTo>
                <a:lnTo>
                  <a:pt x="737523" y="840896"/>
                </a:lnTo>
                <a:lnTo>
                  <a:pt x="736842" y="844980"/>
                </a:lnTo>
                <a:lnTo>
                  <a:pt x="735934" y="849063"/>
                </a:lnTo>
                <a:lnTo>
                  <a:pt x="734799" y="852920"/>
                </a:lnTo>
                <a:lnTo>
                  <a:pt x="733664" y="856777"/>
                </a:lnTo>
                <a:lnTo>
                  <a:pt x="732075" y="860407"/>
                </a:lnTo>
                <a:lnTo>
                  <a:pt x="730259" y="864263"/>
                </a:lnTo>
                <a:lnTo>
                  <a:pt x="728670" y="867666"/>
                </a:lnTo>
                <a:lnTo>
                  <a:pt x="726626" y="871296"/>
                </a:lnTo>
                <a:lnTo>
                  <a:pt x="724583" y="874699"/>
                </a:lnTo>
                <a:lnTo>
                  <a:pt x="722086" y="877876"/>
                </a:lnTo>
                <a:lnTo>
                  <a:pt x="719589" y="881052"/>
                </a:lnTo>
                <a:lnTo>
                  <a:pt x="717092" y="884228"/>
                </a:lnTo>
                <a:lnTo>
                  <a:pt x="714141" y="886950"/>
                </a:lnTo>
                <a:lnTo>
                  <a:pt x="711417" y="889673"/>
                </a:lnTo>
                <a:lnTo>
                  <a:pt x="708239" y="892395"/>
                </a:lnTo>
                <a:lnTo>
                  <a:pt x="705288" y="894891"/>
                </a:lnTo>
                <a:lnTo>
                  <a:pt x="702110" y="896933"/>
                </a:lnTo>
                <a:lnTo>
                  <a:pt x="698705" y="899428"/>
                </a:lnTo>
                <a:lnTo>
                  <a:pt x="695299" y="901243"/>
                </a:lnTo>
                <a:lnTo>
                  <a:pt x="691440" y="903058"/>
                </a:lnTo>
                <a:lnTo>
                  <a:pt x="688035" y="904646"/>
                </a:lnTo>
                <a:lnTo>
                  <a:pt x="684176" y="906234"/>
                </a:lnTo>
                <a:lnTo>
                  <a:pt x="680317" y="907595"/>
                </a:lnTo>
                <a:lnTo>
                  <a:pt x="676231" y="908730"/>
                </a:lnTo>
                <a:lnTo>
                  <a:pt x="672372" y="909637"/>
                </a:lnTo>
                <a:lnTo>
                  <a:pt x="668286" y="910318"/>
                </a:lnTo>
                <a:lnTo>
                  <a:pt x="664199" y="910771"/>
                </a:lnTo>
                <a:lnTo>
                  <a:pt x="659886" y="911225"/>
                </a:lnTo>
                <a:lnTo>
                  <a:pt x="655573" y="911225"/>
                </a:lnTo>
                <a:lnTo>
                  <a:pt x="651260" y="911225"/>
                </a:lnTo>
                <a:lnTo>
                  <a:pt x="646947" y="910771"/>
                </a:lnTo>
                <a:lnTo>
                  <a:pt x="643088" y="910318"/>
                </a:lnTo>
                <a:lnTo>
                  <a:pt x="638775" y="909637"/>
                </a:lnTo>
                <a:lnTo>
                  <a:pt x="634915" y="908730"/>
                </a:lnTo>
                <a:lnTo>
                  <a:pt x="630829" y="907595"/>
                </a:lnTo>
                <a:lnTo>
                  <a:pt x="627197" y="906234"/>
                </a:lnTo>
                <a:lnTo>
                  <a:pt x="623338" y="904646"/>
                </a:lnTo>
                <a:lnTo>
                  <a:pt x="619706" y="903058"/>
                </a:lnTo>
                <a:lnTo>
                  <a:pt x="616074" y="901243"/>
                </a:lnTo>
                <a:lnTo>
                  <a:pt x="612669" y="899428"/>
                </a:lnTo>
                <a:lnTo>
                  <a:pt x="609037" y="896933"/>
                </a:lnTo>
                <a:lnTo>
                  <a:pt x="605858" y="894891"/>
                </a:lnTo>
                <a:lnTo>
                  <a:pt x="602680" y="892395"/>
                </a:lnTo>
                <a:lnTo>
                  <a:pt x="599729" y="889673"/>
                </a:lnTo>
                <a:lnTo>
                  <a:pt x="596778" y="886950"/>
                </a:lnTo>
                <a:lnTo>
                  <a:pt x="594054" y="884228"/>
                </a:lnTo>
                <a:lnTo>
                  <a:pt x="591557" y="881052"/>
                </a:lnTo>
                <a:lnTo>
                  <a:pt x="588833" y="877876"/>
                </a:lnTo>
                <a:lnTo>
                  <a:pt x="586790" y="874699"/>
                </a:lnTo>
                <a:lnTo>
                  <a:pt x="584520" y="871296"/>
                </a:lnTo>
                <a:lnTo>
                  <a:pt x="582704" y="867666"/>
                </a:lnTo>
                <a:lnTo>
                  <a:pt x="580661" y="864263"/>
                </a:lnTo>
                <a:lnTo>
                  <a:pt x="579072" y="860407"/>
                </a:lnTo>
                <a:lnTo>
                  <a:pt x="577710" y="856777"/>
                </a:lnTo>
                <a:lnTo>
                  <a:pt x="576348" y="852920"/>
                </a:lnTo>
                <a:lnTo>
                  <a:pt x="575212" y="849063"/>
                </a:lnTo>
                <a:lnTo>
                  <a:pt x="574077" y="844980"/>
                </a:lnTo>
                <a:lnTo>
                  <a:pt x="573396" y="840896"/>
                </a:lnTo>
                <a:lnTo>
                  <a:pt x="572942" y="836812"/>
                </a:lnTo>
                <a:lnTo>
                  <a:pt x="572488" y="832729"/>
                </a:lnTo>
                <a:lnTo>
                  <a:pt x="572488" y="828191"/>
                </a:lnTo>
                <a:lnTo>
                  <a:pt x="572488" y="825242"/>
                </a:lnTo>
                <a:lnTo>
                  <a:pt x="572715" y="822066"/>
                </a:lnTo>
                <a:lnTo>
                  <a:pt x="573623" y="815940"/>
                </a:lnTo>
                <a:lnTo>
                  <a:pt x="574986" y="810042"/>
                </a:lnTo>
                <a:lnTo>
                  <a:pt x="576575" y="804370"/>
                </a:lnTo>
                <a:lnTo>
                  <a:pt x="454445" y="733134"/>
                </a:lnTo>
                <a:lnTo>
                  <a:pt x="449904" y="736083"/>
                </a:lnTo>
                <a:lnTo>
                  <a:pt x="444910" y="738352"/>
                </a:lnTo>
                <a:lnTo>
                  <a:pt x="439689" y="740166"/>
                </a:lnTo>
                <a:lnTo>
                  <a:pt x="434468" y="741981"/>
                </a:lnTo>
                <a:lnTo>
                  <a:pt x="429020" y="743569"/>
                </a:lnTo>
                <a:lnTo>
                  <a:pt x="423571" y="744477"/>
                </a:lnTo>
                <a:lnTo>
                  <a:pt x="417669" y="745158"/>
                </a:lnTo>
                <a:lnTo>
                  <a:pt x="412221" y="745384"/>
                </a:lnTo>
                <a:lnTo>
                  <a:pt x="408589" y="745158"/>
                </a:lnTo>
                <a:lnTo>
                  <a:pt x="405411" y="744931"/>
                </a:lnTo>
                <a:lnTo>
                  <a:pt x="398828" y="744023"/>
                </a:lnTo>
                <a:lnTo>
                  <a:pt x="305755" y="898294"/>
                </a:lnTo>
                <a:lnTo>
                  <a:pt x="257175" y="869255"/>
                </a:lnTo>
                <a:lnTo>
                  <a:pt x="349113" y="716118"/>
                </a:lnTo>
                <a:lnTo>
                  <a:pt x="347070" y="713396"/>
                </a:lnTo>
                <a:lnTo>
                  <a:pt x="344573" y="710220"/>
                </a:lnTo>
                <a:lnTo>
                  <a:pt x="342757" y="707497"/>
                </a:lnTo>
                <a:lnTo>
                  <a:pt x="340714" y="704321"/>
                </a:lnTo>
                <a:lnTo>
                  <a:pt x="339125" y="701145"/>
                </a:lnTo>
                <a:lnTo>
                  <a:pt x="337536" y="697969"/>
                </a:lnTo>
                <a:lnTo>
                  <a:pt x="335720" y="694793"/>
                </a:lnTo>
                <a:lnTo>
                  <a:pt x="334358" y="691390"/>
                </a:lnTo>
                <a:lnTo>
                  <a:pt x="333223" y="687987"/>
                </a:lnTo>
                <a:lnTo>
                  <a:pt x="332087" y="684584"/>
                </a:lnTo>
                <a:lnTo>
                  <a:pt x="331179" y="680954"/>
                </a:lnTo>
                <a:lnTo>
                  <a:pt x="330498" y="677324"/>
                </a:lnTo>
                <a:lnTo>
                  <a:pt x="329590" y="673467"/>
                </a:lnTo>
                <a:lnTo>
                  <a:pt x="329136" y="670064"/>
                </a:lnTo>
                <a:lnTo>
                  <a:pt x="328909" y="665981"/>
                </a:lnTo>
                <a:lnTo>
                  <a:pt x="328909" y="662351"/>
                </a:lnTo>
                <a:lnTo>
                  <a:pt x="328909" y="658040"/>
                </a:lnTo>
                <a:lnTo>
                  <a:pt x="329363" y="653730"/>
                </a:lnTo>
                <a:lnTo>
                  <a:pt x="330044" y="649646"/>
                </a:lnTo>
                <a:lnTo>
                  <a:pt x="330725" y="645335"/>
                </a:lnTo>
                <a:lnTo>
                  <a:pt x="331633" y="641479"/>
                </a:lnTo>
                <a:lnTo>
                  <a:pt x="332768" y="637395"/>
                </a:lnTo>
                <a:lnTo>
                  <a:pt x="333904" y="633765"/>
                </a:lnTo>
                <a:lnTo>
                  <a:pt x="335493" y="629908"/>
                </a:lnTo>
                <a:lnTo>
                  <a:pt x="337082" y="626279"/>
                </a:lnTo>
                <a:lnTo>
                  <a:pt x="339125" y="622649"/>
                </a:lnTo>
                <a:lnTo>
                  <a:pt x="340941" y="619246"/>
                </a:lnTo>
                <a:lnTo>
                  <a:pt x="342984" y="615843"/>
                </a:lnTo>
                <a:lnTo>
                  <a:pt x="345481" y="612666"/>
                </a:lnTo>
                <a:lnTo>
                  <a:pt x="347978" y="609263"/>
                </a:lnTo>
                <a:lnTo>
                  <a:pt x="350475" y="606314"/>
                </a:lnTo>
                <a:lnTo>
                  <a:pt x="353426" y="603592"/>
                </a:lnTo>
                <a:lnTo>
                  <a:pt x="356150" y="600642"/>
                </a:lnTo>
                <a:lnTo>
                  <a:pt x="359101" y="598147"/>
                </a:lnTo>
                <a:lnTo>
                  <a:pt x="362279" y="595878"/>
                </a:lnTo>
                <a:lnTo>
                  <a:pt x="365458" y="593383"/>
                </a:lnTo>
                <a:lnTo>
                  <a:pt x="369090" y="591341"/>
                </a:lnTo>
                <a:lnTo>
                  <a:pt x="372495" y="589299"/>
                </a:lnTo>
                <a:lnTo>
                  <a:pt x="376127" y="587484"/>
                </a:lnTo>
                <a:lnTo>
                  <a:pt x="379759" y="585669"/>
                </a:lnTo>
                <a:lnTo>
                  <a:pt x="383618" y="584308"/>
                </a:lnTo>
                <a:lnTo>
                  <a:pt x="387250" y="582947"/>
                </a:lnTo>
                <a:lnTo>
                  <a:pt x="391336" y="581812"/>
                </a:lnTo>
                <a:lnTo>
                  <a:pt x="395196" y="580905"/>
                </a:lnTo>
                <a:lnTo>
                  <a:pt x="399509" y="580224"/>
                </a:lnTo>
                <a:lnTo>
                  <a:pt x="403368" y="579544"/>
                </a:lnTo>
                <a:lnTo>
                  <a:pt x="407681" y="579317"/>
                </a:lnTo>
                <a:lnTo>
                  <a:pt x="412221" y="579090"/>
                </a:lnTo>
                <a:lnTo>
                  <a:pt x="416307" y="579317"/>
                </a:lnTo>
                <a:lnTo>
                  <a:pt x="420620" y="579544"/>
                </a:lnTo>
                <a:lnTo>
                  <a:pt x="424707" y="580224"/>
                </a:lnTo>
                <a:lnTo>
                  <a:pt x="428793" y="580905"/>
                </a:lnTo>
                <a:lnTo>
                  <a:pt x="432652" y="581812"/>
                </a:lnTo>
                <a:lnTo>
                  <a:pt x="436738" y="582947"/>
                </a:lnTo>
                <a:lnTo>
                  <a:pt x="440597" y="584308"/>
                </a:lnTo>
                <a:lnTo>
                  <a:pt x="444456" y="585669"/>
                </a:lnTo>
                <a:lnTo>
                  <a:pt x="447861" y="587484"/>
                </a:lnTo>
                <a:lnTo>
                  <a:pt x="451720" y="589299"/>
                </a:lnTo>
                <a:lnTo>
                  <a:pt x="454899" y="591341"/>
                </a:lnTo>
                <a:lnTo>
                  <a:pt x="458531" y="593383"/>
                </a:lnTo>
                <a:lnTo>
                  <a:pt x="461709" y="595878"/>
                </a:lnTo>
                <a:lnTo>
                  <a:pt x="464887" y="598147"/>
                </a:lnTo>
                <a:lnTo>
                  <a:pt x="467838" y="600642"/>
                </a:lnTo>
                <a:lnTo>
                  <a:pt x="470562" y="603592"/>
                </a:lnTo>
                <a:lnTo>
                  <a:pt x="473513" y="606314"/>
                </a:lnTo>
                <a:lnTo>
                  <a:pt x="476010" y="609263"/>
                </a:lnTo>
                <a:lnTo>
                  <a:pt x="478734" y="612666"/>
                </a:lnTo>
                <a:lnTo>
                  <a:pt x="481004" y="615843"/>
                </a:lnTo>
                <a:lnTo>
                  <a:pt x="483047" y="619246"/>
                </a:lnTo>
                <a:lnTo>
                  <a:pt x="484864" y="622649"/>
                </a:lnTo>
                <a:lnTo>
                  <a:pt x="486907" y="626279"/>
                </a:lnTo>
                <a:lnTo>
                  <a:pt x="488496" y="629908"/>
                </a:lnTo>
                <a:lnTo>
                  <a:pt x="490085" y="633765"/>
                </a:lnTo>
                <a:lnTo>
                  <a:pt x="491220" y="637395"/>
                </a:lnTo>
                <a:lnTo>
                  <a:pt x="492355" y="641479"/>
                </a:lnTo>
                <a:lnTo>
                  <a:pt x="493490" y="645335"/>
                </a:lnTo>
                <a:lnTo>
                  <a:pt x="494171" y="649646"/>
                </a:lnTo>
                <a:lnTo>
                  <a:pt x="494625" y="653730"/>
                </a:lnTo>
                <a:lnTo>
                  <a:pt x="495079" y="658040"/>
                </a:lnTo>
                <a:lnTo>
                  <a:pt x="495079" y="662351"/>
                </a:lnTo>
                <a:lnTo>
                  <a:pt x="495079" y="665527"/>
                </a:lnTo>
                <a:lnTo>
                  <a:pt x="494852" y="669157"/>
                </a:lnTo>
                <a:lnTo>
                  <a:pt x="494398" y="672333"/>
                </a:lnTo>
                <a:lnTo>
                  <a:pt x="493944" y="675509"/>
                </a:lnTo>
                <a:lnTo>
                  <a:pt x="492355" y="682088"/>
                </a:lnTo>
                <a:lnTo>
                  <a:pt x="490539" y="688214"/>
                </a:lnTo>
                <a:lnTo>
                  <a:pt x="610853" y="758543"/>
                </a:lnTo>
                <a:lnTo>
                  <a:pt x="616528" y="755140"/>
                </a:lnTo>
                <a:lnTo>
                  <a:pt x="622430" y="752417"/>
                </a:lnTo>
                <a:lnTo>
                  <a:pt x="628559" y="749922"/>
                </a:lnTo>
                <a:lnTo>
                  <a:pt x="634915" y="748107"/>
                </a:lnTo>
                <a:lnTo>
                  <a:pt x="690305" y="547101"/>
                </a:lnTo>
                <a:lnTo>
                  <a:pt x="686673" y="544152"/>
                </a:lnTo>
                <a:lnTo>
                  <a:pt x="682814" y="540976"/>
                </a:lnTo>
                <a:lnTo>
                  <a:pt x="679409" y="537800"/>
                </a:lnTo>
                <a:lnTo>
                  <a:pt x="676004" y="533943"/>
                </a:lnTo>
                <a:lnTo>
                  <a:pt x="673053" y="530540"/>
                </a:lnTo>
                <a:lnTo>
                  <a:pt x="670102" y="526456"/>
                </a:lnTo>
                <a:lnTo>
                  <a:pt x="667605" y="522373"/>
                </a:lnTo>
                <a:lnTo>
                  <a:pt x="665107" y="518062"/>
                </a:lnTo>
                <a:lnTo>
                  <a:pt x="662837" y="513979"/>
                </a:lnTo>
                <a:lnTo>
                  <a:pt x="661021" y="509214"/>
                </a:lnTo>
                <a:lnTo>
                  <a:pt x="659432" y="504450"/>
                </a:lnTo>
                <a:lnTo>
                  <a:pt x="658070" y="499913"/>
                </a:lnTo>
                <a:lnTo>
                  <a:pt x="657162" y="494922"/>
                </a:lnTo>
                <a:lnTo>
                  <a:pt x="656027" y="489931"/>
                </a:lnTo>
                <a:lnTo>
                  <a:pt x="655573" y="484940"/>
                </a:lnTo>
                <a:lnTo>
                  <a:pt x="655573" y="479722"/>
                </a:lnTo>
                <a:lnTo>
                  <a:pt x="655573" y="475411"/>
                </a:lnTo>
                <a:lnTo>
                  <a:pt x="655800" y="471327"/>
                </a:lnTo>
                <a:lnTo>
                  <a:pt x="656708" y="467017"/>
                </a:lnTo>
                <a:lnTo>
                  <a:pt x="657389" y="463160"/>
                </a:lnTo>
                <a:lnTo>
                  <a:pt x="658297" y="458850"/>
                </a:lnTo>
                <a:lnTo>
                  <a:pt x="659432" y="455220"/>
                </a:lnTo>
                <a:lnTo>
                  <a:pt x="660567" y="451136"/>
                </a:lnTo>
                <a:lnTo>
                  <a:pt x="661929" y="447506"/>
                </a:lnTo>
                <a:lnTo>
                  <a:pt x="663745" y="443649"/>
                </a:lnTo>
                <a:lnTo>
                  <a:pt x="665561" y="440246"/>
                </a:lnTo>
                <a:lnTo>
                  <a:pt x="667605" y="436617"/>
                </a:lnTo>
                <a:lnTo>
                  <a:pt x="669648" y="433440"/>
                </a:lnTo>
                <a:lnTo>
                  <a:pt x="672145" y="430037"/>
                </a:lnTo>
                <a:lnTo>
                  <a:pt x="674642" y="426861"/>
                </a:lnTo>
                <a:lnTo>
                  <a:pt x="677139" y="423912"/>
                </a:lnTo>
                <a:lnTo>
                  <a:pt x="679863" y="420963"/>
                </a:lnTo>
                <a:lnTo>
                  <a:pt x="682814" y="418240"/>
                </a:lnTo>
                <a:lnTo>
                  <a:pt x="685765" y="415518"/>
                </a:lnTo>
                <a:lnTo>
                  <a:pt x="688943" y="413249"/>
                </a:lnTo>
                <a:lnTo>
                  <a:pt x="692121" y="410980"/>
                </a:lnTo>
                <a:lnTo>
                  <a:pt x="695526" y="408712"/>
                </a:lnTo>
                <a:lnTo>
                  <a:pt x="698932" y="406670"/>
                </a:lnTo>
                <a:lnTo>
                  <a:pt x="702791" y="404855"/>
                </a:lnTo>
                <a:lnTo>
                  <a:pt x="706196" y="403267"/>
                </a:lnTo>
                <a:lnTo>
                  <a:pt x="710055" y="401679"/>
                </a:lnTo>
                <a:lnTo>
                  <a:pt x="713914" y="400318"/>
                </a:lnTo>
                <a:lnTo>
                  <a:pt x="718000" y="399410"/>
                </a:lnTo>
                <a:lnTo>
                  <a:pt x="721859" y="398503"/>
                </a:lnTo>
                <a:lnTo>
                  <a:pt x="725945" y="397595"/>
                </a:lnTo>
                <a:lnTo>
                  <a:pt x="730032" y="397141"/>
                </a:lnTo>
                <a:lnTo>
                  <a:pt x="734345" y="396915"/>
                </a:lnTo>
                <a:lnTo>
                  <a:pt x="738658" y="396688"/>
                </a:lnTo>
                <a:lnTo>
                  <a:pt x="744106" y="396915"/>
                </a:lnTo>
                <a:lnTo>
                  <a:pt x="749554" y="397595"/>
                </a:lnTo>
                <a:lnTo>
                  <a:pt x="754775" y="398276"/>
                </a:lnTo>
                <a:lnTo>
                  <a:pt x="759770" y="399637"/>
                </a:lnTo>
                <a:lnTo>
                  <a:pt x="764764" y="400998"/>
                </a:lnTo>
                <a:lnTo>
                  <a:pt x="769758" y="403040"/>
                </a:lnTo>
                <a:lnTo>
                  <a:pt x="774298" y="405082"/>
                </a:lnTo>
                <a:lnTo>
                  <a:pt x="778838" y="407577"/>
                </a:lnTo>
                <a:lnTo>
                  <a:pt x="916859" y="288925"/>
                </a:lnTo>
                <a:close/>
                <a:moveTo>
                  <a:pt x="607752" y="120128"/>
                </a:moveTo>
                <a:lnTo>
                  <a:pt x="595738" y="120581"/>
                </a:lnTo>
                <a:lnTo>
                  <a:pt x="583950" y="121488"/>
                </a:lnTo>
                <a:lnTo>
                  <a:pt x="571936" y="122621"/>
                </a:lnTo>
                <a:lnTo>
                  <a:pt x="559921" y="123755"/>
                </a:lnTo>
                <a:lnTo>
                  <a:pt x="548133" y="125341"/>
                </a:lnTo>
                <a:lnTo>
                  <a:pt x="536119" y="127154"/>
                </a:lnTo>
                <a:lnTo>
                  <a:pt x="524331" y="129421"/>
                </a:lnTo>
                <a:lnTo>
                  <a:pt x="512543" y="131688"/>
                </a:lnTo>
                <a:lnTo>
                  <a:pt x="500755" y="134407"/>
                </a:lnTo>
                <a:lnTo>
                  <a:pt x="489194" y="137581"/>
                </a:lnTo>
                <a:lnTo>
                  <a:pt x="477406" y="140754"/>
                </a:lnTo>
                <a:lnTo>
                  <a:pt x="466072" y="144380"/>
                </a:lnTo>
                <a:lnTo>
                  <a:pt x="454511" y="148234"/>
                </a:lnTo>
                <a:lnTo>
                  <a:pt x="443176" y="152313"/>
                </a:lnTo>
                <a:lnTo>
                  <a:pt x="431615" y="156620"/>
                </a:lnTo>
                <a:lnTo>
                  <a:pt x="420508" y="161380"/>
                </a:lnTo>
                <a:lnTo>
                  <a:pt x="409400" y="166593"/>
                </a:lnTo>
                <a:lnTo>
                  <a:pt x="398519" y="171579"/>
                </a:lnTo>
                <a:lnTo>
                  <a:pt x="387411" y="177246"/>
                </a:lnTo>
                <a:lnTo>
                  <a:pt x="376530" y="183139"/>
                </a:lnTo>
                <a:lnTo>
                  <a:pt x="365876" y="189485"/>
                </a:lnTo>
                <a:lnTo>
                  <a:pt x="355221" y="195831"/>
                </a:lnTo>
                <a:lnTo>
                  <a:pt x="344794" y="202631"/>
                </a:lnTo>
                <a:lnTo>
                  <a:pt x="334593" y="209431"/>
                </a:lnTo>
                <a:lnTo>
                  <a:pt x="324392" y="216684"/>
                </a:lnTo>
                <a:lnTo>
                  <a:pt x="314191" y="224163"/>
                </a:lnTo>
                <a:lnTo>
                  <a:pt x="304443" y="232323"/>
                </a:lnTo>
                <a:lnTo>
                  <a:pt x="294695" y="240483"/>
                </a:lnTo>
                <a:lnTo>
                  <a:pt x="284948" y="248869"/>
                </a:lnTo>
                <a:lnTo>
                  <a:pt x="275654" y="257482"/>
                </a:lnTo>
                <a:lnTo>
                  <a:pt x="266359" y="266548"/>
                </a:lnTo>
                <a:lnTo>
                  <a:pt x="257518" y="275614"/>
                </a:lnTo>
                <a:lnTo>
                  <a:pt x="248678" y="285134"/>
                </a:lnTo>
                <a:lnTo>
                  <a:pt x="240290" y="294654"/>
                </a:lnTo>
                <a:lnTo>
                  <a:pt x="232129" y="304400"/>
                </a:lnTo>
                <a:lnTo>
                  <a:pt x="224195" y="314373"/>
                </a:lnTo>
                <a:lnTo>
                  <a:pt x="216714" y="324346"/>
                </a:lnTo>
                <a:lnTo>
                  <a:pt x="209460" y="334545"/>
                </a:lnTo>
                <a:lnTo>
                  <a:pt x="202433" y="344971"/>
                </a:lnTo>
                <a:lnTo>
                  <a:pt x="195632" y="355397"/>
                </a:lnTo>
                <a:lnTo>
                  <a:pt x="189058" y="366050"/>
                </a:lnTo>
                <a:lnTo>
                  <a:pt x="183164" y="376703"/>
                </a:lnTo>
                <a:lnTo>
                  <a:pt x="177271" y="387583"/>
                </a:lnTo>
                <a:lnTo>
                  <a:pt x="171603" y="398462"/>
                </a:lnTo>
                <a:lnTo>
                  <a:pt x="166390" y="409342"/>
                </a:lnTo>
                <a:lnTo>
                  <a:pt x="161402" y="420448"/>
                </a:lnTo>
                <a:lnTo>
                  <a:pt x="156642" y="431554"/>
                </a:lnTo>
                <a:lnTo>
                  <a:pt x="152108" y="443114"/>
                </a:lnTo>
                <a:lnTo>
                  <a:pt x="148028" y="454673"/>
                </a:lnTo>
                <a:lnTo>
                  <a:pt x="144174" y="466006"/>
                </a:lnTo>
                <a:lnTo>
                  <a:pt x="140774" y="477565"/>
                </a:lnTo>
                <a:lnTo>
                  <a:pt x="137373" y="489125"/>
                </a:lnTo>
                <a:lnTo>
                  <a:pt x="134426" y="500911"/>
                </a:lnTo>
                <a:lnTo>
                  <a:pt x="131706" y="512470"/>
                </a:lnTo>
                <a:lnTo>
                  <a:pt x="129213" y="524256"/>
                </a:lnTo>
                <a:lnTo>
                  <a:pt x="127172" y="536269"/>
                </a:lnTo>
                <a:lnTo>
                  <a:pt x="125359" y="548055"/>
                </a:lnTo>
                <a:lnTo>
                  <a:pt x="123772" y="560068"/>
                </a:lnTo>
                <a:lnTo>
                  <a:pt x="122185" y="571854"/>
                </a:lnTo>
                <a:lnTo>
                  <a:pt x="121278" y="583867"/>
                </a:lnTo>
                <a:lnTo>
                  <a:pt x="120598" y="595880"/>
                </a:lnTo>
                <a:lnTo>
                  <a:pt x="120145" y="607666"/>
                </a:lnTo>
                <a:lnTo>
                  <a:pt x="120145" y="619905"/>
                </a:lnTo>
                <a:lnTo>
                  <a:pt x="120145" y="631918"/>
                </a:lnTo>
                <a:lnTo>
                  <a:pt x="120598" y="643704"/>
                </a:lnTo>
                <a:lnTo>
                  <a:pt x="121278" y="655717"/>
                </a:lnTo>
                <a:lnTo>
                  <a:pt x="122185" y="667503"/>
                </a:lnTo>
                <a:lnTo>
                  <a:pt x="123772" y="679516"/>
                </a:lnTo>
                <a:lnTo>
                  <a:pt x="125359" y="691529"/>
                </a:lnTo>
                <a:lnTo>
                  <a:pt x="127172" y="703315"/>
                </a:lnTo>
                <a:lnTo>
                  <a:pt x="129213" y="715328"/>
                </a:lnTo>
                <a:lnTo>
                  <a:pt x="131706" y="726887"/>
                </a:lnTo>
                <a:lnTo>
                  <a:pt x="134426" y="738673"/>
                </a:lnTo>
                <a:lnTo>
                  <a:pt x="137373" y="750460"/>
                </a:lnTo>
                <a:lnTo>
                  <a:pt x="140774" y="762019"/>
                </a:lnTo>
                <a:lnTo>
                  <a:pt x="144174" y="773579"/>
                </a:lnTo>
                <a:lnTo>
                  <a:pt x="148028" y="784911"/>
                </a:lnTo>
                <a:lnTo>
                  <a:pt x="152108" y="796471"/>
                </a:lnTo>
                <a:lnTo>
                  <a:pt x="156642" y="807804"/>
                </a:lnTo>
                <a:lnTo>
                  <a:pt x="161402" y="819136"/>
                </a:lnTo>
                <a:lnTo>
                  <a:pt x="166390" y="830016"/>
                </a:lnTo>
                <a:lnTo>
                  <a:pt x="171603" y="841122"/>
                </a:lnTo>
                <a:lnTo>
                  <a:pt x="177271" y="852002"/>
                </a:lnTo>
                <a:lnTo>
                  <a:pt x="183164" y="862881"/>
                </a:lnTo>
                <a:lnTo>
                  <a:pt x="189058" y="873534"/>
                </a:lnTo>
                <a:lnTo>
                  <a:pt x="195632" y="884187"/>
                </a:lnTo>
                <a:lnTo>
                  <a:pt x="202433" y="894613"/>
                </a:lnTo>
                <a:lnTo>
                  <a:pt x="209460" y="904813"/>
                </a:lnTo>
                <a:lnTo>
                  <a:pt x="216714" y="915239"/>
                </a:lnTo>
                <a:lnTo>
                  <a:pt x="224195" y="925212"/>
                </a:lnTo>
                <a:lnTo>
                  <a:pt x="232129" y="934958"/>
                </a:lnTo>
                <a:lnTo>
                  <a:pt x="240290" y="944931"/>
                </a:lnTo>
                <a:lnTo>
                  <a:pt x="248678" y="954450"/>
                </a:lnTo>
                <a:lnTo>
                  <a:pt x="257518" y="963743"/>
                </a:lnTo>
                <a:lnTo>
                  <a:pt x="266359" y="973036"/>
                </a:lnTo>
                <a:lnTo>
                  <a:pt x="275654" y="982102"/>
                </a:lnTo>
                <a:lnTo>
                  <a:pt x="284948" y="990715"/>
                </a:lnTo>
                <a:lnTo>
                  <a:pt x="294695" y="999102"/>
                </a:lnTo>
                <a:lnTo>
                  <a:pt x="304443" y="1007261"/>
                </a:lnTo>
                <a:lnTo>
                  <a:pt x="314191" y="1015194"/>
                </a:lnTo>
                <a:lnTo>
                  <a:pt x="324392" y="1022674"/>
                </a:lnTo>
                <a:lnTo>
                  <a:pt x="334593" y="1029927"/>
                </a:lnTo>
                <a:lnTo>
                  <a:pt x="344794" y="1036953"/>
                </a:lnTo>
                <a:lnTo>
                  <a:pt x="355221" y="1043753"/>
                </a:lnTo>
                <a:lnTo>
                  <a:pt x="365876" y="1050099"/>
                </a:lnTo>
                <a:lnTo>
                  <a:pt x="376530" y="1056446"/>
                </a:lnTo>
                <a:lnTo>
                  <a:pt x="387411" y="1062339"/>
                </a:lnTo>
                <a:lnTo>
                  <a:pt x="398292" y="1067779"/>
                </a:lnTo>
                <a:lnTo>
                  <a:pt x="409400" y="1072992"/>
                </a:lnTo>
                <a:lnTo>
                  <a:pt x="420508" y="1078205"/>
                </a:lnTo>
                <a:lnTo>
                  <a:pt x="431615" y="1082738"/>
                </a:lnTo>
                <a:lnTo>
                  <a:pt x="443176" y="1087271"/>
                </a:lnTo>
                <a:lnTo>
                  <a:pt x="454511" y="1091351"/>
                </a:lnTo>
                <a:lnTo>
                  <a:pt x="466072" y="1095204"/>
                </a:lnTo>
                <a:lnTo>
                  <a:pt x="477406" y="1098830"/>
                </a:lnTo>
                <a:lnTo>
                  <a:pt x="489194" y="1102004"/>
                </a:lnTo>
                <a:lnTo>
                  <a:pt x="500755" y="1104950"/>
                </a:lnTo>
                <a:lnTo>
                  <a:pt x="512543" y="1107897"/>
                </a:lnTo>
                <a:lnTo>
                  <a:pt x="524331" y="1110163"/>
                </a:lnTo>
                <a:lnTo>
                  <a:pt x="536119" y="1112203"/>
                </a:lnTo>
                <a:lnTo>
                  <a:pt x="548133" y="1114243"/>
                </a:lnTo>
                <a:lnTo>
                  <a:pt x="559921" y="1115830"/>
                </a:lnTo>
                <a:lnTo>
                  <a:pt x="571936" y="1116963"/>
                </a:lnTo>
                <a:lnTo>
                  <a:pt x="583950" y="1118096"/>
                </a:lnTo>
                <a:lnTo>
                  <a:pt x="595738" y="1118776"/>
                </a:lnTo>
                <a:lnTo>
                  <a:pt x="607752" y="1119230"/>
                </a:lnTo>
                <a:lnTo>
                  <a:pt x="619540" y="1119230"/>
                </a:lnTo>
                <a:lnTo>
                  <a:pt x="631782" y="1119230"/>
                </a:lnTo>
                <a:lnTo>
                  <a:pt x="643796" y="1118776"/>
                </a:lnTo>
                <a:lnTo>
                  <a:pt x="655584" y="1118096"/>
                </a:lnTo>
                <a:lnTo>
                  <a:pt x="667598" y="1116963"/>
                </a:lnTo>
                <a:lnTo>
                  <a:pt x="679613" y="1115830"/>
                </a:lnTo>
                <a:lnTo>
                  <a:pt x="691401" y="1114243"/>
                </a:lnTo>
                <a:lnTo>
                  <a:pt x="703415" y="1112203"/>
                </a:lnTo>
                <a:lnTo>
                  <a:pt x="715203" y="1110163"/>
                </a:lnTo>
                <a:lnTo>
                  <a:pt x="726991" y="1107897"/>
                </a:lnTo>
                <a:lnTo>
                  <a:pt x="738779" y="1104950"/>
                </a:lnTo>
                <a:lnTo>
                  <a:pt x="750340" y="1102004"/>
                </a:lnTo>
                <a:lnTo>
                  <a:pt x="762128" y="1098830"/>
                </a:lnTo>
                <a:lnTo>
                  <a:pt x="773462" y="1095204"/>
                </a:lnTo>
                <a:lnTo>
                  <a:pt x="785023" y="1091351"/>
                </a:lnTo>
                <a:lnTo>
                  <a:pt x="796358" y="1087271"/>
                </a:lnTo>
                <a:lnTo>
                  <a:pt x="807692" y="1082738"/>
                </a:lnTo>
                <a:lnTo>
                  <a:pt x="819026" y="1078205"/>
                </a:lnTo>
                <a:lnTo>
                  <a:pt x="830134" y="1072992"/>
                </a:lnTo>
                <a:lnTo>
                  <a:pt x="841015" y="1067779"/>
                </a:lnTo>
                <a:lnTo>
                  <a:pt x="852123" y="1062339"/>
                </a:lnTo>
                <a:lnTo>
                  <a:pt x="862777" y="1056446"/>
                </a:lnTo>
                <a:lnTo>
                  <a:pt x="873658" y="1050099"/>
                </a:lnTo>
                <a:lnTo>
                  <a:pt x="884086" y="1043753"/>
                </a:lnTo>
                <a:lnTo>
                  <a:pt x="894740" y="1036953"/>
                </a:lnTo>
                <a:lnTo>
                  <a:pt x="904941" y="1029927"/>
                </a:lnTo>
                <a:lnTo>
                  <a:pt x="915142" y="1022674"/>
                </a:lnTo>
                <a:lnTo>
                  <a:pt x="925343" y="1015194"/>
                </a:lnTo>
                <a:lnTo>
                  <a:pt x="935091" y="1007261"/>
                </a:lnTo>
                <a:lnTo>
                  <a:pt x="944839" y="999102"/>
                </a:lnTo>
                <a:lnTo>
                  <a:pt x="954586" y="990715"/>
                </a:lnTo>
                <a:lnTo>
                  <a:pt x="963880" y="982102"/>
                </a:lnTo>
                <a:lnTo>
                  <a:pt x="972948" y="973036"/>
                </a:lnTo>
                <a:lnTo>
                  <a:pt x="982016" y="963743"/>
                </a:lnTo>
                <a:lnTo>
                  <a:pt x="990856" y="954450"/>
                </a:lnTo>
                <a:lnTo>
                  <a:pt x="999244" y="944931"/>
                </a:lnTo>
                <a:lnTo>
                  <a:pt x="1007405" y="934958"/>
                </a:lnTo>
                <a:lnTo>
                  <a:pt x="1015339" y="925212"/>
                </a:lnTo>
                <a:lnTo>
                  <a:pt x="1022820" y="915239"/>
                </a:lnTo>
                <a:lnTo>
                  <a:pt x="1030074" y="904813"/>
                </a:lnTo>
                <a:lnTo>
                  <a:pt x="1037101" y="894613"/>
                </a:lnTo>
                <a:lnTo>
                  <a:pt x="1043902" y="884187"/>
                </a:lnTo>
                <a:lnTo>
                  <a:pt x="1050249" y="873534"/>
                </a:lnTo>
                <a:lnTo>
                  <a:pt x="1056370" y="862881"/>
                </a:lnTo>
                <a:lnTo>
                  <a:pt x="1062263" y="852002"/>
                </a:lnTo>
                <a:lnTo>
                  <a:pt x="1067931" y="841122"/>
                </a:lnTo>
                <a:lnTo>
                  <a:pt x="1073144" y="830016"/>
                </a:lnTo>
                <a:lnTo>
                  <a:pt x="1078132" y="819136"/>
                </a:lnTo>
                <a:lnTo>
                  <a:pt x="1082892" y="807804"/>
                </a:lnTo>
                <a:lnTo>
                  <a:pt x="1087426" y="796471"/>
                </a:lnTo>
                <a:lnTo>
                  <a:pt x="1091280" y="784911"/>
                </a:lnTo>
                <a:lnTo>
                  <a:pt x="1095360" y="773579"/>
                </a:lnTo>
                <a:lnTo>
                  <a:pt x="1098760" y="762019"/>
                </a:lnTo>
                <a:lnTo>
                  <a:pt x="1102161" y="750460"/>
                </a:lnTo>
                <a:lnTo>
                  <a:pt x="1105108" y="738673"/>
                </a:lnTo>
                <a:lnTo>
                  <a:pt x="1107828" y="726887"/>
                </a:lnTo>
                <a:lnTo>
                  <a:pt x="1110321" y="715328"/>
                </a:lnTo>
                <a:lnTo>
                  <a:pt x="1112362" y="703315"/>
                </a:lnTo>
                <a:lnTo>
                  <a:pt x="1114175" y="691529"/>
                </a:lnTo>
                <a:lnTo>
                  <a:pt x="1115762" y="679516"/>
                </a:lnTo>
                <a:lnTo>
                  <a:pt x="1117122" y="667503"/>
                </a:lnTo>
                <a:lnTo>
                  <a:pt x="1118256" y="655717"/>
                </a:lnTo>
                <a:lnTo>
                  <a:pt x="1118936" y="643704"/>
                </a:lnTo>
                <a:lnTo>
                  <a:pt x="1119389" y="631918"/>
                </a:lnTo>
                <a:lnTo>
                  <a:pt x="1119389" y="619905"/>
                </a:lnTo>
                <a:lnTo>
                  <a:pt x="1119389" y="607666"/>
                </a:lnTo>
                <a:lnTo>
                  <a:pt x="1118936" y="595880"/>
                </a:lnTo>
                <a:lnTo>
                  <a:pt x="1118256" y="583867"/>
                </a:lnTo>
                <a:lnTo>
                  <a:pt x="1117122" y="571854"/>
                </a:lnTo>
                <a:lnTo>
                  <a:pt x="1115762" y="560068"/>
                </a:lnTo>
                <a:lnTo>
                  <a:pt x="1114175" y="548055"/>
                </a:lnTo>
                <a:lnTo>
                  <a:pt x="1112362" y="536269"/>
                </a:lnTo>
                <a:lnTo>
                  <a:pt x="1110321" y="524256"/>
                </a:lnTo>
                <a:lnTo>
                  <a:pt x="1107828" y="512470"/>
                </a:lnTo>
                <a:lnTo>
                  <a:pt x="1105108" y="500911"/>
                </a:lnTo>
                <a:lnTo>
                  <a:pt x="1102161" y="489125"/>
                </a:lnTo>
                <a:lnTo>
                  <a:pt x="1098760" y="477565"/>
                </a:lnTo>
                <a:lnTo>
                  <a:pt x="1095360" y="466006"/>
                </a:lnTo>
                <a:lnTo>
                  <a:pt x="1091280" y="454673"/>
                </a:lnTo>
                <a:lnTo>
                  <a:pt x="1087426" y="443114"/>
                </a:lnTo>
                <a:lnTo>
                  <a:pt x="1082892" y="431554"/>
                </a:lnTo>
                <a:lnTo>
                  <a:pt x="1078132" y="420448"/>
                </a:lnTo>
                <a:lnTo>
                  <a:pt x="1073144" y="409342"/>
                </a:lnTo>
                <a:lnTo>
                  <a:pt x="1067931" y="398462"/>
                </a:lnTo>
                <a:lnTo>
                  <a:pt x="1062263" y="387583"/>
                </a:lnTo>
                <a:lnTo>
                  <a:pt x="1056370" y="376703"/>
                </a:lnTo>
                <a:lnTo>
                  <a:pt x="1050249" y="366050"/>
                </a:lnTo>
                <a:lnTo>
                  <a:pt x="1043902" y="355397"/>
                </a:lnTo>
                <a:lnTo>
                  <a:pt x="1037101" y="344971"/>
                </a:lnTo>
                <a:lnTo>
                  <a:pt x="1030074" y="334545"/>
                </a:lnTo>
                <a:lnTo>
                  <a:pt x="1022820" y="324346"/>
                </a:lnTo>
                <a:lnTo>
                  <a:pt x="1015339" y="314373"/>
                </a:lnTo>
                <a:lnTo>
                  <a:pt x="1007405" y="304400"/>
                </a:lnTo>
                <a:lnTo>
                  <a:pt x="999244" y="294654"/>
                </a:lnTo>
                <a:lnTo>
                  <a:pt x="990856" y="285134"/>
                </a:lnTo>
                <a:lnTo>
                  <a:pt x="982016" y="275614"/>
                </a:lnTo>
                <a:lnTo>
                  <a:pt x="972948" y="266548"/>
                </a:lnTo>
                <a:lnTo>
                  <a:pt x="963880" y="257482"/>
                </a:lnTo>
                <a:lnTo>
                  <a:pt x="954586" y="248869"/>
                </a:lnTo>
                <a:lnTo>
                  <a:pt x="944839" y="240483"/>
                </a:lnTo>
                <a:lnTo>
                  <a:pt x="935091" y="232323"/>
                </a:lnTo>
                <a:lnTo>
                  <a:pt x="925343" y="224163"/>
                </a:lnTo>
                <a:lnTo>
                  <a:pt x="915142" y="216684"/>
                </a:lnTo>
                <a:lnTo>
                  <a:pt x="904941" y="209431"/>
                </a:lnTo>
                <a:lnTo>
                  <a:pt x="894740" y="202631"/>
                </a:lnTo>
                <a:lnTo>
                  <a:pt x="884086" y="195831"/>
                </a:lnTo>
                <a:lnTo>
                  <a:pt x="873658" y="189485"/>
                </a:lnTo>
                <a:lnTo>
                  <a:pt x="862777" y="183139"/>
                </a:lnTo>
                <a:lnTo>
                  <a:pt x="852123" y="177246"/>
                </a:lnTo>
                <a:lnTo>
                  <a:pt x="841015" y="171579"/>
                </a:lnTo>
                <a:lnTo>
                  <a:pt x="830134" y="166593"/>
                </a:lnTo>
                <a:lnTo>
                  <a:pt x="819026" y="161380"/>
                </a:lnTo>
                <a:lnTo>
                  <a:pt x="807692" y="156620"/>
                </a:lnTo>
                <a:lnTo>
                  <a:pt x="796358" y="152313"/>
                </a:lnTo>
                <a:lnTo>
                  <a:pt x="785023" y="148234"/>
                </a:lnTo>
                <a:lnTo>
                  <a:pt x="773462" y="144380"/>
                </a:lnTo>
                <a:lnTo>
                  <a:pt x="762128" y="140754"/>
                </a:lnTo>
                <a:lnTo>
                  <a:pt x="750340" y="137581"/>
                </a:lnTo>
                <a:lnTo>
                  <a:pt x="738779" y="134407"/>
                </a:lnTo>
                <a:lnTo>
                  <a:pt x="726991" y="131688"/>
                </a:lnTo>
                <a:lnTo>
                  <a:pt x="715203" y="129421"/>
                </a:lnTo>
                <a:lnTo>
                  <a:pt x="703415" y="127154"/>
                </a:lnTo>
                <a:lnTo>
                  <a:pt x="691401" y="125341"/>
                </a:lnTo>
                <a:lnTo>
                  <a:pt x="679613" y="123755"/>
                </a:lnTo>
                <a:lnTo>
                  <a:pt x="667598" y="122621"/>
                </a:lnTo>
                <a:lnTo>
                  <a:pt x="655584" y="121488"/>
                </a:lnTo>
                <a:lnTo>
                  <a:pt x="643796" y="120581"/>
                </a:lnTo>
                <a:lnTo>
                  <a:pt x="631782" y="120128"/>
                </a:lnTo>
                <a:lnTo>
                  <a:pt x="619540" y="120128"/>
                </a:lnTo>
                <a:lnTo>
                  <a:pt x="607752" y="120128"/>
                </a:lnTo>
                <a:close/>
                <a:moveTo>
                  <a:pt x="619540" y="0"/>
                </a:moveTo>
                <a:lnTo>
                  <a:pt x="634502" y="227"/>
                </a:lnTo>
                <a:lnTo>
                  <a:pt x="649690" y="907"/>
                </a:lnTo>
                <a:lnTo>
                  <a:pt x="664198" y="1587"/>
                </a:lnTo>
                <a:lnTo>
                  <a:pt x="678933" y="3173"/>
                </a:lnTo>
                <a:lnTo>
                  <a:pt x="694121" y="4533"/>
                </a:lnTo>
                <a:lnTo>
                  <a:pt x="708629" y="6573"/>
                </a:lnTo>
                <a:lnTo>
                  <a:pt x="723364" y="8840"/>
                </a:lnTo>
                <a:lnTo>
                  <a:pt x="738098" y="11560"/>
                </a:lnTo>
                <a:lnTo>
                  <a:pt x="752607" y="14506"/>
                </a:lnTo>
                <a:lnTo>
                  <a:pt x="767115" y="17906"/>
                </a:lnTo>
                <a:lnTo>
                  <a:pt x="781623" y="21533"/>
                </a:lnTo>
                <a:lnTo>
                  <a:pt x="796131" y="25839"/>
                </a:lnTo>
                <a:lnTo>
                  <a:pt x="810412" y="30146"/>
                </a:lnTo>
                <a:lnTo>
                  <a:pt x="824694" y="34905"/>
                </a:lnTo>
                <a:lnTo>
                  <a:pt x="838975" y="40118"/>
                </a:lnTo>
                <a:lnTo>
                  <a:pt x="853030" y="45558"/>
                </a:lnTo>
                <a:lnTo>
                  <a:pt x="866858" y="51451"/>
                </a:lnTo>
                <a:lnTo>
                  <a:pt x="880686" y="57571"/>
                </a:lnTo>
                <a:lnTo>
                  <a:pt x="894514" y="64144"/>
                </a:lnTo>
                <a:lnTo>
                  <a:pt x="907888" y="71170"/>
                </a:lnTo>
                <a:lnTo>
                  <a:pt x="921263" y="78423"/>
                </a:lnTo>
                <a:lnTo>
                  <a:pt x="934638" y="85903"/>
                </a:lnTo>
                <a:lnTo>
                  <a:pt x="947786" y="93836"/>
                </a:lnTo>
                <a:lnTo>
                  <a:pt x="960934" y="102222"/>
                </a:lnTo>
                <a:lnTo>
                  <a:pt x="973401" y="110835"/>
                </a:lnTo>
                <a:lnTo>
                  <a:pt x="986096" y="119901"/>
                </a:lnTo>
                <a:lnTo>
                  <a:pt x="998791" y="129421"/>
                </a:lnTo>
                <a:lnTo>
                  <a:pt x="1010805" y="139167"/>
                </a:lnTo>
                <a:lnTo>
                  <a:pt x="1023046" y="149140"/>
                </a:lnTo>
                <a:lnTo>
                  <a:pt x="1034607" y="159793"/>
                </a:lnTo>
                <a:lnTo>
                  <a:pt x="1046395" y="170446"/>
                </a:lnTo>
                <a:lnTo>
                  <a:pt x="1057956" y="181779"/>
                </a:lnTo>
                <a:lnTo>
                  <a:pt x="1067251" y="191072"/>
                </a:lnTo>
                <a:lnTo>
                  <a:pt x="1076318" y="200591"/>
                </a:lnTo>
                <a:lnTo>
                  <a:pt x="1084932" y="210564"/>
                </a:lnTo>
                <a:lnTo>
                  <a:pt x="1093546" y="220310"/>
                </a:lnTo>
                <a:lnTo>
                  <a:pt x="1101934" y="230283"/>
                </a:lnTo>
                <a:lnTo>
                  <a:pt x="1110095" y="240709"/>
                </a:lnTo>
                <a:lnTo>
                  <a:pt x="1117802" y="250909"/>
                </a:lnTo>
                <a:lnTo>
                  <a:pt x="1125510" y="261108"/>
                </a:lnTo>
                <a:lnTo>
                  <a:pt x="1132764" y="271988"/>
                </a:lnTo>
                <a:lnTo>
                  <a:pt x="1139791" y="282414"/>
                </a:lnTo>
                <a:lnTo>
                  <a:pt x="1146592" y="293294"/>
                </a:lnTo>
                <a:lnTo>
                  <a:pt x="1153166" y="304173"/>
                </a:lnTo>
                <a:lnTo>
                  <a:pt x="1159513" y="315279"/>
                </a:lnTo>
                <a:lnTo>
                  <a:pt x="1165634" y="326159"/>
                </a:lnTo>
                <a:lnTo>
                  <a:pt x="1171527" y="337492"/>
                </a:lnTo>
                <a:lnTo>
                  <a:pt x="1177195" y="348598"/>
                </a:lnTo>
                <a:lnTo>
                  <a:pt x="1182408" y="360157"/>
                </a:lnTo>
                <a:lnTo>
                  <a:pt x="1187622" y="371490"/>
                </a:lnTo>
                <a:lnTo>
                  <a:pt x="1192610" y="383050"/>
                </a:lnTo>
                <a:lnTo>
                  <a:pt x="1197143" y="394609"/>
                </a:lnTo>
                <a:lnTo>
                  <a:pt x="1201677" y="406395"/>
                </a:lnTo>
                <a:lnTo>
                  <a:pt x="1205984" y="418181"/>
                </a:lnTo>
                <a:lnTo>
                  <a:pt x="1209611" y="429741"/>
                </a:lnTo>
                <a:lnTo>
                  <a:pt x="1213465" y="441754"/>
                </a:lnTo>
                <a:lnTo>
                  <a:pt x="1216865" y="453540"/>
                </a:lnTo>
                <a:lnTo>
                  <a:pt x="1219812" y="465552"/>
                </a:lnTo>
                <a:lnTo>
                  <a:pt x="1222986" y="477792"/>
                </a:lnTo>
                <a:lnTo>
                  <a:pt x="1225706" y="489578"/>
                </a:lnTo>
                <a:lnTo>
                  <a:pt x="1228200" y="501818"/>
                </a:lnTo>
                <a:lnTo>
                  <a:pt x="1230240" y="514057"/>
                </a:lnTo>
                <a:lnTo>
                  <a:pt x="1232280" y="526070"/>
                </a:lnTo>
                <a:lnTo>
                  <a:pt x="1233867" y="538536"/>
                </a:lnTo>
                <a:lnTo>
                  <a:pt x="1235680" y="550775"/>
                </a:lnTo>
                <a:lnTo>
                  <a:pt x="1236814" y="563015"/>
                </a:lnTo>
                <a:lnTo>
                  <a:pt x="1237720" y="575254"/>
                </a:lnTo>
                <a:lnTo>
                  <a:pt x="1238401" y="587720"/>
                </a:lnTo>
                <a:lnTo>
                  <a:pt x="1239081" y="599733"/>
                </a:lnTo>
                <a:lnTo>
                  <a:pt x="1239307" y="612199"/>
                </a:lnTo>
                <a:lnTo>
                  <a:pt x="1239307" y="624665"/>
                </a:lnTo>
                <a:lnTo>
                  <a:pt x="1239081" y="636678"/>
                </a:lnTo>
                <a:lnTo>
                  <a:pt x="1238627" y="649144"/>
                </a:lnTo>
                <a:lnTo>
                  <a:pt x="1237947" y="661610"/>
                </a:lnTo>
                <a:lnTo>
                  <a:pt x="1237040" y="673623"/>
                </a:lnTo>
                <a:lnTo>
                  <a:pt x="1235907" y="686089"/>
                </a:lnTo>
                <a:lnTo>
                  <a:pt x="1234320" y="698102"/>
                </a:lnTo>
                <a:lnTo>
                  <a:pt x="1232507" y="710341"/>
                </a:lnTo>
                <a:lnTo>
                  <a:pt x="1230693" y="722807"/>
                </a:lnTo>
                <a:lnTo>
                  <a:pt x="1228653" y="734820"/>
                </a:lnTo>
                <a:lnTo>
                  <a:pt x="1226159" y="746833"/>
                </a:lnTo>
                <a:lnTo>
                  <a:pt x="1223439" y="759073"/>
                </a:lnTo>
                <a:lnTo>
                  <a:pt x="1220719" y="771085"/>
                </a:lnTo>
                <a:lnTo>
                  <a:pt x="1217545" y="783098"/>
                </a:lnTo>
                <a:lnTo>
                  <a:pt x="1214145" y="795111"/>
                </a:lnTo>
                <a:lnTo>
                  <a:pt x="1210518" y="806897"/>
                </a:lnTo>
                <a:lnTo>
                  <a:pt x="1206664" y="818683"/>
                </a:lnTo>
                <a:lnTo>
                  <a:pt x="1202357" y="830469"/>
                </a:lnTo>
                <a:lnTo>
                  <a:pt x="1198277" y="842255"/>
                </a:lnTo>
                <a:lnTo>
                  <a:pt x="1193516" y="853588"/>
                </a:lnTo>
                <a:lnTo>
                  <a:pt x="1188529" y="865374"/>
                </a:lnTo>
                <a:lnTo>
                  <a:pt x="1183769" y="876934"/>
                </a:lnTo>
                <a:lnTo>
                  <a:pt x="1178328" y="888267"/>
                </a:lnTo>
                <a:lnTo>
                  <a:pt x="1172661" y="899599"/>
                </a:lnTo>
                <a:lnTo>
                  <a:pt x="1166767" y="910706"/>
                </a:lnTo>
                <a:lnTo>
                  <a:pt x="1160646" y="921812"/>
                </a:lnTo>
                <a:lnTo>
                  <a:pt x="1534229" y="1295115"/>
                </a:lnTo>
                <a:lnTo>
                  <a:pt x="1540350" y="1301461"/>
                </a:lnTo>
                <a:lnTo>
                  <a:pt x="1545790" y="1308034"/>
                </a:lnTo>
                <a:lnTo>
                  <a:pt x="1551231" y="1314607"/>
                </a:lnTo>
                <a:lnTo>
                  <a:pt x="1556445" y="1321407"/>
                </a:lnTo>
                <a:lnTo>
                  <a:pt x="1560752" y="1328433"/>
                </a:lnTo>
                <a:lnTo>
                  <a:pt x="1565286" y="1335460"/>
                </a:lnTo>
                <a:lnTo>
                  <a:pt x="1569366" y="1342713"/>
                </a:lnTo>
                <a:lnTo>
                  <a:pt x="1572766" y="1349966"/>
                </a:lnTo>
                <a:lnTo>
                  <a:pt x="1576167" y="1357219"/>
                </a:lnTo>
                <a:lnTo>
                  <a:pt x="1578887" y="1364698"/>
                </a:lnTo>
                <a:lnTo>
                  <a:pt x="1581381" y="1372178"/>
                </a:lnTo>
                <a:lnTo>
                  <a:pt x="1583648" y="1379658"/>
                </a:lnTo>
                <a:lnTo>
                  <a:pt x="1585461" y="1387137"/>
                </a:lnTo>
                <a:lnTo>
                  <a:pt x="1586821" y="1394617"/>
                </a:lnTo>
                <a:lnTo>
                  <a:pt x="1587955" y="1402323"/>
                </a:lnTo>
                <a:lnTo>
                  <a:pt x="1588635" y="1409803"/>
                </a:lnTo>
                <a:lnTo>
                  <a:pt x="1589088" y="1417283"/>
                </a:lnTo>
                <a:lnTo>
                  <a:pt x="1589088" y="1424762"/>
                </a:lnTo>
                <a:lnTo>
                  <a:pt x="1588861" y="1432242"/>
                </a:lnTo>
                <a:lnTo>
                  <a:pt x="1588181" y="1439495"/>
                </a:lnTo>
                <a:lnTo>
                  <a:pt x="1587274" y="1446748"/>
                </a:lnTo>
                <a:lnTo>
                  <a:pt x="1585914" y="1454001"/>
                </a:lnTo>
                <a:lnTo>
                  <a:pt x="1584101" y="1461027"/>
                </a:lnTo>
                <a:lnTo>
                  <a:pt x="1581834" y="1467827"/>
                </a:lnTo>
                <a:lnTo>
                  <a:pt x="1579340" y="1474627"/>
                </a:lnTo>
                <a:lnTo>
                  <a:pt x="1576620" y="1481200"/>
                </a:lnTo>
                <a:lnTo>
                  <a:pt x="1573220" y="1487773"/>
                </a:lnTo>
                <a:lnTo>
                  <a:pt x="1569593" y="1494119"/>
                </a:lnTo>
                <a:lnTo>
                  <a:pt x="1565512" y="1500239"/>
                </a:lnTo>
                <a:lnTo>
                  <a:pt x="1561432" y="1506132"/>
                </a:lnTo>
                <a:lnTo>
                  <a:pt x="1556445" y="1511572"/>
                </a:lnTo>
                <a:lnTo>
                  <a:pt x="1551231" y="1517011"/>
                </a:lnTo>
                <a:lnTo>
                  <a:pt x="1517228" y="1551237"/>
                </a:lnTo>
                <a:lnTo>
                  <a:pt x="1511787" y="1556223"/>
                </a:lnTo>
                <a:lnTo>
                  <a:pt x="1506120" y="1561209"/>
                </a:lnTo>
                <a:lnTo>
                  <a:pt x="1500226" y="1565516"/>
                </a:lnTo>
                <a:lnTo>
                  <a:pt x="1494106" y="1569369"/>
                </a:lnTo>
                <a:lnTo>
                  <a:pt x="1487985" y="1573222"/>
                </a:lnTo>
                <a:lnTo>
                  <a:pt x="1481411" y="1576395"/>
                </a:lnTo>
                <a:lnTo>
                  <a:pt x="1474837" y="1579342"/>
                </a:lnTo>
                <a:lnTo>
                  <a:pt x="1468036" y="1581835"/>
                </a:lnTo>
                <a:lnTo>
                  <a:pt x="1461009" y="1583875"/>
                </a:lnTo>
                <a:lnTo>
                  <a:pt x="1453982" y="1585688"/>
                </a:lnTo>
                <a:lnTo>
                  <a:pt x="1446728" y="1587275"/>
                </a:lnTo>
                <a:lnTo>
                  <a:pt x="1439474" y="1588182"/>
                </a:lnTo>
                <a:lnTo>
                  <a:pt x="1432219" y="1588862"/>
                </a:lnTo>
                <a:lnTo>
                  <a:pt x="1424739" y="1589088"/>
                </a:lnTo>
                <a:lnTo>
                  <a:pt x="1417258" y="1589088"/>
                </a:lnTo>
                <a:lnTo>
                  <a:pt x="1409777" y="1588862"/>
                </a:lnTo>
                <a:lnTo>
                  <a:pt x="1402296" y="1587955"/>
                </a:lnTo>
                <a:lnTo>
                  <a:pt x="1394589" y="1587048"/>
                </a:lnTo>
                <a:lnTo>
                  <a:pt x="1387108" y="1585235"/>
                </a:lnTo>
                <a:lnTo>
                  <a:pt x="1379628" y="1583422"/>
                </a:lnTo>
                <a:lnTo>
                  <a:pt x="1372147" y="1581382"/>
                </a:lnTo>
                <a:lnTo>
                  <a:pt x="1364666" y="1578662"/>
                </a:lnTo>
                <a:lnTo>
                  <a:pt x="1357186" y="1575942"/>
                </a:lnTo>
                <a:lnTo>
                  <a:pt x="1349931" y="1572769"/>
                </a:lnTo>
                <a:lnTo>
                  <a:pt x="1342677" y="1569142"/>
                </a:lnTo>
                <a:lnTo>
                  <a:pt x="1335423" y="1565289"/>
                </a:lnTo>
                <a:lnTo>
                  <a:pt x="1328396" y="1560756"/>
                </a:lnTo>
                <a:lnTo>
                  <a:pt x="1321369" y="1556223"/>
                </a:lnTo>
                <a:lnTo>
                  <a:pt x="1314568" y="1551237"/>
                </a:lnTo>
                <a:lnTo>
                  <a:pt x="1307994" y="1545797"/>
                </a:lnTo>
                <a:lnTo>
                  <a:pt x="1301420" y="1540130"/>
                </a:lnTo>
                <a:lnTo>
                  <a:pt x="1295299" y="1534011"/>
                </a:lnTo>
                <a:lnTo>
                  <a:pt x="921716" y="1160708"/>
                </a:lnTo>
                <a:lnTo>
                  <a:pt x="910835" y="1166827"/>
                </a:lnTo>
                <a:lnTo>
                  <a:pt x="899501" y="1172720"/>
                </a:lnTo>
                <a:lnTo>
                  <a:pt x="888166" y="1178160"/>
                </a:lnTo>
                <a:lnTo>
                  <a:pt x="876832" y="1183600"/>
                </a:lnTo>
                <a:lnTo>
                  <a:pt x="865498" y="1188586"/>
                </a:lnTo>
                <a:lnTo>
                  <a:pt x="853710" y="1193346"/>
                </a:lnTo>
                <a:lnTo>
                  <a:pt x="842375" y="1198106"/>
                </a:lnTo>
                <a:lnTo>
                  <a:pt x="830588" y="1202412"/>
                </a:lnTo>
                <a:lnTo>
                  <a:pt x="818573" y="1206492"/>
                </a:lnTo>
                <a:lnTo>
                  <a:pt x="807012" y="1210572"/>
                </a:lnTo>
                <a:lnTo>
                  <a:pt x="794997" y="1213972"/>
                </a:lnTo>
                <a:lnTo>
                  <a:pt x="783210" y="1217598"/>
                </a:lnTo>
                <a:lnTo>
                  <a:pt x="771195" y="1220545"/>
                </a:lnTo>
                <a:lnTo>
                  <a:pt x="758954" y="1223265"/>
                </a:lnTo>
                <a:lnTo>
                  <a:pt x="746939" y="1226211"/>
                </a:lnTo>
                <a:lnTo>
                  <a:pt x="734698" y="1228478"/>
                </a:lnTo>
                <a:lnTo>
                  <a:pt x="722457" y="1230518"/>
                </a:lnTo>
                <a:lnTo>
                  <a:pt x="710442" y="1232784"/>
                </a:lnTo>
                <a:lnTo>
                  <a:pt x="698201" y="1234371"/>
                </a:lnTo>
                <a:lnTo>
                  <a:pt x="685960" y="1235731"/>
                </a:lnTo>
                <a:lnTo>
                  <a:pt x="673719" y="1236864"/>
                </a:lnTo>
                <a:lnTo>
                  <a:pt x="661478" y="1237771"/>
                </a:lnTo>
                <a:lnTo>
                  <a:pt x="649010" y="1238451"/>
                </a:lnTo>
                <a:lnTo>
                  <a:pt x="636769" y="1239131"/>
                </a:lnTo>
                <a:lnTo>
                  <a:pt x="624527" y="1239357"/>
                </a:lnTo>
                <a:lnTo>
                  <a:pt x="612060" y="1239357"/>
                </a:lnTo>
                <a:lnTo>
                  <a:pt x="599818" y="1239131"/>
                </a:lnTo>
                <a:lnTo>
                  <a:pt x="587577" y="1238451"/>
                </a:lnTo>
                <a:lnTo>
                  <a:pt x="575109" y="1237544"/>
                </a:lnTo>
                <a:lnTo>
                  <a:pt x="562868" y="1236638"/>
                </a:lnTo>
                <a:lnTo>
                  <a:pt x="550627" y="1235504"/>
                </a:lnTo>
                <a:lnTo>
                  <a:pt x="538612" y="1233918"/>
                </a:lnTo>
                <a:lnTo>
                  <a:pt x="526145" y="1232331"/>
                </a:lnTo>
                <a:lnTo>
                  <a:pt x="513903" y="1230291"/>
                </a:lnTo>
                <a:lnTo>
                  <a:pt x="501889" y="1228025"/>
                </a:lnTo>
                <a:lnTo>
                  <a:pt x="489648" y="1225758"/>
                </a:lnTo>
                <a:lnTo>
                  <a:pt x="477633" y="1222811"/>
                </a:lnTo>
                <a:lnTo>
                  <a:pt x="465619" y="1219865"/>
                </a:lnTo>
                <a:lnTo>
                  <a:pt x="453604" y="1216918"/>
                </a:lnTo>
                <a:lnTo>
                  <a:pt x="441590" y="1213292"/>
                </a:lnTo>
                <a:lnTo>
                  <a:pt x="429802" y="1209665"/>
                </a:lnTo>
                <a:lnTo>
                  <a:pt x="418014" y="1205812"/>
                </a:lnTo>
                <a:lnTo>
                  <a:pt x="406453" y="1201506"/>
                </a:lnTo>
                <a:lnTo>
                  <a:pt x="394665" y="1197199"/>
                </a:lnTo>
                <a:lnTo>
                  <a:pt x="383104" y="1192440"/>
                </a:lnTo>
                <a:lnTo>
                  <a:pt x="371543" y="1187680"/>
                </a:lnTo>
                <a:lnTo>
                  <a:pt x="359982" y="1182467"/>
                </a:lnTo>
                <a:lnTo>
                  <a:pt x="348647" y="1177027"/>
                </a:lnTo>
                <a:lnTo>
                  <a:pt x="337313" y="1171360"/>
                </a:lnTo>
                <a:lnTo>
                  <a:pt x="326205" y="1165694"/>
                </a:lnTo>
                <a:lnTo>
                  <a:pt x="315097" y="1159574"/>
                </a:lnTo>
                <a:lnTo>
                  <a:pt x="304216" y="1153228"/>
                </a:lnTo>
                <a:lnTo>
                  <a:pt x="293109" y="1146655"/>
                </a:lnTo>
                <a:lnTo>
                  <a:pt x="282454" y="1139629"/>
                </a:lnTo>
                <a:lnTo>
                  <a:pt x="272026" y="1132602"/>
                </a:lnTo>
                <a:lnTo>
                  <a:pt x="261145" y="1125349"/>
                </a:lnTo>
                <a:lnTo>
                  <a:pt x="250944" y="1117643"/>
                </a:lnTo>
                <a:lnTo>
                  <a:pt x="240517" y="1109937"/>
                </a:lnTo>
                <a:lnTo>
                  <a:pt x="230316" y="1101777"/>
                </a:lnTo>
                <a:lnTo>
                  <a:pt x="220341" y="1093617"/>
                </a:lnTo>
                <a:lnTo>
                  <a:pt x="210367" y="1085004"/>
                </a:lnTo>
                <a:lnTo>
                  <a:pt x="200620" y="1076391"/>
                </a:lnTo>
                <a:lnTo>
                  <a:pt x="191099" y="1067099"/>
                </a:lnTo>
                <a:lnTo>
                  <a:pt x="181578" y="1057806"/>
                </a:lnTo>
                <a:lnTo>
                  <a:pt x="170470" y="1046473"/>
                </a:lnTo>
                <a:lnTo>
                  <a:pt x="159589" y="1034913"/>
                </a:lnTo>
                <a:lnTo>
                  <a:pt x="149161" y="1022901"/>
                </a:lnTo>
                <a:lnTo>
                  <a:pt x="139187" y="1010888"/>
                </a:lnTo>
                <a:lnTo>
                  <a:pt x="129213" y="998648"/>
                </a:lnTo>
                <a:lnTo>
                  <a:pt x="119918" y="985956"/>
                </a:lnTo>
                <a:lnTo>
                  <a:pt x="110851" y="973489"/>
                </a:lnTo>
                <a:lnTo>
                  <a:pt x="102237" y="960797"/>
                </a:lnTo>
                <a:lnTo>
                  <a:pt x="93849" y="947651"/>
                </a:lnTo>
                <a:lnTo>
                  <a:pt x="85688" y="934505"/>
                </a:lnTo>
                <a:lnTo>
                  <a:pt x="78208" y="921358"/>
                </a:lnTo>
                <a:lnTo>
                  <a:pt x="70954" y="907986"/>
                </a:lnTo>
                <a:lnTo>
                  <a:pt x="64153" y="894386"/>
                </a:lnTo>
                <a:lnTo>
                  <a:pt x="57579" y="880560"/>
                </a:lnTo>
                <a:lnTo>
                  <a:pt x="51232" y="866734"/>
                </a:lnTo>
                <a:lnTo>
                  <a:pt x="45338" y="852908"/>
                </a:lnTo>
                <a:lnTo>
                  <a:pt x="39897" y="838856"/>
                </a:lnTo>
                <a:lnTo>
                  <a:pt x="34910" y="824803"/>
                </a:lnTo>
                <a:lnTo>
                  <a:pt x="30150" y="810524"/>
                </a:lnTo>
                <a:lnTo>
                  <a:pt x="25616" y="796244"/>
                </a:lnTo>
                <a:lnTo>
                  <a:pt x="21535" y="781738"/>
                </a:lnTo>
                <a:lnTo>
                  <a:pt x="17682" y="767232"/>
                </a:lnTo>
                <a:lnTo>
                  <a:pt x="14508" y="752726"/>
                </a:lnTo>
                <a:lnTo>
                  <a:pt x="11334" y="738220"/>
                </a:lnTo>
                <a:lnTo>
                  <a:pt x="8841" y="723487"/>
                </a:lnTo>
                <a:lnTo>
                  <a:pt x="6574" y="708755"/>
                </a:lnTo>
                <a:lnTo>
                  <a:pt x="4307" y="694022"/>
                </a:lnTo>
                <a:lnTo>
                  <a:pt x="2947" y="679289"/>
                </a:lnTo>
                <a:lnTo>
                  <a:pt x="1587" y="664330"/>
                </a:lnTo>
                <a:lnTo>
                  <a:pt x="680" y="649597"/>
                </a:lnTo>
                <a:lnTo>
                  <a:pt x="227" y="634638"/>
                </a:lnTo>
                <a:lnTo>
                  <a:pt x="0" y="619905"/>
                </a:lnTo>
                <a:lnTo>
                  <a:pt x="227" y="604946"/>
                </a:lnTo>
                <a:lnTo>
                  <a:pt x="680" y="589987"/>
                </a:lnTo>
                <a:lnTo>
                  <a:pt x="1587" y="575254"/>
                </a:lnTo>
                <a:lnTo>
                  <a:pt x="2947" y="560295"/>
                </a:lnTo>
                <a:lnTo>
                  <a:pt x="4307" y="545562"/>
                </a:lnTo>
                <a:lnTo>
                  <a:pt x="6574" y="530830"/>
                </a:lnTo>
                <a:lnTo>
                  <a:pt x="8841" y="516097"/>
                </a:lnTo>
                <a:lnTo>
                  <a:pt x="11334" y="501364"/>
                </a:lnTo>
                <a:lnTo>
                  <a:pt x="14508" y="486858"/>
                </a:lnTo>
                <a:lnTo>
                  <a:pt x="17682" y="472352"/>
                </a:lnTo>
                <a:lnTo>
                  <a:pt x="21535" y="457846"/>
                </a:lnTo>
                <a:lnTo>
                  <a:pt x="25616" y="443340"/>
                </a:lnTo>
                <a:lnTo>
                  <a:pt x="30150" y="429061"/>
                </a:lnTo>
                <a:lnTo>
                  <a:pt x="34910" y="414781"/>
                </a:lnTo>
                <a:lnTo>
                  <a:pt x="39897" y="400502"/>
                </a:lnTo>
                <a:lnTo>
                  <a:pt x="45338" y="386449"/>
                </a:lnTo>
                <a:lnTo>
                  <a:pt x="51232" y="372850"/>
                </a:lnTo>
                <a:lnTo>
                  <a:pt x="57579" y="359024"/>
                </a:lnTo>
                <a:lnTo>
                  <a:pt x="64153" y="345198"/>
                </a:lnTo>
                <a:lnTo>
                  <a:pt x="70954" y="331599"/>
                </a:lnTo>
                <a:lnTo>
                  <a:pt x="78208" y="318226"/>
                </a:lnTo>
                <a:lnTo>
                  <a:pt x="85688" y="304853"/>
                </a:lnTo>
                <a:lnTo>
                  <a:pt x="93849" y="291934"/>
                </a:lnTo>
                <a:lnTo>
                  <a:pt x="102237" y="278788"/>
                </a:lnTo>
                <a:lnTo>
                  <a:pt x="110851" y="266095"/>
                </a:lnTo>
                <a:lnTo>
                  <a:pt x="119918" y="253402"/>
                </a:lnTo>
                <a:lnTo>
                  <a:pt x="129213" y="240936"/>
                </a:lnTo>
                <a:lnTo>
                  <a:pt x="139187" y="228697"/>
                </a:lnTo>
                <a:lnTo>
                  <a:pt x="149161" y="216457"/>
                </a:lnTo>
                <a:lnTo>
                  <a:pt x="159589" y="204671"/>
                </a:lnTo>
                <a:lnTo>
                  <a:pt x="170470" y="193111"/>
                </a:lnTo>
                <a:lnTo>
                  <a:pt x="181578" y="181779"/>
                </a:lnTo>
                <a:lnTo>
                  <a:pt x="193139" y="170446"/>
                </a:lnTo>
                <a:lnTo>
                  <a:pt x="204473" y="159793"/>
                </a:lnTo>
                <a:lnTo>
                  <a:pt x="216488" y="149140"/>
                </a:lnTo>
                <a:lnTo>
                  <a:pt x="228729" y="139167"/>
                </a:lnTo>
                <a:lnTo>
                  <a:pt x="240743" y="129421"/>
                </a:lnTo>
                <a:lnTo>
                  <a:pt x="253438" y="119901"/>
                </a:lnTo>
                <a:lnTo>
                  <a:pt x="266133" y="110835"/>
                </a:lnTo>
                <a:lnTo>
                  <a:pt x="278600" y="102222"/>
                </a:lnTo>
                <a:lnTo>
                  <a:pt x="291748" y="93836"/>
                </a:lnTo>
                <a:lnTo>
                  <a:pt x="304896" y="85903"/>
                </a:lnTo>
                <a:lnTo>
                  <a:pt x="318271" y="78423"/>
                </a:lnTo>
                <a:lnTo>
                  <a:pt x="331646" y="71170"/>
                </a:lnTo>
                <a:lnTo>
                  <a:pt x="345020" y="64144"/>
                </a:lnTo>
                <a:lnTo>
                  <a:pt x="358848" y="57571"/>
                </a:lnTo>
                <a:lnTo>
                  <a:pt x="372676" y="51451"/>
                </a:lnTo>
                <a:lnTo>
                  <a:pt x="386504" y="45558"/>
                </a:lnTo>
                <a:lnTo>
                  <a:pt x="400559" y="40118"/>
                </a:lnTo>
                <a:lnTo>
                  <a:pt x="414840" y="34905"/>
                </a:lnTo>
                <a:lnTo>
                  <a:pt x="429122" y="30146"/>
                </a:lnTo>
                <a:lnTo>
                  <a:pt x="443403" y="25839"/>
                </a:lnTo>
                <a:lnTo>
                  <a:pt x="457911" y="21533"/>
                </a:lnTo>
                <a:lnTo>
                  <a:pt x="472419" y="17906"/>
                </a:lnTo>
                <a:lnTo>
                  <a:pt x="486927" y="14506"/>
                </a:lnTo>
                <a:lnTo>
                  <a:pt x="501435" y="11560"/>
                </a:lnTo>
                <a:lnTo>
                  <a:pt x="515944" y="8840"/>
                </a:lnTo>
                <a:lnTo>
                  <a:pt x="530678" y="6573"/>
                </a:lnTo>
                <a:lnTo>
                  <a:pt x="545413" y="4533"/>
                </a:lnTo>
                <a:lnTo>
                  <a:pt x="560148" y="3173"/>
                </a:lnTo>
                <a:lnTo>
                  <a:pt x="575109" y="1587"/>
                </a:lnTo>
                <a:lnTo>
                  <a:pt x="589844" y="907"/>
                </a:lnTo>
                <a:lnTo>
                  <a:pt x="604806" y="227"/>
                </a:lnTo>
                <a:lnTo>
                  <a:pt x="61954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06985" tIns="53492" rIns="106985" bIns="53492" anchor="ctr"/>
          <a:lstStyle/>
          <a:p>
            <a:endParaRPr lang="en-US"/>
          </a:p>
        </p:txBody>
      </p:sp>
      <p:sp>
        <p:nvSpPr>
          <p:cNvPr id="13" name="MH_Other_1"/>
          <p:cNvSpPr/>
          <p:nvPr>
            <p:custDataLst>
              <p:tags r:id="rId9"/>
            </p:custDataLst>
          </p:nvPr>
        </p:nvSpPr>
        <p:spPr>
          <a:xfrm>
            <a:off x="1096295" y="1702409"/>
            <a:ext cx="582376" cy="584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6985" tIns="53492" rIns="106985" bIns="53492" anchor="ctr"/>
          <a:lstStyle/>
          <a:p>
            <a:pPr algn="ctr">
              <a:defRPr/>
            </a:pPr>
            <a:endParaRPr lang="zh-CN" altLang="en-US">
              <a:solidFill>
                <a:srgbClr val="0066FF"/>
              </a:solidFill>
              <a:latin typeface="Arial" charset="0"/>
              <a:ea typeface="微软雅黑" charset="0"/>
              <a:cs typeface="微软雅黑" charset="0"/>
            </a:endParaRPr>
          </a:p>
        </p:txBody>
      </p:sp>
      <p:sp>
        <p:nvSpPr>
          <p:cNvPr id="14" name="MH_Other_2"/>
          <p:cNvSpPr/>
          <p:nvPr>
            <p:custDataLst>
              <p:tags r:id="rId10"/>
            </p:custDataLst>
          </p:nvPr>
        </p:nvSpPr>
        <p:spPr>
          <a:xfrm>
            <a:off x="929645" y="1548383"/>
            <a:ext cx="821034" cy="882062"/>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solidFill>
            <a:srgbClr val="8ED5F4"/>
          </a:solidFill>
          <a:ln>
            <a:noFill/>
          </a:ln>
        </p:spPr>
        <p:style>
          <a:lnRef idx="2">
            <a:schemeClr val="accent1">
              <a:shade val="50000"/>
            </a:schemeClr>
          </a:lnRef>
          <a:fillRef idx="1">
            <a:schemeClr val="accent1"/>
          </a:fillRef>
          <a:effectRef idx="0">
            <a:schemeClr val="accent1"/>
          </a:effectRef>
          <a:fontRef idx="minor">
            <a:schemeClr val="lt1"/>
          </a:fontRef>
        </p:style>
        <p:txBody>
          <a:bodyPr lIns="106985" tIns="53492" rIns="106985" bIns="53492" anchor="ctr"/>
          <a:lstStyle/>
          <a:p>
            <a:pPr algn="ctr">
              <a:defRPr/>
            </a:pPr>
            <a:endParaRPr lang="zh-CN" altLang="en-US">
              <a:solidFill>
                <a:srgbClr val="FFFFFF"/>
              </a:solidFill>
              <a:latin typeface="Arial" charset="0"/>
              <a:ea typeface="微软雅黑" charset="0"/>
              <a:cs typeface="微软雅黑" charset="0"/>
            </a:endParaRPr>
          </a:p>
        </p:txBody>
      </p:sp>
      <p:sp>
        <p:nvSpPr>
          <p:cNvPr id="17" name="MH_Other_5"/>
          <p:cNvSpPr>
            <a:spLocks/>
          </p:cNvSpPr>
          <p:nvPr>
            <p:custDataLst>
              <p:tags r:id="rId11"/>
            </p:custDataLst>
          </p:nvPr>
        </p:nvSpPr>
        <p:spPr bwMode="auto">
          <a:xfrm>
            <a:off x="1174615" y="1782373"/>
            <a:ext cx="488325" cy="437573"/>
          </a:xfrm>
          <a:custGeom>
            <a:avLst/>
            <a:gdLst>
              <a:gd name="T0" fmla="*/ 250 w 1589088"/>
              <a:gd name="T1" fmla="*/ 143 h 1589088"/>
              <a:gd name="T2" fmla="*/ 243 w 1589088"/>
              <a:gd name="T3" fmla="*/ 157 h 1589088"/>
              <a:gd name="T4" fmla="*/ 229 w 1589088"/>
              <a:gd name="T5" fmla="*/ 163 h 1589088"/>
              <a:gd name="T6" fmla="*/ 224 w 1589088"/>
              <a:gd name="T7" fmla="*/ 234 h 1589088"/>
              <a:gd name="T8" fmla="*/ 222 w 1589088"/>
              <a:gd name="T9" fmla="*/ 252 h 1589088"/>
              <a:gd name="T10" fmla="*/ 210 w 1589088"/>
              <a:gd name="T11" fmla="*/ 263 h 1589088"/>
              <a:gd name="T12" fmla="*/ 193 w 1589088"/>
              <a:gd name="T13" fmla="*/ 264 h 1589088"/>
              <a:gd name="T14" fmla="*/ 179 w 1589088"/>
              <a:gd name="T15" fmla="*/ 254 h 1589088"/>
              <a:gd name="T16" fmla="*/ 175 w 1589088"/>
              <a:gd name="T17" fmla="*/ 239 h 1589088"/>
              <a:gd name="T18" fmla="*/ 124 w 1589088"/>
              <a:gd name="T19" fmla="*/ 217 h 1589088"/>
              <a:gd name="T20" fmla="*/ 101 w 1589088"/>
              <a:gd name="T21" fmla="*/ 199 h 1589088"/>
              <a:gd name="T22" fmla="*/ 102 w 1589088"/>
              <a:gd name="T23" fmla="*/ 183 h 1589088"/>
              <a:gd name="T24" fmla="*/ 114 w 1589088"/>
              <a:gd name="T25" fmla="*/ 172 h 1589088"/>
              <a:gd name="T26" fmla="*/ 131 w 1589088"/>
              <a:gd name="T27" fmla="*/ 169 h 1589088"/>
              <a:gd name="T28" fmla="*/ 145 w 1589088"/>
              <a:gd name="T29" fmla="*/ 177 h 1589088"/>
              <a:gd name="T30" fmla="*/ 151 w 1589088"/>
              <a:gd name="T31" fmla="*/ 193 h 1589088"/>
              <a:gd name="T32" fmla="*/ 208 w 1589088"/>
              <a:gd name="T33" fmla="*/ 157 h 1589088"/>
              <a:gd name="T34" fmla="*/ 200 w 1589088"/>
              <a:gd name="T35" fmla="*/ 140 h 1589088"/>
              <a:gd name="T36" fmla="*/ 206 w 1589088"/>
              <a:gd name="T37" fmla="*/ 124 h 1589088"/>
              <a:gd name="T38" fmla="*/ 220 w 1589088"/>
              <a:gd name="T39" fmla="*/ 116 h 1589088"/>
              <a:gd name="T40" fmla="*/ 186 w 1589088"/>
              <a:gd name="T41" fmla="*/ 35 h 1589088"/>
              <a:gd name="T42" fmla="*/ 135 w 1589088"/>
              <a:gd name="T43" fmla="*/ 44 h 1589088"/>
              <a:gd name="T44" fmla="*/ 90 w 1589088"/>
              <a:gd name="T45" fmla="*/ 70 h 1589088"/>
              <a:gd name="T46" fmla="*/ 56 w 1589088"/>
              <a:gd name="T47" fmla="*/ 110 h 1589088"/>
              <a:gd name="T48" fmla="*/ 39 w 1589088"/>
              <a:gd name="T49" fmla="*/ 156 h 1589088"/>
              <a:gd name="T50" fmla="*/ 39 w 1589088"/>
              <a:gd name="T51" fmla="*/ 205 h 1589088"/>
              <a:gd name="T52" fmla="*/ 56 w 1589088"/>
              <a:gd name="T53" fmla="*/ 251 h 1589088"/>
              <a:gd name="T54" fmla="*/ 90 w 1589088"/>
              <a:gd name="T55" fmla="*/ 291 h 1589088"/>
              <a:gd name="T56" fmla="*/ 135 w 1589088"/>
              <a:gd name="T57" fmla="*/ 316 h 1589088"/>
              <a:gd name="T58" fmla="*/ 186 w 1589088"/>
              <a:gd name="T59" fmla="*/ 326 h 1589088"/>
              <a:gd name="T60" fmla="*/ 236 w 1589088"/>
              <a:gd name="T61" fmla="*/ 319 h 1589088"/>
              <a:gd name="T62" fmla="*/ 282 w 1589088"/>
              <a:gd name="T63" fmla="*/ 295 h 1589088"/>
              <a:gd name="T64" fmla="*/ 319 w 1589088"/>
              <a:gd name="T65" fmla="*/ 257 h 1589088"/>
              <a:gd name="T66" fmla="*/ 338 w 1589088"/>
              <a:gd name="T67" fmla="*/ 212 h 1589088"/>
              <a:gd name="T68" fmla="*/ 341 w 1589088"/>
              <a:gd name="T69" fmla="*/ 163 h 1589088"/>
              <a:gd name="T70" fmla="*/ 326 w 1589088"/>
              <a:gd name="T71" fmla="*/ 116 h 1589088"/>
              <a:gd name="T72" fmla="*/ 294 w 1589088"/>
              <a:gd name="T73" fmla="*/ 75 h 1589088"/>
              <a:gd name="T74" fmla="*/ 250 w 1589088"/>
              <a:gd name="T75" fmla="*/ 47 h 1589088"/>
              <a:gd name="T76" fmla="*/ 200 w 1589088"/>
              <a:gd name="T77" fmla="*/ 35 h 1589088"/>
              <a:gd name="T78" fmla="*/ 230 w 1589088"/>
              <a:gd name="T79" fmla="*/ 4 h 1589088"/>
              <a:gd name="T80" fmla="*/ 289 w 1589088"/>
              <a:gd name="T81" fmla="*/ 27 h 1589088"/>
              <a:gd name="T82" fmla="*/ 336 w 1589088"/>
              <a:gd name="T83" fmla="*/ 67 h 1589088"/>
              <a:gd name="T84" fmla="*/ 364 w 1589088"/>
              <a:gd name="T85" fmla="*/ 111 h 1589088"/>
              <a:gd name="T86" fmla="*/ 377 w 1589088"/>
              <a:gd name="T87" fmla="*/ 160 h 1589088"/>
              <a:gd name="T88" fmla="*/ 376 w 1589088"/>
              <a:gd name="T89" fmla="*/ 210 h 1589088"/>
              <a:gd name="T90" fmla="*/ 359 w 1589088"/>
              <a:gd name="T91" fmla="*/ 258 h 1589088"/>
              <a:gd name="T92" fmla="*/ 482 w 1589088"/>
              <a:gd name="T93" fmla="*/ 397 h 1589088"/>
              <a:gd name="T94" fmla="*/ 483 w 1589088"/>
              <a:gd name="T95" fmla="*/ 427 h 1589088"/>
              <a:gd name="T96" fmla="*/ 454 w 1589088"/>
              <a:gd name="T97" fmla="*/ 458 h 1589088"/>
              <a:gd name="T98" fmla="*/ 423 w 1589088"/>
              <a:gd name="T99" fmla="*/ 461 h 1589088"/>
              <a:gd name="T100" fmla="*/ 281 w 1589088"/>
              <a:gd name="T101" fmla="*/ 338 h 1589088"/>
              <a:gd name="T102" fmla="*/ 232 w 1589088"/>
              <a:gd name="T103" fmla="*/ 356 h 1589088"/>
              <a:gd name="T104" fmla="*/ 179 w 1589088"/>
              <a:gd name="T105" fmla="*/ 360 h 1589088"/>
              <a:gd name="T106" fmla="*/ 128 w 1589088"/>
              <a:gd name="T107" fmla="*/ 351 h 1589088"/>
              <a:gd name="T108" fmla="*/ 80 w 1589088"/>
              <a:gd name="T109" fmla="*/ 327 h 1589088"/>
              <a:gd name="T110" fmla="*/ 37 w 1589088"/>
              <a:gd name="T111" fmla="*/ 287 h 1589088"/>
              <a:gd name="T112" fmla="*/ 8 w 1589088"/>
              <a:gd name="T113" fmla="*/ 232 h 1589088"/>
              <a:gd name="T114" fmla="*/ 0 w 1589088"/>
              <a:gd name="T115" fmla="*/ 172 h 1589088"/>
              <a:gd name="T116" fmla="*/ 14 w 1589088"/>
              <a:gd name="T117" fmla="*/ 112 h 1589088"/>
              <a:gd name="T118" fmla="*/ 49 w 1589088"/>
              <a:gd name="T119" fmla="*/ 60 h 1589088"/>
              <a:gd name="T120" fmla="*/ 101 w 1589088"/>
              <a:gd name="T121" fmla="*/ 21 h 1589088"/>
              <a:gd name="T122" fmla="*/ 162 w 1589088"/>
              <a:gd name="T123" fmla="*/ 2 h 15890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89088" h="1589088">
                <a:moveTo>
                  <a:pt x="916859" y="288925"/>
                </a:moveTo>
                <a:lnTo>
                  <a:pt x="954088" y="332030"/>
                </a:lnTo>
                <a:lnTo>
                  <a:pt x="816067" y="450682"/>
                </a:lnTo>
                <a:lnTo>
                  <a:pt x="817430" y="454085"/>
                </a:lnTo>
                <a:lnTo>
                  <a:pt x="818338" y="457488"/>
                </a:lnTo>
                <a:lnTo>
                  <a:pt x="819246" y="461118"/>
                </a:lnTo>
                <a:lnTo>
                  <a:pt x="820381" y="464748"/>
                </a:lnTo>
                <a:lnTo>
                  <a:pt x="820835" y="468378"/>
                </a:lnTo>
                <a:lnTo>
                  <a:pt x="821289" y="472008"/>
                </a:lnTo>
                <a:lnTo>
                  <a:pt x="821743" y="475865"/>
                </a:lnTo>
                <a:lnTo>
                  <a:pt x="821743" y="479722"/>
                </a:lnTo>
                <a:lnTo>
                  <a:pt x="821743" y="483805"/>
                </a:lnTo>
                <a:lnTo>
                  <a:pt x="821289" y="487662"/>
                </a:lnTo>
                <a:lnTo>
                  <a:pt x="820835" y="491746"/>
                </a:lnTo>
                <a:lnTo>
                  <a:pt x="820154" y="495602"/>
                </a:lnTo>
                <a:lnTo>
                  <a:pt x="819246" y="499459"/>
                </a:lnTo>
                <a:lnTo>
                  <a:pt x="818338" y="503089"/>
                </a:lnTo>
                <a:lnTo>
                  <a:pt x="816976" y="506946"/>
                </a:lnTo>
                <a:lnTo>
                  <a:pt x="815840" y="510349"/>
                </a:lnTo>
                <a:lnTo>
                  <a:pt x="814251" y="513979"/>
                </a:lnTo>
                <a:lnTo>
                  <a:pt x="812662" y="517382"/>
                </a:lnTo>
                <a:lnTo>
                  <a:pt x="810619" y="520785"/>
                </a:lnTo>
                <a:lnTo>
                  <a:pt x="808803" y="523961"/>
                </a:lnTo>
                <a:lnTo>
                  <a:pt x="806760" y="527137"/>
                </a:lnTo>
                <a:lnTo>
                  <a:pt x="804263" y="530313"/>
                </a:lnTo>
                <a:lnTo>
                  <a:pt x="801993" y="533036"/>
                </a:lnTo>
                <a:lnTo>
                  <a:pt x="799496" y="535985"/>
                </a:lnTo>
                <a:lnTo>
                  <a:pt x="796772" y="538707"/>
                </a:lnTo>
                <a:lnTo>
                  <a:pt x="794048" y="541203"/>
                </a:lnTo>
                <a:lnTo>
                  <a:pt x="791324" y="543698"/>
                </a:lnTo>
                <a:lnTo>
                  <a:pt x="788146" y="545967"/>
                </a:lnTo>
                <a:lnTo>
                  <a:pt x="785194" y="548009"/>
                </a:lnTo>
                <a:lnTo>
                  <a:pt x="781789" y="550051"/>
                </a:lnTo>
                <a:lnTo>
                  <a:pt x="778611" y="552093"/>
                </a:lnTo>
                <a:lnTo>
                  <a:pt x="775433" y="553908"/>
                </a:lnTo>
                <a:lnTo>
                  <a:pt x="771801" y="555496"/>
                </a:lnTo>
                <a:lnTo>
                  <a:pt x="768396" y="556857"/>
                </a:lnTo>
                <a:lnTo>
                  <a:pt x="764537" y="558218"/>
                </a:lnTo>
                <a:lnTo>
                  <a:pt x="760905" y="559352"/>
                </a:lnTo>
                <a:lnTo>
                  <a:pt x="757046" y="560260"/>
                </a:lnTo>
                <a:lnTo>
                  <a:pt x="753413" y="560940"/>
                </a:lnTo>
                <a:lnTo>
                  <a:pt x="749327" y="561621"/>
                </a:lnTo>
                <a:lnTo>
                  <a:pt x="745241" y="562075"/>
                </a:lnTo>
                <a:lnTo>
                  <a:pt x="692121" y="754005"/>
                </a:lnTo>
                <a:lnTo>
                  <a:pt x="697343" y="756728"/>
                </a:lnTo>
                <a:lnTo>
                  <a:pt x="702110" y="759904"/>
                </a:lnTo>
                <a:lnTo>
                  <a:pt x="706650" y="763080"/>
                </a:lnTo>
                <a:lnTo>
                  <a:pt x="710963" y="766937"/>
                </a:lnTo>
                <a:lnTo>
                  <a:pt x="715049" y="770794"/>
                </a:lnTo>
                <a:lnTo>
                  <a:pt x="718908" y="774877"/>
                </a:lnTo>
                <a:lnTo>
                  <a:pt x="722313" y="779188"/>
                </a:lnTo>
                <a:lnTo>
                  <a:pt x="725718" y="783952"/>
                </a:lnTo>
                <a:lnTo>
                  <a:pt x="728670" y="788943"/>
                </a:lnTo>
                <a:lnTo>
                  <a:pt x="731167" y="793934"/>
                </a:lnTo>
                <a:lnTo>
                  <a:pt x="733437" y="799379"/>
                </a:lnTo>
                <a:lnTo>
                  <a:pt x="735253" y="804824"/>
                </a:lnTo>
                <a:lnTo>
                  <a:pt x="736615" y="810496"/>
                </a:lnTo>
                <a:lnTo>
                  <a:pt x="737750" y="816167"/>
                </a:lnTo>
                <a:lnTo>
                  <a:pt x="738431" y="822066"/>
                </a:lnTo>
                <a:lnTo>
                  <a:pt x="738658" y="828191"/>
                </a:lnTo>
                <a:lnTo>
                  <a:pt x="738658" y="832729"/>
                </a:lnTo>
                <a:lnTo>
                  <a:pt x="738431" y="836812"/>
                </a:lnTo>
                <a:lnTo>
                  <a:pt x="737523" y="840896"/>
                </a:lnTo>
                <a:lnTo>
                  <a:pt x="736842" y="844980"/>
                </a:lnTo>
                <a:lnTo>
                  <a:pt x="735934" y="849063"/>
                </a:lnTo>
                <a:lnTo>
                  <a:pt x="734799" y="852920"/>
                </a:lnTo>
                <a:lnTo>
                  <a:pt x="733664" y="856777"/>
                </a:lnTo>
                <a:lnTo>
                  <a:pt x="732075" y="860407"/>
                </a:lnTo>
                <a:lnTo>
                  <a:pt x="730259" y="864263"/>
                </a:lnTo>
                <a:lnTo>
                  <a:pt x="728670" y="867666"/>
                </a:lnTo>
                <a:lnTo>
                  <a:pt x="726626" y="871296"/>
                </a:lnTo>
                <a:lnTo>
                  <a:pt x="724583" y="874699"/>
                </a:lnTo>
                <a:lnTo>
                  <a:pt x="722086" y="877876"/>
                </a:lnTo>
                <a:lnTo>
                  <a:pt x="719589" y="881052"/>
                </a:lnTo>
                <a:lnTo>
                  <a:pt x="717092" y="884228"/>
                </a:lnTo>
                <a:lnTo>
                  <a:pt x="714141" y="886950"/>
                </a:lnTo>
                <a:lnTo>
                  <a:pt x="711417" y="889673"/>
                </a:lnTo>
                <a:lnTo>
                  <a:pt x="708239" y="892395"/>
                </a:lnTo>
                <a:lnTo>
                  <a:pt x="705288" y="894891"/>
                </a:lnTo>
                <a:lnTo>
                  <a:pt x="702110" y="896933"/>
                </a:lnTo>
                <a:lnTo>
                  <a:pt x="698705" y="899428"/>
                </a:lnTo>
                <a:lnTo>
                  <a:pt x="695299" y="901243"/>
                </a:lnTo>
                <a:lnTo>
                  <a:pt x="691440" y="903058"/>
                </a:lnTo>
                <a:lnTo>
                  <a:pt x="688035" y="904646"/>
                </a:lnTo>
                <a:lnTo>
                  <a:pt x="684176" y="906234"/>
                </a:lnTo>
                <a:lnTo>
                  <a:pt x="680317" y="907595"/>
                </a:lnTo>
                <a:lnTo>
                  <a:pt x="676231" y="908730"/>
                </a:lnTo>
                <a:lnTo>
                  <a:pt x="672372" y="909637"/>
                </a:lnTo>
                <a:lnTo>
                  <a:pt x="668286" y="910318"/>
                </a:lnTo>
                <a:lnTo>
                  <a:pt x="664199" y="910771"/>
                </a:lnTo>
                <a:lnTo>
                  <a:pt x="659886" y="911225"/>
                </a:lnTo>
                <a:lnTo>
                  <a:pt x="655573" y="911225"/>
                </a:lnTo>
                <a:lnTo>
                  <a:pt x="651260" y="911225"/>
                </a:lnTo>
                <a:lnTo>
                  <a:pt x="646947" y="910771"/>
                </a:lnTo>
                <a:lnTo>
                  <a:pt x="643088" y="910318"/>
                </a:lnTo>
                <a:lnTo>
                  <a:pt x="638775" y="909637"/>
                </a:lnTo>
                <a:lnTo>
                  <a:pt x="634915" y="908730"/>
                </a:lnTo>
                <a:lnTo>
                  <a:pt x="630829" y="907595"/>
                </a:lnTo>
                <a:lnTo>
                  <a:pt x="627197" y="906234"/>
                </a:lnTo>
                <a:lnTo>
                  <a:pt x="623338" y="904646"/>
                </a:lnTo>
                <a:lnTo>
                  <a:pt x="619706" y="903058"/>
                </a:lnTo>
                <a:lnTo>
                  <a:pt x="616074" y="901243"/>
                </a:lnTo>
                <a:lnTo>
                  <a:pt x="612669" y="899428"/>
                </a:lnTo>
                <a:lnTo>
                  <a:pt x="609037" y="896933"/>
                </a:lnTo>
                <a:lnTo>
                  <a:pt x="605858" y="894891"/>
                </a:lnTo>
                <a:lnTo>
                  <a:pt x="602680" y="892395"/>
                </a:lnTo>
                <a:lnTo>
                  <a:pt x="599729" y="889673"/>
                </a:lnTo>
                <a:lnTo>
                  <a:pt x="596778" y="886950"/>
                </a:lnTo>
                <a:lnTo>
                  <a:pt x="594054" y="884228"/>
                </a:lnTo>
                <a:lnTo>
                  <a:pt x="591557" y="881052"/>
                </a:lnTo>
                <a:lnTo>
                  <a:pt x="588833" y="877876"/>
                </a:lnTo>
                <a:lnTo>
                  <a:pt x="586790" y="874699"/>
                </a:lnTo>
                <a:lnTo>
                  <a:pt x="584520" y="871296"/>
                </a:lnTo>
                <a:lnTo>
                  <a:pt x="582704" y="867666"/>
                </a:lnTo>
                <a:lnTo>
                  <a:pt x="580661" y="864263"/>
                </a:lnTo>
                <a:lnTo>
                  <a:pt x="579072" y="860407"/>
                </a:lnTo>
                <a:lnTo>
                  <a:pt x="577710" y="856777"/>
                </a:lnTo>
                <a:lnTo>
                  <a:pt x="576348" y="852920"/>
                </a:lnTo>
                <a:lnTo>
                  <a:pt x="575212" y="849063"/>
                </a:lnTo>
                <a:lnTo>
                  <a:pt x="574077" y="844980"/>
                </a:lnTo>
                <a:lnTo>
                  <a:pt x="573396" y="840896"/>
                </a:lnTo>
                <a:lnTo>
                  <a:pt x="572942" y="836812"/>
                </a:lnTo>
                <a:lnTo>
                  <a:pt x="572488" y="832729"/>
                </a:lnTo>
                <a:lnTo>
                  <a:pt x="572488" y="828191"/>
                </a:lnTo>
                <a:lnTo>
                  <a:pt x="572488" y="825242"/>
                </a:lnTo>
                <a:lnTo>
                  <a:pt x="572715" y="822066"/>
                </a:lnTo>
                <a:lnTo>
                  <a:pt x="573623" y="815940"/>
                </a:lnTo>
                <a:lnTo>
                  <a:pt x="574986" y="810042"/>
                </a:lnTo>
                <a:lnTo>
                  <a:pt x="576575" y="804370"/>
                </a:lnTo>
                <a:lnTo>
                  <a:pt x="454445" y="733134"/>
                </a:lnTo>
                <a:lnTo>
                  <a:pt x="449904" y="736083"/>
                </a:lnTo>
                <a:lnTo>
                  <a:pt x="444910" y="738352"/>
                </a:lnTo>
                <a:lnTo>
                  <a:pt x="439689" y="740166"/>
                </a:lnTo>
                <a:lnTo>
                  <a:pt x="434468" y="741981"/>
                </a:lnTo>
                <a:lnTo>
                  <a:pt x="429020" y="743569"/>
                </a:lnTo>
                <a:lnTo>
                  <a:pt x="423571" y="744477"/>
                </a:lnTo>
                <a:lnTo>
                  <a:pt x="417669" y="745158"/>
                </a:lnTo>
                <a:lnTo>
                  <a:pt x="412221" y="745384"/>
                </a:lnTo>
                <a:lnTo>
                  <a:pt x="408589" y="745158"/>
                </a:lnTo>
                <a:lnTo>
                  <a:pt x="405411" y="744931"/>
                </a:lnTo>
                <a:lnTo>
                  <a:pt x="398828" y="744023"/>
                </a:lnTo>
                <a:lnTo>
                  <a:pt x="305755" y="898294"/>
                </a:lnTo>
                <a:lnTo>
                  <a:pt x="257175" y="869255"/>
                </a:lnTo>
                <a:lnTo>
                  <a:pt x="349113" y="716118"/>
                </a:lnTo>
                <a:lnTo>
                  <a:pt x="347070" y="713396"/>
                </a:lnTo>
                <a:lnTo>
                  <a:pt x="344573" y="710220"/>
                </a:lnTo>
                <a:lnTo>
                  <a:pt x="342757" y="707497"/>
                </a:lnTo>
                <a:lnTo>
                  <a:pt x="340714" y="704321"/>
                </a:lnTo>
                <a:lnTo>
                  <a:pt x="339125" y="701145"/>
                </a:lnTo>
                <a:lnTo>
                  <a:pt x="337536" y="697969"/>
                </a:lnTo>
                <a:lnTo>
                  <a:pt x="335720" y="694793"/>
                </a:lnTo>
                <a:lnTo>
                  <a:pt x="334358" y="691390"/>
                </a:lnTo>
                <a:lnTo>
                  <a:pt x="333223" y="687987"/>
                </a:lnTo>
                <a:lnTo>
                  <a:pt x="332087" y="684584"/>
                </a:lnTo>
                <a:lnTo>
                  <a:pt x="331179" y="680954"/>
                </a:lnTo>
                <a:lnTo>
                  <a:pt x="330498" y="677324"/>
                </a:lnTo>
                <a:lnTo>
                  <a:pt x="329590" y="673467"/>
                </a:lnTo>
                <a:lnTo>
                  <a:pt x="329136" y="670064"/>
                </a:lnTo>
                <a:lnTo>
                  <a:pt x="328909" y="665981"/>
                </a:lnTo>
                <a:lnTo>
                  <a:pt x="328909" y="662351"/>
                </a:lnTo>
                <a:lnTo>
                  <a:pt x="328909" y="658040"/>
                </a:lnTo>
                <a:lnTo>
                  <a:pt x="329363" y="653730"/>
                </a:lnTo>
                <a:lnTo>
                  <a:pt x="330044" y="649646"/>
                </a:lnTo>
                <a:lnTo>
                  <a:pt x="330725" y="645335"/>
                </a:lnTo>
                <a:lnTo>
                  <a:pt x="331633" y="641479"/>
                </a:lnTo>
                <a:lnTo>
                  <a:pt x="332768" y="637395"/>
                </a:lnTo>
                <a:lnTo>
                  <a:pt x="333904" y="633765"/>
                </a:lnTo>
                <a:lnTo>
                  <a:pt x="335493" y="629908"/>
                </a:lnTo>
                <a:lnTo>
                  <a:pt x="337082" y="626279"/>
                </a:lnTo>
                <a:lnTo>
                  <a:pt x="339125" y="622649"/>
                </a:lnTo>
                <a:lnTo>
                  <a:pt x="340941" y="619246"/>
                </a:lnTo>
                <a:lnTo>
                  <a:pt x="342984" y="615843"/>
                </a:lnTo>
                <a:lnTo>
                  <a:pt x="345481" y="612666"/>
                </a:lnTo>
                <a:lnTo>
                  <a:pt x="347978" y="609263"/>
                </a:lnTo>
                <a:lnTo>
                  <a:pt x="350475" y="606314"/>
                </a:lnTo>
                <a:lnTo>
                  <a:pt x="353426" y="603592"/>
                </a:lnTo>
                <a:lnTo>
                  <a:pt x="356150" y="600642"/>
                </a:lnTo>
                <a:lnTo>
                  <a:pt x="359101" y="598147"/>
                </a:lnTo>
                <a:lnTo>
                  <a:pt x="362279" y="595878"/>
                </a:lnTo>
                <a:lnTo>
                  <a:pt x="365458" y="593383"/>
                </a:lnTo>
                <a:lnTo>
                  <a:pt x="369090" y="591341"/>
                </a:lnTo>
                <a:lnTo>
                  <a:pt x="372495" y="589299"/>
                </a:lnTo>
                <a:lnTo>
                  <a:pt x="376127" y="587484"/>
                </a:lnTo>
                <a:lnTo>
                  <a:pt x="379759" y="585669"/>
                </a:lnTo>
                <a:lnTo>
                  <a:pt x="383618" y="584308"/>
                </a:lnTo>
                <a:lnTo>
                  <a:pt x="387250" y="582947"/>
                </a:lnTo>
                <a:lnTo>
                  <a:pt x="391336" y="581812"/>
                </a:lnTo>
                <a:lnTo>
                  <a:pt x="395196" y="580905"/>
                </a:lnTo>
                <a:lnTo>
                  <a:pt x="399509" y="580224"/>
                </a:lnTo>
                <a:lnTo>
                  <a:pt x="403368" y="579544"/>
                </a:lnTo>
                <a:lnTo>
                  <a:pt x="407681" y="579317"/>
                </a:lnTo>
                <a:lnTo>
                  <a:pt x="412221" y="579090"/>
                </a:lnTo>
                <a:lnTo>
                  <a:pt x="416307" y="579317"/>
                </a:lnTo>
                <a:lnTo>
                  <a:pt x="420620" y="579544"/>
                </a:lnTo>
                <a:lnTo>
                  <a:pt x="424707" y="580224"/>
                </a:lnTo>
                <a:lnTo>
                  <a:pt x="428793" y="580905"/>
                </a:lnTo>
                <a:lnTo>
                  <a:pt x="432652" y="581812"/>
                </a:lnTo>
                <a:lnTo>
                  <a:pt x="436738" y="582947"/>
                </a:lnTo>
                <a:lnTo>
                  <a:pt x="440597" y="584308"/>
                </a:lnTo>
                <a:lnTo>
                  <a:pt x="444456" y="585669"/>
                </a:lnTo>
                <a:lnTo>
                  <a:pt x="447861" y="587484"/>
                </a:lnTo>
                <a:lnTo>
                  <a:pt x="451720" y="589299"/>
                </a:lnTo>
                <a:lnTo>
                  <a:pt x="454899" y="591341"/>
                </a:lnTo>
                <a:lnTo>
                  <a:pt x="458531" y="593383"/>
                </a:lnTo>
                <a:lnTo>
                  <a:pt x="461709" y="595878"/>
                </a:lnTo>
                <a:lnTo>
                  <a:pt x="464887" y="598147"/>
                </a:lnTo>
                <a:lnTo>
                  <a:pt x="467838" y="600642"/>
                </a:lnTo>
                <a:lnTo>
                  <a:pt x="470562" y="603592"/>
                </a:lnTo>
                <a:lnTo>
                  <a:pt x="473513" y="606314"/>
                </a:lnTo>
                <a:lnTo>
                  <a:pt x="476010" y="609263"/>
                </a:lnTo>
                <a:lnTo>
                  <a:pt x="478734" y="612666"/>
                </a:lnTo>
                <a:lnTo>
                  <a:pt x="481004" y="615843"/>
                </a:lnTo>
                <a:lnTo>
                  <a:pt x="483047" y="619246"/>
                </a:lnTo>
                <a:lnTo>
                  <a:pt x="484864" y="622649"/>
                </a:lnTo>
                <a:lnTo>
                  <a:pt x="486907" y="626279"/>
                </a:lnTo>
                <a:lnTo>
                  <a:pt x="488496" y="629908"/>
                </a:lnTo>
                <a:lnTo>
                  <a:pt x="490085" y="633765"/>
                </a:lnTo>
                <a:lnTo>
                  <a:pt x="491220" y="637395"/>
                </a:lnTo>
                <a:lnTo>
                  <a:pt x="492355" y="641479"/>
                </a:lnTo>
                <a:lnTo>
                  <a:pt x="493490" y="645335"/>
                </a:lnTo>
                <a:lnTo>
                  <a:pt x="494171" y="649646"/>
                </a:lnTo>
                <a:lnTo>
                  <a:pt x="494625" y="653730"/>
                </a:lnTo>
                <a:lnTo>
                  <a:pt x="495079" y="658040"/>
                </a:lnTo>
                <a:lnTo>
                  <a:pt x="495079" y="662351"/>
                </a:lnTo>
                <a:lnTo>
                  <a:pt x="495079" y="665527"/>
                </a:lnTo>
                <a:lnTo>
                  <a:pt x="494852" y="669157"/>
                </a:lnTo>
                <a:lnTo>
                  <a:pt x="494398" y="672333"/>
                </a:lnTo>
                <a:lnTo>
                  <a:pt x="493944" y="675509"/>
                </a:lnTo>
                <a:lnTo>
                  <a:pt x="492355" y="682088"/>
                </a:lnTo>
                <a:lnTo>
                  <a:pt x="490539" y="688214"/>
                </a:lnTo>
                <a:lnTo>
                  <a:pt x="610853" y="758543"/>
                </a:lnTo>
                <a:lnTo>
                  <a:pt x="616528" y="755140"/>
                </a:lnTo>
                <a:lnTo>
                  <a:pt x="622430" y="752417"/>
                </a:lnTo>
                <a:lnTo>
                  <a:pt x="628559" y="749922"/>
                </a:lnTo>
                <a:lnTo>
                  <a:pt x="634915" y="748107"/>
                </a:lnTo>
                <a:lnTo>
                  <a:pt x="690305" y="547101"/>
                </a:lnTo>
                <a:lnTo>
                  <a:pt x="686673" y="544152"/>
                </a:lnTo>
                <a:lnTo>
                  <a:pt x="682814" y="540976"/>
                </a:lnTo>
                <a:lnTo>
                  <a:pt x="679409" y="537800"/>
                </a:lnTo>
                <a:lnTo>
                  <a:pt x="676004" y="533943"/>
                </a:lnTo>
                <a:lnTo>
                  <a:pt x="673053" y="530540"/>
                </a:lnTo>
                <a:lnTo>
                  <a:pt x="670102" y="526456"/>
                </a:lnTo>
                <a:lnTo>
                  <a:pt x="667605" y="522373"/>
                </a:lnTo>
                <a:lnTo>
                  <a:pt x="665107" y="518062"/>
                </a:lnTo>
                <a:lnTo>
                  <a:pt x="662837" y="513979"/>
                </a:lnTo>
                <a:lnTo>
                  <a:pt x="661021" y="509214"/>
                </a:lnTo>
                <a:lnTo>
                  <a:pt x="659432" y="504450"/>
                </a:lnTo>
                <a:lnTo>
                  <a:pt x="658070" y="499913"/>
                </a:lnTo>
                <a:lnTo>
                  <a:pt x="657162" y="494922"/>
                </a:lnTo>
                <a:lnTo>
                  <a:pt x="656027" y="489931"/>
                </a:lnTo>
                <a:lnTo>
                  <a:pt x="655573" y="484940"/>
                </a:lnTo>
                <a:lnTo>
                  <a:pt x="655573" y="479722"/>
                </a:lnTo>
                <a:lnTo>
                  <a:pt x="655573" y="475411"/>
                </a:lnTo>
                <a:lnTo>
                  <a:pt x="655800" y="471327"/>
                </a:lnTo>
                <a:lnTo>
                  <a:pt x="656708" y="467017"/>
                </a:lnTo>
                <a:lnTo>
                  <a:pt x="657389" y="463160"/>
                </a:lnTo>
                <a:lnTo>
                  <a:pt x="658297" y="458850"/>
                </a:lnTo>
                <a:lnTo>
                  <a:pt x="659432" y="455220"/>
                </a:lnTo>
                <a:lnTo>
                  <a:pt x="660567" y="451136"/>
                </a:lnTo>
                <a:lnTo>
                  <a:pt x="661929" y="447506"/>
                </a:lnTo>
                <a:lnTo>
                  <a:pt x="663745" y="443649"/>
                </a:lnTo>
                <a:lnTo>
                  <a:pt x="665561" y="440246"/>
                </a:lnTo>
                <a:lnTo>
                  <a:pt x="667605" y="436617"/>
                </a:lnTo>
                <a:lnTo>
                  <a:pt x="669648" y="433440"/>
                </a:lnTo>
                <a:lnTo>
                  <a:pt x="672145" y="430037"/>
                </a:lnTo>
                <a:lnTo>
                  <a:pt x="674642" y="426861"/>
                </a:lnTo>
                <a:lnTo>
                  <a:pt x="677139" y="423912"/>
                </a:lnTo>
                <a:lnTo>
                  <a:pt x="679863" y="420963"/>
                </a:lnTo>
                <a:lnTo>
                  <a:pt x="682814" y="418240"/>
                </a:lnTo>
                <a:lnTo>
                  <a:pt x="685765" y="415518"/>
                </a:lnTo>
                <a:lnTo>
                  <a:pt x="688943" y="413249"/>
                </a:lnTo>
                <a:lnTo>
                  <a:pt x="692121" y="410980"/>
                </a:lnTo>
                <a:lnTo>
                  <a:pt x="695526" y="408712"/>
                </a:lnTo>
                <a:lnTo>
                  <a:pt x="698932" y="406670"/>
                </a:lnTo>
                <a:lnTo>
                  <a:pt x="702791" y="404855"/>
                </a:lnTo>
                <a:lnTo>
                  <a:pt x="706196" y="403267"/>
                </a:lnTo>
                <a:lnTo>
                  <a:pt x="710055" y="401679"/>
                </a:lnTo>
                <a:lnTo>
                  <a:pt x="713914" y="400318"/>
                </a:lnTo>
                <a:lnTo>
                  <a:pt x="718000" y="399410"/>
                </a:lnTo>
                <a:lnTo>
                  <a:pt x="721859" y="398503"/>
                </a:lnTo>
                <a:lnTo>
                  <a:pt x="725945" y="397595"/>
                </a:lnTo>
                <a:lnTo>
                  <a:pt x="730032" y="397141"/>
                </a:lnTo>
                <a:lnTo>
                  <a:pt x="734345" y="396915"/>
                </a:lnTo>
                <a:lnTo>
                  <a:pt x="738658" y="396688"/>
                </a:lnTo>
                <a:lnTo>
                  <a:pt x="744106" y="396915"/>
                </a:lnTo>
                <a:lnTo>
                  <a:pt x="749554" y="397595"/>
                </a:lnTo>
                <a:lnTo>
                  <a:pt x="754775" y="398276"/>
                </a:lnTo>
                <a:lnTo>
                  <a:pt x="759770" y="399637"/>
                </a:lnTo>
                <a:lnTo>
                  <a:pt x="764764" y="400998"/>
                </a:lnTo>
                <a:lnTo>
                  <a:pt x="769758" y="403040"/>
                </a:lnTo>
                <a:lnTo>
                  <a:pt x="774298" y="405082"/>
                </a:lnTo>
                <a:lnTo>
                  <a:pt x="778838" y="407577"/>
                </a:lnTo>
                <a:lnTo>
                  <a:pt x="916859" y="288925"/>
                </a:lnTo>
                <a:close/>
                <a:moveTo>
                  <a:pt x="607752" y="120128"/>
                </a:moveTo>
                <a:lnTo>
                  <a:pt x="595738" y="120581"/>
                </a:lnTo>
                <a:lnTo>
                  <a:pt x="583950" y="121488"/>
                </a:lnTo>
                <a:lnTo>
                  <a:pt x="571936" y="122621"/>
                </a:lnTo>
                <a:lnTo>
                  <a:pt x="559921" y="123755"/>
                </a:lnTo>
                <a:lnTo>
                  <a:pt x="548133" y="125341"/>
                </a:lnTo>
                <a:lnTo>
                  <a:pt x="536119" y="127154"/>
                </a:lnTo>
                <a:lnTo>
                  <a:pt x="524331" y="129421"/>
                </a:lnTo>
                <a:lnTo>
                  <a:pt x="512543" y="131688"/>
                </a:lnTo>
                <a:lnTo>
                  <a:pt x="500755" y="134407"/>
                </a:lnTo>
                <a:lnTo>
                  <a:pt x="489194" y="137581"/>
                </a:lnTo>
                <a:lnTo>
                  <a:pt x="477406" y="140754"/>
                </a:lnTo>
                <a:lnTo>
                  <a:pt x="466072" y="144380"/>
                </a:lnTo>
                <a:lnTo>
                  <a:pt x="454511" y="148234"/>
                </a:lnTo>
                <a:lnTo>
                  <a:pt x="443176" y="152313"/>
                </a:lnTo>
                <a:lnTo>
                  <a:pt x="431615" y="156620"/>
                </a:lnTo>
                <a:lnTo>
                  <a:pt x="420508" y="161380"/>
                </a:lnTo>
                <a:lnTo>
                  <a:pt x="409400" y="166593"/>
                </a:lnTo>
                <a:lnTo>
                  <a:pt x="398519" y="171579"/>
                </a:lnTo>
                <a:lnTo>
                  <a:pt x="387411" y="177246"/>
                </a:lnTo>
                <a:lnTo>
                  <a:pt x="376530" y="183139"/>
                </a:lnTo>
                <a:lnTo>
                  <a:pt x="365876" y="189485"/>
                </a:lnTo>
                <a:lnTo>
                  <a:pt x="355221" y="195831"/>
                </a:lnTo>
                <a:lnTo>
                  <a:pt x="344794" y="202631"/>
                </a:lnTo>
                <a:lnTo>
                  <a:pt x="334593" y="209431"/>
                </a:lnTo>
                <a:lnTo>
                  <a:pt x="324392" y="216684"/>
                </a:lnTo>
                <a:lnTo>
                  <a:pt x="314191" y="224163"/>
                </a:lnTo>
                <a:lnTo>
                  <a:pt x="304443" y="232323"/>
                </a:lnTo>
                <a:lnTo>
                  <a:pt x="294695" y="240483"/>
                </a:lnTo>
                <a:lnTo>
                  <a:pt x="284948" y="248869"/>
                </a:lnTo>
                <a:lnTo>
                  <a:pt x="275654" y="257482"/>
                </a:lnTo>
                <a:lnTo>
                  <a:pt x="266359" y="266548"/>
                </a:lnTo>
                <a:lnTo>
                  <a:pt x="257518" y="275614"/>
                </a:lnTo>
                <a:lnTo>
                  <a:pt x="248678" y="285134"/>
                </a:lnTo>
                <a:lnTo>
                  <a:pt x="240290" y="294654"/>
                </a:lnTo>
                <a:lnTo>
                  <a:pt x="232129" y="304400"/>
                </a:lnTo>
                <a:lnTo>
                  <a:pt x="224195" y="314373"/>
                </a:lnTo>
                <a:lnTo>
                  <a:pt x="216714" y="324346"/>
                </a:lnTo>
                <a:lnTo>
                  <a:pt x="209460" y="334545"/>
                </a:lnTo>
                <a:lnTo>
                  <a:pt x="202433" y="344971"/>
                </a:lnTo>
                <a:lnTo>
                  <a:pt x="195632" y="355397"/>
                </a:lnTo>
                <a:lnTo>
                  <a:pt x="189058" y="366050"/>
                </a:lnTo>
                <a:lnTo>
                  <a:pt x="183164" y="376703"/>
                </a:lnTo>
                <a:lnTo>
                  <a:pt x="177271" y="387583"/>
                </a:lnTo>
                <a:lnTo>
                  <a:pt x="171603" y="398462"/>
                </a:lnTo>
                <a:lnTo>
                  <a:pt x="166390" y="409342"/>
                </a:lnTo>
                <a:lnTo>
                  <a:pt x="161402" y="420448"/>
                </a:lnTo>
                <a:lnTo>
                  <a:pt x="156642" y="431554"/>
                </a:lnTo>
                <a:lnTo>
                  <a:pt x="152108" y="443114"/>
                </a:lnTo>
                <a:lnTo>
                  <a:pt x="148028" y="454673"/>
                </a:lnTo>
                <a:lnTo>
                  <a:pt x="144174" y="466006"/>
                </a:lnTo>
                <a:lnTo>
                  <a:pt x="140774" y="477565"/>
                </a:lnTo>
                <a:lnTo>
                  <a:pt x="137373" y="489125"/>
                </a:lnTo>
                <a:lnTo>
                  <a:pt x="134426" y="500911"/>
                </a:lnTo>
                <a:lnTo>
                  <a:pt x="131706" y="512470"/>
                </a:lnTo>
                <a:lnTo>
                  <a:pt x="129213" y="524256"/>
                </a:lnTo>
                <a:lnTo>
                  <a:pt x="127172" y="536269"/>
                </a:lnTo>
                <a:lnTo>
                  <a:pt x="125359" y="548055"/>
                </a:lnTo>
                <a:lnTo>
                  <a:pt x="123772" y="560068"/>
                </a:lnTo>
                <a:lnTo>
                  <a:pt x="122185" y="571854"/>
                </a:lnTo>
                <a:lnTo>
                  <a:pt x="121278" y="583867"/>
                </a:lnTo>
                <a:lnTo>
                  <a:pt x="120598" y="595880"/>
                </a:lnTo>
                <a:lnTo>
                  <a:pt x="120145" y="607666"/>
                </a:lnTo>
                <a:lnTo>
                  <a:pt x="120145" y="619905"/>
                </a:lnTo>
                <a:lnTo>
                  <a:pt x="120145" y="631918"/>
                </a:lnTo>
                <a:lnTo>
                  <a:pt x="120598" y="643704"/>
                </a:lnTo>
                <a:lnTo>
                  <a:pt x="121278" y="655717"/>
                </a:lnTo>
                <a:lnTo>
                  <a:pt x="122185" y="667503"/>
                </a:lnTo>
                <a:lnTo>
                  <a:pt x="123772" y="679516"/>
                </a:lnTo>
                <a:lnTo>
                  <a:pt x="125359" y="691529"/>
                </a:lnTo>
                <a:lnTo>
                  <a:pt x="127172" y="703315"/>
                </a:lnTo>
                <a:lnTo>
                  <a:pt x="129213" y="715328"/>
                </a:lnTo>
                <a:lnTo>
                  <a:pt x="131706" y="726887"/>
                </a:lnTo>
                <a:lnTo>
                  <a:pt x="134426" y="738673"/>
                </a:lnTo>
                <a:lnTo>
                  <a:pt x="137373" y="750460"/>
                </a:lnTo>
                <a:lnTo>
                  <a:pt x="140774" y="762019"/>
                </a:lnTo>
                <a:lnTo>
                  <a:pt x="144174" y="773579"/>
                </a:lnTo>
                <a:lnTo>
                  <a:pt x="148028" y="784911"/>
                </a:lnTo>
                <a:lnTo>
                  <a:pt x="152108" y="796471"/>
                </a:lnTo>
                <a:lnTo>
                  <a:pt x="156642" y="807804"/>
                </a:lnTo>
                <a:lnTo>
                  <a:pt x="161402" y="819136"/>
                </a:lnTo>
                <a:lnTo>
                  <a:pt x="166390" y="830016"/>
                </a:lnTo>
                <a:lnTo>
                  <a:pt x="171603" y="841122"/>
                </a:lnTo>
                <a:lnTo>
                  <a:pt x="177271" y="852002"/>
                </a:lnTo>
                <a:lnTo>
                  <a:pt x="183164" y="862881"/>
                </a:lnTo>
                <a:lnTo>
                  <a:pt x="189058" y="873534"/>
                </a:lnTo>
                <a:lnTo>
                  <a:pt x="195632" y="884187"/>
                </a:lnTo>
                <a:lnTo>
                  <a:pt x="202433" y="894613"/>
                </a:lnTo>
                <a:lnTo>
                  <a:pt x="209460" y="904813"/>
                </a:lnTo>
                <a:lnTo>
                  <a:pt x="216714" y="915239"/>
                </a:lnTo>
                <a:lnTo>
                  <a:pt x="224195" y="925212"/>
                </a:lnTo>
                <a:lnTo>
                  <a:pt x="232129" y="934958"/>
                </a:lnTo>
                <a:lnTo>
                  <a:pt x="240290" y="944931"/>
                </a:lnTo>
                <a:lnTo>
                  <a:pt x="248678" y="954450"/>
                </a:lnTo>
                <a:lnTo>
                  <a:pt x="257518" y="963743"/>
                </a:lnTo>
                <a:lnTo>
                  <a:pt x="266359" y="973036"/>
                </a:lnTo>
                <a:lnTo>
                  <a:pt x="275654" y="982102"/>
                </a:lnTo>
                <a:lnTo>
                  <a:pt x="284948" y="990715"/>
                </a:lnTo>
                <a:lnTo>
                  <a:pt x="294695" y="999102"/>
                </a:lnTo>
                <a:lnTo>
                  <a:pt x="304443" y="1007261"/>
                </a:lnTo>
                <a:lnTo>
                  <a:pt x="314191" y="1015194"/>
                </a:lnTo>
                <a:lnTo>
                  <a:pt x="324392" y="1022674"/>
                </a:lnTo>
                <a:lnTo>
                  <a:pt x="334593" y="1029927"/>
                </a:lnTo>
                <a:lnTo>
                  <a:pt x="344794" y="1036953"/>
                </a:lnTo>
                <a:lnTo>
                  <a:pt x="355221" y="1043753"/>
                </a:lnTo>
                <a:lnTo>
                  <a:pt x="365876" y="1050099"/>
                </a:lnTo>
                <a:lnTo>
                  <a:pt x="376530" y="1056446"/>
                </a:lnTo>
                <a:lnTo>
                  <a:pt x="387411" y="1062339"/>
                </a:lnTo>
                <a:lnTo>
                  <a:pt x="398292" y="1067779"/>
                </a:lnTo>
                <a:lnTo>
                  <a:pt x="409400" y="1072992"/>
                </a:lnTo>
                <a:lnTo>
                  <a:pt x="420508" y="1078205"/>
                </a:lnTo>
                <a:lnTo>
                  <a:pt x="431615" y="1082738"/>
                </a:lnTo>
                <a:lnTo>
                  <a:pt x="443176" y="1087271"/>
                </a:lnTo>
                <a:lnTo>
                  <a:pt x="454511" y="1091351"/>
                </a:lnTo>
                <a:lnTo>
                  <a:pt x="466072" y="1095204"/>
                </a:lnTo>
                <a:lnTo>
                  <a:pt x="477406" y="1098830"/>
                </a:lnTo>
                <a:lnTo>
                  <a:pt x="489194" y="1102004"/>
                </a:lnTo>
                <a:lnTo>
                  <a:pt x="500755" y="1104950"/>
                </a:lnTo>
                <a:lnTo>
                  <a:pt x="512543" y="1107897"/>
                </a:lnTo>
                <a:lnTo>
                  <a:pt x="524331" y="1110163"/>
                </a:lnTo>
                <a:lnTo>
                  <a:pt x="536119" y="1112203"/>
                </a:lnTo>
                <a:lnTo>
                  <a:pt x="548133" y="1114243"/>
                </a:lnTo>
                <a:lnTo>
                  <a:pt x="559921" y="1115830"/>
                </a:lnTo>
                <a:lnTo>
                  <a:pt x="571936" y="1116963"/>
                </a:lnTo>
                <a:lnTo>
                  <a:pt x="583950" y="1118096"/>
                </a:lnTo>
                <a:lnTo>
                  <a:pt x="595738" y="1118776"/>
                </a:lnTo>
                <a:lnTo>
                  <a:pt x="607752" y="1119230"/>
                </a:lnTo>
                <a:lnTo>
                  <a:pt x="619540" y="1119230"/>
                </a:lnTo>
                <a:lnTo>
                  <a:pt x="631782" y="1119230"/>
                </a:lnTo>
                <a:lnTo>
                  <a:pt x="643796" y="1118776"/>
                </a:lnTo>
                <a:lnTo>
                  <a:pt x="655584" y="1118096"/>
                </a:lnTo>
                <a:lnTo>
                  <a:pt x="667598" y="1116963"/>
                </a:lnTo>
                <a:lnTo>
                  <a:pt x="679613" y="1115830"/>
                </a:lnTo>
                <a:lnTo>
                  <a:pt x="691401" y="1114243"/>
                </a:lnTo>
                <a:lnTo>
                  <a:pt x="703415" y="1112203"/>
                </a:lnTo>
                <a:lnTo>
                  <a:pt x="715203" y="1110163"/>
                </a:lnTo>
                <a:lnTo>
                  <a:pt x="726991" y="1107897"/>
                </a:lnTo>
                <a:lnTo>
                  <a:pt x="738779" y="1104950"/>
                </a:lnTo>
                <a:lnTo>
                  <a:pt x="750340" y="1102004"/>
                </a:lnTo>
                <a:lnTo>
                  <a:pt x="762128" y="1098830"/>
                </a:lnTo>
                <a:lnTo>
                  <a:pt x="773462" y="1095204"/>
                </a:lnTo>
                <a:lnTo>
                  <a:pt x="785023" y="1091351"/>
                </a:lnTo>
                <a:lnTo>
                  <a:pt x="796358" y="1087271"/>
                </a:lnTo>
                <a:lnTo>
                  <a:pt x="807692" y="1082738"/>
                </a:lnTo>
                <a:lnTo>
                  <a:pt x="819026" y="1078205"/>
                </a:lnTo>
                <a:lnTo>
                  <a:pt x="830134" y="1072992"/>
                </a:lnTo>
                <a:lnTo>
                  <a:pt x="841015" y="1067779"/>
                </a:lnTo>
                <a:lnTo>
                  <a:pt x="852123" y="1062339"/>
                </a:lnTo>
                <a:lnTo>
                  <a:pt x="862777" y="1056446"/>
                </a:lnTo>
                <a:lnTo>
                  <a:pt x="873658" y="1050099"/>
                </a:lnTo>
                <a:lnTo>
                  <a:pt x="884086" y="1043753"/>
                </a:lnTo>
                <a:lnTo>
                  <a:pt x="894740" y="1036953"/>
                </a:lnTo>
                <a:lnTo>
                  <a:pt x="904941" y="1029927"/>
                </a:lnTo>
                <a:lnTo>
                  <a:pt x="915142" y="1022674"/>
                </a:lnTo>
                <a:lnTo>
                  <a:pt x="925343" y="1015194"/>
                </a:lnTo>
                <a:lnTo>
                  <a:pt x="935091" y="1007261"/>
                </a:lnTo>
                <a:lnTo>
                  <a:pt x="944839" y="999102"/>
                </a:lnTo>
                <a:lnTo>
                  <a:pt x="954586" y="990715"/>
                </a:lnTo>
                <a:lnTo>
                  <a:pt x="963880" y="982102"/>
                </a:lnTo>
                <a:lnTo>
                  <a:pt x="972948" y="973036"/>
                </a:lnTo>
                <a:lnTo>
                  <a:pt x="982016" y="963743"/>
                </a:lnTo>
                <a:lnTo>
                  <a:pt x="990856" y="954450"/>
                </a:lnTo>
                <a:lnTo>
                  <a:pt x="999244" y="944931"/>
                </a:lnTo>
                <a:lnTo>
                  <a:pt x="1007405" y="934958"/>
                </a:lnTo>
                <a:lnTo>
                  <a:pt x="1015339" y="925212"/>
                </a:lnTo>
                <a:lnTo>
                  <a:pt x="1022820" y="915239"/>
                </a:lnTo>
                <a:lnTo>
                  <a:pt x="1030074" y="904813"/>
                </a:lnTo>
                <a:lnTo>
                  <a:pt x="1037101" y="894613"/>
                </a:lnTo>
                <a:lnTo>
                  <a:pt x="1043902" y="884187"/>
                </a:lnTo>
                <a:lnTo>
                  <a:pt x="1050249" y="873534"/>
                </a:lnTo>
                <a:lnTo>
                  <a:pt x="1056370" y="862881"/>
                </a:lnTo>
                <a:lnTo>
                  <a:pt x="1062263" y="852002"/>
                </a:lnTo>
                <a:lnTo>
                  <a:pt x="1067931" y="841122"/>
                </a:lnTo>
                <a:lnTo>
                  <a:pt x="1073144" y="830016"/>
                </a:lnTo>
                <a:lnTo>
                  <a:pt x="1078132" y="819136"/>
                </a:lnTo>
                <a:lnTo>
                  <a:pt x="1082892" y="807804"/>
                </a:lnTo>
                <a:lnTo>
                  <a:pt x="1087426" y="796471"/>
                </a:lnTo>
                <a:lnTo>
                  <a:pt x="1091280" y="784911"/>
                </a:lnTo>
                <a:lnTo>
                  <a:pt x="1095360" y="773579"/>
                </a:lnTo>
                <a:lnTo>
                  <a:pt x="1098760" y="762019"/>
                </a:lnTo>
                <a:lnTo>
                  <a:pt x="1102161" y="750460"/>
                </a:lnTo>
                <a:lnTo>
                  <a:pt x="1105108" y="738673"/>
                </a:lnTo>
                <a:lnTo>
                  <a:pt x="1107828" y="726887"/>
                </a:lnTo>
                <a:lnTo>
                  <a:pt x="1110321" y="715328"/>
                </a:lnTo>
                <a:lnTo>
                  <a:pt x="1112362" y="703315"/>
                </a:lnTo>
                <a:lnTo>
                  <a:pt x="1114175" y="691529"/>
                </a:lnTo>
                <a:lnTo>
                  <a:pt x="1115762" y="679516"/>
                </a:lnTo>
                <a:lnTo>
                  <a:pt x="1117122" y="667503"/>
                </a:lnTo>
                <a:lnTo>
                  <a:pt x="1118256" y="655717"/>
                </a:lnTo>
                <a:lnTo>
                  <a:pt x="1118936" y="643704"/>
                </a:lnTo>
                <a:lnTo>
                  <a:pt x="1119389" y="631918"/>
                </a:lnTo>
                <a:lnTo>
                  <a:pt x="1119389" y="619905"/>
                </a:lnTo>
                <a:lnTo>
                  <a:pt x="1119389" y="607666"/>
                </a:lnTo>
                <a:lnTo>
                  <a:pt x="1118936" y="595880"/>
                </a:lnTo>
                <a:lnTo>
                  <a:pt x="1118256" y="583867"/>
                </a:lnTo>
                <a:lnTo>
                  <a:pt x="1117122" y="571854"/>
                </a:lnTo>
                <a:lnTo>
                  <a:pt x="1115762" y="560068"/>
                </a:lnTo>
                <a:lnTo>
                  <a:pt x="1114175" y="548055"/>
                </a:lnTo>
                <a:lnTo>
                  <a:pt x="1112362" y="536269"/>
                </a:lnTo>
                <a:lnTo>
                  <a:pt x="1110321" y="524256"/>
                </a:lnTo>
                <a:lnTo>
                  <a:pt x="1107828" y="512470"/>
                </a:lnTo>
                <a:lnTo>
                  <a:pt x="1105108" y="500911"/>
                </a:lnTo>
                <a:lnTo>
                  <a:pt x="1102161" y="489125"/>
                </a:lnTo>
                <a:lnTo>
                  <a:pt x="1098760" y="477565"/>
                </a:lnTo>
                <a:lnTo>
                  <a:pt x="1095360" y="466006"/>
                </a:lnTo>
                <a:lnTo>
                  <a:pt x="1091280" y="454673"/>
                </a:lnTo>
                <a:lnTo>
                  <a:pt x="1087426" y="443114"/>
                </a:lnTo>
                <a:lnTo>
                  <a:pt x="1082892" y="431554"/>
                </a:lnTo>
                <a:lnTo>
                  <a:pt x="1078132" y="420448"/>
                </a:lnTo>
                <a:lnTo>
                  <a:pt x="1073144" y="409342"/>
                </a:lnTo>
                <a:lnTo>
                  <a:pt x="1067931" y="398462"/>
                </a:lnTo>
                <a:lnTo>
                  <a:pt x="1062263" y="387583"/>
                </a:lnTo>
                <a:lnTo>
                  <a:pt x="1056370" y="376703"/>
                </a:lnTo>
                <a:lnTo>
                  <a:pt x="1050249" y="366050"/>
                </a:lnTo>
                <a:lnTo>
                  <a:pt x="1043902" y="355397"/>
                </a:lnTo>
                <a:lnTo>
                  <a:pt x="1037101" y="344971"/>
                </a:lnTo>
                <a:lnTo>
                  <a:pt x="1030074" y="334545"/>
                </a:lnTo>
                <a:lnTo>
                  <a:pt x="1022820" y="324346"/>
                </a:lnTo>
                <a:lnTo>
                  <a:pt x="1015339" y="314373"/>
                </a:lnTo>
                <a:lnTo>
                  <a:pt x="1007405" y="304400"/>
                </a:lnTo>
                <a:lnTo>
                  <a:pt x="999244" y="294654"/>
                </a:lnTo>
                <a:lnTo>
                  <a:pt x="990856" y="285134"/>
                </a:lnTo>
                <a:lnTo>
                  <a:pt x="982016" y="275614"/>
                </a:lnTo>
                <a:lnTo>
                  <a:pt x="972948" y="266548"/>
                </a:lnTo>
                <a:lnTo>
                  <a:pt x="963880" y="257482"/>
                </a:lnTo>
                <a:lnTo>
                  <a:pt x="954586" y="248869"/>
                </a:lnTo>
                <a:lnTo>
                  <a:pt x="944839" y="240483"/>
                </a:lnTo>
                <a:lnTo>
                  <a:pt x="935091" y="232323"/>
                </a:lnTo>
                <a:lnTo>
                  <a:pt x="925343" y="224163"/>
                </a:lnTo>
                <a:lnTo>
                  <a:pt x="915142" y="216684"/>
                </a:lnTo>
                <a:lnTo>
                  <a:pt x="904941" y="209431"/>
                </a:lnTo>
                <a:lnTo>
                  <a:pt x="894740" y="202631"/>
                </a:lnTo>
                <a:lnTo>
                  <a:pt x="884086" y="195831"/>
                </a:lnTo>
                <a:lnTo>
                  <a:pt x="873658" y="189485"/>
                </a:lnTo>
                <a:lnTo>
                  <a:pt x="862777" y="183139"/>
                </a:lnTo>
                <a:lnTo>
                  <a:pt x="852123" y="177246"/>
                </a:lnTo>
                <a:lnTo>
                  <a:pt x="841015" y="171579"/>
                </a:lnTo>
                <a:lnTo>
                  <a:pt x="830134" y="166593"/>
                </a:lnTo>
                <a:lnTo>
                  <a:pt x="819026" y="161380"/>
                </a:lnTo>
                <a:lnTo>
                  <a:pt x="807692" y="156620"/>
                </a:lnTo>
                <a:lnTo>
                  <a:pt x="796358" y="152313"/>
                </a:lnTo>
                <a:lnTo>
                  <a:pt x="785023" y="148234"/>
                </a:lnTo>
                <a:lnTo>
                  <a:pt x="773462" y="144380"/>
                </a:lnTo>
                <a:lnTo>
                  <a:pt x="762128" y="140754"/>
                </a:lnTo>
                <a:lnTo>
                  <a:pt x="750340" y="137581"/>
                </a:lnTo>
                <a:lnTo>
                  <a:pt x="738779" y="134407"/>
                </a:lnTo>
                <a:lnTo>
                  <a:pt x="726991" y="131688"/>
                </a:lnTo>
                <a:lnTo>
                  <a:pt x="715203" y="129421"/>
                </a:lnTo>
                <a:lnTo>
                  <a:pt x="703415" y="127154"/>
                </a:lnTo>
                <a:lnTo>
                  <a:pt x="691401" y="125341"/>
                </a:lnTo>
                <a:lnTo>
                  <a:pt x="679613" y="123755"/>
                </a:lnTo>
                <a:lnTo>
                  <a:pt x="667598" y="122621"/>
                </a:lnTo>
                <a:lnTo>
                  <a:pt x="655584" y="121488"/>
                </a:lnTo>
                <a:lnTo>
                  <a:pt x="643796" y="120581"/>
                </a:lnTo>
                <a:lnTo>
                  <a:pt x="631782" y="120128"/>
                </a:lnTo>
                <a:lnTo>
                  <a:pt x="619540" y="120128"/>
                </a:lnTo>
                <a:lnTo>
                  <a:pt x="607752" y="120128"/>
                </a:lnTo>
                <a:close/>
                <a:moveTo>
                  <a:pt x="619540" y="0"/>
                </a:moveTo>
                <a:lnTo>
                  <a:pt x="634502" y="227"/>
                </a:lnTo>
                <a:lnTo>
                  <a:pt x="649690" y="907"/>
                </a:lnTo>
                <a:lnTo>
                  <a:pt x="664198" y="1587"/>
                </a:lnTo>
                <a:lnTo>
                  <a:pt x="678933" y="3173"/>
                </a:lnTo>
                <a:lnTo>
                  <a:pt x="694121" y="4533"/>
                </a:lnTo>
                <a:lnTo>
                  <a:pt x="708629" y="6573"/>
                </a:lnTo>
                <a:lnTo>
                  <a:pt x="723364" y="8840"/>
                </a:lnTo>
                <a:lnTo>
                  <a:pt x="738098" y="11560"/>
                </a:lnTo>
                <a:lnTo>
                  <a:pt x="752607" y="14506"/>
                </a:lnTo>
                <a:lnTo>
                  <a:pt x="767115" y="17906"/>
                </a:lnTo>
                <a:lnTo>
                  <a:pt x="781623" y="21533"/>
                </a:lnTo>
                <a:lnTo>
                  <a:pt x="796131" y="25839"/>
                </a:lnTo>
                <a:lnTo>
                  <a:pt x="810412" y="30146"/>
                </a:lnTo>
                <a:lnTo>
                  <a:pt x="824694" y="34905"/>
                </a:lnTo>
                <a:lnTo>
                  <a:pt x="838975" y="40118"/>
                </a:lnTo>
                <a:lnTo>
                  <a:pt x="853030" y="45558"/>
                </a:lnTo>
                <a:lnTo>
                  <a:pt x="866858" y="51451"/>
                </a:lnTo>
                <a:lnTo>
                  <a:pt x="880686" y="57571"/>
                </a:lnTo>
                <a:lnTo>
                  <a:pt x="894514" y="64144"/>
                </a:lnTo>
                <a:lnTo>
                  <a:pt x="907888" y="71170"/>
                </a:lnTo>
                <a:lnTo>
                  <a:pt x="921263" y="78423"/>
                </a:lnTo>
                <a:lnTo>
                  <a:pt x="934638" y="85903"/>
                </a:lnTo>
                <a:lnTo>
                  <a:pt x="947786" y="93836"/>
                </a:lnTo>
                <a:lnTo>
                  <a:pt x="960934" y="102222"/>
                </a:lnTo>
                <a:lnTo>
                  <a:pt x="973401" y="110835"/>
                </a:lnTo>
                <a:lnTo>
                  <a:pt x="986096" y="119901"/>
                </a:lnTo>
                <a:lnTo>
                  <a:pt x="998791" y="129421"/>
                </a:lnTo>
                <a:lnTo>
                  <a:pt x="1010805" y="139167"/>
                </a:lnTo>
                <a:lnTo>
                  <a:pt x="1023046" y="149140"/>
                </a:lnTo>
                <a:lnTo>
                  <a:pt x="1034607" y="159793"/>
                </a:lnTo>
                <a:lnTo>
                  <a:pt x="1046395" y="170446"/>
                </a:lnTo>
                <a:lnTo>
                  <a:pt x="1057956" y="181779"/>
                </a:lnTo>
                <a:lnTo>
                  <a:pt x="1067251" y="191072"/>
                </a:lnTo>
                <a:lnTo>
                  <a:pt x="1076318" y="200591"/>
                </a:lnTo>
                <a:lnTo>
                  <a:pt x="1084932" y="210564"/>
                </a:lnTo>
                <a:lnTo>
                  <a:pt x="1093546" y="220310"/>
                </a:lnTo>
                <a:lnTo>
                  <a:pt x="1101934" y="230283"/>
                </a:lnTo>
                <a:lnTo>
                  <a:pt x="1110095" y="240709"/>
                </a:lnTo>
                <a:lnTo>
                  <a:pt x="1117802" y="250909"/>
                </a:lnTo>
                <a:lnTo>
                  <a:pt x="1125510" y="261108"/>
                </a:lnTo>
                <a:lnTo>
                  <a:pt x="1132764" y="271988"/>
                </a:lnTo>
                <a:lnTo>
                  <a:pt x="1139791" y="282414"/>
                </a:lnTo>
                <a:lnTo>
                  <a:pt x="1146592" y="293294"/>
                </a:lnTo>
                <a:lnTo>
                  <a:pt x="1153166" y="304173"/>
                </a:lnTo>
                <a:lnTo>
                  <a:pt x="1159513" y="315279"/>
                </a:lnTo>
                <a:lnTo>
                  <a:pt x="1165634" y="326159"/>
                </a:lnTo>
                <a:lnTo>
                  <a:pt x="1171527" y="337492"/>
                </a:lnTo>
                <a:lnTo>
                  <a:pt x="1177195" y="348598"/>
                </a:lnTo>
                <a:lnTo>
                  <a:pt x="1182408" y="360157"/>
                </a:lnTo>
                <a:lnTo>
                  <a:pt x="1187622" y="371490"/>
                </a:lnTo>
                <a:lnTo>
                  <a:pt x="1192610" y="383050"/>
                </a:lnTo>
                <a:lnTo>
                  <a:pt x="1197143" y="394609"/>
                </a:lnTo>
                <a:lnTo>
                  <a:pt x="1201677" y="406395"/>
                </a:lnTo>
                <a:lnTo>
                  <a:pt x="1205984" y="418181"/>
                </a:lnTo>
                <a:lnTo>
                  <a:pt x="1209611" y="429741"/>
                </a:lnTo>
                <a:lnTo>
                  <a:pt x="1213465" y="441754"/>
                </a:lnTo>
                <a:lnTo>
                  <a:pt x="1216865" y="453540"/>
                </a:lnTo>
                <a:lnTo>
                  <a:pt x="1219812" y="465552"/>
                </a:lnTo>
                <a:lnTo>
                  <a:pt x="1222986" y="477792"/>
                </a:lnTo>
                <a:lnTo>
                  <a:pt x="1225706" y="489578"/>
                </a:lnTo>
                <a:lnTo>
                  <a:pt x="1228200" y="501818"/>
                </a:lnTo>
                <a:lnTo>
                  <a:pt x="1230240" y="514057"/>
                </a:lnTo>
                <a:lnTo>
                  <a:pt x="1232280" y="526070"/>
                </a:lnTo>
                <a:lnTo>
                  <a:pt x="1233867" y="538536"/>
                </a:lnTo>
                <a:lnTo>
                  <a:pt x="1235680" y="550775"/>
                </a:lnTo>
                <a:lnTo>
                  <a:pt x="1236814" y="563015"/>
                </a:lnTo>
                <a:lnTo>
                  <a:pt x="1237720" y="575254"/>
                </a:lnTo>
                <a:lnTo>
                  <a:pt x="1238401" y="587720"/>
                </a:lnTo>
                <a:lnTo>
                  <a:pt x="1239081" y="599733"/>
                </a:lnTo>
                <a:lnTo>
                  <a:pt x="1239307" y="612199"/>
                </a:lnTo>
                <a:lnTo>
                  <a:pt x="1239307" y="624665"/>
                </a:lnTo>
                <a:lnTo>
                  <a:pt x="1239081" y="636678"/>
                </a:lnTo>
                <a:lnTo>
                  <a:pt x="1238627" y="649144"/>
                </a:lnTo>
                <a:lnTo>
                  <a:pt x="1237947" y="661610"/>
                </a:lnTo>
                <a:lnTo>
                  <a:pt x="1237040" y="673623"/>
                </a:lnTo>
                <a:lnTo>
                  <a:pt x="1235907" y="686089"/>
                </a:lnTo>
                <a:lnTo>
                  <a:pt x="1234320" y="698102"/>
                </a:lnTo>
                <a:lnTo>
                  <a:pt x="1232507" y="710341"/>
                </a:lnTo>
                <a:lnTo>
                  <a:pt x="1230693" y="722807"/>
                </a:lnTo>
                <a:lnTo>
                  <a:pt x="1228653" y="734820"/>
                </a:lnTo>
                <a:lnTo>
                  <a:pt x="1226159" y="746833"/>
                </a:lnTo>
                <a:lnTo>
                  <a:pt x="1223439" y="759073"/>
                </a:lnTo>
                <a:lnTo>
                  <a:pt x="1220719" y="771085"/>
                </a:lnTo>
                <a:lnTo>
                  <a:pt x="1217545" y="783098"/>
                </a:lnTo>
                <a:lnTo>
                  <a:pt x="1214145" y="795111"/>
                </a:lnTo>
                <a:lnTo>
                  <a:pt x="1210518" y="806897"/>
                </a:lnTo>
                <a:lnTo>
                  <a:pt x="1206664" y="818683"/>
                </a:lnTo>
                <a:lnTo>
                  <a:pt x="1202357" y="830469"/>
                </a:lnTo>
                <a:lnTo>
                  <a:pt x="1198277" y="842255"/>
                </a:lnTo>
                <a:lnTo>
                  <a:pt x="1193516" y="853588"/>
                </a:lnTo>
                <a:lnTo>
                  <a:pt x="1188529" y="865374"/>
                </a:lnTo>
                <a:lnTo>
                  <a:pt x="1183769" y="876934"/>
                </a:lnTo>
                <a:lnTo>
                  <a:pt x="1178328" y="888267"/>
                </a:lnTo>
                <a:lnTo>
                  <a:pt x="1172661" y="899599"/>
                </a:lnTo>
                <a:lnTo>
                  <a:pt x="1166767" y="910706"/>
                </a:lnTo>
                <a:lnTo>
                  <a:pt x="1160646" y="921812"/>
                </a:lnTo>
                <a:lnTo>
                  <a:pt x="1534229" y="1295115"/>
                </a:lnTo>
                <a:lnTo>
                  <a:pt x="1540350" y="1301461"/>
                </a:lnTo>
                <a:lnTo>
                  <a:pt x="1545790" y="1308034"/>
                </a:lnTo>
                <a:lnTo>
                  <a:pt x="1551231" y="1314607"/>
                </a:lnTo>
                <a:lnTo>
                  <a:pt x="1556445" y="1321407"/>
                </a:lnTo>
                <a:lnTo>
                  <a:pt x="1560752" y="1328433"/>
                </a:lnTo>
                <a:lnTo>
                  <a:pt x="1565286" y="1335460"/>
                </a:lnTo>
                <a:lnTo>
                  <a:pt x="1569366" y="1342713"/>
                </a:lnTo>
                <a:lnTo>
                  <a:pt x="1572766" y="1349966"/>
                </a:lnTo>
                <a:lnTo>
                  <a:pt x="1576167" y="1357219"/>
                </a:lnTo>
                <a:lnTo>
                  <a:pt x="1578887" y="1364698"/>
                </a:lnTo>
                <a:lnTo>
                  <a:pt x="1581381" y="1372178"/>
                </a:lnTo>
                <a:lnTo>
                  <a:pt x="1583648" y="1379658"/>
                </a:lnTo>
                <a:lnTo>
                  <a:pt x="1585461" y="1387137"/>
                </a:lnTo>
                <a:lnTo>
                  <a:pt x="1586821" y="1394617"/>
                </a:lnTo>
                <a:lnTo>
                  <a:pt x="1587955" y="1402323"/>
                </a:lnTo>
                <a:lnTo>
                  <a:pt x="1588635" y="1409803"/>
                </a:lnTo>
                <a:lnTo>
                  <a:pt x="1589088" y="1417283"/>
                </a:lnTo>
                <a:lnTo>
                  <a:pt x="1589088" y="1424762"/>
                </a:lnTo>
                <a:lnTo>
                  <a:pt x="1588861" y="1432242"/>
                </a:lnTo>
                <a:lnTo>
                  <a:pt x="1588181" y="1439495"/>
                </a:lnTo>
                <a:lnTo>
                  <a:pt x="1587274" y="1446748"/>
                </a:lnTo>
                <a:lnTo>
                  <a:pt x="1585914" y="1454001"/>
                </a:lnTo>
                <a:lnTo>
                  <a:pt x="1584101" y="1461027"/>
                </a:lnTo>
                <a:lnTo>
                  <a:pt x="1581834" y="1467827"/>
                </a:lnTo>
                <a:lnTo>
                  <a:pt x="1579340" y="1474627"/>
                </a:lnTo>
                <a:lnTo>
                  <a:pt x="1576620" y="1481200"/>
                </a:lnTo>
                <a:lnTo>
                  <a:pt x="1573220" y="1487773"/>
                </a:lnTo>
                <a:lnTo>
                  <a:pt x="1569593" y="1494119"/>
                </a:lnTo>
                <a:lnTo>
                  <a:pt x="1565512" y="1500239"/>
                </a:lnTo>
                <a:lnTo>
                  <a:pt x="1561432" y="1506132"/>
                </a:lnTo>
                <a:lnTo>
                  <a:pt x="1556445" y="1511572"/>
                </a:lnTo>
                <a:lnTo>
                  <a:pt x="1551231" y="1517011"/>
                </a:lnTo>
                <a:lnTo>
                  <a:pt x="1517228" y="1551237"/>
                </a:lnTo>
                <a:lnTo>
                  <a:pt x="1511787" y="1556223"/>
                </a:lnTo>
                <a:lnTo>
                  <a:pt x="1506120" y="1561209"/>
                </a:lnTo>
                <a:lnTo>
                  <a:pt x="1500226" y="1565516"/>
                </a:lnTo>
                <a:lnTo>
                  <a:pt x="1494106" y="1569369"/>
                </a:lnTo>
                <a:lnTo>
                  <a:pt x="1487985" y="1573222"/>
                </a:lnTo>
                <a:lnTo>
                  <a:pt x="1481411" y="1576395"/>
                </a:lnTo>
                <a:lnTo>
                  <a:pt x="1474837" y="1579342"/>
                </a:lnTo>
                <a:lnTo>
                  <a:pt x="1468036" y="1581835"/>
                </a:lnTo>
                <a:lnTo>
                  <a:pt x="1461009" y="1583875"/>
                </a:lnTo>
                <a:lnTo>
                  <a:pt x="1453982" y="1585688"/>
                </a:lnTo>
                <a:lnTo>
                  <a:pt x="1446728" y="1587275"/>
                </a:lnTo>
                <a:lnTo>
                  <a:pt x="1439474" y="1588182"/>
                </a:lnTo>
                <a:lnTo>
                  <a:pt x="1432219" y="1588862"/>
                </a:lnTo>
                <a:lnTo>
                  <a:pt x="1424739" y="1589088"/>
                </a:lnTo>
                <a:lnTo>
                  <a:pt x="1417258" y="1589088"/>
                </a:lnTo>
                <a:lnTo>
                  <a:pt x="1409777" y="1588862"/>
                </a:lnTo>
                <a:lnTo>
                  <a:pt x="1402296" y="1587955"/>
                </a:lnTo>
                <a:lnTo>
                  <a:pt x="1394589" y="1587048"/>
                </a:lnTo>
                <a:lnTo>
                  <a:pt x="1387108" y="1585235"/>
                </a:lnTo>
                <a:lnTo>
                  <a:pt x="1379628" y="1583422"/>
                </a:lnTo>
                <a:lnTo>
                  <a:pt x="1372147" y="1581382"/>
                </a:lnTo>
                <a:lnTo>
                  <a:pt x="1364666" y="1578662"/>
                </a:lnTo>
                <a:lnTo>
                  <a:pt x="1357186" y="1575942"/>
                </a:lnTo>
                <a:lnTo>
                  <a:pt x="1349931" y="1572769"/>
                </a:lnTo>
                <a:lnTo>
                  <a:pt x="1342677" y="1569142"/>
                </a:lnTo>
                <a:lnTo>
                  <a:pt x="1335423" y="1565289"/>
                </a:lnTo>
                <a:lnTo>
                  <a:pt x="1328396" y="1560756"/>
                </a:lnTo>
                <a:lnTo>
                  <a:pt x="1321369" y="1556223"/>
                </a:lnTo>
                <a:lnTo>
                  <a:pt x="1314568" y="1551237"/>
                </a:lnTo>
                <a:lnTo>
                  <a:pt x="1307994" y="1545797"/>
                </a:lnTo>
                <a:lnTo>
                  <a:pt x="1301420" y="1540130"/>
                </a:lnTo>
                <a:lnTo>
                  <a:pt x="1295299" y="1534011"/>
                </a:lnTo>
                <a:lnTo>
                  <a:pt x="921716" y="1160708"/>
                </a:lnTo>
                <a:lnTo>
                  <a:pt x="910835" y="1166827"/>
                </a:lnTo>
                <a:lnTo>
                  <a:pt x="899501" y="1172720"/>
                </a:lnTo>
                <a:lnTo>
                  <a:pt x="888166" y="1178160"/>
                </a:lnTo>
                <a:lnTo>
                  <a:pt x="876832" y="1183600"/>
                </a:lnTo>
                <a:lnTo>
                  <a:pt x="865498" y="1188586"/>
                </a:lnTo>
                <a:lnTo>
                  <a:pt x="853710" y="1193346"/>
                </a:lnTo>
                <a:lnTo>
                  <a:pt x="842375" y="1198106"/>
                </a:lnTo>
                <a:lnTo>
                  <a:pt x="830588" y="1202412"/>
                </a:lnTo>
                <a:lnTo>
                  <a:pt x="818573" y="1206492"/>
                </a:lnTo>
                <a:lnTo>
                  <a:pt x="807012" y="1210572"/>
                </a:lnTo>
                <a:lnTo>
                  <a:pt x="794997" y="1213972"/>
                </a:lnTo>
                <a:lnTo>
                  <a:pt x="783210" y="1217598"/>
                </a:lnTo>
                <a:lnTo>
                  <a:pt x="771195" y="1220545"/>
                </a:lnTo>
                <a:lnTo>
                  <a:pt x="758954" y="1223265"/>
                </a:lnTo>
                <a:lnTo>
                  <a:pt x="746939" y="1226211"/>
                </a:lnTo>
                <a:lnTo>
                  <a:pt x="734698" y="1228478"/>
                </a:lnTo>
                <a:lnTo>
                  <a:pt x="722457" y="1230518"/>
                </a:lnTo>
                <a:lnTo>
                  <a:pt x="710442" y="1232784"/>
                </a:lnTo>
                <a:lnTo>
                  <a:pt x="698201" y="1234371"/>
                </a:lnTo>
                <a:lnTo>
                  <a:pt x="685960" y="1235731"/>
                </a:lnTo>
                <a:lnTo>
                  <a:pt x="673719" y="1236864"/>
                </a:lnTo>
                <a:lnTo>
                  <a:pt x="661478" y="1237771"/>
                </a:lnTo>
                <a:lnTo>
                  <a:pt x="649010" y="1238451"/>
                </a:lnTo>
                <a:lnTo>
                  <a:pt x="636769" y="1239131"/>
                </a:lnTo>
                <a:lnTo>
                  <a:pt x="624527" y="1239357"/>
                </a:lnTo>
                <a:lnTo>
                  <a:pt x="612060" y="1239357"/>
                </a:lnTo>
                <a:lnTo>
                  <a:pt x="599818" y="1239131"/>
                </a:lnTo>
                <a:lnTo>
                  <a:pt x="587577" y="1238451"/>
                </a:lnTo>
                <a:lnTo>
                  <a:pt x="575109" y="1237544"/>
                </a:lnTo>
                <a:lnTo>
                  <a:pt x="562868" y="1236638"/>
                </a:lnTo>
                <a:lnTo>
                  <a:pt x="550627" y="1235504"/>
                </a:lnTo>
                <a:lnTo>
                  <a:pt x="538612" y="1233918"/>
                </a:lnTo>
                <a:lnTo>
                  <a:pt x="526145" y="1232331"/>
                </a:lnTo>
                <a:lnTo>
                  <a:pt x="513903" y="1230291"/>
                </a:lnTo>
                <a:lnTo>
                  <a:pt x="501889" y="1228025"/>
                </a:lnTo>
                <a:lnTo>
                  <a:pt x="489648" y="1225758"/>
                </a:lnTo>
                <a:lnTo>
                  <a:pt x="477633" y="1222811"/>
                </a:lnTo>
                <a:lnTo>
                  <a:pt x="465619" y="1219865"/>
                </a:lnTo>
                <a:lnTo>
                  <a:pt x="453604" y="1216918"/>
                </a:lnTo>
                <a:lnTo>
                  <a:pt x="441590" y="1213292"/>
                </a:lnTo>
                <a:lnTo>
                  <a:pt x="429802" y="1209665"/>
                </a:lnTo>
                <a:lnTo>
                  <a:pt x="418014" y="1205812"/>
                </a:lnTo>
                <a:lnTo>
                  <a:pt x="406453" y="1201506"/>
                </a:lnTo>
                <a:lnTo>
                  <a:pt x="394665" y="1197199"/>
                </a:lnTo>
                <a:lnTo>
                  <a:pt x="383104" y="1192440"/>
                </a:lnTo>
                <a:lnTo>
                  <a:pt x="371543" y="1187680"/>
                </a:lnTo>
                <a:lnTo>
                  <a:pt x="359982" y="1182467"/>
                </a:lnTo>
                <a:lnTo>
                  <a:pt x="348647" y="1177027"/>
                </a:lnTo>
                <a:lnTo>
                  <a:pt x="337313" y="1171360"/>
                </a:lnTo>
                <a:lnTo>
                  <a:pt x="326205" y="1165694"/>
                </a:lnTo>
                <a:lnTo>
                  <a:pt x="315097" y="1159574"/>
                </a:lnTo>
                <a:lnTo>
                  <a:pt x="304216" y="1153228"/>
                </a:lnTo>
                <a:lnTo>
                  <a:pt x="293109" y="1146655"/>
                </a:lnTo>
                <a:lnTo>
                  <a:pt x="282454" y="1139629"/>
                </a:lnTo>
                <a:lnTo>
                  <a:pt x="272026" y="1132602"/>
                </a:lnTo>
                <a:lnTo>
                  <a:pt x="261145" y="1125349"/>
                </a:lnTo>
                <a:lnTo>
                  <a:pt x="250944" y="1117643"/>
                </a:lnTo>
                <a:lnTo>
                  <a:pt x="240517" y="1109937"/>
                </a:lnTo>
                <a:lnTo>
                  <a:pt x="230316" y="1101777"/>
                </a:lnTo>
                <a:lnTo>
                  <a:pt x="220341" y="1093617"/>
                </a:lnTo>
                <a:lnTo>
                  <a:pt x="210367" y="1085004"/>
                </a:lnTo>
                <a:lnTo>
                  <a:pt x="200620" y="1076391"/>
                </a:lnTo>
                <a:lnTo>
                  <a:pt x="191099" y="1067099"/>
                </a:lnTo>
                <a:lnTo>
                  <a:pt x="181578" y="1057806"/>
                </a:lnTo>
                <a:lnTo>
                  <a:pt x="170470" y="1046473"/>
                </a:lnTo>
                <a:lnTo>
                  <a:pt x="159589" y="1034913"/>
                </a:lnTo>
                <a:lnTo>
                  <a:pt x="149161" y="1022901"/>
                </a:lnTo>
                <a:lnTo>
                  <a:pt x="139187" y="1010888"/>
                </a:lnTo>
                <a:lnTo>
                  <a:pt x="129213" y="998648"/>
                </a:lnTo>
                <a:lnTo>
                  <a:pt x="119918" y="985956"/>
                </a:lnTo>
                <a:lnTo>
                  <a:pt x="110851" y="973489"/>
                </a:lnTo>
                <a:lnTo>
                  <a:pt x="102237" y="960797"/>
                </a:lnTo>
                <a:lnTo>
                  <a:pt x="93849" y="947651"/>
                </a:lnTo>
                <a:lnTo>
                  <a:pt x="85688" y="934505"/>
                </a:lnTo>
                <a:lnTo>
                  <a:pt x="78208" y="921358"/>
                </a:lnTo>
                <a:lnTo>
                  <a:pt x="70954" y="907986"/>
                </a:lnTo>
                <a:lnTo>
                  <a:pt x="64153" y="894386"/>
                </a:lnTo>
                <a:lnTo>
                  <a:pt x="57579" y="880560"/>
                </a:lnTo>
                <a:lnTo>
                  <a:pt x="51232" y="866734"/>
                </a:lnTo>
                <a:lnTo>
                  <a:pt x="45338" y="852908"/>
                </a:lnTo>
                <a:lnTo>
                  <a:pt x="39897" y="838856"/>
                </a:lnTo>
                <a:lnTo>
                  <a:pt x="34910" y="824803"/>
                </a:lnTo>
                <a:lnTo>
                  <a:pt x="30150" y="810524"/>
                </a:lnTo>
                <a:lnTo>
                  <a:pt x="25616" y="796244"/>
                </a:lnTo>
                <a:lnTo>
                  <a:pt x="21535" y="781738"/>
                </a:lnTo>
                <a:lnTo>
                  <a:pt x="17682" y="767232"/>
                </a:lnTo>
                <a:lnTo>
                  <a:pt x="14508" y="752726"/>
                </a:lnTo>
                <a:lnTo>
                  <a:pt x="11334" y="738220"/>
                </a:lnTo>
                <a:lnTo>
                  <a:pt x="8841" y="723487"/>
                </a:lnTo>
                <a:lnTo>
                  <a:pt x="6574" y="708755"/>
                </a:lnTo>
                <a:lnTo>
                  <a:pt x="4307" y="694022"/>
                </a:lnTo>
                <a:lnTo>
                  <a:pt x="2947" y="679289"/>
                </a:lnTo>
                <a:lnTo>
                  <a:pt x="1587" y="664330"/>
                </a:lnTo>
                <a:lnTo>
                  <a:pt x="680" y="649597"/>
                </a:lnTo>
                <a:lnTo>
                  <a:pt x="227" y="634638"/>
                </a:lnTo>
                <a:lnTo>
                  <a:pt x="0" y="619905"/>
                </a:lnTo>
                <a:lnTo>
                  <a:pt x="227" y="604946"/>
                </a:lnTo>
                <a:lnTo>
                  <a:pt x="680" y="589987"/>
                </a:lnTo>
                <a:lnTo>
                  <a:pt x="1587" y="575254"/>
                </a:lnTo>
                <a:lnTo>
                  <a:pt x="2947" y="560295"/>
                </a:lnTo>
                <a:lnTo>
                  <a:pt x="4307" y="545562"/>
                </a:lnTo>
                <a:lnTo>
                  <a:pt x="6574" y="530830"/>
                </a:lnTo>
                <a:lnTo>
                  <a:pt x="8841" y="516097"/>
                </a:lnTo>
                <a:lnTo>
                  <a:pt x="11334" y="501364"/>
                </a:lnTo>
                <a:lnTo>
                  <a:pt x="14508" y="486858"/>
                </a:lnTo>
                <a:lnTo>
                  <a:pt x="17682" y="472352"/>
                </a:lnTo>
                <a:lnTo>
                  <a:pt x="21535" y="457846"/>
                </a:lnTo>
                <a:lnTo>
                  <a:pt x="25616" y="443340"/>
                </a:lnTo>
                <a:lnTo>
                  <a:pt x="30150" y="429061"/>
                </a:lnTo>
                <a:lnTo>
                  <a:pt x="34910" y="414781"/>
                </a:lnTo>
                <a:lnTo>
                  <a:pt x="39897" y="400502"/>
                </a:lnTo>
                <a:lnTo>
                  <a:pt x="45338" y="386449"/>
                </a:lnTo>
                <a:lnTo>
                  <a:pt x="51232" y="372850"/>
                </a:lnTo>
                <a:lnTo>
                  <a:pt x="57579" y="359024"/>
                </a:lnTo>
                <a:lnTo>
                  <a:pt x="64153" y="345198"/>
                </a:lnTo>
                <a:lnTo>
                  <a:pt x="70954" y="331599"/>
                </a:lnTo>
                <a:lnTo>
                  <a:pt x="78208" y="318226"/>
                </a:lnTo>
                <a:lnTo>
                  <a:pt x="85688" y="304853"/>
                </a:lnTo>
                <a:lnTo>
                  <a:pt x="93849" y="291934"/>
                </a:lnTo>
                <a:lnTo>
                  <a:pt x="102237" y="278788"/>
                </a:lnTo>
                <a:lnTo>
                  <a:pt x="110851" y="266095"/>
                </a:lnTo>
                <a:lnTo>
                  <a:pt x="119918" y="253402"/>
                </a:lnTo>
                <a:lnTo>
                  <a:pt x="129213" y="240936"/>
                </a:lnTo>
                <a:lnTo>
                  <a:pt x="139187" y="228697"/>
                </a:lnTo>
                <a:lnTo>
                  <a:pt x="149161" y="216457"/>
                </a:lnTo>
                <a:lnTo>
                  <a:pt x="159589" y="204671"/>
                </a:lnTo>
                <a:lnTo>
                  <a:pt x="170470" y="193111"/>
                </a:lnTo>
                <a:lnTo>
                  <a:pt x="181578" y="181779"/>
                </a:lnTo>
                <a:lnTo>
                  <a:pt x="193139" y="170446"/>
                </a:lnTo>
                <a:lnTo>
                  <a:pt x="204473" y="159793"/>
                </a:lnTo>
                <a:lnTo>
                  <a:pt x="216488" y="149140"/>
                </a:lnTo>
                <a:lnTo>
                  <a:pt x="228729" y="139167"/>
                </a:lnTo>
                <a:lnTo>
                  <a:pt x="240743" y="129421"/>
                </a:lnTo>
                <a:lnTo>
                  <a:pt x="253438" y="119901"/>
                </a:lnTo>
                <a:lnTo>
                  <a:pt x="266133" y="110835"/>
                </a:lnTo>
                <a:lnTo>
                  <a:pt x="278600" y="102222"/>
                </a:lnTo>
                <a:lnTo>
                  <a:pt x="291748" y="93836"/>
                </a:lnTo>
                <a:lnTo>
                  <a:pt x="304896" y="85903"/>
                </a:lnTo>
                <a:lnTo>
                  <a:pt x="318271" y="78423"/>
                </a:lnTo>
                <a:lnTo>
                  <a:pt x="331646" y="71170"/>
                </a:lnTo>
                <a:lnTo>
                  <a:pt x="345020" y="64144"/>
                </a:lnTo>
                <a:lnTo>
                  <a:pt x="358848" y="57571"/>
                </a:lnTo>
                <a:lnTo>
                  <a:pt x="372676" y="51451"/>
                </a:lnTo>
                <a:lnTo>
                  <a:pt x="386504" y="45558"/>
                </a:lnTo>
                <a:lnTo>
                  <a:pt x="400559" y="40118"/>
                </a:lnTo>
                <a:lnTo>
                  <a:pt x="414840" y="34905"/>
                </a:lnTo>
                <a:lnTo>
                  <a:pt x="429122" y="30146"/>
                </a:lnTo>
                <a:lnTo>
                  <a:pt x="443403" y="25839"/>
                </a:lnTo>
                <a:lnTo>
                  <a:pt x="457911" y="21533"/>
                </a:lnTo>
                <a:lnTo>
                  <a:pt x="472419" y="17906"/>
                </a:lnTo>
                <a:lnTo>
                  <a:pt x="486927" y="14506"/>
                </a:lnTo>
                <a:lnTo>
                  <a:pt x="501435" y="11560"/>
                </a:lnTo>
                <a:lnTo>
                  <a:pt x="515944" y="8840"/>
                </a:lnTo>
                <a:lnTo>
                  <a:pt x="530678" y="6573"/>
                </a:lnTo>
                <a:lnTo>
                  <a:pt x="545413" y="4533"/>
                </a:lnTo>
                <a:lnTo>
                  <a:pt x="560148" y="3173"/>
                </a:lnTo>
                <a:lnTo>
                  <a:pt x="575109" y="1587"/>
                </a:lnTo>
                <a:lnTo>
                  <a:pt x="589844" y="907"/>
                </a:lnTo>
                <a:lnTo>
                  <a:pt x="604806" y="227"/>
                </a:lnTo>
                <a:lnTo>
                  <a:pt x="61954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06985" tIns="53492" rIns="106985" bIns="53492" anchor="ctr"/>
          <a:lstStyle/>
          <a:p>
            <a:endParaRPr lang="en-US"/>
          </a:p>
        </p:txBody>
      </p:sp>
      <p:sp>
        <p:nvSpPr>
          <p:cNvPr id="18" name="TextBox 17"/>
          <p:cNvSpPr txBox="1"/>
          <p:nvPr/>
        </p:nvSpPr>
        <p:spPr>
          <a:xfrm>
            <a:off x="900335" y="731492"/>
            <a:ext cx="6696745" cy="528859"/>
          </a:xfrm>
          <a:prstGeom prst="rect">
            <a:avLst/>
          </a:prstGeom>
          <a:solidFill>
            <a:schemeClr val="bg1"/>
          </a:solidFill>
        </p:spPr>
        <p:txBody>
          <a:bodyPr wrap="square" lIns="97025" tIns="48512" rIns="97025" bIns="48512">
            <a:spAutoFit/>
            <a:scene3d>
              <a:camera prst="orthographicFront"/>
              <a:lightRig rig="threePt" dir="t"/>
            </a:scene3d>
            <a:sp3d extrusionH="57150">
              <a:bevelT w="38100" h="38100" prst="angle"/>
            </a:sp3d>
          </a:bodyPr>
          <a:lstStyle/>
          <a:p>
            <a:pPr algn="ctr" defTabSz="1134513" fontAlgn="auto">
              <a:spcBef>
                <a:spcPts val="0"/>
              </a:spcBef>
              <a:spcAft>
                <a:spcPts val="0"/>
              </a:spcAft>
              <a:defRPr/>
            </a:pPr>
            <a:r>
              <a:rPr lang="en-US" altLang="zh-CN" sz="2800" b="1" dirty="0" smtClean="0">
                <a:solidFill>
                  <a:srgbClr val="800000"/>
                </a:solidFill>
                <a:latin typeface="Arial"/>
                <a:ea typeface="Times New Roman" panose="02020603050405020304" pitchFamily="18" charset="0"/>
                <a:cs typeface="Arial"/>
              </a:rPr>
              <a:t>General mission and goals of CAADI</a:t>
            </a:r>
            <a:endParaRPr lang="en-US" altLang="zh-CN" sz="2800" b="1" dirty="0">
              <a:solidFill>
                <a:srgbClr val="800000"/>
              </a:solidFill>
              <a:latin typeface="Arial"/>
              <a:ea typeface="Times New Roman" panose="02020603050405020304" pitchFamily="18" charset="0"/>
              <a:cs typeface="Arial"/>
            </a:endParaRPr>
          </a:p>
        </p:txBody>
      </p:sp>
    </p:spTree>
    <p:extLst>
      <p:ext uri="{BB962C8B-B14F-4D97-AF65-F5344CB8AC3E}">
        <p14:creationId xmlns:p14="http://schemas.microsoft.com/office/powerpoint/2010/main" val="31959936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标题 6"/>
          <p:cNvSpPr txBox="1">
            <a:spLocks/>
          </p:cNvSpPr>
          <p:nvPr/>
        </p:nvSpPr>
        <p:spPr bwMode="auto">
          <a:xfrm>
            <a:off x="180256" y="540271"/>
            <a:ext cx="8352928" cy="756126"/>
          </a:xfrm>
          <a:prstGeom prst="rect">
            <a:avLst/>
          </a:prstGeom>
          <a:solidFill>
            <a:schemeClr val="bg1"/>
          </a:solidFill>
          <a:ln>
            <a:noFill/>
          </a:ln>
          <a:extLst/>
        </p:spPr>
        <p:txBody>
          <a:bodyPr lIns="106985" tIns="53492" rIns="106985" bIns="53492" anchor="ct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r>
              <a:rPr lang="en-US" altLang="zh-CN" sz="3000" dirty="0" smtClean="0">
                <a:solidFill>
                  <a:srgbClr val="800000"/>
                </a:solidFill>
                <a:latin typeface="Arial"/>
                <a:ea typeface="黑体" charset="0"/>
                <a:cs typeface="Arial"/>
              </a:rPr>
              <a:t>Critical issues on aging and degeneration</a:t>
            </a:r>
            <a:endParaRPr lang="zh-CN" altLang="en-US" sz="3000" dirty="0">
              <a:solidFill>
                <a:srgbClr val="800000"/>
              </a:solidFill>
              <a:latin typeface="Arial"/>
              <a:ea typeface="黑体" charset="0"/>
              <a:cs typeface="Arial"/>
            </a:endParaRPr>
          </a:p>
        </p:txBody>
      </p:sp>
      <p:sp>
        <p:nvSpPr>
          <p:cNvPr id="7" name="任意多边形 6"/>
          <p:cNvSpPr/>
          <p:nvPr>
            <p:custDataLst>
              <p:tags r:id="rId1"/>
            </p:custDataLst>
          </p:nvPr>
        </p:nvSpPr>
        <p:spPr>
          <a:xfrm>
            <a:off x="3603494" y="2124447"/>
            <a:ext cx="6297842" cy="840140"/>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accent1">
              <a:lumMod val="20000"/>
              <a:lumOff val="80000"/>
            </a:schemeClr>
          </a:solidFill>
          <a:ln w="25400" cap="flat" cmpd="sng" algn="ctr">
            <a:noFill/>
            <a:prstDash val="solid"/>
          </a:ln>
          <a:effectLst/>
        </p:spPr>
        <p:txBody>
          <a:bodyPr lIns="463320" tIns="0" rIns="0" bIns="0" anchor="ctr"/>
          <a:lstStyle/>
          <a:p>
            <a:pPr>
              <a:buClr>
                <a:srgbClr val="FF0000"/>
              </a:buClr>
              <a:defRPr/>
            </a:pPr>
            <a:r>
              <a:rPr lang="en-US" altLang="zh-CN" sz="2400" dirty="0" smtClean="0">
                <a:solidFill>
                  <a:srgbClr val="000000"/>
                </a:solidFill>
                <a:ea typeface="微软雅黑" charset="0"/>
                <a:cs typeface="微软雅黑" charset="0"/>
              </a:rPr>
              <a:t>Specific molecular markers for aging and degeneration</a:t>
            </a:r>
            <a:endParaRPr lang="zh-CN" altLang="en-US" sz="2400" dirty="0">
              <a:solidFill>
                <a:srgbClr val="000000"/>
              </a:solidFill>
              <a:ea typeface="微软雅黑" charset="0"/>
              <a:cs typeface="微软雅黑" charset="0"/>
            </a:endParaRPr>
          </a:p>
        </p:txBody>
      </p:sp>
      <p:sp>
        <p:nvSpPr>
          <p:cNvPr id="115716" name="KSO_GT1"/>
          <p:cNvSpPr>
            <a:spLocks noChangeArrowheads="1"/>
          </p:cNvSpPr>
          <p:nvPr>
            <p:custDataLst>
              <p:tags r:id="rId2"/>
            </p:custDataLst>
          </p:nvPr>
        </p:nvSpPr>
        <p:spPr bwMode="auto">
          <a:xfrm>
            <a:off x="828328" y="1764407"/>
            <a:ext cx="2880320" cy="1584176"/>
          </a:xfrm>
          <a:prstGeom prst="ellipse">
            <a:avLst/>
          </a:prstGeom>
          <a:solidFill>
            <a:srgbClr val="FFFFFF"/>
          </a:solidFill>
          <a:ln w="57150">
            <a:solidFill>
              <a:srgbClr val="0070C0"/>
            </a:solidFill>
            <a:round/>
            <a:headEnd/>
            <a:tailEnd/>
          </a:ln>
        </p:spPr>
        <p:txBody>
          <a:bodyPr lIns="106985" tIns="53492" rIns="106985" bIns="53492" anchor="ctr"/>
          <a:lstStyle/>
          <a:p>
            <a:pPr algn="ctr"/>
            <a:r>
              <a:rPr lang="en-US" altLang="zh-CN" sz="2000" b="1" dirty="0" smtClean="0">
                <a:solidFill>
                  <a:srgbClr val="0070C0"/>
                </a:solidFill>
                <a:latin typeface="Arial"/>
                <a:ea typeface="微软雅黑" charset="0"/>
                <a:cs typeface="Arial"/>
              </a:rPr>
              <a:t>Basic characteristics</a:t>
            </a:r>
            <a:endParaRPr lang="en-US" altLang="zh-CN" sz="2000" b="1" dirty="0">
              <a:solidFill>
                <a:srgbClr val="0070C0"/>
              </a:solidFill>
              <a:latin typeface="Arial"/>
              <a:ea typeface="微软雅黑" charset="0"/>
              <a:cs typeface="Arial"/>
            </a:endParaRPr>
          </a:p>
        </p:txBody>
      </p:sp>
      <p:sp>
        <p:nvSpPr>
          <p:cNvPr id="9" name="任意多边形 8"/>
          <p:cNvSpPr/>
          <p:nvPr>
            <p:custDataLst>
              <p:tags r:id="rId3"/>
            </p:custDataLst>
          </p:nvPr>
        </p:nvSpPr>
        <p:spPr>
          <a:xfrm>
            <a:off x="3603494" y="4020611"/>
            <a:ext cx="6297842" cy="840140"/>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accent1">
              <a:lumMod val="20000"/>
              <a:lumOff val="80000"/>
            </a:schemeClr>
          </a:solidFill>
          <a:ln w="25400" cap="flat" cmpd="sng" algn="ctr">
            <a:noFill/>
            <a:prstDash val="solid"/>
          </a:ln>
          <a:effectLst/>
        </p:spPr>
        <p:txBody>
          <a:bodyPr lIns="463320" tIns="0" rIns="0" bIns="0" anchor="ctr"/>
          <a:lstStyle/>
          <a:p>
            <a:pPr>
              <a:defRPr/>
            </a:pPr>
            <a:r>
              <a:rPr lang="en-US" altLang="zh-CN" sz="2400" dirty="0" smtClean="0">
                <a:solidFill>
                  <a:srgbClr val="000000"/>
                </a:solidFill>
                <a:ea typeface="微软雅黑" charset="0"/>
                <a:cs typeface="微软雅黑" charset="0"/>
              </a:rPr>
              <a:t>Internal and external environment factors that drive healthy aging to degeneration</a:t>
            </a:r>
            <a:endParaRPr lang="zh-CN" altLang="en-US" sz="2400" dirty="0">
              <a:solidFill>
                <a:srgbClr val="3A3A3A"/>
              </a:solidFill>
              <a:ea typeface="微软雅黑" charset="0"/>
              <a:cs typeface="微软雅黑" charset="0"/>
            </a:endParaRPr>
          </a:p>
        </p:txBody>
      </p:sp>
      <p:sp>
        <p:nvSpPr>
          <p:cNvPr id="115718" name="KSO_GT1"/>
          <p:cNvSpPr>
            <a:spLocks noChangeArrowheads="1"/>
          </p:cNvSpPr>
          <p:nvPr>
            <p:custDataLst>
              <p:tags r:id="rId4"/>
            </p:custDataLst>
          </p:nvPr>
        </p:nvSpPr>
        <p:spPr bwMode="auto">
          <a:xfrm>
            <a:off x="828328" y="3708623"/>
            <a:ext cx="2880320" cy="1512168"/>
          </a:xfrm>
          <a:prstGeom prst="ellipse">
            <a:avLst/>
          </a:prstGeom>
          <a:solidFill>
            <a:srgbClr val="FFFFFF"/>
          </a:solidFill>
          <a:ln w="57150">
            <a:solidFill>
              <a:srgbClr val="0070C0"/>
            </a:solidFill>
            <a:round/>
            <a:headEnd/>
            <a:tailEnd/>
          </a:ln>
        </p:spPr>
        <p:txBody>
          <a:bodyPr lIns="106985" tIns="53492" rIns="106985" bIns="53492" anchor="ctr"/>
          <a:lstStyle/>
          <a:p>
            <a:pPr algn="ctr"/>
            <a:r>
              <a:rPr lang="en-US" altLang="zh-CN" sz="2300" b="1" dirty="0" smtClean="0">
                <a:solidFill>
                  <a:srgbClr val="0070C0"/>
                </a:solidFill>
                <a:ea typeface="微软雅黑" charset="0"/>
                <a:cs typeface="微软雅黑" charset="0"/>
              </a:rPr>
              <a:t>Environment factors</a:t>
            </a:r>
            <a:endParaRPr lang="en-US" altLang="zh-CN" sz="2300" b="1" i="1" dirty="0">
              <a:solidFill>
                <a:srgbClr val="0070C0"/>
              </a:solidFill>
              <a:latin typeface="Impact" charset="0"/>
              <a:ea typeface="微软雅黑" charset="0"/>
              <a:cs typeface="微软雅黑" charset="0"/>
            </a:endParaRPr>
          </a:p>
        </p:txBody>
      </p:sp>
      <p:sp>
        <p:nvSpPr>
          <p:cNvPr id="11" name="任意多边形 10"/>
          <p:cNvSpPr/>
          <p:nvPr>
            <p:custDataLst>
              <p:tags r:id="rId5"/>
            </p:custDataLst>
          </p:nvPr>
        </p:nvSpPr>
        <p:spPr>
          <a:xfrm>
            <a:off x="3675502" y="5820811"/>
            <a:ext cx="6297842" cy="840140"/>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accent1">
              <a:lumMod val="20000"/>
              <a:lumOff val="80000"/>
            </a:schemeClr>
          </a:solidFill>
          <a:ln w="25400" cap="flat" cmpd="sng" algn="ctr">
            <a:noFill/>
            <a:prstDash val="solid"/>
          </a:ln>
          <a:effectLst/>
        </p:spPr>
        <p:txBody>
          <a:bodyPr lIns="463320" tIns="0" rIns="0" bIns="0" anchor="ctr"/>
          <a:lstStyle/>
          <a:p>
            <a:pPr>
              <a:lnSpc>
                <a:spcPct val="120000"/>
              </a:lnSpc>
              <a:defRPr/>
            </a:pPr>
            <a:r>
              <a:rPr lang="en-US" altLang="zh-CN" sz="2300" dirty="0" smtClean="0">
                <a:solidFill>
                  <a:srgbClr val="000000"/>
                </a:solidFill>
                <a:ea typeface="微软雅黑" charset="0"/>
                <a:cs typeface="微软雅黑" charset="0"/>
              </a:rPr>
              <a:t>Regulative models of conversion of aging to degeneration and related disorders. </a:t>
            </a:r>
            <a:endParaRPr lang="zh-CN" altLang="en-US" sz="2300" dirty="0">
              <a:solidFill>
                <a:srgbClr val="3A3A3A"/>
              </a:solidFill>
              <a:ea typeface="微软雅黑" charset="0"/>
              <a:cs typeface="微软雅黑" charset="0"/>
            </a:endParaRPr>
          </a:p>
        </p:txBody>
      </p:sp>
      <p:sp>
        <p:nvSpPr>
          <p:cNvPr id="115720" name="KSO_GT1"/>
          <p:cNvSpPr>
            <a:spLocks noChangeArrowheads="1"/>
          </p:cNvSpPr>
          <p:nvPr>
            <p:custDataLst>
              <p:tags r:id="rId6"/>
            </p:custDataLst>
          </p:nvPr>
        </p:nvSpPr>
        <p:spPr bwMode="auto">
          <a:xfrm>
            <a:off x="900336" y="5580831"/>
            <a:ext cx="2808312" cy="1512168"/>
          </a:xfrm>
          <a:prstGeom prst="ellipse">
            <a:avLst/>
          </a:prstGeom>
          <a:solidFill>
            <a:srgbClr val="FFFFFF"/>
          </a:solidFill>
          <a:ln w="57150">
            <a:solidFill>
              <a:srgbClr val="0070C0"/>
            </a:solidFill>
            <a:round/>
            <a:headEnd/>
            <a:tailEnd/>
          </a:ln>
        </p:spPr>
        <p:txBody>
          <a:bodyPr lIns="106985" tIns="53492" rIns="106985" bIns="53492" anchor="ctr"/>
          <a:lstStyle/>
          <a:p>
            <a:pPr algn="ctr"/>
            <a:r>
              <a:rPr lang="en-US" altLang="zh-CN" sz="2300" b="1" dirty="0" smtClean="0">
                <a:solidFill>
                  <a:srgbClr val="0070C0"/>
                </a:solidFill>
                <a:ea typeface="微软雅黑" charset="0"/>
                <a:cs typeface="微软雅黑" charset="0"/>
              </a:rPr>
              <a:t>Regulate modes</a:t>
            </a:r>
            <a:endParaRPr lang="en-US" altLang="zh-CN" sz="2300" b="1" i="1" dirty="0">
              <a:solidFill>
                <a:srgbClr val="0070C0"/>
              </a:solidFill>
              <a:latin typeface="Impact" charset="0"/>
              <a:ea typeface="微软雅黑" charset="0"/>
              <a:cs typeface="微软雅黑" charset="0"/>
            </a:endParaRPr>
          </a:p>
        </p:txBody>
      </p:sp>
    </p:spTree>
    <p:extLst>
      <p:ext uri="{BB962C8B-B14F-4D97-AF65-F5344CB8AC3E}">
        <p14:creationId xmlns:p14="http://schemas.microsoft.com/office/powerpoint/2010/main" val="250440600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标题 1"/>
          <p:cNvSpPr>
            <a:spLocks noGrp="1"/>
          </p:cNvSpPr>
          <p:nvPr>
            <p:ph type="title"/>
          </p:nvPr>
        </p:nvSpPr>
        <p:spPr>
          <a:xfrm>
            <a:off x="468288" y="504225"/>
            <a:ext cx="7344816" cy="756126"/>
          </a:xfrm>
          <a:solidFill>
            <a:schemeClr val="bg1"/>
          </a:solidFill>
        </p:spPr>
        <p:txBody>
          <a:bodyPr>
            <a:normAutofit fontScale="90000"/>
          </a:bodyPr>
          <a:lstStyle/>
          <a:p>
            <a:pPr>
              <a:lnSpc>
                <a:spcPct val="120000"/>
              </a:lnSpc>
              <a:defRPr/>
            </a:pPr>
            <a:r>
              <a:rPr lang="en-US" altLang="zh-CN" sz="4700" b="1" dirty="0" smtClean="0">
                <a:solidFill>
                  <a:srgbClr val="800000"/>
                </a:solidFill>
                <a:latin typeface="Arial"/>
                <a:ea typeface="黑体"/>
                <a:cs typeface="Arial"/>
              </a:rPr>
              <a:t>Steps towards to success</a:t>
            </a:r>
            <a:endParaRPr lang="zh-CN" altLang="en-US" sz="4700" b="1" dirty="0">
              <a:solidFill>
                <a:srgbClr val="800000"/>
              </a:solidFill>
              <a:latin typeface="Arial"/>
              <a:ea typeface="黑体"/>
              <a:cs typeface="Arial"/>
            </a:endParaRPr>
          </a:p>
        </p:txBody>
      </p:sp>
      <p:sp>
        <p:nvSpPr>
          <p:cNvPr id="117762" name="MH_Other_1"/>
          <p:cNvSpPr>
            <a:spLocks/>
          </p:cNvSpPr>
          <p:nvPr>
            <p:custDataLst>
              <p:tags r:id="rId1"/>
            </p:custDataLst>
          </p:nvPr>
        </p:nvSpPr>
        <p:spPr bwMode="auto">
          <a:xfrm>
            <a:off x="1713013" y="2069415"/>
            <a:ext cx="449569" cy="99766"/>
          </a:xfrm>
          <a:custGeom>
            <a:avLst/>
            <a:gdLst>
              <a:gd name="T0" fmla="*/ 3246 w 711052"/>
              <a:gd name="T1" fmla="*/ 0 h 174096"/>
              <a:gd name="T2" fmla="*/ 26509 w 711052"/>
              <a:gd name="T3" fmla="*/ 0 h 174096"/>
              <a:gd name="T4" fmla="*/ 26509 w 711052"/>
              <a:gd name="T5" fmla="*/ 6603 h 174096"/>
              <a:gd name="T6" fmla="*/ 3246 w 711052"/>
              <a:gd name="T7" fmla="*/ 6603 h 174096"/>
              <a:gd name="T8" fmla="*/ 0 w 711052"/>
              <a:gd name="T9" fmla="*/ 3302 h 174096"/>
              <a:gd name="T10" fmla="*/ 3246 w 711052"/>
              <a:gd name="T11" fmla="*/ 0 h 1740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gradFill rotWithShape="1">
            <a:gsLst>
              <a:gs pos="0">
                <a:srgbClr val="0187B7"/>
              </a:gs>
              <a:gs pos="60001">
                <a:srgbClr val="A0E5FE"/>
              </a:gs>
              <a:gs pos="89000">
                <a:srgbClr val="01A7E3"/>
              </a:gs>
              <a:gs pos="100000">
                <a:srgbClr val="0187B7"/>
              </a:gs>
            </a:gsLst>
            <a:lin ang="0" scaled="1"/>
          </a:gradFill>
          <a:ln>
            <a:noFill/>
          </a:ln>
          <a:extLst>
            <a:ext uri="{91240B29-F687-4f45-9708-019B960494DF}">
              <a14:hiddenLine xmlns:a14="http://schemas.microsoft.com/office/drawing/2010/main" w="25400" cap="flat" cmpd="sng">
                <a:solidFill>
                  <a:srgbClr val="000000"/>
                </a:solidFill>
                <a:prstDash val="solid"/>
                <a:round/>
                <a:headEnd/>
                <a:tailEnd/>
              </a14:hiddenLine>
            </a:ext>
          </a:extLst>
        </p:spPr>
        <p:txBody>
          <a:bodyPr lIns="80239" tIns="40119" rIns="80239" bIns="40119" anchor="ctr"/>
          <a:lstStyle/>
          <a:p>
            <a:endParaRPr lang="en-US"/>
          </a:p>
        </p:txBody>
      </p:sp>
      <p:sp>
        <p:nvSpPr>
          <p:cNvPr id="117763" name="MH_Other_2"/>
          <p:cNvSpPr>
            <a:spLocks/>
          </p:cNvSpPr>
          <p:nvPr>
            <p:custDataLst>
              <p:tags r:id="rId2"/>
            </p:custDataLst>
          </p:nvPr>
        </p:nvSpPr>
        <p:spPr bwMode="auto">
          <a:xfrm>
            <a:off x="1713013" y="3114338"/>
            <a:ext cx="449569" cy="99767"/>
          </a:xfrm>
          <a:custGeom>
            <a:avLst/>
            <a:gdLst>
              <a:gd name="T0" fmla="*/ 3246 w 711052"/>
              <a:gd name="T1" fmla="*/ 0 h 174096"/>
              <a:gd name="T2" fmla="*/ 26509 w 711052"/>
              <a:gd name="T3" fmla="*/ 0 h 174096"/>
              <a:gd name="T4" fmla="*/ 26509 w 711052"/>
              <a:gd name="T5" fmla="*/ 6604 h 174096"/>
              <a:gd name="T6" fmla="*/ 3246 w 711052"/>
              <a:gd name="T7" fmla="*/ 6604 h 174096"/>
              <a:gd name="T8" fmla="*/ 0 w 711052"/>
              <a:gd name="T9" fmla="*/ 3302 h 174096"/>
              <a:gd name="T10" fmla="*/ 3246 w 711052"/>
              <a:gd name="T11" fmla="*/ 0 h 1740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gradFill rotWithShape="1">
            <a:gsLst>
              <a:gs pos="0">
                <a:srgbClr val="0187B7"/>
              </a:gs>
              <a:gs pos="60001">
                <a:srgbClr val="A0E5FE"/>
              </a:gs>
              <a:gs pos="89000">
                <a:srgbClr val="01A7E3"/>
              </a:gs>
              <a:gs pos="100000">
                <a:srgbClr val="0187B7"/>
              </a:gs>
            </a:gsLst>
            <a:lin ang="0" scaled="1"/>
          </a:gradFill>
          <a:ln>
            <a:noFill/>
          </a:ln>
          <a:extLst>
            <a:ext uri="{91240B29-F687-4f45-9708-019B960494DF}">
              <a14:hiddenLine xmlns:a14="http://schemas.microsoft.com/office/drawing/2010/main" w="25400" cap="flat" cmpd="sng">
                <a:solidFill>
                  <a:srgbClr val="000000"/>
                </a:solidFill>
                <a:prstDash val="solid"/>
                <a:round/>
                <a:headEnd/>
                <a:tailEnd/>
              </a14:hiddenLine>
            </a:ext>
          </a:extLst>
        </p:spPr>
        <p:txBody>
          <a:bodyPr lIns="80239" tIns="40119" rIns="80239" bIns="40119" anchor="ctr"/>
          <a:lstStyle/>
          <a:p>
            <a:endParaRPr lang="en-US"/>
          </a:p>
        </p:txBody>
      </p:sp>
      <p:sp>
        <p:nvSpPr>
          <p:cNvPr id="117764" name="MH_Other_3"/>
          <p:cNvSpPr>
            <a:spLocks/>
          </p:cNvSpPr>
          <p:nvPr>
            <p:custDataLst>
              <p:tags r:id="rId3"/>
            </p:custDataLst>
          </p:nvPr>
        </p:nvSpPr>
        <p:spPr bwMode="auto">
          <a:xfrm>
            <a:off x="1713013" y="4159264"/>
            <a:ext cx="449569" cy="99766"/>
          </a:xfrm>
          <a:custGeom>
            <a:avLst/>
            <a:gdLst>
              <a:gd name="T0" fmla="*/ 3246 w 711052"/>
              <a:gd name="T1" fmla="*/ 0 h 174096"/>
              <a:gd name="T2" fmla="*/ 26509 w 711052"/>
              <a:gd name="T3" fmla="*/ 0 h 174096"/>
              <a:gd name="T4" fmla="*/ 26509 w 711052"/>
              <a:gd name="T5" fmla="*/ 6603 h 174096"/>
              <a:gd name="T6" fmla="*/ 3246 w 711052"/>
              <a:gd name="T7" fmla="*/ 6603 h 174096"/>
              <a:gd name="T8" fmla="*/ 0 w 711052"/>
              <a:gd name="T9" fmla="*/ 3302 h 174096"/>
              <a:gd name="T10" fmla="*/ 3246 w 711052"/>
              <a:gd name="T11" fmla="*/ 0 h 1740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gradFill rotWithShape="1">
            <a:gsLst>
              <a:gs pos="0">
                <a:srgbClr val="0187B7"/>
              </a:gs>
              <a:gs pos="60001">
                <a:srgbClr val="A0E5FE"/>
              </a:gs>
              <a:gs pos="89000">
                <a:srgbClr val="01A7E3"/>
              </a:gs>
              <a:gs pos="100000">
                <a:srgbClr val="0187B7"/>
              </a:gs>
            </a:gsLst>
            <a:lin ang="0" scaled="1"/>
          </a:gradFill>
          <a:ln>
            <a:noFill/>
          </a:ln>
          <a:extLst>
            <a:ext uri="{91240B29-F687-4f45-9708-019B960494DF}">
              <a14:hiddenLine xmlns:a14="http://schemas.microsoft.com/office/drawing/2010/main" w="25400" cap="flat" cmpd="sng">
                <a:solidFill>
                  <a:srgbClr val="000000"/>
                </a:solidFill>
                <a:prstDash val="solid"/>
                <a:round/>
                <a:headEnd/>
                <a:tailEnd/>
              </a14:hiddenLine>
            </a:ext>
          </a:extLst>
        </p:spPr>
        <p:txBody>
          <a:bodyPr lIns="80239" tIns="40119" rIns="80239" bIns="40119" anchor="ctr"/>
          <a:lstStyle/>
          <a:p>
            <a:endParaRPr lang="en-US"/>
          </a:p>
        </p:txBody>
      </p:sp>
      <p:sp>
        <p:nvSpPr>
          <p:cNvPr id="117765" name="MH_Other_4"/>
          <p:cNvSpPr>
            <a:spLocks/>
          </p:cNvSpPr>
          <p:nvPr>
            <p:custDataLst>
              <p:tags r:id="rId4"/>
            </p:custDataLst>
          </p:nvPr>
        </p:nvSpPr>
        <p:spPr bwMode="auto">
          <a:xfrm>
            <a:off x="1713013" y="5204187"/>
            <a:ext cx="449569" cy="99767"/>
          </a:xfrm>
          <a:custGeom>
            <a:avLst/>
            <a:gdLst>
              <a:gd name="T0" fmla="*/ 3246 w 711052"/>
              <a:gd name="T1" fmla="*/ 0 h 174096"/>
              <a:gd name="T2" fmla="*/ 26509 w 711052"/>
              <a:gd name="T3" fmla="*/ 0 h 174096"/>
              <a:gd name="T4" fmla="*/ 26509 w 711052"/>
              <a:gd name="T5" fmla="*/ 6604 h 174096"/>
              <a:gd name="T6" fmla="*/ 3246 w 711052"/>
              <a:gd name="T7" fmla="*/ 6604 h 174096"/>
              <a:gd name="T8" fmla="*/ 0 w 711052"/>
              <a:gd name="T9" fmla="*/ 3302 h 174096"/>
              <a:gd name="T10" fmla="*/ 3246 w 711052"/>
              <a:gd name="T11" fmla="*/ 0 h 1740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gradFill rotWithShape="1">
            <a:gsLst>
              <a:gs pos="0">
                <a:srgbClr val="0187B7"/>
              </a:gs>
              <a:gs pos="60001">
                <a:srgbClr val="A0E5FE"/>
              </a:gs>
              <a:gs pos="89000">
                <a:srgbClr val="01A7E3"/>
              </a:gs>
              <a:gs pos="100000">
                <a:srgbClr val="0187B7"/>
              </a:gs>
            </a:gsLst>
            <a:lin ang="0" scaled="1"/>
          </a:gradFill>
          <a:ln>
            <a:noFill/>
          </a:ln>
          <a:extLst>
            <a:ext uri="{91240B29-F687-4f45-9708-019B960494DF}">
              <a14:hiddenLine xmlns:a14="http://schemas.microsoft.com/office/drawing/2010/main" w="25400" cap="flat" cmpd="sng">
                <a:solidFill>
                  <a:srgbClr val="000000"/>
                </a:solidFill>
                <a:prstDash val="solid"/>
                <a:round/>
                <a:headEnd/>
                <a:tailEnd/>
              </a14:hiddenLine>
            </a:ext>
          </a:extLst>
        </p:spPr>
        <p:txBody>
          <a:bodyPr lIns="80239" tIns="40119" rIns="80239" bIns="40119" anchor="ctr"/>
          <a:lstStyle/>
          <a:p>
            <a:endParaRPr lang="en-US"/>
          </a:p>
        </p:txBody>
      </p:sp>
      <p:sp>
        <p:nvSpPr>
          <p:cNvPr id="117766" name="MH_Other_5"/>
          <p:cNvSpPr>
            <a:spLocks noChangeArrowheads="1"/>
          </p:cNvSpPr>
          <p:nvPr>
            <p:custDataLst>
              <p:tags r:id="rId5"/>
            </p:custDataLst>
          </p:nvPr>
        </p:nvSpPr>
        <p:spPr bwMode="auto">
          <a:xfrm>
            <a:off x="1740143" y="1868130"/>
            <a:ext cx="207345" cy="5152861"/>
          </a:xfrm>
          <a:prstGeom prst="rect">
            <a:avLst/>
          </a:prstGeom>
          <a:gradFill rotWithShape="0">
            <a:gsLst>
              <a:gs pos="0">
                <a:srgbClr val="A3A3A3"/>
              </a:gs>
              <a:gs pos="54000">
                <a:srgbClr val="DBDBDB"/>
              </a:gs>
              <a:gs pos="100000">
                <a:srgbClr val="A3A3A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106985" tIns="53492" rIns="106985" bIns="53492" anchor="ctr"/>
          <a:lstStyle/>
          <a:p>
            <a:pPr algn="just">
              <a:lnSpc>
                <a:spcPct val="120000"/>
              </a:lnSpc>
            </a:pPr>
            <a:endParaRPr lang="zh-CN" altLang="en-US" sz="1600">
              <a:solidFill>
                <a:schemeClr val="bg1"/>
              </a:solidFill>
              <a:ea typeface="微软雅黑" charset="0"/>
              <a:cs typeface="微软雅黑" charset="0"/>
            </a:endParaRPr>
          </a:p>
        </p:txBody>
      </p:sp>
      <p:sp>
        <p:nvSpPr>
          <p:cNvPr id="9" name="MH_Other_6"/>
          <p:cNvSpPr>
            <a:spLocks noChangeArrowheads="1"/>
          </p:cNvSpPr>
          <p:nvPr>
            <p:custDataLst>
              <p:tags r:id="rId6"/>
            </p:custDataLst>
          </p:nvPr>
        </p:nvSpPr>
        <p:spPr bwMode="auto">
          <a:xfrm>
            <a:off x="1713013" y="2120173"/>
            <a:ext cx="1232439" cy="619603"/>
          </a:xfrm>
          <a:custGeom>
            <a:avLst/>
            <a:gdLst>
              <a:gd name="T0" fmla="*/ 0 w 1944216"/>
              <a:gd name="T1" fmla="*/ 0 h 1080120"/>
              <a:gd name="T2" fmla="*/ 1944216 w 1944216"/>
              <a:gd name="T3" fmla="*/ 1080120 h 1080120"/>
            </a:gdLst>
            <a:ahLst/>
            <a:cxnLst/>
            <a:rect l="T0" t="T1" r="T2" b="T3"/>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solidFill>
            <a:srgbClr val="0070C0"/>
          </a:solidFill>
          <a:ln>
            <a:noFill/>
          </a:ln>
          <a:effectLst>
            <a:outerShdw blurRad="63500" dist="25401" dir="2700000" algn="tl" rotWithShape="0">
              <a:srgbClr val="000000">
                <a:alpha val="14999"/>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lIns="80239" tIns="40119" rIns="80239" bIns="40119" anchor="ctr"/>
          <a:lstStyle/>
          <a:p>
            <a:pPr algn="ctr">
              <a:defRPr/>
            </a:pPr>
            <a:endParaRPr lang="en-US" altLang="zh-CN" sz="1500">
              <a:solidFill>
                <a:srgbClr val="0070C0"/>
              </a:solidFill>
              <a:ea typeface="微软雅黑" charset="0"/>
              <a:cs typeface="Arial" charset="0"/>
            </a:endParaRPr>
          </a:p>
        </p:txBody>
      </p:sp>
      <p:sp>
        <p:nvSpPr>
          <p:cNvPr id="10" name="MH_Other_7"/>
          <p:cNvSpPr/>
          <p:nvPr>
            <p:custDataLst>
              <p:tags r:id="rId7"/>
            </p:custDataLst>
          </p:nvPr>
        </p:nvSpPr>
        <p:spPr>
          <a:xfrm>
            <a:off x="2332553" y="2206809"/>
            <a:ext cx="504496" cy="455680"/>
          </a:xfrm>
          <a:prstGeom prst="ellipse">
            <a:avLst/>
          </a:prstGeom>
          <a:solidFill>
            <a:srgbClr val="FFFFFF"/>
          </a:solidFill>
          <a:ln>
            <a:solidFill>
              <a:srgbClr val="FFFFFF"/>
            </a:solidFill>
          </a:ln>
          <a:effectLst>
            <a:innerShdw blurRad="76200" dist="25400" dir="18900000">
              <a:prstClr val="black">
                <a:alpha val="15000"/>
              </a:prstClr>
            </a:innerShdw>
          </a:effectLst>
        </p:spPr>
        <p:txBody>
          <a:bodyPr lIns="0" tIns="0" rIns="0" bIns="0" anchor="ctr"/>
          <a:lstStyle>
            <a:lvl1pPr eaLnBrk="0" hangingPunct="0">
              <a:defRPr>
                <a:solidFill>
                  <a:schemeClr val="tx1"/>
                </a:solidFill>
                <a:latin typeface="Arial" charset="0"/>
                <a:ea typeface="宋体" charset="0"/>
                <a:cs typeface="宋体" charset="0"/>
              </a:defRPr>
            </a:lvl1pPr>
            <a:lvl2pPr marL="742950" indent="-285750" eaLnBrk="0" hangingPunct="0">
              <a:defRPr>
                <a:solidFill>
                  <a:schemeClr val="tx1"/>
                </a:solidFill>
                <a:latin typeface="Arial" charset="0"/>
                <a:ea typeface="宋体" charset="0"/>
                <a:cs typeface="宋体" charset="0"/>
              </a:defRPr>
            </a:lvl2pPr>
            <a:lvl3pPr marL="1143000" indent="-228600" eaLnBrk="0" hangingPunct="0">
              <a:defRPr>
                <a:solidFill>
                  <a:schemeClr val="tx1"/>
                </a:solidFill>
                <a:latin typeface="Arial" charset="0"/>
                <a:ea typeface="宋体" charset="0"/>
                <a:cs typeface="宋体" charset="0"/>
              </a:defRPr>
            </a:lvl3pPr>
            <a:lvl4pPr marL="1600200" indent="-228600" eaLnBrk="0" hangingPunct="0">
              <a:defRPr>
                <a:solidFill>
                  <a:schemeClr val="tx1"/>
                </a:solidFill>
                <a:latin typeface="Arial" charset="0"/>
                <a:ea typeface="宋体" charset="0"/>
                <a:cs typeface="宋体" charset="0"/>
              </a:defRPr>
            </a:lvl4pPr>
            <a:lvl5pPr marL="2057400" indent="-228600" eaLnBrk="0" hangingPunct="0">
              <a:defRPr>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a:solidFill>
                  <a:schemeClr val="tx1"/>
                </a:solidFill>
                <a:latin typeface="Arial" charset="0"/>
                <a:ea typeface="宋体" charset="0"/>
                <a:cs typeface="宋体" charset="0"/>
              </a:defRPr>
            </a:lvl9pPr>
          </a:lstStyle>
          <a:p>
            <a:pPr algn="ctr" eaLnBrk="1" hangingPunct="1">
              <a:lnSpc>
                <a:spcPct val="120000"/>
              </a:lnSpc>
              <a:defRPr/>
            </a:pPr>
            <a:r>
              <a:rPr lang="en-US" altLang="zh-CN" smtClean="0">
                <a:solidFill>
                  <a:srgbClr val="3B3B3B"/>
                </a:solidFill>
                <a:ea typeface="微软雅黑" charset="0"/>
                <a:cs typeface="Arial" charset="0"/>
              </a:rPr>
              <a:t>01</a:t>
            </a:r>
            <a:endParaRPr lang="zh-CN" altLang="en-US" smtClean="0">
              <a:solidFill>
                <a:srgbClr val="3B3B3B"/>
              </a:solidFill>
              <a:ea typeface="微软雅黑" charset="0"/>
              <a:cs typeface="Arial" charset="0"/>
            </a:endParaRPr>
          </a:p>
        </p:txBody>
      </p:sp>
      <p:sp>
        <p:nvSpPr>
          <p:cNvPr id="11" name="MH_Other_8"/>
          <p:cNvSpPr>
            <a:spLocks noChangeArrowheads="1"/>
          </p:cNvSpPr>
          <p:nvPr>
            <p:custDataLst>
              <p:tags r:id="rId8"/>
            </p:custDataLst>
          </p:nvPr>
        </p:nvSpPr>
        <p:spPr bwMode="auto">
          <a:xfrm>
            <a:off x="1713013" y="3166847"/>
            <a:ext cx="1232439" cy="617854"/>
          </a:xfrm>
          <a:custGeom>
            <a:avLst/>
            <a:gdLst>
              <a:gd name="T0" fmla="*/ 0 w 1944216"/>
              <a:gd name="T1" fmla="*/ 0 h 1080120"/>
              <a:gd name="T2" fmla="*/ 1944216 w 1944216"/>
              <a:gd name="T3" fmla="*/ 1080120 h 1080120"/>
            </a:gdLst>
            <a:ahLst/>
            <a:cxnLst/>
            <a:rect l="T0" t="T1" r="T2" b="T3"/>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solidFill>
            <a:srgbClr val="0070C0"/>
          </a:solidFill>
          <a:ln>
            <a:noFill/>
          </a:ln>
          <a:effectLst>
            <a:outerShdw blurRad="63500" dist="25401" dir="2700000" algn="tl" rotWithShape="0">
              <a:srgbClr val="000000">
                <a:alpha val="14999"/>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lIns="80239" tIns="40119" rIns="80239" bIns="40119" anchor="ctr"/>
          <a:lstStyle/>
          <a:p>
            <a:pPr algn="ctr">
              <a:defRPr/>
            </a:pPr>
            <a:endParaRPr lang="en-US" altLang="zh-CN" sz="1500">
              <a:solidFill>
                <a:srgbClr val="0070C0"/>
              </a:solidFill>
              <a:ea typeface="微软雅黑" charset="0"/>
              <a:cs typeface="Arial" charset="0"/>
            </a:endParaRPr>
          </a:p>
        </p:txBody>
      </p:sp>
      <p:sp>
        <p:nvSpPr>
          <p:cNvPr id="12" name="MH_Other_9"/>
          <p:cNvSpPr/>
          <p:nvPr>
            <p:custDataLst>
              <p:tags r:id="rId9"/>
            </p:custDataLst>
          </p:nvPr>
        </p:nvSpPr>
        <p:spPr>
          <a:xfrm>
            <a:off x="2332553" y="3251785"/>
            <a:ext cx="504496" cy="455680"/>
          </a:xfrm>
          <a:prstGeom prst="ellipse">
            <a:avLst/>
          </a:prstGeom>
          <a:solidFill>
            <a:srgbClr val="FFFFFF"/>
          </a:solidFill>
          <a:ln>
            <a:solidFill>
              <a:srgbClr val="FFFFFF"/>
            </a:solidFill>
          </a:ln>
          <a:effectLst>
            <a:innerShdw blurRad="76200" dist="25400" dir="18900000">
              <a:prstClr val="black">
                <a:alpha val="15000"/>
              </a:prstClr>
            </a:innerShdw>
          </a:effectLst>
        </p:spPr>
        <p:txBody>
          <a:bodyPr lIns="0" tIns="0" rIns="0" bIns="0" anchor="ctr"/>
          <a:lstStyle>
            <a:lvl1pPr eaLnBrk="0" hangingPunct="0">
              <a:defRPr>
                <a:solidFill>
                  <a:schemeClr val="tx1"/>
                </a:solidFill>
                <a:latin typeface="Arial" charset="0"/>
                <a:ea typeface="宋体" charset="0"/>
                <a:cs typeface="宋体" charset="0"/>
              </a:defRPr>
            </a:lvl1pPr>
            <a:lvl2pPr marL="742950" indent="-285750" eaLnBrk="0" hangingPunct="0">
              <a:defRPr>
                <a:solidFill>
                  <a:schemeClr val="tx1"/>
                </a:solidFill>
                <a:latin typeface="Arial" charset="0"/>
                <a:ea typeface="宋体" charset="0"/>
                <a:cs typeface="宋体" charset="0"/>
              </a:defRPr>
            </a:lvl2pPr>
            <a:lvl3pPr marL="1143000" indent="-228600" eaLnBrk="0" hangingPunct="0">
              <a:defRPr>
                <a:solidFill>
                  <a:schemeClr val="tx1"/>
                </a:solidFill>
                <a:latin typeface="Arial" charset="0"/>
                <a:ea typeface="宋体" charset="0"/>
                <a:cs typeface="宋体" charset="0"/>
              </a:defRPr>
            </a:lvl3pPr>
            <a:lvl4pPr marL="1600200" indent="-228600" eaLnBrk="0" hangingPunct="0">
              <a:defRPr>
                <a:solidFill>
                  <a:schemeClr val="tx1"/>
                </a:solidFill>
                <a:latin typeface="Arial" charset="0"/>
                <a:ea typeface="宋体" charset="0"/>
                <a:cs typeface="宋体" charset="0"/>
              </a:defRPr>
            </a:lvl4pPr>
            <a:lvl5pPr marL="2057400" indent="-228600" eaLnBrk="0" hangingPunct="0">
              <a:defRPr>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a:solidFill>
                  <a:schemeClr val="tx1"/>
                </a:solidFill>
                <a:latin typeface="Arial" charset="0"/>
                <a:ea typeface="宋体" charset="0"/>
                <a:cs typeface="宋体" charset="0"/>
              </a:defRPr>
            </a:lvl9pPr>
          </a:lstStyle>
          <a:p>
            <a:pPr algn="ctr" eaLnBrk="1" hangingPunct="1">
              <a:lnSpc>
                <a:spcPct val="120000"/>
              </a:lnSpc>
              <a:defRPr/>
            </a:pPr>
            <a:r>
              <a:rPr lang="en-US" altLang="zh-CN" smtClean="0">
                <a:solidFill>
                  <a:srgbClr val="3B3B3B"/>
                </a:solidFill>
                <a:ea typeface="微软雅黑" charset="0"/>
                <a:cs typeface="Arial" charset="0"/>
              </a:rPr>
              <a:t>02</a:t>
            </a:r>
            <a:endParaRPr lang="zh-CN" altLang="en-US" smtClean="0">
              <a:solidFill>
                <a:srgbClr val="3B3B3B"/>
              </a:solidFill>
              <a:ea typeface="微软雅黑" charset="0"/>
              <a:cs typeface="Arial" charset="0"/>
            </a:endParaRPr>
          </a:p>
        </p:txBody>
      </p:sp>
      <p:sp>
        <p:nvSpPr>
          <p:cNvPr id="13" name="MH_Other_10"/>
          <p:cNvSpPr>
            <a:spLocks noChangeArrowheads="1"/>
          </p:cNvSpPr>
          <p:nvPr>
            <p:custDataLst>
              <p:tags r:id="rId10"/>
            </p:custDataLst>
          </p:nvPr>
        </p:nvSpPr>
        <p:spPr bwMode="auto">
          <a:xfrm>
            <a:off x="1713013" y="4211772"/>
            <a:ext cx="1232439" cy="617853"/>
          </a:xfrm>
          <a:custGeom>
            <a:avLst/>
            <a:gdLst>
              <a:gd name="T0" fmla="*/ 0 w 1944216"/>
              <a:gd name="T1" fmla="*/ 0 h 1080120"/>
              <a:gd name="T2" fmla="*/ 1944216 w 1944216"/>
              <a:gd name="T3" fmla="*/ 1080120 h 1080120"/>
            </a:gdLst>
            <a:ahLst/>
            <a:cxnLst/>
            <a:rect l="T0" t="T1" r="T2" b="T3"/>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solidFill>
            <a:srgbClr val="0070C0"/>
          </a:solidFill>
          <a:ln>
            <a:noFill/>
          </a:ln>
          <a:effectLst>
            <a:outerShdw blurRad="63500" dist="25401" dir="2700000" algn="tl" rotWithShape="0">
              <a:srgbClr val="000000">
                <a:alpha val="14999"/>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lIns="80239" tIns="40119" rIns="80239" bIns="40119" anchor="ctr"/>
          <a:lstStyle/>
          <a:p>
            <a:pPr algn="ctr">
              <a:defRPr/>
            </a:pPr>
            <a:endParaRPr lang="en-US" altLang="zh-CN" sz="1500">
              <a:solidFill>
                <a:srgbClr val="0070C0"/>
              </a:solidFill>
              <a:ea typeface="微软雅黑" charset="0"/>
              <a:cs typeface="Arial" charset="0"/>
            </a:endParaRPr>
          </a:p>
        </p:txBody>
      </p:sp>
      <p:sp>
        <p:nvSpPr>
          <p:cNvPr id="14" name="MH_Other_11"/>
          <p:cNvSpPr/>
          <p:nvPr>
            <p:custDataLst>
              <p:tags r:id="rId11"/>
            </p:custDataLst>
          </p:nvPr>
        </p:nvSpPr>
        <p:spPr>
          <a:xfrm>
            <a:off x="2332553" y="4296761"/>
            <a:ext cx="504496" cy="455680"/>
          </a:xfrm>
          <a:prstGeom prst="ellipse">
            <a:avLst/>
          </a:prstGeom>
          <a:solidFill>
            <a:srgbClr val="FFFFFF"/>
          </a:solidFill>
          <a:ln>
            <a:solidFill>
              <a:srgbClr val="FFFFFF"/>
            </a:solidFill>
          </a:ln>
          <a:effectLst>
            <a:innerShdw blurRad="76200" dist="25400" dir="18900000">
              <a:prstClr val="black">
                <a:alpha val="15000"/>
              </a:prstClr>
            </a:innerShdw>
          </a:effectLst>
        </p:spPr>
        <p:txBody>
          <a:bodyPr lIns="0" tIns="0" rIns="0" bIns="0" anchor="ctr"/>
          <a:lstStyle>
            <a:lvl1pPr eaLnBrk="0" hangingPunct="0">
              <a:defRPr>
                <a:solidFill>
                  <a:schemeClr val="tx1"/>
                </a:solidFill>
                <a:latin typeface="Arial" charset="0"/>
                <a:ea typeface="宋体" charset="0"/>
                <a:cs typeface="宋体" charset="0"/>
              </a:defRPr>
            </a:lvl1pPr>
            <a:lvl2pPr marL="742950" indent="-285750" eaLnBrk="0" hangingPunct="0">
              <a:defRPr>
                <a:solidFill>
                  <a:schemeClr val="tx1"/>
                </a:solidFill>
                <a:latin typeface="Arial" charset="0"/>
                <a:ea typeface="宋体" charset="0"/>
                <a:cs typeface="宋体" charset="0"/>
              </a:defRPr>
            </a:lvl2pPr>
            <a:lvl3pPr marL="1143000" indent="-228600" eaLnBrk="0" hangingPunct="0">
              <a:defRPr>
                <a:solidFill>
                  <a:schemeClr val="tx1"/>
                </a:solidFill>
                <a:latin typeface="Arial" charset="0"/>
                <a:ea typeface="宋体" charset="0"/>
                <a:cs typeface="宋体" charset="0"/>
              </a:defRPr>
            </a:lvl3pPr>
            <a:lvl4pPr marL="1600200" indent="-228600" eaLnBrk="0" hangingPunct="0">
              <a:defRPr>
                <a:solidFill>
                  <a:schemeClr val="tx1"/>
                </a:solidFill>
                <a:latin typeface="Arial" charset="0"/>
                <a:ea typeface="宋体" charset="0"/>
                <a:cs typeface="宋体" charset="0"/>
              </a:defRPr>
            </a:lvl4pPr>
            <a:lvl5pPr marL="2057400" indent="-228600" eaLnBrk="0" hangingPunct="0">
              <a:defRPr>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a:solidFill>
                  <a:schemeClr val="tx1"/>
                </a:solidFill>
                <a:latin typeface="Arial" charset="0"/>
                <a:ea typeface="宋体" charset="0"/>
                <a:cs typeface="宋体" charset="0"/>
              </a:defRPr>
            </a:lvl9pPr>
          </a:lstStyle>
          <a:p>
            <a:pPr algn="ctr" eaLnBrk="1" hangingPunct="1">
              <a:lnSpc>
                <a:spcPct val="120000"/>
              </a:lnSpc>
              <a:defRPr/>
            </a:pPr>
            <a:r>
              <a:rPr lang="en-US" altLang="zh-CN" smtClean="0">
                <a:solidFill>
                  <a:srgbClr val="3B3B3B"/>
                </a:solidFill>
                <a:ea typeface="微软雅黑" charset="0"/>
                <a:cs typeface="Arial" charset="0"/>
              </a:rPr>
              <a:t>03</a:t>
            </a:r>
            <a:endParaRPr lang="zh-CN" altLang="en-US" smtClean="0">
              <a:solidFill>
                <a:srgbClr val="3B3B3B"/>
              </a:solidFill>
              <a:ea typeface="微软雅黑" charset="0"/>
              <a:cs typeface="Arial" charset="0"/>
            </a:endParaRPr>
          </a:p>
        </p:txBody>
      </p:sp>
      <p:sp>
        <p:nvSpPr>
          <p:cNvPr id="15" name="MH_Other_12"/>
          <p:cNvSpPr>
            <a:spLocks noChangeArrowheads="1"/>
          </p:cNvSpPr>
          <p:nvPr>
            <p:custDataLst>
              <p:tags r:id="rId12"/>
            </p:custDataLst>
          </p:nvPr>
        </p:nvSpPr>
        <p:spPr bwMode="auto">
          <a:xfrm>
            <a:off x="1713013" y="5256696"/>
            <a:ext cx="1232439" cy="617854"/>
          </a:xfrm>
          <a:custGeom>
            <a:avLst/>
            <a:gdLst>
              <a:gd name="T0" fmla="*/ 0 w 1944216"/>
              <a:gd name="T1" fmla="*/ 0 h 1080120"/>
              <a:gd name="T2" fmla="*/ 1944216 w 1944216"/>
              <a:gd name="T3" fmla="*/ 1080120 h 1080120"/>
            </a:gdLst>
            <a:ahLst/>
            <a:cxnLst/>
            <a:rect l="T0" t="T1" r="T2" b="T3"/>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solidFill>
            <a:srgbClr val="0070C0"/>
          </a:solidFill>
          <a:ln>
            <a:noFill/>
          </a:ln>
          <a:effectLst>
            <a:outerShdw blurRad="63500" dist="25401" dir="2700000" algn="tl" rotWithShape="0">
              <a:srgbClr val="000000">
                <a:alpha val="14999"/>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lIns="80239" tIns="40119" rIns="80239" bIns="40119" anchor="ctr"/>
          <a:lstStyle/>
          <a:p>
            <a:pPr algn="ctr">
              <a:defRPr/>
            </a:pPr>
            <a:endParaRPr lang="en-US" altLang="zh-CN" sz="1500">
              <a:solidFill>
                <a:srgbClr val="0070C0"/>
              </a:solidFill>
              <a:ea typeface="微软雅黑" charset="0"/>
              <a:cs typeface="Arial" charset="0"/>
            </a:endParaRPr>
          </a:p>
        </p:txBody>
      </p:sp>
      <p:sp>
        <p:nvSpPr>
          <p:cNvPr id="16" name="MH_Other_13"/>
          <p:cNvSpPr/>
          <p:nvPr>
            <p:custDataLst>
              <p:tags r:id="rId13"/>
            </p:custDataLst>
          </p:nvPr>
        </p:nvSpPr>
        <p:spPr>
          <a:xfrm>
            <a:off x="2332553" y="5341736"/>
            <a:ext cx="504496" cy="455680"/>
          </a:xfrm>
          <a:prstGeom prst="ellipse">
            <a:avLst/>
          </a:prstGeom>
          <a:solidFill>
            <a:srgbClr val="FFFFFF"/>
          </a:solidFill>
          <a:ln>
            <a:solidFill>
              <a:srgbClr val="FFFFFF"/>
            </a:solidFill>
          </a:ln>
          <a:effectLst>
            <a:innerShdw blurRad="76200" dist="25400" dir="18900000">
              <a:prstClr val="black">
                <a:alpha val="15000"/>
              </a:prstClr>
            </a:innerShdw>
          </a:effectLst>
        </p:spPr>
        <p:txBody>
          <a:bodyPr lIns="0" tIns="0" rIns="0" bIns="0" anchor="ctr"/>
          <a:lstStyle>
            <a:lvl1pPr eaLnBrk="0" hangingPunct="0">
              <a:defRPr>
                <a:solidFill>
                  <a:schemeClr val="tx1"/>
                </a:solidFill>
                <a:latin typeface="Arial" charset="0"/>
                <a:ea typeface="宋体" charset="0"/>
                <a:cs typeface="宋体" charset="0"/>
              </a:defRPr>
            </a:lvl1pPr>
            <a:lvl2pPr marL="742950" indent="-285750" eaLnBrk="0" hangingPunct="0">
              <a:defRPr>
                <a:solidFill>
                  <a:schemeClr val="tx1"/>
                </a:solidFill>
                <a:latin typeface="Arial" charset="0"/>
                <a:ea typeface="宋体" charset="0"/>
                <a:cs typeface="宋体" charset="0"/>
              </a:defRPr>
            </a:lvl2pPr>
            <a:lvl3pPr marL="1143000" indent="-228600" eaLnBrk="0" hangingPunct="0">
              <a:defRPr>
                <a:solidFill>
                  <a:schemeClr val="tx1"/>
                </a:solidFill>
                <a:latin typeface="Arial" charset="0"/>
                <a:ea typeface="宋体" charset="0"/>
                <a:cs typeface="宋体" charset="0"/>
              </a:defRPr>
            </a:lvl3pPr>
            <a:lvl4pPr marL="1600200" indent="-228600" eaLnBrk="0" hangingPunct="0">
              <a:defRPr>
                <a:solidFill>
                  <a:schemeClr val="tx1"/>
                </a:solidFill>
                <a:latin typeface="Arial" charset="0"/>
                <a:ea typeface="宋体" charset="0"/>
                <a:cs typeface="宋体" charset="0"/>
              </a:defRPr>
            </a:lvl4pPr>
            <a:lvl5pPr marL="2057400" indent="-228600" eaLnBrk="0" hangingPunct="0">
              <a:defRPr>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a:solidFill>
                  <a:schemeClr val="tx1"/>
                </a:solidFill>
                <a:latin typeface="Arial" charset="0"/>
                <a:ea typeface="宋体" charset="0"/>
                <a:cs typeface="宋体" charset="0"/>
              </a:defRPr>
            </a:lvl9pPr>
          </a:lstStyle>
          <a:p>
            <a:pPr algn="ctr" eaLnBrk="1" hangingPunct="1">
              <a:lnSpc>
                <a:spcPct val="120000"/>
              </a:lnSpc>
              <a:defRPr/>
            </a:pPr>
            <a:r>
              <a:rPr lang="en-US" altLang="zh-CN" smtClean="0">
                <a:solidFill>
                  <a:srgbClr val="3B3B3B"/>
                </a:solidFill>
                <a:ea typeface="微软雅黑" charset="0"/>
                <a:cs typeface="Arial" charset="0"/>
              </a:rPr>
              <a:t>04</a:t>
            </a:r>
            <a:endParaRPr lang="zh-CN" altLang="en-US" smtClean="0">
              <a:solidFill>
                <a:srgbClr val="3B3B3B"/>
              </a:solidFill>
              <a:ea typeface="微软雅黑" charset="0"/>
              <a:cs typeface="Arial" charset="0"/>
            </a:endParaRPr>
          </a:p>
        </p:txBody>
      </p:sp>
      <p:sp>
        <p:nvSpPr>
          <p:cNvPr id="117783" name="MH_SubTitle_1"/>
          <p:cNvSpPr txBox="1">
            <a:spLocks noChangeArrowheads="1"/>
          </p:cNvSpPr>
          <p:nvPr>
            <p:custDataLst>
              <p:tags r:id="rId14"/>
            </p:custDataLst>
          </p:nvPr>
        </p:nvSpPr>
        <p:spPr bwMode="auto">
          <a:xfrm>
            <a:off x="3069472" y="2080908"/>
            <a:ext cx="5648680" cy="619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985" tIns="53492" rIns="106985" bIns="53492"/>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lnSpc>
                <a:spcPct val="120000"/>
              </a:lnSpc>
              <a:spcBef>
                <a:spcPct val="40000"/>
              </a:spcBef>
            </a:pPr>
            <a:r>
              <a:rPr lang="en-US" altLang="zh-CN" sz="2300" b="0" dirty="0" smtClean="0">
                <a:latin typeface="Arial" charset="0"/>
                <a:ea typeface="微软雅黑" charset="0"/>
                <a:cs typeface="宋体" charset="0"/>
              </a:rPr>
              <a:t>The program will support for 6-8 years</a:t>
            </a:r>
            <a:endParaRPr lang="en-US" altLang="zh-CN" sz="2300" b="0" dirty="0">
              <a:latin typeface="Arial" charset="0"/>
              <a:cs typeface="Arial" charset="0"/>
            </a:endParaRPr>
          </a:p>
        </p:txBody>
      </p:sp>
      <p:sp>
        <p:nvSpPr>
          <p:cNvPr id="117784" name="MH_SubTitle_2"/>
          <p:cNvSpPr txBox="1">
            <a:spLocks noChangeArrowheads="1"/>
          </p:cNvSpPr>
          <p:nvPr>
            <p:custDataLst>
              <p:tags r:id="rId15"/>
            </p:custDataLst>
          </p:nvPr>
        </p:nvSpPr>
        <p:spPr bwMode="auto">
          <a:xfrm>
            <a:off x="3069471" y="2988543"/>
            <a:ext cx="6759857" cy="844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985" tIns="53492" rIns="106985" bIns="53492"/>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lnSpc>
                <a:spcPct val="120000"/>
              </a:lnSpc>
              <a:spcBef>
                <a:spcPct val="40000"/>
              </a:spcBef>
            </a:pPr>
            <a:r>
              <a:rPr lang="en-US" altLang="zh-CN" sz="2300" b="0" dirty="0" smtClean="0">
                <a:latin typeface="Arial" charset="0"/>
                <a:ea typeface="微软雅黑" charset="0"/>
                <a:cs typeface="宋体" charset="0"/>
              </a:rPr>
              <a:t>The first half of the program will support small/pilot studies, later will support major grants</a:t>
            </a:r>
            <a:endParaRPr lang="en-US" altLang="zh-CN" sz="2300" b="0" dirty="0">
              <a:latin typeface="Arial" charset="0"/>
              <a:cs typeface="Arial" charset="0"/>
            </a:endParaRPr>
          </a:p>
        </p:txBody>
      </p:sp>
      <p:sp>
        <p:nvSpPr>
          <p:cNvPr id="117785" name="MH_SubTitle_3"/>
          <p:cNvSpPr txBox="1">
            <a:spLocks noChangeArrowheads="1"/>
          </p:cNvSpPr>
          <p:nvPr>
            <p:custDataLst>
              <p:tags r:id="rId16"/>
            </p:custDataLst>
          </p:nvPr>
        </p:nvSpPr>
        <p:spPr bwMode="auto">
          <a:xfrm>
            <a:off x="3060576" y="4068663"/>
            <a:ext cx="7696931"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985" tIns="53492" rIns="106985" bIns="53492"/>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lnSpc>
                <a:spcPct val="120000"/>
              </a:lnSpc>
              <a:spcBef>
                <a:spcPct val="40000"/>
              </a:spcBef>
            </a:pPr>
            <a:r>
              <a:rPr lang="en-US" altLang="zh-CN" sz="2300" b="0" dirty="0" smtClean="0">
                <a:latin typeface="Arial" charset="0"/>
                <a:ea typeface="微软雅黑" charset="0"/>
                <a:cs typeface="宋体" charset="0"/>
              </a:rPr>
              <a:t>The major part of the program will be major grants with integrated major grants, like PPG. </a:t>
            </a:r>
            <a:endParaRPr lang="en-US" altLang="zh-CN" sz="2300" b="0" dirty="0">
              <a:solidFill>
                <a:srgbClr val="0070C0"/>
              </a:solidFill>
              <a:latin typeface="Arial" charset="0"/>
              <a:cs typeface="Arial" charset="0"/>
            </a:endParaRPr>
          </a:p>
        </p:txBody>
      </p:sp>
      <p:sp>
        <p:nvSpPr>
          <p:cNvPr id="117786" name="MH_SubTitle_4"/>
          <p:cNvSpPr txBox="1">
            <a:spLocks noChangeArrowheads="1"/>
          </p:cNvSpPr>
          <p:nvPr>
            <p:custDataLst>
              <p:tags r:id="rId17"/>
            </p:custDataLst>
          </p:nvPr>
        </p:nvSpPr>
        <p:spPr bwMode="auto">
          <a:xfrm>
            <a:off x="3069472" y="5076775"/>
            <a:ext cx="6555569" cy="1130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985" tIns="53492" rIns="106985" bIns="53492"/>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lnSpc>
                <a:spcPct val="120000"/>
              </a:lnSpc>
              <a:spcBef>
                <a:spcPct val="40000"/>
              </a:spcBef>
            </a:pPr>
            <a:r>
              <a:rPr lang="en-US" altLang="zh-CN" sz="2300" b="0" dirty="0" smtClean="0">
                <a:latin typeface="Arial" charset="0"/>
                <a:ea typeface="微软雅黑" charset="0"/>
                <a:cs typeface="宋体" charset="0"/>
              </a:rPr>
              <a:t>The program is composed</a:t>
            </a:r>
            <a:r>
              <a:rPr lang="en-US" altLang="zh-CN" sz="2300" b="0" dirty="0">
                <a:latin typeface="Arial" charset="0"/>
                <a:ea typeface="微软雅黑" charset="0"/>
                <a:cs typeface="宋体" charset="0"/>
              </a:rPr>
              <a:t> </a:t>
            </a:r>
            <a:r>
              <a:rPr lang="en-US" altLang="zh-CN" sz="2300" b="0" dirty="0" smtClean="0">
                <a:latin typeface="Arial" charset="0"/>
                <a:ea typeface="微软雅黑" charset="0"/>
                <a:cs typeface="宋体" charset="0"/>
              </a:rPr>
              <a:t>of:</a:t>
            </a:r>
          </a:p>
          <a:p>
            <a:pPr eaLnBrk="1" hangingPunct="1">
              <a:lnSpc>
                <a:spcPct val="120000"/>
              </a:lnSpc>
              <a:spcBef>
                <a:spcPct val="40000"/>
              </a:spcBef>
            </a:pPr>
            <a:r>
              <a:rPr lang="en-US" altLang="zh-CN" sz="2300" b="0" dirty="0" smtClean="0">
                <a:latin typeface="Arial" charset="0"/>
                <a:ea typeface="微软雅黑" charset="0"/>
                <a:cs typeface="宋体" charset="0"/>
              </a:rPr>
              <a:t>pilot grant, major project, integrated projects.  </a:t>
            </a:r>
            <a:endParaRPr lang="en-US" altLang="zh-CN" sz="2100" b="0" dirty="0">
              <a:latin typeface="Arial" charset="0"/>
              <a:cs typeface="Arial" charset="0"/>
            </a:endParaRPr>
          </a:p>
        </p:txBody>
      </p:sp>
    </p:spTree>
    <p:extLst>
      <p:ext uri="{BB962C8B-B14F-4D97-AF65-F5344CB8AC3E}">
        <p14:creationId xmlns:p14="http://schemas.microsoft.com/office/powerpoint/2010/main" val="393924205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extBox 1"/>
          <p:cNvSpPr txBox="1">
            <a:spLocks noChangeArrowheads="1"/>
          </p:cNvSpPr>
          <p:nvPr/>
        </p:nvSpPr>
        <p:spPr bwMode="auto">
          <a:xfrm>
            <a:off x="800499" y="1620391"/>
            <a:ext cx="9754528" cy="450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6985" tIns="53492" rIns="106985" bIns="53492">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a:endParaRPr lang="en-US" altLang="zh-CN" dirty="0">
              <a:solidFill>
                <a:srgbClr val="FF0000"/>
              </a:solidFill>
              <a:latin typeface="黑体" charset="0"/>
              <a:ea typeface="黑体" charset="0"/>
              <a:cs typeface="黑体" charset="0"/>
            </a:endParaRPr>
          </a:p>
          <a:p>
            <a:pPr algn="ctr"/>
            <a:r>
              <a:rPr lang="en-US" altLang="zh-CN" sz="3300" dirty="0" smtClean="0">
                <a:solidFill>
                  <a:srgbClr val="000090"/>
                </a:solidFill>
                <a:latin typeface="Arial"/>
                <a:ea typeface="黑体" charset="0"/>
                <a:cs typeface="Arial"/>
              </a:rPr>
              <a:t>Major Project: </a:t>
            </a:r>
          </a:p>
          <a:p>
            <a:pPr algn="ctr"/>
            <a:r>
              <a:rPr lang="en-US" altLang="zh-CN" sz="3200" dirty="0" smtClean="0">
                <a:solidFill>
                  <a:srgbClr val="000090"/>
                </a:solidFill>
                <a:latin typeface="Arial"/>
                <a:ea typeface="黑体" charset="0"/>
                <a:cs typeface="Arial"/>
              </a:rPr>
              <a:t>“</a:t>
            </a:r>
            <a:r>
              <a:rPr lang="en-US" altLang="zh-CN" sz="3200" dirty="0">
                <a:solidFill>
                  <a:srgbClr val="000090"/>
                </a:solidFill>
                <a:latin typeface="Arial"/>
                <a:ea typeface="黑体" charset="0"/>
                <a:cs typeface="Arial"/>
              </a:rPr>
              <a:t>Mechanisms </a:t>
            </a:r>
            <a:r>
              <a:rPr lang="en-US" altLang="zh-CN" sz="3200" dirty="0" smtClean="0">
                <a:solidFill>
                  <a:srgbClr val="000090"/>
                </a:solidFill>
                <a:latin typeface="Arial"/>
                <a:ea typeface="黑体" charset="0"/>
                <a:cs typeface="Arial"/>
              </a:rPr>
              <a:t>of Organ Aging and Degeneration”</a:t>
            </a:r>
            <a:r>
              <a:rPr lang="en-US" altLang="ja-JP" sz="3200" dirty="0" smtClean="0">
                <a:solidFill>
                  <a:srgbClr val="000090"/>
                </a:solidFill>
                <a:latin typeface="Arial"/>
                <a:cs typeface="Arial"/>
              </a:rPr>
              <a:t> </a:t>
            </a:r>
            <a:endParaRPr lang="en-US" altLang="ja-JP" sz="3200" dirty="0">
              <a:solidFill>
                <a:srgbClr val="000090"/>
              </a:solidFill>
              <a:latin typeface="Arial"/>
              <a:cs typeface="Arial"/>
            </a:endParaRPr>
          </a:p>
          <a:p>
            <a:pPr algn="ctr"/>
            <a:r>
              <a:rPr lang="en-US" sz="3200" dirty="0">
                <a:solidFill>
                  <a:srgbClr val="000090"/>
                </a:solidFill>
                <a:latin typeface="Arial"/>
                <a:ea typeface="黑体" charset="0"/>
                <a:cs typeface="Arial"/>
              </a:rPr>
              <a:t>(2016-2024</a:t>
            </a:r>
            <a:r>
              <a:rPr lang="en-US" sz="3200" dirty="0" smtClean="0">
                <a:solidFill>
                  <a:srgbClr val="000090"/>
                </a:solidFill>
                <a:latin typeface="Arial"/>
                <a:ea typeface="黑体" charset="0"/>
                <a:cs typeface="Arial"/>
              </a:rPr>
              <a:t>)</a:t>
            </a:r>
            <a:endParaRPr lang="en-US" sz="3300" dirty="0">
              <a:solidFill>
                <a:srgbClr val="000090"/>
              </a:solidFill>
              <a:latin typeface="黑体" charset="0"/>
              <a:ea typeface="黑体" charset="0"/>
              <a:cs typeface="黑体" charset="0"/>
            </a:endParaRPr>
          </a:p>
          <a:p>
            <a:pPr algn="ctr"/>
            <a:r>
              <a:rPr lang="en-US" sz="3300" b="0" dirty="0" smtClean="0">
                <a:solidFill>
                  <a:srgbClr val="133009"/>
                </a:solidFill>
                <a:latin typeface="Arial"/>
                <a:ea typeface="黑体" charset="0"/>
                <a:cs typeface="Arial"/>
              </a:rPr>
              <a:t>250 millions of RMB </a:t>
            </a:r>
          </a:p>
          <a:p>
            <a:pPr algn="ctr"/>
            <a:r>
              <a:rPr lang="en-US" sz="3300" b="0" dirty="0" smtClean="0">
                <a:solidFill>
                  <a:srgbClr val="133009"/>
                </a:solidFill>
                <a:latin typeface="Arial"/>
                <a:ea typeface="黑体" charset="0"/>
                <a:cs typeface="Arial"/>
              </a:rPr>
              <a:t>(approximately 45 millions of US dollars)</a:t>
            </a:r>
          </a:p>
          <a:p>
            <a:pPr algn="ctr"/>
            <a:endParaRPr lang="en-US" altLang="zh-CN" sz="3300" b="0" dirty="0">
              <a:solidFill>
                <a:srgbClr val="133009"/>
              </a:solidFill>
              <a:latin typeface="Arial"/>
              <a:ea typeface="黑体" charset="0"/>
              <a:cs typeface="Arial"/>
            </a:endParaRPr>
          </a:p>
          <a:p>
            <a:pPr algn="ctr"/>
            <a:r>
              <a:rPr lang="en-US" altLang="zh-CN" sz="2800" b="0" dirty="0" smtClean="0">
                <a:solidFill>
                  <a:srgbClr val="000090"/>
                </a:solidFill>
                <a:latin typeface="Arial"/>
                <a:ea typeface="黑体" charset="0"/>
                <a:cs typeface="Arial"/>
              </a:rPr>
              <a:t>Yong Shen: Chief Scientist (PI) and Chair </a:t>
            </a:r>
          </a:p>
          <a:p>
            <a:pPr algn="ctr"/>
            <a:r>
              <a:rPr lang="en-US" altLang="zh-CN" sz="2800" b="0" dirty="0" smtClean="0">
                <a:solidFill>
                  <a:srgbClr val="000090"/>
                </a:solidFill>
                <a:latin typeface="Arial"/>
                <a:ea typeface="黑体" charset="0"/>
                <a:cs typeface="Arial"/>
              </a:rPr>
              <a:t>Scientist Advisory Committee</a:t>
            </a:r>
            <a:endParaRPr lang="en-US" sz="2800" b="0" dirty="0">
              <a:solidFill>
                <a:srgbClr val="133009"/>
              </a:solidFill>
              <a:latin typeface="黑体" charset="0"/>
              <a:ea typeface="黑体" charset="0"/>
              <a:cs typeface="黑体" charset="0"/>
            </a:endParaRPr>
          </a:p>
        </p:txBody>
      </p:sp>
      <p:sp>
        <p:nvSpPr>
          <p:cNvPr id="2" name="TextBox 1"/>
          <p:cNvSpPr txBox="1"/>
          <p:nvPr/>
        </p:nvSpPr>
        <p:spPr>
          <a:xfrm>
            <a:off x="817464" y="675575"/>
            <a:ext cx="7571704" cy="584776"/>
          </a:xfrm>
          <a:prstGeom prst="rect">
            <a:avLst/>
          </a:prstGeom>
          <a:solidFill>
            <a:schemeClr val="bg1"/>
          </a:solidFill>
        </p:spPr>
        <p:txBody>
          <a:bodyPr wrap="none" rtlCol="0">
            <a:spAutoFit/>
          </a:bodyPr>
          <a:lstStyle/>
          <a:p>
            <a:r>
              <a:rPr lang="en-US" altLang="zh-CN" sz="3200" b="1" dirty="0">
                <a:solidFill>
                  <a:srgbClr val="800000"/>
                </a:solidFill>
                <a:latin typeface="Arial"/>
                <a:ea typeface="黑体" charset="0"/>
                <a:cs typeface="Arial"/>
              </a:rPr>
              <a:t>National Science Foundation of </a:t>
            </a:r>
            <a:r>
              <a:rPr lang="en-US" altLang="zh-CN" sz="3200" b="1" dirty="0" smtClean="0">
                <a:solidFill>
                  <a:srgbClr val="800000"/>
                </a:solidFill>
                <a:latin typeface="Arial"/>
                <a:ea typeface="黑体" charset="0"/>
                <a:cs typeface="Arial"/>
              </a:rPr>
              <a:t>China</a:t>
            </a:r>
            <a:endParaRPr lang="en-US" altLang="zh-CN" sz="3200" b="1" dirty="0">
              <a:solidFill>
                <a:srgbClr val="800000"/>
              </a:solidFill>
              <a:latin typeface="Arial"/>
              <a:ea typeface="黑体" charset="0"/>
              <a:cs typeface="Arial"/>
            </a:endParaRPr>
          </a:p>
        </p:txBody>
      </p:sp>
    </p:spTree>
    <p:extLst>
      <p:ext uri="{BB962C8B-B14F-4D97-AF65-F5344CB8AC3E}">
        <p14:creationId xmlns:p14="http://schemas.microsoft.com/office/powerpoint/2010/main" val="277656282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3"/>
          <p:cNvSpPr txBox="1"/>
          <p:nvPr/>
        </p:nvSpPr>
        <p:spPr>
          <a:xfrm>
            <a:off x="1" y="1620391"/>
            <a:ext cx="11161712" cy="1708424"/>
          </a:xfrm>
          <a:prstGeom prst="rect">
            <a:avLst/>
          </a:prstGeom>
          <a:noFill/>
          <a:effectLst/>
        </p:spPr>
        <p:txBody>
          <a:bodyPr wrap="square" lIns="106942" tIns="53471" rIns="106942" bIns="53471">
            <a:spAutoFit/>
          </a:bodyPr>
          <a:lstStyle/>
          <a:p>
            <a:pPr algn="ctr" defTabSz="1069105" fontAlgn="auto">
              <a:spcBef>
                <a:spcPts val="0"/>
              </a:spcBef>
              <a:spcAft>
                <a:spcPts val="0"/>
              </a:spcAft>
              <a:defRPr/>
            </a:pPr>
            <a:r>
              <a:rPr lang="en-US" altLang="zh-CN" sz="3600" b="1" dirty="0" smtClean="0">
                <a:solidFill>
                  <a:srgbClr val="000090"/>
                </a:solidFill>
                <a:latin typeface="Arial"/>
                <a:ea typeface="微软雅黑" panose="020B0503020204020204" pitchFamily="34" charset="-122"/>
                <a:cs typeface="Arial"/>
              </a:rPr>
              <a:t>Mechanisms of cerebral small vessel diseases and clinical evaluation technologies</a:t>
            </a:r>
          </a:p>
          <a:p>
            <a:pPr algn="ctr" defTabSz="1069105" fontAlgn="auto">
              <a:spcBef>
                <a:spcPts val="0"/>
              </a:spcBef>
              <a:spcAft>
                <a:spcPts val="0"/>
              </a:spcAft>
              <a:defRPr/>
            </a:pPr>
            <a:r>
              <a:rPr lang="en-US" altLang="zh-CN" sz="2800" dirty="0" smtClean="0">
                <a:solidFill>
                  <a:srgbClr val="000090"/>
                </a:solidFill>
                <a:latin typeface="Arial"/>
                <a:ea typeface="微软雅黑" panose="020B0503020204020204" pitchFamily="34" charset="-122"/>
                <a:cs typeface="Arial"/>
              </a:rPr>
              <a:t>(12.5 Millions of </a:t>
            </a:r>
            <a:r>
              <a:rPr lang="en-US" altLang="zh-CN" sz="2800" dirty="0" smtClean="0">
                <a:solidFill>
                  <a:srgbClr val="000090"/>
                </a:solidFill>
                <a:latin typeface="Arial"/>
                <a:ea typeface="微软雅黑" panose="020B0503020204020204" pitchFamily="34" charset="-122"/>
                <a:cs typeface="Arial"/>
              </a:rPr>
              <a:t>RMB)</a:t>
            </a:r>
            <a:endParaRPr lang="zh-CN" altLang="en-US" sz="2800" dirty="0">
              <a:solidFill>
                <a:srgbClr val="000090"/>
              </a:solidFill>
              <a:latin typeface="微软雅黑" panose="020B0503020204020204" pitchFamily="34" charset="-122"/>
              <a:ea typeface="微软雅黑" panose="020B0503020204020204" pitchFamily="34" charset="-122"/>
            </a:endParaRPr>
          </a:p>
        </p:txBody>
      </p:sp>
      <p:sp>
        <p:nvSpPr>
          <p:cNvPr id="14" name="矩形 13"/>
          <p:cNvSpPr/>
          <p:nvPr/>
        </p:nvSpPr>
        <p:spPr>
          <a:xfrm>
            <a:off x="1836440" y="4142434"/>
            <a:ext cx="8208912" cy="574823"/>
          </a:xfrm>
          <a:prstGeom prst="rect">
            <a:avLst/>
          </a:prstGeom>
        </p:spPr>
        <p:txBody>
          <a:bodyPr wrap="square" lIns="106985" tIns="53492" rIns="106985" bIns="53492">
            <a:spAutoFit/>
          </a:bodyPr>
          <a:lstStyle/>
          <a:p>
            <a:pPr marL="401193" indent="-401193">
              <a:lnSpc>
                <a:spcPct val="110000"/>
              </a:lnSpc>
            </a:pPr>
            <a:r>
              <a:rPr lang="en-US" altLang="zh-CN" sz="2800" kern="0" dirty="0" smtClean="0">
                <a:solidFill>
                  <a:srgbClr val="000090"/>
                </a:solidFill>
                <a:latin typeface="微软雅黑" panose="020B0503020204020204" pitchFamily="34" charset="-122"/>
                <a:ea typeface="微软雅黑" panose="020B0503020204020204" pitchFamily="34" charset="-122"/>
              </a:rPr>
              <a:t>University of Science and Technology of China</a:t>
            </a:r>
            <a:endParaRPr lang="zh-CN" altLang="en-US" sz="2800" kern="0" dirty="0">
              <a:solidFill>
                <a:srgbClr val="000090"/>
              </a:solidFill>
              <a:latin typeface="微软雅黑" panose="020B0503020204020204" pitchFamily="34" charset="-122"/>
              <a:ea typeface="微软雅黑" panose="020B0503020204020204" pitchFamily="34" charset="-122"/>
            </a:endParaRPr>
          </a:p>
        </p:txBody>
      </p:sp>
      <p:sp>
        <p:nvSpPr>
          <p:cNvPr id="11" name="矩形 10"/>
          <p:cNvSpPr/>
          <p:nvPr/>
        </p:nvSpPr>
        <p:spPr>
          <a:xfrm>
            <a:off x="996850" y="5076775"/>
            <a:ext cx="9984606" cy="723582"/>
          </a:xfrm>
          <a:prstGeom prst="rect">
            <a:avLst/>
          </a:prstGeom>
        </p:spPr>
        <p:txBody>
          <a:bodyPr wrap="square" lIns="106985" tIns="53492" rIns="106985" bIns="53492">
            <a:spAutoFit/>
          </a:bodyPr>
          <a:lstStyle/>
          <a:p>
            <a:r>
              <a:rPr lang="en-US" altLang="zh-CN" sz="2000" u="sng" kern="0" dirty="0" smtClean="0">
                <a:solidFill>
                  <a:srgbClr val="800000"/>
                </a:solidFill>
                <a:latin typeface="Arial"/>
                <a:ea typeface="微软雅黑" panose="020B0503020204020204" pitchFamily="34" charset="-122"/>
                <a:cs typeface="Arial"/>
              </a:rPr>
              <a:t>Basic research (5 institution): </a:t>
            </a:r>
            <a:r>
              <a:rPr lang="en-US" altLang="zh-CN" sz="2000" kern="0" dirty="0" smtClean="0">
                <a:solidFill>
                  <a:srgbClr val="000048"/>
                </a:solidFill>
                <a:latin typeface="Arial"/>
                <a:ea typeface="微软雅黑" panose="020B0503020204020204" pitchFamily="34" charset="-122"/>
                <a:cs typeface="Arial"/>
              </a:rPr>
              <a:t>USTC, </a:t>
            </a:r>
            <a:r>
              <a:rPr lang="en-US" altLang="zh-CN" sz="2000" kern="0" dirty="0" err="1" smtClean="0">
                <a:solidFill>
                  <a:srgbClr val="000048"/>
                </a:solidFill>
                <a:latin typeface="Arial"/>
                <a:ea typeface="微软雅黑" panose="020B0503020204020204" pitchFamily="34" charset="-122"/>
                <a:cs typeface="Arial"/>
              </a:rPr>
              <a:t>Fudan</a:t>
            </a:r>
            <a:r>
              <a:rPr lang="en-US" altLang="zh-CN" sz="2000" kern="0" dirty="0" smtClean="0">
                <a:solidFill>
                  <a:srgbClr val="000048"/>
                </a:solidFill>
                <a:latin typeface="Arial"/>
                <a:ea typeface="微软雅黑" panose="020B0503020204020204" pitchFamily="34" charset="-122"/>
                <a:cs typeface="Arial"/>
              </a:rPr>
              <a:t> Univ. Institute of  Genetics,</a:t>
            </a:r>
          </a:p>
          <a:p>
            <a:r>
              <a:rPr lang="en-US" altLang="zh-CN" sz="2000" kern="0" dirty="0" smtClean="0">
                <a:solidFill>
                  <a:srgbClr val="000048"/>
                </a:solidFill>
                <a:latin typeface="Arial"/>
                <a:ea typeface="微软雅黑" panose="020B0503020204020204" pitchFamily="34" charset="-122"/>
                <a:cs typeface="Arial"/>
              </a:rPr>
              <a:t>                                                Hefei Martial Science Institution</a:t>
            </a:r>
            <a:endParaRPr lang="zh-CN" altLang="en-US" sz="2000" dirty="0">
              <a:solidFill>
                <a:srgbClr val="000048"/>
              </a:solidFill>
              <a:latin typeface="Arial"/>
              <a:ea typeface="Heiti SC Light"/>
              <a:cs typeface="Arial"/>
            </a:endParaRPr>
          </a:p>
        </p:txBody>
      </p:sp>
      <p:sp>
        <p:nvSpPr>
          <p:cNvPr id="12" name="矩形 11"/>
          <p:cNvSpPr/>
          <p:nvPr/>
        </p:nvSpPr>
        <p:spPr>
          <a:xfrm>
            <a:off x="2484512" y="3492599"/>
            <a:ext cx="6984776" cy="574823"/>
          </a:xfrm>
          <a:prstGeom prst="rect">
            <a:avLst/>
          </a:prstGeom>
        </p:spPr>
        <p:txBody>
          <a:bodyPr wrap="square" lIns="106985" tIns="53492" rIns="106985" bIns="53492">
            <a:spAutoFit/>
          </a:bodyPr>
          <a:lstStyle/>
          <a:p>
            <a:pPr marL="401193" indent="-401193">
              <a:lnSpc>
                <a:spcPct val="110000"/>
              </a:lnSpc>
            </a:pPr>
            <a:r>
              <a:rPr lang="en-US" altLang="zh-CN" sz="2800" b="1" kern="0" dirty="0" smtClean="0">
                <a:solidFill>
                  <a:srgbClr val="000090"/>
                </a:solidFill>
                <a:latin typeface="微软雅黑" panose="020B0503020204020204" pitchFamily="34" charset="-122"/>
                <a:ea typeface="微软雅黑" panose="020B0503020204020204" pitchFamily="34" charset="-122"/>
              </a:rPr>
              <a:t>Chief Scientist (PI)</a:t>
            </a:r>
            <a:r>
              <a:rPr lang="zh-CN" altLang="en-US" sz="2800" b="1" kern="0" dirty="0" smtClean="0">
                <a:solidFill>
                  <a:srgbClr val="000090"/>
                </a:solidFill>
                <a:latin typeface="微软雅黑" panose="020B0503020204020204" pitchFamily="34" charset="-122"/>
                <a:ea typeface="微软雅黑" panose="020B0503020204020204" pitchFamily="34" charset="-122"/>
              </a:rPr>
              <a:t>：  </a:t>
            </a:r>
            <a:r>
              <a:rPr lang="en-US" altLang="zh-CN" sz="2800" b="1" kern="0" dirty="0" smtClean="0">
                <a:solidFill>
                  <a:srgbClr val="000090"/>
                </a:solidFill>
                <a:latin typeface="微软雅黑" panose="020B0503020204020204" pitchFamily="34" charset="-122"/>
                <a:ea typeface="微软雅黑" panose="020B0503020204020204" pitchFamily="34" charset="-122"/>
              </a:rPr>
              <a:t>Yong Shen</a:t>
            </a:r>
            <a:endParaRPr lang="zh-CN" altLang="en-US" sz="2800" b="1" kern="0" dirty="0">
              <a:solidFill>
                <a:srgbClr val="00009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252264" y="540271"/>
            <a:ext cx="5746044" cy="723582"/>
          </a:xfrm>
          <a:prstGeom prst="rect">
            <a:avLst/>
          </a:prstGeom>
          <a:solidFill>
            <a:schemeClr val="bg1"/>
          </a:solidFill>
        </p:spPr>
        <p:txBody>
          <a:bodyPr wrap="none" lIns="106985" tIns="53492" rIns="106985" bIns="53492" rtlCol="0">
            <a:spAutoFit/>
          </a:bodyPr>
          <a:lstStyle/>
          <a:p>
            <a:r>
              <a:rPr lang="en-US" altLang="zh-CN" sz="2000" b="1" dirty="0" smtClean="0">
                <a:solidFill>
                  <a:srgbClr val="800000"/>
                </a:solidFill>
                <a:latin typeface="Arial"/>
                <a:ea typeface="微软雅黑" panose="020B0503020204020204" pitchFamily="34" charset="-122"/>
                <a:cs typeface="Arial"/>
              </a:rPr>
              <a:t>Ministry of Science and Technology of China</a:t>
            </a:r>
          </a:p>
          <a:p>
            <a:r>
              <a:rPr lang="en-US" altLang="zh-CN" sz="2000" b="1" dirty="0" smtClean="0">
                <a:solidFill>
                  <a:srgbClr val="800000"/>
                </a:solidFill>
                <a:latin typeface="Arial"/>
                <a:ea typeface="微软雅黑" panose="020B0503020204020204" pitchFamily="34" charset="-122"/>
                <a:cs typeface="Arial"/>
              </a:rPr>
              <a:t>Major projects on chronic disease prevention</a:t>
            </a:r>
          </a:p>
        </p:txBody>
      </p:sp>
      <p:sp>
        <p:nvSpPr>
          <p:cNvPr id="13" name="矩形 12"/>
          <p:cNvSpPr/>
          <p:nvPr/>
        </p:nvSpPr>
        <p:spPr>
          <a:xfrm>
            <a:off x="974569" y="5796855"/>
            <a:ext cx="9574839" cy="1031358"/>
          </a:xfrm>
          <a:prstGeom prst="rect">
            <a:avLst/>
          </a:prstGeom>
        </p:spPr>
        <p:txBody>
          <a:bodyPr wrap="square" lIns="106985" tIns="53492" rIns="106985" bIns="53492">
            <a:spAutoFit/>
          </a:bodyPr>
          <a:lstStyle/>
          <a:p>
            <a:pPr algn="just"/>
            <a:r>
              <a:rPr lang="en-US" altLang="zh-CN" sz="2000" u="sng" kern="0" dirty="0" smtClean="0">
                <a:solidFill>
                  <a:srgbClr val="800000"/>
                </a:solidFill>
                <a:latin typeface="Arial"/>
                <a:ea typeface="微软雅黑" panose="020B0503020204020204" pitchFamily="34" charset="-122"/>
                <a:cs typeface="Arial"/>
              </a:rPr>
              <a:t>Clinical research (9 Institutions): </a:t>
            </a:r>
            <a:r>
              <a:rPr lang="en-US" altLang="zh-CN" sz="2000" kern="0" dirty="0" smtClean="0">
                <a:solidFill>
                  <a:srgbClr val="000048"/>
                </a:solidFill>
                <a:latin typeface="Arial"/>
                <a:ea typeface="微软雅黑" panose="020B0503020204020204" pitchFamily="34" charset="-122"/>
                <a:cs typeface="Arial"/>
              </a:rPr>
              <a:t>Beijing Union Hospital,</a:t>
            </a:r>
            <a:r>
              <a:rPr lang="zh-CN" altLang="en-US" sz="2000" dirty="0" smtClean="0">
                <a:solidFill>
                  <a:srgbClr val="000048"/>
                </a:solidFill>
                <a:latin typeface="Arial"/>
                <a:ea typeface="Heiti SC Light"/>
                <a:cs typeface="Arial"/>
              </a:rPr>
              <a:t>、</a:t>
            </a:r>
            <a:r>
              <a:rPr lang="en-US" altLang="zh-CN" sz="2000" dirty="0" smtClean="0">
                <a:solidFill>
                  <a:srgbClr val="000048"/>
                </a:solidFill>
                <a:latin typeface="Arial"/>
                <a:ea typeface="Heiti SC Light"/>
                <a:cs typeface="Arial"/>
              </a:rPr>
              <a:t>Beijing </a:t>
            </a:r>
            <a:r>
              <a:rPr lang="en-US" altLang="zh-CN" sz="2000" dirty="0" err="1" smtClean="0">
                <a:solidFill>
                  <a:srgbClr val="000048"/>
                </a:solidFill>
                <a:latin typeface="Arial"/>
                <a:ea typeface="Heiti SC Light"/>
                <a:cs typeface="Arial"/>
              </a:rPr>
              <a:t>Tiantan</a:t>
            </a:r>
            <a:r>
              <a:rPr lang="en-US" altLang="zh-CN" sz="2000" dirty="0" smtClean="0">
                <a:solidFill>
                  <a:srgbClr val="000048"/>
                </a:solidFill>
                <a:latin typeface="Arial"/>
                <a:ea typeface="Heiti SC Light"/>
                <a:cs typeface="Arial"/>
              </a:rPr>
              <a:t> Hospital, Shanghai </a:t>
            </a:r>
            <a:r>
              <a:rPr lang="en-US" altLang="zh-CN" sz="2000" dirty="0" err="1" smtClean="0">
                <a:solidFill>
                  <a:srgbClr val="000048"/>
                </a:solidFill>
                <a:latin typeface="Arial"/>
                <a:ea typeface="Heiti SC Light"/>
                <a:cs typeface="Arial"/>
              </a:rPr>
              <a:t>Huashan</a:t>
            </a:r>
            <a:r>
              <a:rPr lang="en-US" altLang="zh-CN" sz="2000" dirty="0" smtClean="0">
                <a:solidFill>
                  <a:srgbClr val="000048"/>
                </a:solidFill>
                <a:latin typeface="Arial"/>
                <a:ea typeface="Heiti SC Light"/>
                <a:cs typeface="Arial"/>
              </a:rPr>
              <a:t> Hospital, </a:t>
            </a:r>
            <a:r>
              <a:rPr lang="en-US" altLang="zh-CN" sz="2000" dirty="0" err="1" smtClean="0">
                <a:solidFill>
                  <a:srgbClr val="000048"/>
                </a:solidFill>
                <a:latin typeface="Arial"/>
                <a:ea typeface="Heiti SC Light"/>
                <a:cs typeface="Arial"/>
              </a:rPr>
              <a:t>Huaxi</a:t>
            </a:r>
            <a:r>
              <a:rPr lang="en-US" altLang="zh-CN" sz="2000" dirty="0" smtClean="0">
                <a:solidFill>
                  <a:srgbClr val="000048"/>
                </a:solidFill>
                <a:latin typeface="Arial"/>
                <a:ea typeface="Heiti SC Light"/>
                <a:cs typeface="Arial"/>
              </a:rPr>
              <a:t> Hospital, Wuhan </a:t>
            </a:r>
            <a:r>
              <a:rPr lang="en-US" altLang="zh-CN" sz="2000" dirty="0" err="1" smtClean="0">
                <a:solidFill>
                  <a:srgbClr val="000048"/>
                </a:solidFill>
                <a:latin typeface="Arial"/>
                <a:ea typeface="Heiti SC Light"/>
                <a:cs typeface="Arial"/>
              </a:rPr>
              <a:t>Tongji</a:t>
            </a:r>
            <a:r>
              <a:rPr lang="en-US" altLang="zh-CN" sz="2000" dirty="0" smtClean="0">
                <a:solidFill>
                  <a:srgbClr val="000048"/>
                </a:solidFill>
                <a:latin typeface="Arial"/>
                <a:ea typeface="Heiti SC Light"/>
                <a:cs typeface="Arial"/>
              </a:rPr>
              <a:t> Hospital, Nanjing </a:t>
            </a:r>
            <a:r>
              <a:rPr lang="en-US" altLang="zh-CN" sz="2000" dirty="0" err="1" smtClean="0">
                <a:solidFill>
                  <a:srgbClr val="000048"/>
                </a:solidFill>
                <a:latin typeface="Arial"/>
                <a:ea typeface="Heiti SC Light"/>
                <a:cs typeface="Arial"/>
              </a:rPr>
              <a:t>Gulou</a:t>
            </a:r>
            <a:r>
              <a:rPr lang="en-US" altLang="zh-CN" sz="2000" dirty="0" smtClean="0">
                <a:solidFill>
                  <a:srgbClr val="000048"/>
                </a:solidFill>
                <a:latin typeface="Arial"/>
                <a:ea typeface="Heiti SC Light"/>
                <a:cs typeface="Arial"/>
              </a:rPr>
              <a:t> Hospital, Changchun Hospital, Chongqing 3</a:t>
            </a:r>
            <a:r>
              <a:rPr lang="en-US" altLang="zh-CN" sz="2000" baseline="30000" dirty="0" smtClean="0">
                <a:solidFill>
                  <a:srgbClr val="000048"/>
                </a:solidFill>
                <a:latin typeface="Arial"/>
                <a:ea typeface="Heiti SC Light"/>
                <a:cs typeface="Arial"/>
              </a:rPr>
              <a:t>rd</a:t>
            </a:r>
            <a:r>
              <a:rPr lang="en-US" altLang="zh-CN" sz="2000" dirty="0" smtClean="0">
                <a:solidFill>
                  <a:srgbClr val="000048"/>
                </a:solidFill>
                <a:latin typeface="Arial"/>
                <a:ea typeface="Heiti SC Light"/>
                <a:cs typeface="Arial"/>
              </a:rPr>
              <a:t> Hospital, Zhejiang 2</a:t>
            </a:r>
            <a:r>
              <a:rPr lang="en-US" altLang="zh-CN" sz="2000" baseline="30000" dirty="0" smtClean="0">
                <a:solidFill>
                  <a:srgbClr val="000048"/>
                </a:solidFill>
                <a:latin typeface="Arial"/>
                <a:ea typeface="Heiti SC Light"/>
                <a:cs typeface="Arial"/>
              </a:rPr>
              <a:t>nd</a:t>
            </a:r>
            <a:r>
              <a:rPr lang="en-US" altLang="zh-CN" sz="2000" dirty="0" smtClean="0">
                <a:solidFill>
                  <a:srgbClr val="000048"/>
                </a:solidFill>
                <a:latin typeface="Arial"/>
                <a:ea typeface="Heiti SC Light"/>
                <a:cs typeface="Arial"/>
              </a:rPr>
              <a:t> Hospital</a:t>
            </a:r>
            <a:endParaRPr lang="zh-CN" altLang="en-US" sz="2000" dirty="0">
              <a:solidFill>
                <a:srgbClr val="000048"/>
              </a:solidFill>
              <a:latin typeface="Arial"/>
              <a:ea typeface="Heiti SC Light"/>
              <a:cs typeface="Arial"/>
            </a:endParaRPr>
          </a:p>
        </p:txBody>
      </p:sp>
      <p:sp>
        <p:nvSpPr>
          <p:cNvPr id="28" name="灯片编号占位符 27"/>
          <p:cNvSpPr>
            <a:spLocks noGrp="1"/>
          </p:cNvSpPr>
          <p:nvPr>
            <p:ph type="sldNum" sz="quarter" idx="12"/>
          </p:nvPr>
        </p:nvSpPr>
        <p:spPr/>
        <p:txBody>
          <a:bodyPr/>
          <a:lstStyle/>
          <a:p>
            <a:pPr>
              <a:defRPr/>
            </a:pPr>
            <a:fld id="{2035E4D7-CE1A-4B67-9EAA-56D4FD5C9F92}" type="slidenum">
              <a:rPr lang="zh-CN" altLang="en-US" smtClean="0"/>
              <a:pPr>
                <a:defRPr/>
              </a:pPr>
              <a:t>17</a:t>
            </a:fld>
            <a:endParaRPr lang="zh-CN" altLang="en-US" dirty="0"/>
          </a:p>
        </p:txBody>
      </p:sp>
    </p:spTree>
    <p:extLst>
      <p:ext uri="{BB962C8B-B14F-4D97-AF65-F5344CB8AC3E}">
        <p14:creationId xmlns:p14="http://schemas.microsoft.com/office/powerpoint/2010/main" val="260778954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3694912" y="2138007"/>
            <a:ext cx="3136826" cy="147748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106985" tIns="53492" rIns="106985" bIns="53492" rtlCol="0" anchor="ctr"/>
          <a:lstStyle/>
          <a:p>
            <a:pPr algn="ctr"/>
            <a:endParaRPr lang="zh-CN" altLang="en-US"/>
          </a:p>
        </p:txBody>
      </p:sp>
      <p:sp>
        <p:nvSpPr>
          <p:cNvPr id="7" name="Text Box 2"/>
          <p:cNvSpPr txBox="1"/>
          <p:nvPr/>
        </p:nvSpPr>
        <p:spPr>
          <a:xfrm>
            <a:off x="900336" y="540271"/>
            <a:ext cx="6768752" cy="723582"/>
          </a:xfrm>
          <a:prstGeom prst="rect">
            <a:avLst/>
          </a:prstGeom>
          <a:solidFill>
            <a:schemeClr val="bg1"/>
          </a:solidFill>
          <a:ln w="9525">
            <a:noFill/>
          </a:ln>
        </p:spPr>
        <p:txBody>
          <a:bodyPr wrap="square" lIns="106985" tIns="53492" rIns="106985" bIns="53492" anchor="t">
            <a:spAutoFit/>
          </a:bodyPr>
          <a:lstStyle/>
          <a:p>
            <a:pPr lvl="0" algn="ctr"/>
            <a:r>
              <a:rPr lang="en-US" altLang="zh-CN" sz="4000" b="1" dirty="0" smtClean="0">
                <a:solidFill>
                  <a:srgbClr val="800000"/>
                </a:solidFill>
                <a:latin typeface="Arial"/>
                <a:ea typeface="微软雅黑" panose="020B0503020204020204" pitchFamily="34" charset="-122"/>
                <a:cs typeface="Arial"/>
                <a:sym typeface="+mn-ea"/>
              </a:rPr>
              <a:t>General goals and aims </a:t>
            </a:r>
            <a:endParaRPr sz="4000" b="1" dirty="0">
              <a:solidFill>
                <a:srgbClr val="800000"/>
              </a:solidFill>
              <a:latin typeface="Arial"/>
              <a:ea typeface="微软雅黑" panose="020B0503020204020204" pitchFamily="34" charset="-122"/>
              <a:cs typeface="Arial"/>
              <a:sym typeface="+mn-ea"/>
            </a:endParaRPr>
          </a:p>
        </p:txBody>
      </p:sp>
      <p:sp>
        <p:nvSpPr>
          <p:cNvPr id="10" name="TextBox 9"/>
          <p:cNvSpPr txBox="1"/>
          <p:nvPr/>
        </p:nvSpPr>
        <p:spPr>
          <a:xfrm>
            <a:off x="396280" y="2450889"/>
            <a:ext cx="2952328" cy="4249162"/>
          </a:xfrm>
          <a:prstGeom prst="rect">
            <a:avLst/>
          </a:prstGeom>
          <a:noFill/>
        </p:spPr>
        <p:txBody>
          <a:bodyPr wrap="square" lIns="106985" tIns="53492" rIns="106985" bIns="53492" rtlCol="0">
            <a:spAutoFit/>
          </a:bodyPr>
          <a:lstStyle/>
          <a:p>
            <a:pPr>
              <a:spcAft>
                <a:spcPts val="2106"/>
              </a:spcAft>
              <a:buFont typeface="Wingdings" pitchFamily="2" charset="2"/>
              <a:buChar char="u"/>
            </a:pPr>
            <a:r>
              <a:rPr lang="en-US" altLang="zh-CN" sz="2600" b="1" dirty="0" smtClean="0">
                <a:latin typeface="Arial"/>
                <a:ea typeface="微软雅黑" pitchFamily="34" charset="-122"/>
                <a:cs typeface="Arial"/>
              </a:rPr>
              <a:t>Elucidate mechanisms of CSVD</a:t>
            </a:r>
            <a:endParaRPr lang="en-US" altLang="zh-CN" sz="2600" b="1" dirty="0">
              <a:latin typeface="Arial"/>
              <a:ea typeface="微软雅黑" pitchFamily="34" charset="-122"/>
              <a:cs typeface="Arial"/>
            </a:endParaRPr>
          </a:p>
          <a:p>
            <a:pPr>
              <a:spcAft>
                <a:spcPts val="2106"/>
              </a:spcAft>
              <a:buFont typeface="Wingdings" pitchFamily="2" charset="2"/>
              <a:buChar char="u"/>
            </a:pPr>
            <a:r>
              <a:rPr lang="en-US" altLang="zh-CN" sz="2800" b="1" dirty="0" smtClean="0">
                <a:latin typeface="Arial"/>
                <a:ea typeface="微软雅黑" pitchFamily="34" charset="-122"/>
                <a:cs typeface="Arial"/>
              </a:rPr>
              <a:t>Identify biomarkers of CSVD</a:t>
            </a:r>
            <a:endParaRPr lang="en-US" altLang="zh-CN" sz="2800" b="1" dirty="0">
              <a:latin typeface="Arial"/>
              <a:ea typeface="微软雅黑" pitchFamily="34" charset="-122"/>
              <a:cs typeface="Arial"/>
            </a:endParaRPr>
          </a:p>
          <a:p>
            <a:pPr>
              <a:spcAft>
                <a:spcPts val="2106"/>
              </a:spcAft>
              <a:buFont typeface="Wingdings" pitchFamily="2" charset="2"/>
              <a:buChar char="u"/>
            </a:pPr>
            <a:r>
              <a:rPr lang="en-US" altLang="zh-CN" sz="2400" b="1" dirty="0" smtClean="0">
                <a:latin typeface="Arial"/>
                <a:ea typeface="微软雅黑" pitchFamily="34" charset="-122"/>
                <a:cs typeface="Arial"/>
              </a:rPr>
              <a:t>Establish evaluation system of CSVD</a:t>
            </a:r>
            <a:endParaRPr lang="en-US" altLang="zh-CN" sz="2400" b="1" dirty="0">
              <a:latin typeface="Arial"/>
              <a:ea typeface="微软雅黑" pitchFamily="34" charset="-122"/>
              <a:cs typeface="Arial"/>
            </a:endParaRPr>
          </a:p>
        </p:txBody>
      </p:sp>
      <p:sp>
        <p:nvSpPr>
          <p:cNvPr id="11" name="TextBox 10"/>
          <p:cNvSpPr txBox="1"/>
          <p:nvPr/>
        </p:nvSpPr>
        <p:spPr>
          <a:xfrm>
            <a:off x="972344" y="1548383"/>
            <a:ext cx="1356396" cy="600471"/>
          </a:xfrm>
          <a:prstGeom prst="rect">
            <a:avLst/>
          </a:prstGeom>
          <a:noFill/>
        </p:spPr>
        <p:txBody>
          <a:bodyPr wrap="none" lIns="106985" tIns="53492" rIns="106985" bIns="53492" rtlCol="0">
            <a:spAutoFit/>
          </a:bodyPr>
          <a:lstStyle/>
          <a:p>
            <a:r>
              <a:rPr lang="en-US" altLang="zh-CN" sz="3200" b="1" dirty="0" smtClean="0">
                <a:solidFill>
                  <a:srgbClr val="000090"/>
                </a:solidFill>
                <a:latin typeface="Arial"/>
                <a:ea typeface="微软雅黑" pitchFamily="34" charset="-122"/>
                <a:cs typeface="Arial"/>
              </a:rPr>
              <a:t>Goals</a:t>
            </a:r>
            <a:endParaRPr lang="zh-CN" altLang="en-US" sz="3200" b="1" dirty="0">
              <a:solidFill>
                <a:srgbClr val="000090"/>
              </a:solidFill>
              <a:latin typeface="Arial"/>
              <a:ea typeface="微软雅黑" pitchFamily="34" charset="-122"/>
              <a:cs typeface="Arial"/>
            </a:endParaRPr>
          </a:p>
        </p:txBody>
      </p:sp>
      <p:sp>
        <p:nvSpPr>
          <p:cNvPr id="13" name="TextBox 12"/>
          <p:cNvSpPr txBox="1"/>
          <p:nvPr/>
        </p:nvSpPr>
        <p:spPr>
          <a:xfrm>
            <a:off x="6100439" y="1523976"/>
            <a:ext cx="2656632" cy="600471"/>
          </a:xfrm>
          <a:prstGeom prst="rect">
            <a:avLst/>
          </a:prstGeom>
          <a:noFill/>
        </p:spPr>
        <p:txBody>
          <a:bodyPr wrap="none" lIns="106985" tIns="53492" rIns="106985" bIns="53492" rtlCol="0">
            <a:spAutoFit/>
          </a:bodyPr>
          <a:lstStyle/>
          <a:p>
            <a:r>
              <a:rPr lang="en-US" altLang="zh-CN" sz="3200" b="1" dirty="0" smtClean="0">
                <a:solidFill>
                  <a:srgbClr val="000090"/>
                </a:solidFill>
                <a:latin typeface="Arial"/>
                <a:ea typeface="微软雅黑" pitchFamily="34" charset="-122"/>
                <a:cs typeface="Arial"/>
              </a:rPr>
              <a:t>Project aims</a:t>
            </a:r>
            <a:endParaRPr lang="zh-CN" altLang="en-US" sz="3200" b="1" dirty="0">
              <a:solidFill>
                <a:srgbClr val="000090"/>
              </a:solidFill>
              <a:latin typeface="Arial"/>
              <a:ea typeface="微软雅黑" pitchFamily="34" charset="-122"/>
              <a:cs typeface="Arial"/>
            </a:endParaRPr>
          </a:p>
        </p:txBody>
      </p:sp>
      <p:sp>
        <p:nvSpPr>
          <p:cNvPr id="14" name="TextBox 13"/>
          <p:cNvSpPr txBox="1"/>
          <p:nvPr/>
        </p:nvSpPr>
        <p:spPr>
          <a:xfrm>
            <a:off x="3694909" y="2172769"/>
            <a:ext cx="3194559" cy="1477634"/>
          </a:xfrm>
          <a:prstGeom prst="rect">
            <a:avLst/>
          </a:prstGeom>
          <a:noFill/>
        </p:spPr>
        <p:txBody>
          <a:bodyPr wrap="square" lIns="106985" tIns="53492" rIns="106985" bIns="53492" rtlCol="0">
            <a:spAutoFit/>
          </a:bodyPr>
          <a:lstStyle/>
          <a:p>
            <a:r>
              <a:rPr lang="en-US" altLang="zh-CN" sz="2300" b="1" dirty="0" smtClean="0">
                <a:solidFill>
                  <a:srgbClr val="0070C0"/>
                </a:solidFill>
                <a:latin typeface="Arial"/>
                <a:ea typeface="微软雅黑" pitchFamily="34" charset="-122"/>
                <a:cs typeface="Arial"/>
              </a:rPr>
              <a:t>Aim</a:t>
            </a:r>
            <a:r>
              <a:rPr lang="en-US" altLang="zh-CN" sz="2300" b="1" dirty="0" smtClean="0">
                <a:solidFill>
                  <a:srgbClr val="0070C0"/>
                </a:solidFill>
                <a:latin typeface="微软雅黑" pitchFamily="34" charset="-122"/>
                <a:ea typeface="微软雅黑" pitchFamily="34" charset="-122"/>
              </a:rPr>
              <a:t>1</a:t>
            </a:r>
            <a:r>
              <a:rPr lang="en-US" altLang="zh-CN" sz="2300" dirty="0" smtClean="0">
                <a:latin typeface="微软雅黑" pitchFamily="34" charset="-122"/>
                <a:ea typeface="微软雅黑" pitchFamily="34" charset="-122"/>
              </a:rPr>
              <a:t>-</a:t>
            </a:r>
            <a:r>
              <a:rPr lang="en-US" altLang="zh-CN" sz="2200" b="1" dirty="0" smtClean="0">
                <a:solidFill>
                  <a:srgbClr val="FF0000"/>
                </a:solidFill>
                <a:latin typeface="微软雅黑" pitchFamily="34" charset="-122"/>
                <a:ea typeface="微软雅黑" pitchFamily="34" charset="-122"/>
              </a:rPr>
              <a:t>Animal </a:t>
            </a:r>
            <a:r>
              <a:rPr lang="en-US" altLang="zh-CN" sz="2200" b="1" dirty="0" smtClean="0">
                <a:solidFill>
                  <a:srgbClr val="FF0000"/>
                </a:solidFill>
                <a:latin typeface="Arial"/>
                <a:ea typeface="微软雅黑" pitchFamily="34" charset="-122"/>
                <a:cs typeface="Arial"/>
              </a:rPr>
              <a:t>models</a:t>
            </a:r>
            <a:r>
              <a:rPr lang="zh-CN" altLang="en-US" sz="2200" dirty="0" smtClean="0">
                <a:latin typeface="Arial"/>
                <a:ea typeface="微软雅黑" pitchFamily="34" charset="-122"/>
                <a:cs typeface="Arial"/>
              </a:rPr>
              <a:t>：</a:t>
            </a:r>
            <a:r>
              <a:rPr lang="en-US" altLang="zh-CN" sz="2200" dirty="0" smtClean="0">
                <a:latin typeface="Arial"/>
                <a:ea typeface="微软雅黑" pitchFamily="34" charset="-122"/>
                <a:cs typeface="Arial"/>
              </a:rPr>
              <a:t>Models of endothelial and </a:t>
            </a:r>
            <a:r>
              <a:rPr lang="en-US" altLang="zh-CN" sz="2200" dirty="0">
                <a:latin typeface="Arial"/>
                <a:ea typeface="微软雅黑" pitchFamily="34" charset="-122"/>
                <a:cs typeface="Arial"/>
              </a:rPr>
              <a:t>hypertension injuries and </a:t>
            </a:r>
            <a:r>
              <a:rPr lang="en-US" altLang="zh-CN" sz="2200" dirty="0" err="1" smtClean="0">
                <a:latin typeface="Arial"/>
                <a:ea typeface="微软雅黑" pitchFamily="34" charset="-122"/>
                <a:cs typeface="Arial"/>
              </a:rPr>
              <a:t>A</a:t>
            </a:r>
            <a:r>
              <a:rPr lang="en-US" altLang="zh-CN" sz="2200" dirty="0" err="1" smtClean="0">
                <a:latin typeface="Symbol" charset="2"/>
                <a:ea typeface="微软雅黑" pitchFamily="34" charset="-122"/>
                <a:cs typeface="Symbol" charset="2"/>
              </a:rPr>
              <a:t>b</a:t>
            </a:r>
            <a:endParaRPr lang="zh-CN" altLang="en-US" sz="2200" dirty="0">
              <a:latin typeface="Symbol" charset="2"/>
              <a:ea typeface="微软雅黑" pitchFamily="34" charset="-122"/>
              <a:cs typeface="Symbol" charset="2"/>
            </a:endParaRPr>
          </a:p>
        </p:txBody>
      </p:sp>
      <p:sp>
        <p:nvSpPr>
          <p:cNvPr id="15" name="TextBox 14"/>
          <p:cNvSpPr txBox="1"/>
          <p:nvPr/>
        </p:nvSpPr>
        <p:spPr>
          <a:xfrm>
            <a:off x="7367397" y="2097448"/>
            <a:ext cx="3505651" cy="1693078"/>
          </a:xfrm>
          <a:prstGeom prst="rect">
            <a:avLst/>
          </a:prstGeom>
          <a:noFill/>
        </p:spPr>
        <p:txBody>
          <a:bodyPr wrap="square" lIns="106985" tIns="53492" rIns="106985" bIns="53492" rtlCol="0">
            <a:spAutoFit/>
          </a:bodyPr>
          <a:lstStyle/>
          <a:p>
            <a:r>
              <a:rPr lang="en-US" altLang="zh-CN" sz="2300" b="1" dirty="0" smtClean="0">
                <a:solidFill>
                  <a:srgbClr val="0070C0"/>
                </a:solidFill>
                <a:latin typeface="微软雅黑" pitchFamily="34" charset="-122"/>
                <a:ea typeface="微软雅黑" pitchFamily="34" charset="-122"/>
              </a:rPr>
              <a:t>Aim2</a:t>
            </a:r>
            <a:r>
              <a:rPr lang="en-US" altLang="zh-CN" sz="2300" dirty="0" smtClean="0">
                <a:latin typeface="微软雅黑" pitchFamily="34" charset="-122"/>
                <a:ea typeface="微软雅黑" pitchFamily="34" charset="-122"/>
              </a:rPr>
              <a:t>-</a:t>
            </a:r>
            <a:r>
              <a:rPr lang="en-US" altLang="zh-CN" sz="2000" b="1" dirty="0" smtClean="0">
                <a:solidFill>
                  <a:srgbClr val="FF0000"/>
                </a:solidFill>
                <a:latin typeface="Arial"/>
                <a:ea typeface="微软雅黑" pitchFamily="34" charset="-122"/>
                <a:cs typeface="Arial"/>
              </a:rPr>
              <a:t>Pathogenesis</a:t>
            </a:r>
            <a:r>
              <a:rPr lang="zh-CN" altLang="en-US" sz="2000" dirty="0" smtClean="0">
                <a:latin typeface="Arial"/>
                <a:ea typeface="微软雅黑" pitchFamily="34" charset="-122"/>
                <a:cs typeface="Arial"/>
              </a:rPr>
              <a:t>：</a:t>
            </a:r>
            <a:r>
              <a:rPr lang="en-US" altLang="zh-CN" sz="2000" dirty="0" smtClean="0">
                <a:latin typeface="Arial"/>
                <a:ea typeface="微软雅黑" pitchFamily="34" charset="-122"/>
                <a:cs typeface="Arial"/>
              </a:rPr>
              <a:t>Elucidate roles of </a:t>
            </a:r>
            <a:r>
              <a:rPr lang="en-US" altLang="zh-CN" sz="2000" dirty="0" err="1" smtClean="0">
                <a:latin typeface="Arial"/>
                <a:ea typeface="微软雅黑" pitchFamily="34" charset="-122"/>
                <a:cs typeface="Arial"/>
              </a:rPr>
              <a:t>A</a:t>
            </a:r>
            <a:r>
              <a:rPr lang="en-US" altLang="zh-CN" sz="2000" dirty="0" err="1" smtClean="0">
                <a:latin typeface="Symbol" charset="2"/>
                <a:ea typeface="微软雅黑" pitchFamily="34" charset="-122"/>
                <a:cs typeface="Symbol" charset="2"/>
              </a:rPr>
              <a:t>b</a:t>
            </a:r>
            <a:r>
              <a:rPr lang="en-US" altLang="zh-CN" sz="2000" dirty="0" smtClean="0">
                <a:latin typeface="Arial"/>
                <a:ea typeface="微软雅黑" pitchFamily="34" charset="-122"/>
                <a:cs typeface="Arial"/>
              </a:rPr>
              <a:t> and molecular pathways in endothelial cells and injuries in CSVD</a:t>
            </a:r>
            <a:endParaRPr lang="zh-CN" altLang="en-US" sz="2000" dirty="0">
              <a:latin typeface="Arial"/>
              <a:ea typeface="微软雅黑" pitchFamily="34" charset="-122"/>
              <a:cs typeface="Arial"/>
            </a:endParaRPr>
          </a:p>
        </p:txBody>
      </p:sp>
      <p:sp>
        <p:nvSpPr>
          <p:cNvPr id="16" name="TextBox 15"/>
          <p:cNvSpPr txBox="1"/>
          <p:nvPr/>
        </p:nvSpPr>
        <p:spPr>
          <a:xfrm>
            <a:off x="3842456" y="3992110"/>
            <a:ext cx="2816087" cy="1462246"/>
          </a:xfrm>
          <a:prstGeom prst="rect">
            <a:avLst/>
          </a:prstGeom>
          <a:noFill/>
        </p:spPr>
        <p:txBody>
          <a:bodyPr wrap="square" lIns="106985" tIns="53492" rIns="106985" bIns="53492" rtlCol="0">
            <a:spAutoFit/>
          </a:bodyPr>
          <a:lstStyle/>
          <a:p>
            <a:r>
              <a:rPr lang="en-US" altLang="zh-CN" sz="2200" b="1" dirty="0" smtClean="0">
                <a:solidFill>
                  <a:srgbClr val="0070C0"/>
                </a:solidFill>
                <a:latin typeface="Arial"/>
                <a:ea typeface="微软雅黑" pitchFamily="34" charset="-122"/>
                <a:cs typeface="Arial"/>
              </a:rPr>
              <a:t>Aim3</a:t>
            </a:r>
            <a:r>
              <a:rPr lang="en-US" altLang="zh-CN" sz="2200" dirty="0" smtClean="0">
                <a:latin typeface="Arial"/>
                <a:ea typeface="微软雅黑" pitchFamily="34" charset="-122"/>
                <a:cs typeface="Arial"/>
              </a:rPr>
              <a:t>-</a:t>
            </a:r>
            <a:r>
              <a:rPr lang="en-US" altLang="zh-CN" sz="2200" b="1" dirty="0" smtClean="0">
                <a:solidFill>
                  <a:srgbClr val="FF0000"/>
                </a:solidFill>
                <a:latin typeface="Arial"/>
                <a:ea typeface="微软雅黑" pitchFamily="34" charset="-122"/>
                <a:cs typeface="Arial"/>
              </a:rPr>
              <a:t>Translation</a:t>
            </a:r>
            <a:r>
              <a:rPr lang="zh-CN" altLang="en-US" sz="2200" dirty="0" smtClean="0">
                <a:latin typeface="Arial"/>
                <a:ea typeface="微软雅黑" pitchFamily="34" charset="-122"/>
                <a:cs typeface="Arial"/>
              </a:rPr>
              <a:t>：</a:t>
            </a:r>
            <a:r>
              <a:rPr lang="en-US" altLang="zh-CN" sz="2200" dirty="0" smtClean="0">
                <a:latin typeface="Arial"/>
                <a:ea typeface="微软雅黑" pitchFamily="34" charset="-122"/>
                <a:cs typeface="Arial"/>
              </a:rPr>
              <a:t>search biochemical and imaging biomarkers</a:t>
            </a:r>
            <a:endParaRPr lang="zh-CN" altLang="en-US" sz="2200" dirty="0">
              <a:latin typeface="Arial"/>
              <a:ea typeface="微软雅黑" pitchFamily="34" charset="-122"/>
              <a:cs typeface="Arial"/>
            </a:endParaRPr>
          </a:p>
        </p:txBody>
      </p:sp>
      <p:sp>
        <p:nvSpPr>
          <p:cNvPr id="17" name="TextBox 16"/>
          <p:cNvSpPr txBox="1"/>
          <p:nvPr/>
        </p:nvSpPr>
        <p:spPr>
          <a:xfrm>
            <a:off x="7441144" y="4033620"/>
            <a:ext cx="3354928" cy="461972"/>
          </a:xfrm>
          <a:prstGeom prst="rect">
            <a:avLst/>
          </a:prstGeom>
          <a:noFill/>
        </p:spPr>
        <p:txBody>
          <a:bodyPr wrap="square" lIns="106985" tIns="53492" rIns="106985" bIns="53492" rtlCol="0">
            <a:spAutoFit/>
          </a:bodyPr>
          <a:lstStyle/>
          <a:p>
            <a:r>
              <a:rPr lang="en-US" altLang="zh-CN" sz="2300" b="1" dirty="0" smtClean="0">
                <a:solidFill>
                  <a:srgbClr val="0070C0"/>
                </a:solidFill>
                <a:latin typeface="微软雅黑" pitchFamily="34" charset="-122"/>
                <a:ea typeface="微软雅黑" pitchFamily="34" charset="-122"/>
              </a:rPr>
              <a:t>Aim4</a:t>
            </a:r>
            <a:r>
              <a:rPr lang="en-US" altLang="zh-CN" sz="2300" dirty="0" smtClean="0">
                <a:latin typeface="微软雅黑" pitchFamily="34" charset="-122"/>
                <a:ea typeface="微软雅黑" pitchFamily="34" charset="-122"/>
              </a:rPr>
              <a:t>-</a:t>
            </a:r>
            <a:r>
              <a:rPr lang="en-US" altLang="zh-CN" sz="2300" b="1" dirty="0" smtClean="0">
                <a:solidFill>
                  <a:srgbClr val="FF0000"/>
                </a:solidFill>
                <a:latin typeface="微软雅黑" pitchFamily="34" charset="-122"/>
                <a:ea typeface="微软雅黑" pitchFamily="34" charset="-122"/>
              </a:rPr>
              <a:t>Sectional:</a:t>
            </a:r>
            <a:endParaRPr lang="zh-CN" altLang="en-US" sz="2300" b="1" dirty="0">
              <a:solidFill>
                <a:srgbClr val="FF0000"/>
              </a:solidFill>
              <a:latin typeface="微软雅黑" pitchFamily="34" charset="-122"/>
              <a:ea typeface="微软雅黑" pitchFamily="34" charset="-122"/>
            </a:endParaRPr>
          </a:p>
        </p:txBody>
      </p:sp>
      <p:sp>
        <p:nvSpPr>
          <p:cNvPr id="18" name="TextBox 17"/>
          <p:cNvSpPr txBox="1"/>
          <p:nvPr/>
        </p:nvSpPr>
        <p:spPr>
          <a:xfrm>
            <a:off x="3848867" y="5724847"/>
            <a:ext cx="6947203" cy="1385302"/>
          </a:xfrm>
          <a:prstGeom prst="rect">
            <a:avLst/>
          </a:prstGeom>
          <a:noFill/>
        </p:spPr>
        <p:txBody>
          <a:bodyPr wrap="square" lIns="106985" tIns="53492" rIns="106985" bIns="53492" rtlCol="0">
            <a:spAutoFit/>
          </a:bodyPr>
          <a:lstStyle/>
          <a:p>
            <a:r>
              <a:rPr lang="en-US" altLang="zh-CN" sz="2300" b="1" dirty="0" smtClean="0">
                <a:solidFill>
                  <a:srgbClr val="0070C0"/>
                </a:solidFill>
                <a:latin typeface="微软雅黑" pitchFamily="34" charset="-122"/>
                <a:ea typeface="微软雅黑" pitchFamily="34" charset="-122"/>
              </a:rPr>
              <a:t>Aim5</a:t>
            </a:r>
            <a:r>
              <a:rPr lang="en-US" altLang="zh-CN" sz="2300" dirty="0" smtClean="0">
                <a:latin typeface="微软雅黑" pitchFamily="34" charset="-122"/>
                <a:ea typeface="微软雅黑" pitchFamily="34" charset="-122"/>
              </a:rPr>
              <a:t>-</a:t>
            </a:r>
            <a:r>
              <a:rPr lang="en-US" altLang="zh-CN" sz="2300" b="1" dirty="0" smtClean="0">
                <a:solidFill>
                  <a:srgbClr val="FF0000"/>
                </a:solidFill>
                <a:latin typeface="Arial"/>
                <a:ea typeface="微软雅黑" pitchFamily="34" charset="-122"/>
                <a:cs typeface="Arial"/>
              </a:rPr>
              <a:t>Community longitudinal research</a:t>
            </a:r>
            <a:r>
              <a:rPr lang="zh-CN" altLang="en-US" sz="2300" dirty="0" smtClean="0">
                <a:latin typeface="Arial"/>
                <a:ea typeface="微软雅黑" pitchFamily="34" charset="-122"/>
                <a:cs typeface="Arial"/>
              </a:rPr>
              <a:t>：</a:t>
            </a:r>
            <a:endParaRPr lang="en-US" altLang="zh-CN" sz="2300" dirty="0" smtClean="0">
              <a:latin typeface="Arial"/>
              <a:ea typeface="微软雅黑" pitchFamily="34" charset="-122"/>
              <a:cs typeface="Arial"/>
            </a:endParaRPr>
          </a:p>
          <a:p>
            <a:r>
              <a:rPr lang="en-US" altLang="zh-CN" sz="2000" dirty="0" smtClean="0">
                <a:latin typeface="Arial"/>
                <a:ea typeface="微软雅黑" pitchFamily="34" charset="-122"/>
                <a:cs typeface="Arial"/>
              </a:rPr>
              <a:t>Validate the correction, sensitivity and specification from above examinations: search for early diagnostic biomarkers and set up community platforms. </a:t>
            </a:r>
            <a:endParaRPr lang="zh-CN" altLang="en-US" sz="2000" dirty="0">
              <a:latin typeface="Arial"/>
              <a:ea typeface="微软雅黑" pitchFamily="34" charset="-122"/>
              <a:cs typeface="Arial"/>
            </a:endParaRPr>
          </a:p>
        </p:txBody>
      </p:sp>
      <p:sp>
        <p:nvSpPr>
          <p:cNvPr id="22" name="矩形 21"/>
          <p:cNvSpPr/>
          <p:nvPr/>
        </p:nvSpPr>
        <p:spPr>
          <a:xfrm>
            <a:off x="359228" y="2166975"/>
            <a:ext cx="3002115" cy="483805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106985" tIns="53492" rIns="106985" bIns="53492" rtlCol="0" anchor="ctr"/>
          <a:lstStyle/>
          <a:p>
            <a:pPr algn="ctr"/>
            <a:endParaRPr lang="zh-CN" altLang="en-US"/>
          </a:p>
        </p:txBody>
      </p:sp>
      <p:sp>
        <p:nvSpPr>
          <p:cNvPr id="25" name="矩形 24"/>
          <p:cNvSpPr/>
          <p:nvPr/>
        </p:nvSpPr>
        <p:spPr>
          <a:xfrm>
            <a:off x="7383409" y="2114830"/>
            <a:ext cx="3489639" cy="147748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106985" tIns="53492" rIns="106985" bIns="53492" rtlCol="0" anchor="ctr"/>
          <a:lstStyle/>
          <a:p>
            <a:pPr algn="ctr"/>
            <a:endParaRPr lang="zh-CN" altLang="en-US"/>
          </a:p>
        </p:txBody>
      </p:sp>
      <p:sp>
        <p:nvSpPr>
          <p:cNvPr id="26" name="矩形 25"/>
          <p:cNvSpPr/>
          <p:nvPr/>
        </p:nvSpPr>
        <p:spPr>
          <a:xfrm>
            <a:off x="3733400" y="5857800"/>
            <a:ext cx="7178136" cy="114722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106985" tIns="53492" rIns="106985" bIns="53492" rtlCol="0" anchor="ctr"/>
          <a:lstStyle/>
          <a:p>
            <a:pPr algn="ctr"/>
            <a:endParaRPr lang="zh-CN" altLang="en-US" dirty="0"/>
          </a:p>
        </p:txBody>
      </p:sp>
      <p:sp>
        <p:nvSpPr>
          <p:cNvPr id="27" name="矩形 26"/>
          <p:cNvSpPr/>
          <p:nvPr/>
        </p:nvSpPr>
        <p:spPr>
          <a:xfrm>
            <a:off x="3682082" y="4003697"/>
            <a:ext cx="3136826" cy="147748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106985" tIns="53492" rIns="106985" bIns="53492" rtlCol="0" anchor="ctr"/>
          <a:lstStyle/>
          <a:p>
            <a:pPr algn="ctr"/>
            <a:endParaRPr lang="zh-CN" altLang="en-US" dirty="0"/>
          </a:p>
        </p:txBody>
      </p:sp>
      <p:sp>
        <p:nvSpPr>
          <p:cNvPr id="28" name="矩形 27"/>
          <p:cNvSpPr/>
          <p:nvPr/>
        </p:nvSpPr>
        <p:spPr>
          <a:xfrm>
            <a:off x="7376993" y="4021080"/>
            <a:ext cx="3489639" cy="147748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106985" tIns="53492" rIns="106985" bIns="53492" rtlCol="0" anchor="ctr"/>
          <a:lstStyle/>
          <a:p>
            <a:pPr algn="ctr"/>
            <a:endParaRPr lang="zh-CN" altLang="en-US"/>
          </a:p>
        </p:txBody>
      </p:sp>
      <p:pic>
        <p:nvPicPr>
          <p:cNvPr id="29" name="Picture 4" descr="http://www.ninds.nih.gov/research/parkinsonsweb/cinaps/lab_mouse.jpg"/>
          <p:cNvPicPr>
            <a:picLocks noChangeAspect="1" noChangeArrowheads="1"/>
          </p:cNvPicPr>
          <p:nvPr/>
        </p:nvPicPr>
        <p:blipFill>
          <a:blip r:embed="rId3" cstate="print"/>
          <a:srcRect/>
          <a:stretch>
            <a:fillRect/>
          </a:stretch>
        </p:blipFill>
        <p:spPr bwMode="auto">
          <a:xfrm>
            <a:off x="3355168" y="1700342"/>
            <a:ext cx="898738" cy="541860"/>
          </a:xfrm>
          <a:prstGeom prst="rect">
            <a:avLst/>
          </a:prstGeom>
          <a:ln>
            <a:noFill/>
          </a:ln>
          <a:effectLst>
            <a:softEdge rad="112500"/>
          </a:effectLst>
        </p:spPr>
      </p:pic>
      <p:pic>
        <p:nvPicPr>
          <p:cNvPr id="30" name="Picture 2" descr="http://content.onlinejacc.org/data/Journals/JAC/25294/11082_gr2.jpeg"/>
          <p:cNvPicPr>
            <a:picLocks noChangeAspect="1" noChangeArrowheads="1"/>
          </p:cNvPicPr>
          <p:nvPr/>
        </p:nvPicPr>
        <p:blipFill>
          <a:blip r:embed="rId4" cstate="print"/>
          <a:srcRect/>
          <a:stretch>
            <a:fillRect/>
          </a:stretch>
        </p:blipFill>
        <p:spPr bwMode="auto">
          <a:xfrm>
            <a:off x="7030214" y="3380701"/>
            <a:ext cx="1332742" cy="696611"/>
          </a:xfrm>
          <a:prstGeom prst="rect">
            <a:avLst/>
          </a:prstGeom>
          <a:ln>
            <a:noFill/>
          </a:ln>
          <a:effectLst>
            <a:softEdge rad="112500"/>
          </a:effectLst>
        </p:spPr>
      </p:pic>
      <p:pic>
        <p:nvPicPr>
          <p:cNvPr id="31" name="Picture 6" descr="https://www.mccare.com/images/biomarker.jpg"/>
          <p:cNvPicPr>
            <a:picLocks noChangeAspect="1" noChangeArrowheads="1"/>
          </p:cNvPicPr>
          <p:nvPr/>
        </p:nvPicPr>
        <p:blipFill>
          <a:blip r:embed="rId5" cstate="print"/>
          <a:srcRect/>
          <a:stretch>
            <a:fillRect/>
          </a:stretch>
        </p:blipFill>
        <p:spPr bwMode="auto">
          <a:xfrm>
            <a:off x="3358855" y="5236457"/>
            <a:ext cx="1024545" cy="616940"/>
          </a:xfrm>
          <a:prstGeom prst="rect">
            <a:avLst/>
          </a:prstGeom>
          <a:ln>
            <a:noFill/>
          </a:ln>
          <a:effectLst>
            <a:softEdge rad="112500"/>
          </a:effectLst>
        </p:spPr>
      </p:pic>
      <p:pic>
        <p:nvPicPr>
          <p:cNvPr id="32" name="Picture 6" descr="http://kingofwallpapers.com/people/people-009.jpg"/>
          <p:cNvPicPr>
            <a:picLocks noChangeAspect="1" noChangeArrowheads="1"/>
          </p:cNvPicPr>
          <p:nvPr/>
        </p:nvPicPr>
        <p:blipFill>
          <a:blip r:embed="rId6" cstate="print"/>
          <a:srcRect/>
          <a:stretch>
            <a:fillRect/>
          </a:stretch>
        </p:blipFill>
        <p:spPr bwMode="auto">
          <a:xfrm>
            <a:off x="6645950" y="5191316"/>
            <a:ext cx="998478" cy="767671"/>
          </a:xfrm>
          <a:prstGeom prst="rect">
            <a:avLst/>
          </a:prstGeom>
          <a:noFill/>
        </p:spPr>
      </p:pic>
      <p:sp>
        <p:nvSpPr>
          <p:cNvPr id="23" name="灯片编号占位符 22"/>
          <p:cNvSpPr>
            <a:spLocks noGrp="1"/>
          </p:cNvSpPr>
          <p:nvPr>
            <p:ph type="sldNum" sz="quarter" idx="12"/>
          </p:nvPr>
        </p:nvSpPr>
        <p:spPr/>
        <p:txBody>
          <a:bodyPr/>
          <a:lstStyle/>
          <a:p>
            <a:pPr>
              <a:defRPr/>
            </a:pPr>
            <a:fld id="{87A5B267-6509-4643-AE88-D80591F34348}" type="slidenum">
              <a:rPr lang="zh-CN" altLang="en-US" smtClean="0"/>
              <a:pPr>
                <a:defRPr/>
              </a:pPr>
              <a:t>18</a:t>
            </a:fld>
            <a:endParaRPr lang="zh-CN" altLang="en-US" dirty="0"/>
          </a:p>
        </p:txBody>
      </p:sp>
    </p:spTree>
    <p:extLst>
      <p:ext uri="{BB962C8B-B14F-4D97-AF65-F5344CB8AC3E}">
        <p14:creationId xmlns:p14="http://schemas.microsoft.com/office/powerpoint/2010/main" val="417321229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8" name="Picture 10" descr="http://www.dddmag.com/sites/dddmag.com/files/ddd1510_shutterstock_blood.jpg"/>
          <p:cNvPicPr>
            <a:picLocks noChangeAspect="1" noChangeArrowheads="1"/>
          </p:cNvPicPr>
          <p:nvPr/>
        </p:nvPicPr>
        <p:blipFill>
          <a:blip r:embed="rId3" cstate="print"/>
          <a:srcRect/>
          <a:stretch>
            <a:fillRect/>
          </a:stretch>
        </p:blipFill>
        <p:spPr bwMode="auto">
          <a:xfrm>
            <a:off x="2916560" y="6228903"/>
            <a:ext cx="1080120" cy="836568"/>
          </a:xfrm>
          <a:prstGeom prst="rect">
            <a:avLst/>
          </a:prstGeom>
          <a:ln>
            <a:noFill/>
          </a:ln>
          <a:effectLst>
            <a:softEdge rad="112500"/>
          </a:effectLst>
        </p:spPr>
      </p:pic>
      <p:sp>
        <p:nvSpPr>
          <p:cNvPr id="4" name="Text Box 2"/>
          <p:cNvSpPr txBox="1"/>
          <p:nvPr/>
        </p:nvSpPr>
        <p:spPr>
          <a:xfrm>
            <a:off x="756320" y="540271"/>
            <a:ext cx="6552728" cy="723582"/>
          </a:xfrm>
          <a:prstGeom prst="rect">
            <a:avLst/>
          </a:prstGeom>
          <a:solidFill>
            <a:schemeClr val="bg1"/>
          </a:solidFill>
          <a:ln w="9525">
            <a:noFill/>
          </a:ln>
        </p:spPr>
        <p:txBody>
          <a:bodyPr wrap="square" lIns="106985" tIns="53492" rIns="106985" bIns="53492" anchor="t">
            <a:spAutoFit/>
          </a:bodyPr>
          <a:lstStyle/>
          <a:p>
            <a:pPr lvl="0" algn="ctr"/>
            <a:r>
              <a:rPr lang="en-US" altLang="zh-CN" sz="4000" b="1" dirty="0" smtClean="0">
                <a:solidFill>
                  <a:srgbClr val="800000"/>
                </a:solidFill>
                <a:latin typeface="Arial"/>
                <a:ea typeface="微软雅黑" panose="020B0503020204020204" pitchFamily="34" charset="-122"/>
                <a:cs typeface="Arial"/>
                <a:sym typeface="+mn-ea"/>
              </a:rPr>
              <a:t>General technical flow</a:t>
            </a:r>
            <a:endParaRPr sz="4000" b="1" dirty="0">
              <a:solidFill>
                <a:srgbClr val="800000"/>
              </a:solidFill>
              <a:latin typeface="Arial"/>
              <a:ea typeface="微软雅黑" panose="020B0503020204020204" pitchFamily="34" charset="-122"/>
              <a:cs typeface="Arial"/>
              <a:sym typeface="+mn-ea"/>
            </a:endParaRPr>
          </a:p>
        </p:txBody>
      </p:sp>
      <p:sp>
        <p:nvSpPr>
          <p:cNvPr id="6" name="文本框 31"/>
          <p:cNvSpPr txBox="1"/>
          <p:nvPr/>
        </p:nvSpPr>
        <p:spPr>
          <a:xfrm rot="5400000">
            <a:off x="8446998" y="4126493"/>
            <a:ext cx="3502142" cy="846693"/>
          </a:xfrm>
          <a:prstGeom prst="rect">
            <a:avLst/>
          </a:prstGeom>
          <a:noFill/>
        </p:spPr>
        <p:txBody>
          <a:bodyPr wrap="square" lIns="106985" tIns="53492" rIns="106985" bIns="53492" rtlCol="0">
            <a:spAutoFit/>
          </a:bodyPr>
          <a:lstStyle/>
          <a:p>
            <a:pPr algn="ctr"/>
            <a:r>
              <a:rPr lang="en-US" sz="2400" b="1" dirty="0" smtClean="0">
                <a:solidFill>
                  <a:srgbClr val="002060"/>
                </a:solidFill>
                <a:latin typeface="Arial"/>
                <a:ea typeface="微软雅黑" panose="020B0503020204020204" pitchFamily="34" charset="-122"/>
                <a:cs typeface="Arial"/>
              </a:rPr>
              <a:t>Clinical diagnosis and evaluation system </a:t>
            </a:r>
            <a:endParaRPr sz="2400" b="1" dirty="0">
              <a:solidFill>
                <a:srgbClr val="002060"/>
              </a:solidFill>
              <a:latin typeface="Arial"/>
              <a:ea typeface="微软雅黑" panose="020B0503020204020204" pitchFamily="34" charset="-122"/>
              <a:cs typeface="Arial"/>
            </a:endParaRPr>
          </a:p>
        </p:txBody>
      </p:sp>
      <p:sp>
        <p:nvSpPr>
          <p:cNvPr id="7" name="文本框 29"/>
          <p:cNvSpPr txBox="1"/>
          <p:nvPr/>
        </p:nvSpPr>
        <p:spPr>
          <a:xfrm>
            <a:off x="2192497" y="2544860"/>
            <a:ext cx="1514797" cy="815915"/>
          </a:xfrm>
          <a:prstGeom prst="rect">
            <a:avLst/>
          </a:prstGeom>
          <a:noFill/>
        </p:spPr>
        <p:txBody>
          <a:bodyPr wrap="square" lIns="106985" tIns="53492" rIns="106985" bIns="53492" rtlCol="0">
            <a:spAutoFit/>
          </a:bodyPr>
          <a:lstStyle/>
          <a:p>
            <a:pPr algn="ctr"/>
            <a:r>
              <a:rPr lang="en-US" altLang="zh-CN" sz="2300" b="1" dirty="0" smtClean="0">
                <a:solidFill>
                  <a:srgbClr val="002060"/>
                </a:solidFill>
                <a:latin typeface="微软雅黑" panose="020B0503020204020204" pitchFamily="34" charset="-122"/>
                <a:ea typeface="微软雅黑" panose="020B0503020204020204" pitchFamily="34" charset="-122"/>
              </a:rPr>
              <a:t>Animal models</a:t>
            </a:r>
            <a:endParaRPr lang="zh-CN" altLang="en-US" sz="2300" b="1" dirty="0">
              <a:solidFill>
                <a:srgbClr val="002060"/>
              </a:solidFill>
              <a:latin typeface="微软雅黑" panose="020B0503020204020204" pitchFamily="34" charset="-122"/>
              <a:ea typeface="微软雅黑" panose="020B0503020204020204" pitchFamily="34" charset="-122"/>
            </a:endParaRPr>
          </a:p>
        </p:txBody>
      </p:sp>
      <p:sp>
        <p:nvSpPr>
          <p:cNvPr id="8" name="文本框 27"/>
          <p:cNvSpPr txBox="1"/>
          <p:nvPr/>
        </p:nvSpPr>
        <p:spPr>
          <a:xfrm>
            <a:off x="3935220" y="2535416"/>
            <a:ext cx="2149692" cy="461972"/>
          </a:xfrm>
          <a:prstGeom prst="rect">
            <a:avLst/>
          </a:prstGeom>
          <a:noFill/>
        </p:spPr>
        <p:txBody>
          <a:bodyPr wrap="square" lIns="106985" tIns="53492" rIns="106985" bIns="53492" rtlCol="0">
            <a:spAutoFit/>
          </a:bodyPr>
          <a:lstStyle/>
          <a:p>
            <a:pPr algn="ctr"/>
            <a:r>
              <a:rPr lang="en-US" altLang="zh-CN" sz="2300" b="1" dirty="0" smtClean="0">
                <a:solidFill>
                  <a:srgbClr val="002060"/>
                </a:solidFill>
                <a:latin typeface="微软雅黑" panose="020B0503020204020204" pitchFamily="34" charset="-122"/>
                <a:ea typeface="微软雅黑" panose="020B0503020204020204" pitchFamily="34" charset="-122"/>
              </a:rPr>
              <a:t>pathogenesis</a:t>
            </a:r>
            <a:endParaRPr lang="zh-CN" altLang="en-US" sz="2300" b="1" dirty="0">
              <a:solidFill>
                <a:srgbClr val="002060"/>
              </a:solidFill>
              <a:latin typeface="微软雅黑" panose="020B0503020204020204" pitchFamily="34" charset="-122"/>
              <a:ea typeface="微软雅黑" panose="020B0503020204020204" pitchFamily="34" charset="-122"/>
            </a:endParaRPr>
          </a:p>
        </p:txBody>
      </p:sp>
      <p:sp>
        <p:nvSpPr>
          <p:cNvPr id="9" name="文本框 25"/>
          <p:cNvSpPr txBox="1"/>
          <p:nvPr/>
        </p:nvSpPr>
        <p:spPr>
          <a:xfrm>
            <a:off x="3708648" y="4365387"/>
            <a:ext cx="2088232" cy="1431468"/>
          </a:xfrm>
          <a:prstGeom prst="rect">
            <a:avLst/>
          </a:prstGeom>
          <a:noFill/>
        </p:spPr>
        <p:txBody>
          <a:bodyPr wrap="square" lIns="106985" tIns="53492" rIns="106985" bIns="53492" rtlCol="0">
            <a:spAutoFit/>
          </a:bodyPr>
          <a:lstStyle/>
          <a:p>
            <a:pPr>
              <a:buFont typeface="Wingdings" pitchFamily="2" charset="2"/>
              <a:buChar char="n"/>
            </a:pPr>
            <a:r>
              <a:rPr lang="zh-CN" altLang="en-US" sz="2300" b="1" dirty="0">
                <a:solidFill>
                  <a:srgbClr val="002060"/>
                </a:solidFill>
                <a:latin typeface="微软雅黑" panose="020B0503020204020204" pitchFamily="34" charset="-122"/>
                <a:ea typeface="微软雅黑" panose="020B0503020204020204" pitchFamily="34" charset="-122"/>
              </a:rPr>
              <a:t> </a:t>
            </a:r>
            <a:r>
              <a:rPr lang="en-US" altLang="zh-CN" sz="2000" b="1" dirty="0">
                <a:solidFill>
                  <a:srgbClr val="002060"/>
                </a:solidFill>
                <a:latin typeface="Arial"/>
                <a:ea typeface="微软雅黑" panose="020B0503020204020204" pitchFamily="34" charset="-122"/>
                <a:cs typeface="Arial"/>
              </a:rPr>
              <a:t>b</a:t>
            </a:r>
            <a:r>
              <a:rPr lang="en-US" altLang="zh-CN" sz="2000" b="1" dirty="0" smtClean="0">
                <a:solidFill>
                  <a:srgbClr val="002060"/>
                </a:solidFill>
                <a:latin typeface="Arial"/>
                <a:ea typeface="微软雅黑" panose="020B0503020204020204" pitchFamily="34" charset="-122"/>
                <a:cs typeface="Arial"/>
              </a:rPr>
              <a:t>iochemical markers</a:t>
            </a:r>
            <a:endParaRPr lang="en-US" altLang="zh-CN" sz="2000" b="1" dirty="0">
              <a:solidFill>
                <a:srgbClr val="002060"/>
              </a:solidFill>
              <a:latin typeface="Arial"/>
              <a:ea typeface="微软雅黑" panose="020B0503020204020204" pitchFamily="34" charset="-122"/>
              <a:cs typeface="Arial"/>
            </a:endParaRPr>
          </a:p>
          <a:p>
            <a:pPr>
              <a:buFont typeface="Wingdings" pitchFamily="2" charset="2"/>
              <a:buChar char="n"/>
            </a:pPr>
            <a:r>
              <a:rPr lang="zh-CN" altLang="en-US" sz="2300" b="1" dirty="0">
                <a:solidFill>
                  <a:srgbClr val="002060"/>
                </a:solidFill>
                <a:latin typeface="微软雅黑" panose="020B0503020204020204" pitchFamily="34" charset="-122"/>
                <a:ea typeface="微软雅黑" panose="020B0503020204020204" pitchFamily="34" charset="-122"/>
              </a:rPr>
              <a:t> </a:t>
            </a:r>
            <a:r>
              <a:rPr lang="en-US" altLang="zh-CN" sz="2000" b="1" dirty="0" smtClean="0">
                <a:solidFill>
                  <a:srgbClr val="002060"/>
                </a:solidFill>
                <a:latin typeface="Arial"/>
                <a:ea typeface="微软雅黑" panose="020B0503020204020204" pitchFamily="34" charset="-122"/>
                <a:cs typeface="Arial"/>
              </a:rPr>
              <a:t>imaging </a:t>
            </a:r>
          </a:p>
          <a:p>
            <a:r>
              <a:rPr lang="en-US" altLang="zh-CN" sz="2000" b="1" dirty="0">
                <a:solidFill>
                  <a:srgbClr val="002060"/>
                </a:solidFill>
                <a:latin typeface="Arial"/>
                <a:ea typeface="微软雅黑" panose="020B0503020204020204" pitchFamily="34" charset="-122"/>
                <a:cs typeface="Arial"/>
              </a:rPr>
              <a:t> </a:t>
            </a:r>
            <a:r>
              <a:rPr lang="en-US" altLang="zh-CN" sz="2000" b="1" dirty="0" smtClean="0">
                <a:solidFill>
                  <a:srgbClr val="002060"/>
                </a:solidFill>
                <a:latin typeface="Arial"/>
                <a:ea typeface="微软雅黑" panose="020B0503020204020204" pitchFamily="34" charset="-122"/>
                <a:cs typeface="Arial"/>
              </a:rPr>
              <a:t>   markers</a:t>
            </a:r>
            <a:endParaRPr lang="zh-CN" altLang="en-US" sz="2000" b="1" dirty="0">
              <a:solidFill>
                <a:srgbClr val="002060"/>
              </a:solidFill>
              <a:latin typeface="Arial"/>
              <a:ea typeface="微软雅黑" panose="020B0503020204020204" pitchFamily="34" charset="-122"/>
              <a:cs typeface="Arial"/>
            </a:endParaRPr>
          </a:p>
        </p:txBody>
      </p:sp>
      <p:sp>
        <p:nvSpPr>
          <p:cNvPr id="16" name="TextBox 15"/>
          <p:cNvSpPr txBox="1"/>
          <p:nvPr/>
        </p:nvSpPr>
        <p:spPr>
          <a:xfrm>
            <a:off x="6633162" y="4272713"/>
            <a:ext cx="2620102" cy="1569967"/>
          </a:xfrm>
          <a:prstGeom prst="rect">
            <a:avLst/>
          </a:prstGeom>
          <a:noFill/>
        </p:spPr>
        <p:txBody>
          <a:bodyPr wrap="square" lIns="106985" tIns="53492" rIns="106985" bIns="53492" rtlCol="0">
            <a:spAutoFit/>
          </a:bodyPr>
          <a:lstStyle/>
          <a:p>
            <a:pPr>
              <a:buFont typeface="Wingdings" pitchFamily="2" charset="2"/>
              <a:buChar char="n"/>
            </a:pPr>
            <a:r>
              <a:rPr lang="zh-CN" altLang="en-US" sz="1800" b="1" dirty="0">
                <a:solidFill>
                  <a:srgbClr val="002060"/>
                </a:solidFill>
                <a:latin typeface="Arial"/>
                <a:ea typeface="微软雅黑" pitchFamily="34" charset="-122"/>
                <a:cs typeface="Arial"/>
              </a:rPr>
              <a:t> </a:t>
            </a:r>
            <a:r>
              <a:rPr lang="en-US" altLang="zh-CN" sz="1800" b="1" dirty="0" smtClean="0">
                <a:solidFill>
                  <a:srgbClr val="002060"/>
                </a:solidFill>
                <a:latin typeface="Arial"/>
                <a:ea typeface="微软雅黑" pitchFamily="34" charset="-122"/>
                <a:cs typeface="Arial"/>
              </a:rPr>
              <a:t>sectional hospital </a:t>
            </a:r>
          </a:p>
          <a:p>
            <a:r>
              <a:rPr lang="en-US" altLang="zh-CN" sz="1800" b="1" dirty="0" smtClean="0">
                <a:solidFill>
                  <a:srgbClr val="002060"/>
                </a:solidFill>
                <a:latin typeface="Arial"/>
                <a:ea typeface="微软雅黑" pitchFamily="34" charset="-122"/>
                <a:cs typeface="Arial"/>
              </a:rPr>
              <a:t>                    patients</a:t>
            </a:r>
            <a:endParaRPr lang="en-US" altLang="zh-CN" sz="1800" b="1" dirty="0">
              <a:solidFill>
                <a:srgbClr val="002060"/>
              </a:solidFill>
              <a:latin typeface="Arial"/>
              <a:ea typeface="微软雅黑" pitchFamily="34" charset="-122"/>
              <a:cs typeface="Arial"/>
            </a:endParaRPr>
          </a:p>
          <a:p>
            <a:pPr>
              <a:buFont typeface="Wingdings" pitchFamily="2" charset="2"/>
              <a:buChar char="n"/>
            </a:pPr>
            <a:r>
              <a:rPr lang="zh-CN" altLang="en-US" sz="2300" b="1" dirty="0">
                <a:solidFill>
                  <a:srgbClr val="002060"/>
                </a:solidFill>
                <a:latin typeface="微软雅黑" pitchFamily="34" charset="-122"/>
                <a:ea typeface="微软雅黑" pitchFamily="34" charset="-122"/>
              </a:rPr>
              <a:t> </a:t>
            </a:r>
            <a:r>
              <a:rPr lang="en-US" altLang="zh-CN" sz="1800" b="1" dirty="0" smtClean="0">
                <a:solidFill>
                  <a:srgbClr val="002060"/>
                </a:solidFill>
                <a:latin typeface="Arial"/>
                <a:ea typeface="微软雅黑" pitchFamily="34" charset="-122"/>
                <a:cs typeface="Arial"/>
              </a:rPr>
              <a:t>longitudinal</a:t>
            </a:r>
            <a:r>
              <a:rPr lang="zh-CN" altLang="en-US" sz="1800" b="1" dirty="0" smtClean="0">
                <a:solidFill>
                  <a:srgbClr val="002060"/>
                </a:solidFill>
                <a:latin typeface="Arial"/>
                <a:ea typeface="微软雅黑" pitchFamily="34" charset="-122"/>
                <a:cs typeface="Arial"/>
              </a:rPr>
              <a:t>：</a:t>
            </a:r>
            <a:r>
              <a:rPr lang="en-US" altLang="zh-CN" sz="1800" b="1" dirty="0" smtClean="0">
                <a:solidFill>
                  <a:srgbClr val="002060"/>
                </a:solidFill>
                <a:latin typeface="Arial"/>
                <a:ea typeface="微软雅黑" pitchFamily="34" charset="-122"/>
                <a:cs typeface="Arial"/>
              </a:rPr>
              <a:t>community elderly or high-risk populations</a:t>
            </a:r>
            <a:endParaRPr lang="zh-CN" altLang="en-US" sz="1800" b="1" dirty="0">
              <a:solidFill>
                <a:srgbClr val="002060"/>
              </a:solidFill>
              <a:latin typeface="Arial"/>
              <a:ea typeface="微软雅黑" pitchFamily="34" charset="-122"/>
              <a:cs typeface="Arial"/>
            </a:endParaRPr>
          </a:p>
        </p:txBody>
      </p:sp>
      <p:sp>
        <p:nvSpPr>
          <p:cNvPr id="17" name="TextBox 16"/>
          <p:cNvSpPr txBox="1"/>
          <p:nvPr/>
        </p:nvSpPr>
        <p:spPr>
          <a:xfrm>
            <a:off x="420787" y="2368394"/>
            <a:ext cx="1368638" cy="815915"/>
          </a:xfrm>
          <a:prstGeom prst="rect">
            <a:avLst/>
          </a:prstGeom>
          <a:noFill/>
        </p:spPr>
        <p:txBody>
          <a:bodyPr wrap="square" lIns="106985" tIns="53492" rIns="106985" bIns="53492" rtlCol="0">
            <a:spAutoFit/>
          </a:bodyPr>
          <a:lstStyle/>
          <a:p>
            <a:pPr algn="ctr"/>
            <a:r>
              <a:rPr lang="en-US" altLang="zh-CN" sz="2300" b="1" dirty="0" smtClean="0">
                <a:solidFill>
                  <a:srgbClr val="002060"/>
                </a:solidFill>
                <a:latin typeface="Arial"/>
                <a:ea typeface="微软雅黑" panose="020B0503020204020204" pitchFamily="34" charset="-122"/>
                <a:cs typeface="Arial"/>
              </a:rPr>
              <a:t>Clinic issues</a:t>
            </a:r>
            <a:endParaRPr lang="en-US" altLang="zh-CN" sz="2300" b="1" dirty="0">
              <a:solidFill>
                <a:srgbClr val="002060"/>
              </a:solidFill>
              <a:latin typeface="Arial"/>
              <a:ea typeface="微软雅黑" panose="020B0503020204020204" pitchFamily="34" charset="-122"/>
              <a:cs typeface="Arial"/>
            </a:endParaRPr>
          </a:p>
        </p:txBody>
      </p:sp>
      <p:sp>
        <p:nvSpPr>
          <p:cNvPr id="20" name="文本框 29"/>
          <p:cNvSpPr txBox="1"/>
          <p:nvPr/>
        </p:nvSpPr>
        <p:spPr>
          <a:xfrm>
            <a:off x="3778696" y="6277084"/>
            <a:ext cx="1762313" cy="815915"/>
          </a:xfrm>
          <a:prstGeom prst="rect">
            <a:avLst/>
          </a:prstGeom>
          <a:noFill/>
        </p:spPr>
        <p:txBody>
          <a:bodyPr wrap="square" lIns="106985" tIns="53492" rIns="106985" bIns="53492" rtlCol="0">
            <a:spAutoFit/>
          </a:bodyPr>
          <a:lstStyle/>
          <a:p>
            <a:pPr algn="ctr"/>
            <a:r>
              <a:rPr lang="en-US" altLang="zh-CN" sz="2300" b="1" dirty="0" smtClean="0">
                <a:solidFill>
                  <a:srgbClr val="002060"/>
                </a:solidFill>
                <a:latin typeface="微软雅黑" panose="020B0503020204020204" pitchFamily="34" charset="-122"/>
                <a:ea typeface="微软雅黑" panose="020B0503020204020204" pitchFamily="34" charset="-122"/>
              </a:rPr>
              <a:t>Sample bank</a:t>
            </a:r>
            <a:endParaRPr lang="zh-CN" altLang="en-US" sz="2300" b="1" dirty="0">
              <a:solidFill>
                <a:srgbClr val="002060"/>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5606046" y="4403715"/>
            <a:ext cx="1293465" cy="385028"/>
          </a:xfrm>
          <a:prstGeom prst="rect">
            <a:avLst/>
          </a:prstGeom>
          <a:noFill/>
        </p:spPr>
        <p:txBody>
          <a:bodyPr wrap="none" lIns="106985" tIns="53492" rIns="106985" bIns="53492" rtlCol="0">
            <a:spAutoFit/>
          </a:bodyPr>
          <a:lstStyle/>
          <a:p>
            <a:pPr algn="ctr"/>
            <a:r>
              <a:rPr lang="en-US" altLang="zh-CN" sz="1800" b="1" dirty="0" smtClean="0">
                <a:latin typeface="Arial"/>
                <a:ea typeface="微软雅黑" pitchFamily="34" charset="-122"/>
                <a:cs typeface="Arial"/>
              </a:rPr>
              <a:t>validation</a:t>
            </a:r>
            <a:endParaRPr lang="zh-CN" altLang="en-US" sz="1800" b="1" dirty="0">
              <a:latin typeface="Arial"/>
              <a:ea typeface="微软雅黑" pitchFamily="34" charset="-122"/>
              <a:cs typeface="Arial"/>
            </a:endParaRPr>
          </a:p>
        </p:txBody>
      </p:sp>
      <p:sp>
        <p:nvSpPr>
          <p:cNvPr id="23" name="TextBox 22"/>
          <p:cNvSpPr txBox="1"/>
          <p:nvPr/>
        </p:nvSpPr>
        <p:spPr>
          <a:xfrm>
            <a:off x="2772544" y="3550652"/>
            <a:ext cx="1512168" cy="662027"/>
          </a:xfrm>
          <a:prstGeom prst="rect">
            <a:avLst/>
          </a:prstGeom>
          <a:noFill/>
        </p:spPr>
        <p:txBody>
          <a:bodyPr wrap="square" lIns="106985" tIns="53492" rIns="106985" bIns="53492" rtlCol="0">
            <a:spAutoFit/>
          </a:bodyPr>
          <a:lstStyle/>
          <a:p>
            <a:pPr algn="ctr"/>
            <a:r>
              <a:rPr lang="en-US" altLang="zh-CN" sz="1800" b="1" dirty="0" smtClean="0">
                <a:latin typeface="Arial"/>
                <a:ea typeface="微软雅黑" panose="020B0503020204020204" pitchFamily="34" charset="-122"/>
                <a:cs typeface="Arial"/>
              </a:rPr>
              <a:t>Imaging techniques</a:t>
            </a:r>
            <a:endParaRPr lang="zh-CN" altLang="en-US" sz="1800" b="1" dirty="0">
              <a:latin typeface="Arial"/>
              <a:ea typeface="微软雅黑" panose="020B0503020204020204" pitchFamily="34" charset="-122"/>
              <a:cs typeface="Arial"/>
            </a:endParaRPr>
          </a:p>
        </p:txBody>
      </p:sp>
      <p:cxnSp>
        <p:nvCxnSpPr>
          <p:cNvPr id="26" name="直接连接符 25"/>
          <p:cNvCxnSpPr/>
          <p:nvPr/>
        </p:nvCxnSpPr>
        <p:spPr>
          <a:xfrm>
            <a:off x="2914462" y="3288539"/>
            <a:ext cx="2098" cy="150020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a:off x="2923323" y="4752792"/>
            <a:ext cx="810552" cy="0"/>
          </a:xfrm>
          <a:prstGeom prst="straightConnector1">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a:off x="4664019" y="3072513"/>
            <a:ext cx="0" cy="1184198"/>
          </a:xfrm>
          <a:prstGeom prst="straightConnector1">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a:stCxn id="20" idx="0"/>
          </p:cNvCxnSpPr>
          <p:nvPr/>
        </p:nvCxnSpPr>
        <p:spPr>
          <a:xfrm flipV="1">
            <a:off x="4659853" y="5696930"/>
            <a:ext cx="4165" cy="580154"/>
          </a:xfrm>
          <a:prstGeom prst="straightConnector1">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857358" y="2356714"/>
            <a:ext cx="2899962" cy="415805"/>
          </a:xfrm>
          <a:prstGeom prst="rect">
            <a:avLst/>
          </a:prstGeom>
          <a:noFill/>
        </p:spPr>
        <p:txBody>
          <a:bodyPr wrap="none" lIns="106985" tIns="53492" rIns="106985" bIns="53492" rtlCol="0">
            <a:spAutoFit/>
          </a:bodyPr>
          <a:lstStyle/>
          <a:p>
            <a:pPr algn="ctr"/>
            <a:r>
              <a:rPr lang="en-US" altLang="zh-CN" sz="2000" b="1" dirty="0" smtClean="0">
                <a:solidFill>
                  <a:srgbClr val="002060"/>
                </a:solidFill>
                <a:latin typeface="Arial"/>
                <a:ea typeface="微软雅黑" pitchFamily="34" charset="-122"/>
                <a:cs typeface="Arial"/>
              </a:rPr>
              <a:t>National 9 A-hospitals</a:t>
            </a:r>
            <a:endParaRPr lang="zh-CN" altLang="en-US" sz="2000" b="1" dirty="0">
              <a:solidFill>
                <a:srgbClr val="002060"/>
              </a:solidFill>
              <a:latin typeface="Arial"/>
              <a:ea typeface="微软雅黑" pitchFamily="34" charset="-122"/>
              <a:cs typeface="Arial"/>
            </a:endParaRPr>
          </a:p>
        </p:txBody>
      </p:sp>
      <p:sp>
        <p:nvSpPr>
          <p:cNvPr id="37" name="TextBox 36"/>
          <p:cNvSpPr txBox="1"/>
          <p:nvPr/>
        </p:nvSpPr>
        <p:spPr>
          <a:xfrm>
            <a:off x="7732527" y="3240544"/>
            <a:ext cx="1592745" cy="461972"/>
          </a:xfrm>
          <a:prstGeom prst="rect">
            <a:avLst/>
          </a:prstGeom>
          <a:noFill/>
        </p:spPr>
        <p:txBody>
          <a:bodyPr wrap="none" lIns="106985" tIns="53492" rIns="106985" bIns="53492" rtlCol="0">
            <a:spAutoFit/>
          </a:bodyPr>
          <a:lstStyle/>
          <a:p>
            <a:pPr algn="ctr"/>
            <a:r>
              <a:rPr lang="en-US" altLang="zh-CN" sz="2300" b="1" dirty="0" smtClean="0">
                <a:latin typeface="微软雅黑" pitchFamily="34" charset="-122"/>
                <a:ea typeface="微软雅黑" pitchFamily="34" charset="-122"/>
              </a:rPr>
              <a:t>collection</a:t>
            </a:r>
            <a:endParaRPr lang="zh-CN" altLang="en-US" sz="2300" b="1" dirty="0">
              <a:latin typeface="微软雅黑" pitchFamily="34" charset="-122"/>
              <a:ea typeface="微软雅黑" pitchFamily="34" charset="-122"/>
            </a:endParaRPr>
          </a:p>
        </p:txBody>
      </p:sp>
      <p:cxnSp>
        <p:nvCxnSpPr>
          <p:cNvPr id="39" name="直接箭头连接符 38"/>
          <p:cNvCxnSpPr/>
          <p:nvPr/>
        </p:nvCxnSpPr>
        <p:spPr>
          <a:xfrm>
            <a:off x="5722039" y="4744790"/>
            <a:ext cx="1082953" cy="0"/>
          </a:xfrm>
          <a:prstGeom prst="straightConnector1">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a:off x="1676489" y="2776463"/>
            <a:ext cx="511579" cy="0"/>
          </a:xfrm>
          <a:prstGeom prst="straightConnector1">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p:nvPr/>
        </p:nvCxnSpPr>
        <p:spPr>
          <a:xfrm>
            <a:off x="3492624" y="2768463"/>
            <a:ext cx="511579" cy="0"/>
          </a:xfrm>
          <a:prstGeom prst="straightConnector1">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7826496" y="6001000"/>
            <a:ext cx="0" cy="41607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p:nvPr/>
        </p:nvCxnSpPr>
        <p:spPr>
          <a:xfrm flipH="1">
            <a:off x="5155657" y="6433073"/>
            <a:ext cx="2697414" cy="0"/>
          </a:xfrm>
          <a:prstGeom prst="straightConnector1">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右箭头 51"/>
          <p:cNvSpPr/>
          <p:nvPr/>
        </p:nvSpPr>
        <p:spPr>
          <a:xfrm>
            <a:off x="9106545" y="4016670"/>
            <a:ext cx="513793" cy="976168"/>
          </a:xfrm>
          <a:prstGeom prst="rightArrow">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06985" tIns="53492" rIns="106985" bIns="53492" rtlCol="0" anchor="ctr"/>
          <a:lstStyle/>
          <a:p>
            <a:pPr algn="ctr"/>
            <a:endParaRPr lang="zh-CN" altLang="en-US">
              <a:solidFill>
                <a:srgbClr val="002060"/>
              </a:solidFill>
            </a:endParaRPr>
          </a:p>
        </p:txBody>
      </p:sp>
      <p:cxnSp>
        <p:nvCxnSpPr>
          <p:cNvPr id="55" name="直接连接符 54"/>
          <p:cNvCxnSpPr/>
          <p:nvPr/>
        </p:nvCxnSpPr>
        <p:spPr>
          <a:xfrm>
            <a:off x="6084912" y="2844527"/>
            <a:ext cx="14401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6228928" y="2816499"/>
            <a:ext cx="23848" cy="14681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31520" y="3168530"/>
            <a:ext cx="2313032" cy="1862355"/>
          </a:xfrm>
          <a:prstGeom prst="rect">
            <a:avLst/>
          </a:prstGeom>
          <a:noFill/>
        </p:spPr>
        <p:txBody>
          <a:bodyPr wrap="square" lIns="106985" tIns="53492" rIns="106985" bIns="53492" rtlCol="0">
            <a:spAutoFit/>
          </a:bodyPr>
          <a:lstStyle/>
          <a:p>
            <a:pPr>
              <a:buFont typeface="Wingdings" pitchFamily="2" charset="2"/>
              <a:buChar char="p"/>
            </a:pPr>
            <a:r>
              <a:rPr lang="zh-CN" altLang="en-US" sz="1900" dirty="0">
                <a:ea typeface="微软雅黑" pitchFamily="34" charset="-122"/>
                <a:cs typeface="Arial" pitchFamily="34" charset="0"/>
              </a:rPr>
              <a:t> </a:t>
            </a:r>
            <a:r>
              <a:rPr lang="en-US" altLang="zh-CN" sz="1900" dirty="0" smtClean="0">
                <a:ea typeface="微软雅黑" pitchFamily="34" charset="-122"/>
                <a:cs typeface="Arial" pitchFamily="34" charset="0"/>
              </a:rPr>
              <a:t>vessel BACE1</a:t>
            </a:r>
            <a:endParaRPr lang="en-US" altLang="zh-CN" sz="1900" dirty="0">
              <a:ea typeface="微软雅黑" pitchFamily="34" charset="-122"/>
              <a:cs typeface="Arial" pitchFamily="34" charset="0"/>
            </a:endParaRPr>
          </a:p>
          <a:p>
            <a:pPr>
              <a:buFont typeface="Wingdings" pitchFamily="2" charset="2"/>
              <a:buChar char="p"/>
            </a:pPr>
            <a:r>
              <a:rPr lang="zh-CN" altLang="en-US" sz="1900" dirty="0">
                <a:ea typeface="微软雅黑" pitchFamily="34" charset="-122"/>
                <a:cs typeface="Arial" pitchFamily="34" charset="0"/>
              </a:rPr>
              <a:t> </a:t>
            </a:r>
            <a:r>
              <a:rPr lang="en-US" altLang="zh-CN" sz="1900" dirty="0" smtClean="0">
                <a:ea typeface="微软雅黑" pitchFamily="34" charset="-122"/>
                <a:cs typeface="Arial" pitchFamily="34" charset="0"/>
              </a:rPr>
              <a:t>endothelial ADAMTS13</a:t>
            </a:r>
            <a:r>
              <a:rPr lang="en-US" altLang="zh-CN" sz="1900" dirty="0">
                <a:ea typeface="微软雅黑" pitchFamily="34" charset="-122"/>
                <a:cs typeface="Arial" pitchFamily="34" charset="0"/>
              </a:rPr>
              <a:t>-VWF</a:t>
            </a:r>
          </a:p>
          <a:p>
            <a:pPr>
              <a:buFont typeface="Wingdings" pitchFamily="2" charset="2"/>
              <a:buChar char="p"/>
            </a:pPr>
            <a:r>
              <a:rPr lang="en-US" altLang="zh-CN" sz="1900" dirty="0">
                <a:ea typeface="微软雅黑" pitchFamily="34" charset="-122"/>
                <a:cs typeface="Arial" pitchFamily="34" charset="0"/>
              </a:rPr>
              <a:t> </a:t>
            </a:r>
            <a:r>
              <a:rPr lang="en-US" altLang="zh-CN" sz="1900" dirty="0" smtClean="0">
                <a:ea typeface="微软雅黑" pitchFamily="34" charset="-122"/>
                <a:cs typeface="Arial" pitchFamily="34" charset="0"/>
              </a:rPr>
              <a:t>other vessel  molecule </a:t>
            </a:r>
            <a:r>
              <a:rPr lang="en-US" altLang="zh-CN" sz="1900" dirty="0" err="1" smtClean="0">
                <a:ea typeface="微软雅黑" pitchFamily="34" charset="-122"/>
                <a:cs typeface="Arial" pitchFamily="34" charset="0"/>
              </a:rPr>
              <a:t>passthways</a:t>
            </a:r>
            <a:endParaRPr lang="zh-CN" altLang="en-US" sz="1900" dirty="0">
              <a:ea typeface="微软雅黑" pitchFamily="34" charset="-122"/>
              <a:cs typeface="Arial" pitchFamily="34" charset="0"/>
            </a:endParaRPr>
          </a:p>
        </p:txBody>
      </p:sp>
      <p:cxnSp>
        <p:nvCxnSpPr>
          <p:cNvPr id="33" name="直接箭头连接符 32"/>
          <p:cNvCxnSpPr/>
          <p:nvPr/>
        </p:nvCxnSpPr>
        <p:spPr>
          <a:xfrm>
            <a:off x="7766708" y="2936493"/>
            <a:ext cx="0" cy="1256209"/>
          </a:xfrm>
          <a:prstGeom prst="straightConnector1">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5785379" y="6481085"/>
            <a:ext cx="1413177" cy="415805"/>
          </a:xfrm>
          <a:prstGeom prst="rect">
            <a:avLst/>
          </a:prstGeom>
          <a:noFill/>
        </p:spPr>
        <p:txBody>
          <a:bodyPr wrap="none" lIns="106985" tIns="53492" rIns="106985" bIns="53492" rtlCol="0">
            <a:spAutoFit/>
          </a:bodyPr>
          <a:lstStyle/>
          <a:p>
            <a:pPr algn="ctr"/>
            <a:r>
              <a:rPr lang="en-US" altLang="zh-CN" sz="2000" b="1" dirty="0" smtClean="0">
                <a:latin typeface="Arial"/>
                <a:ea typeface="微软雅黑" pitchFamily="34" charset="-122"/>
                <a:cs typeface="Arial"/>
              </a:rPr>
              <a:t>collection</a:t>
            </a:r>
            <a:endParaRPr lang="zh-CN" altLang="en-US" sz="2000" b="1" dirty="0">
              <a:latin typeface="Arial"/>
              <a:ea typeface="微软雅黑" pitchFamily="34" charset="-122"/>
              <a:cs typeface="Arial"/>
            </a:endParaRPr>
          </a:p>
        </p:txBody>
      </p:sp>
      <p:sp>
        <p:nvSpPr>
          <p:cNvPr id="57" name="灯片编号占位符 56"/>
          <p:cNvSpPr>
            <a:spLocks noGrp="1"/>
          </p:cNvSpPr>
          <p:nvPr>
            <p:ph type="sldNum" sz="quarter" idx="12"/>
          </p:nvPr>
        </p:nvSpPr>
        <p:spPr/>
        <p:txBody>
          <a:bodyPr/>
          <a:lstStyle/>
          <a:p>
            <a:pPr>
              <a:defRPr/>
            </a:pPr>
            <a:fld id="{87A5B267-6509-4643-AE88-D80591F34348}" type="slidenum">
              <a:rPr lang="zh-CN" altLang="en-US" smtClean="0"/>
              <a:pPr>
                <a:defRPr/>
              </a:pPr>
              <a:t>19</a:t>
            </a:fld>
            <a:endParaRPr lang="zh-CN" altLang="en-US"/>
          </a:p>
        </p:txBody>
      </p:sp>
      <p:pic>
        <p:nvPicPr>
          <p:cNvPr id="53250" name="Picture 2" descr="http://wildhunt.org/wp-content/uploads/2016/04/maxresdefault.jpg"/>
          <p:cNvPicPr>
            <a:picLocks noChangeAspect="1" noChangeArrowheads="1"/>
          </p:cNvPicPr>
          <p:nvPr/>
        </p:nvPicPr>
        <p:blipFill>
          <a:blip r:embed="rId4" cstate="print"/>
          <a:srcRect/>
          <a:stretch>
            <a:fillRect/>
          </a:stretch>
        </p:blipFill>
        <p:spPr bwMode="auto">
          <a:xfrm>
            <a:off x="7663265" y="1602776"/>
            <a:ext cx="1466016" cy="744842"/>
          </a:xfrm>
          <a:prstGeom prst="rect">
            <a:avLst/>
          </a:prstGeom>
          <a:ln>
            <a:noFill/>
          </a:ln>
          <a:effectLst>
            <a:softEdge rad="112500"/>
          </a:effectLst>
        </p:spPr>
      </p:pic>
      <p:pic>
        <p:nvPicPr>
          <p:cNvPr id="38" name="Picture 6" descr="http://kingofwallpapers.com/people/people-009.jpg"/>
          <p:cNvPicPr>
            <a:picLocks noChangeAspect="1" noChangeArrowheads="1"/>
          </p:cNvPicPr>
          <p:nvPr/>
        </p:nvPicPr>
        <p:blipFill>
          <a:blip r:embed="rId5" cstate="print"/>
          <a:srcRect/>
          <a:stretch>
            <a:fillRect/>
          </a:stretch>
        </p:blipFill>
        <p:spPr bwMode="auto">
          <a:xfrm>
            <a:off x="7962032" y="5755971"/>
            <a:ext cx="1183908" cy="910238"/>
          </a:xfrm>
          <a:prstGeom prst="rect">
            <a:avLst/>
          </a:prstGeom>
          <a:noFill/>
        </p:spPr>
      </p:pic>
      <p:pic>
        <p:nvPicPr>
          <p:cNvPr id="41" name="Picture 4" descr="http://www.lupusmn.org/wp-content/uploads/2011/08/Student-Research-Fellowships.jpg"/>
          <p:cNvPicPr>
            <a:picLocks noChangeAspect="1" noChangeArrowheads="1"/>
          </p:cNvPicPr>
          <p:nvPr/>
        </p:nvPicPr>
        <p:blipFill>
          <a:blip r:embed="rId6" cstate="print"/>
          <a:srcRect/>
          <a:stretch>
            <a:fillRect/>
          </a:stretch>
        </p:blipFill>
        <p:spPr bwMode="auto">
          <a:xfrm>
            <a:off x="883697" y="1685490"/>
            <a:ext cx="1232031" cy="742053"/>
          </a:xfrm>
          <a:prstGeom prst="rect">
            <a:avLst/>
          </a:prstGeom>
          <a:ln>
            <a:noFill/>
          </a:ln>
          <a:effectLst>
            <a:softEdge rad="112500"/>
          </a:effectLst>
        </p:spPr>
      </p:pic>
      <p:pic>
        <p:nvPicPr>
          <p:cNvPr id="53252" name="Picture 4" descr="http://www.ninds.nih.gov/research/parkinsonsweb/cinaps/lab_mouse.jpg"/>
          <p:cNvPicPr>
            <a:picLocks noChangeAspect="1" noChangeArrowheads="1"/>
          </p:cNvPicPr>
          <p:nvPr/>
        </p:nvPicPr>
        <p:blipFill>
          <a:blip r:embed="rId7" cstate="print"/>
          <a:srcRect/>
          <a:stretch>
            <a:fillRect/>
          </a:stretch>
        </p:blipFill>
        <p:spPr bwMode="auto">
          <a:xfrm>
            <a:off x="2622158" y="1648310"/>
            <a:ext cx="1359409" cy="819603"/>
          </a:xfrm>
          <a:prstGeom prst="rect">
            <a:avLst/>
          </a:prstGeom>
          <a:ln>
            <a:noFill/>
          </a:ln>
          <a:effectLst>
            <a:softEdge rad="112500"/>
          </a:effectLst>
        </p:spPr>
      </p:pic>
      <p:pic>
        <p:nvPicPr>
          <p:cNvPr id="44" name="Picture 2" descr="http://content.onlinejacc.org/data/Journals/JAC/25294/11082_gr2.jpeg"/>
          <p:cNvPicPr>
            <a:picLocks noChangeAspect="1" noChangeArrowheads="1"/>
          </p:cNvPicPr>
          <p:nvPr/>
        </p:nvPicPr>
        <p:blipFill>
          <a:blip r:embed="rId8" cstate="print"/>
          <a:srcRect/>
          <a:stretch>
            <a:fillRect/>
          </a:stretch>
        </p:blipFill>
        <p:spPr bwMode="auto">
          <a:xfrm>
            <a:off x="4381389" y="1610060"/>
            <a:ext cx="1608860" cy="1067855"/>
          </a:xfrm>
          <a:prstGeom prst="ellipse">
            <a:avLst/>
          </a:prstGeom>
          <a:ln>
            <a:noFill/>
          </a:ln>
          <a:effectLst>
            <a:softEdge rad="112500"/>
          </a:effectLst>
        </p:spPr>
      </p:pic>
      <p:pic>
        <p:nvPicPr>
          <p:cNvPr id="53254" name="Picture 6" descr="https://www.mccare.com/images/biomarker.jpg"/>
          <p:cNvPicPr>
            <a:picLocks noChangeAspect="1" noChangeArrowheads="1"/>
          </p:cNvPicPr>
          <p:nvPr/>
        </p:nvPicPr>
        <p:blipFill>
          <a:blip r:embed="rId9" cstate="print"/>
          <a:srcRect/>
          <a:stretch>
            <a:fillRect/>
          </a:stretch>
        </p:blipFill>
        <p:spPr bwMode="auto">
          <a:xfrm>
            <a:off x="3060576" y="4716735"/>
            <a:ext cx="794947" cy="576064"/>
          </a:xfrm>
          <a:prstGeom prst="rect">
            <a:avLst/>
          </a:prstGeom>
          <a:ln>
            <a:noFill/>
          </a:ln>
          <a:effectLst>
            <a:softEdge rad="112500"/>
          </a:effectLst>
        </p:spPr>
      </p:pic>
      <p:pic>
        <p:nvPicPr>
          <p:cNvPr id="53256" name="Picture 8" descr="http://mritnt.com/wp-content/gallery/mri-of-the-brain/225598357_2f9c1268d7.jpg"/>
          <p:cNvPicPr>
            <a:picLocks noChangeAspect="1" noChangeArrowheads="1"/>
          </p:cNvPicPr>
          <p:nvPr/>
        </p:nvPicPr>
        <p:blipFill>
          <a:blip r:embed="rId10" cstate="print"/>
          <a:srcRect/>
          <a:stretch>
            <a:fillRect/>
          </a:stretch>
        </p:blipFill>
        <p:spPr bwMode="auto">
          <a:xfrm>
            <a:off x="5364832" y="5148783"/>
            <a:ext cx="576968" cy="521139"/>
          </a:xfrm>
          <a:prstGeom prst="rect">
            <a:avLst/>
          </a:prstGeom>
          <a:ln>
            <a:noFill/>
          </a:ln>
          <a:effectLst>
            <a:softEdge rad="112500"/>
          </a:effectLst>
        </p:spPr>
      </p:pic>
    </p:spTree>
    <p:extLst>
      <p:ext uri="{BB962C8B-B14F-4D97-AF65-F5344CB8AC3E}">
        <p14:creationId xmlns:p14="http://schemas.microsoft.com/office/powerpoint/2010/main" val="217812593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组合 25">
            <a:extLst>
              <a:ext uri="{FF2B5EF4-FFF2-40B4-BE49-F238E27FC236}">
                <a16:creationId xmlns:a16="http://schemas.microsoft.com/office/drawing/2014/main" xmlns="" id="{9ACD3718-14F8-4B5F-9AFA-2D081ED870C4}"/>
              </a:ext>
            </a:extLst>
          </p:cNvPr>
          <p:cNvGrpSpPr>
            <a:grpSpLocks/>
          </p:cNvGrpSpPr>
          <p:nvPr/>
        </p:nvGrpSpPr>
        <p:grpSpPr bwMode="auto">
          <a:xfrm>
            <a:off x="250680" y="1748542"/>
            <a:ext cx="7496634" cy="4996347"/>
            <a:chOff x="205952" y="1715320"/>
            <a:chExt cx="6141515" cy="4532433"/>
          </a:xfrm>
        </p:grpSpPr>
        <p:grpSp>
          <p:nvGrpSpPr>
            <p:cNvPr id="10249" name="组合 24">
              <a:extLst>
                <a:ext uri="{FF2B5EF4-FFF2-40B4-BE49-F238E27FC236}">
                  <a16:creationId xmlns:a16="http://schemas.microsoft.com/office/drawing/2014/main" xmlns="" id="{828DF56E-34C5-4990-9075-0A4D6D98303D}"/>
                </a:ext>
              </a:extLst>
            </p:cNvPr>
            <p:cNvGrpSpPr>
              <a:grpSpLocks/>
            </p:cNvGrpSpPr>
            <p:nvPr/>
          </p:nvGrpSpPr>
          <p:grpSpPr bwMode="auto">
            <a:xfrm>
              <a:off x="205952" y="1715320"/>
              <a:ext cx="6141515" cy="4532433"/>
              <a:chOff x="205952" y="1291282"/>
              <a:chExt cx="6141515" cy="4532435"/>
            </a:xfrm>
          </p:grpSpPr>
          <p:grpSp>
            <p:nvGrpSpPr>
              <p:cNvPr id="10251" name="组合 45">
                <a:extLst>
                  <a:ext uri="{FF2B5EF4-FFF2-40B4-BE49-F238E27FC236}">
                    <a16:creationId xmlns:a16="http://schemas.microsoft.com/office/drawing/2014/main" xmlns="" id="{5DAC4C98-C1D3-473B-ADF6-396698A89F34}"/>
                  </a:ext>
                </a:extLst>
              </p:cNvPr>
              <p:cNvGrpSpPr>
                <a:grpSpLocks/>
              </p:cNvGrpSpPr>
              <p:nvPr/>
            </p:nvGrpSpPr>
            <p:grpSpPr bwMode="auto">
              <a:xfrm>
                <a:off x="205952" y="1291282"/>
                <a:ext cx="6141515" cy="4532435"/>
                <a:chOff x="1239134" y="1395103"/>
                <a:chExt cx="5949253" cy="4350104"/>
              </a:xfrm>
            </p:grpSpPr>
            <p:graphicFrame>
              <p:nvGraphicFramePr>
                <p:cNvPr id="4" name="图表 3">
                  <a:extLst>
                    <a:ext uri="{FF2B5EF4-FFF2-40B4-BE49-F238E27FC236}">
                      <a16:creationId xmlns:a16="http://schemas.microsoft.com/office/drawing/2014/main" xmlns="" id="{FE83D6C2-058E-4862-AA04-5233B10C202B}"/>
                    </a:ext>
                  </a:extLst>
                </p:cNvPr>
                <p:cNvGraphicFramePr>
                  <a:graphicFrameLocks/>
                </p:cNvGraphicFramePr>
                <p:nvPr/>
              </p:nvGraphicFramePr>
              <p:xfrm>
                <a:off x="1577088" y="1844824"/>
                <a:ext cx="5611299" cy="3725832"/>
              </p:xfrm>
              <a:graphic>
                <a:graphicData uri="http://schemas.openxmlformats.org/drawingml/2006/chart">
                  <c:chart xmlns:c="http://schemas.openxmlformats.org/drawingml/2006/chart" xmlns:r="http://schemas.openxmlformats.org/officeDocument/2006/relationships" r:id="rId3"/>
                </a:graphicData>
              </a:graphic>
            </p:graphicFrame>
            <p:sp>
              <p:nvSpPr>
                <p:cNvPr id="10255" name="TextBox 22">
                  <a:extLst>
                    <a:ext uri="{FF2B5EF4-FFF2-40B4-BE49-F238E27FC236}">
                      <a16:creationId xmlns:a16="http://schemas.microsoft.com/office/drawing/2014/main" xmlns="" id="{8223F628-9DEC-4522-915C-D2F97C43B30D}"/>
                    </a:ext>
                  </a:extLst>
                </p:cNvPr>
                <p:cNvSpPr txBox="1">
                  <a:spLocks noChangeArrowheads="1"/>
                </p:cNvSpPr>
                <p:nvPr/>
              </p:nvSpPr>
              <p:spPr bwMode="auto">
                <a:xfrm rot="16200000">
                  <a:off x="-504800" y="3694979"/>
                  <a:ext cx="3793180" cy="305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宋体" panose="02010600030101010101" pitchFamily="2" charset="-122"/>
                    </a:defRPr>
                  </a:lvl1pPr>
                  <a:lvl2pPr marL="742950" indent="-285750">
                    <a:lnSpc>
                      <a:spcPct val="120000"/>
                    </a:lnSpc>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宋体" panose="02010600030101010101" pitchFamily="2" charset="-122"/>
                    </a:defRPr>
                  </a:lvl2pPr>
                  <a:lvl3pPr marL="1143000" indent="-228600">
                    <a:lnSpc>
                      <a:spcPct val="120000"/>
                    </a:lnSpc>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宋体" panose="02010600030101010101" pitchFamily="2" charset="-122"/>
                    </a:defRPr>
                  </a:lvl3pPr>
                  <a:lvl4pPr marL="1600200" indent="-228600">
                    <a:lnSpc>
                      <a:spcPct val="120000"/>
                    </a:lnSpc>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4pPr>
                  <a:lvl5pPr marL="2057400" indent="-228600">
                    <a:lnSpc>
                      <a:spcPct val="120000"/>
                    </a:lnSpc>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5pPr>
                  <a:lvl6pPr marL="25146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6pPr>
                  <a:lvl7pPr marL="29718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7pPr>
                  <a:lvl8pPr marL="34290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8pPr>
                  <a:lvl9pPr marL="38862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9pPr>
                </a:lstStyle>
                <a:p>
                  <a:pPr eaLnBrk="1" hangingPunct="1">
                    <a:lnSpc>
                      <a:spcPct val="100000"/>
                    </a:lnSpc>
                    <a:buFontTx/>
                    <a:buNone/>
                  </a:pPr>
                  <a:r>
                    <a:rPr lang="en-US" altLang="zh-CN" sz="1900" dirty="0" smtClean="0"/>
                    <a:t>% of 65 </a:t>
                  </a:r>
                  <a:r>
                    <a:rPr lang="en-US" altLang="zh-CN" sz="1900" dirty="0" err="1" smtClean="0"/>
                    <a:t>yr</a:t>
                  </a:r>
                  <a:r>
                    <a:rPr lang="en-US" altLang="zh-CN" sz="1900" dirty="0" smtClean="0"/>
                    <a:t> people in whole populations </a:t>
                  </a:r>
                  <a:endParaRPr lang="zh-CN" altLang="en-US" sz="1900" dirty="0"/>
                </a:p>
              </p:txBody>
            </p:sp>
            <p:sp>
              <p:nvSpPr>
                <p:cNvPr id="10256" name="TextBox 23">
                  <a:extLst>
                    <a:ext uri="{FF2B5EF4-FFF2-40B4-BE49-F238E27FC236}">
                      <a16:creationId xmlns:a16="http://schemas.microsoft.com/office/drawing/2014/main" xmlns="" id="{46903BC8-64F1-46F5-93AC-24383B9EA7CB}"/>
                    </a:ext>
                  </a:extLst>
                </p:cNvPr>
                <p:cNvSpPr txBox="1">
                  <a:spLocks noChangeArrowheads="1"/>
                </p:cNvSpPr>
                <p:nvPr/>
              </p:nvSpPr>
              <p:spPr bwMode="auto">
                <a:xfrm>
                  <a:off x="5035692" y="5410247"/>
                  <a:ext cx="576707" cy="33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宋体" panose="02010600030101010101" pitchFamily="2" charset="-122"/>
                    </a:defRPr>
                  </a:lvl1pPr>
                  <a:lvl2pPr marL="742950" indent="-285750">
                    <a:lnSpc>
                      <a:spcPct val="120000"/>
                    </a:lnSpc>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宋体" panose="02010600030101010101" pitchFamily="2" charset="-122"/>
                    </a:defRPr>
                  </a:lvl2pPr>
                  <a:lvl3pPr marL="1143000" indent="-228600">
                    <a:lnSpc>
                      <a:spcPct val="120000"/>
                    </a:lnSpc>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宋体" panose="02010600030101010101" pitchFamily="2" charset="-122"/>
                    </a:defRPr>
                  </a:lvl3pPr>
                  <a:lvl4pPr marL="1600200" indent="-228600">
                    <a:lnSpc>
                      <a:spcPct val="120000"/>
                    </a:lnSpc>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4pPr>
                  <a:lvl5pPr marL="2057400" indent="-228600">
                    <a:lnSpc>
                      <a:spcPct val="120000"/>
                    </a:lnSpc>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5pPr>
                  <a:lvl6pPr marL="25146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6pPr>
                  <a:lvl7pPr marL="29718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7pPr>
                  <a:lvl8pPr marL="34290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8pPr>
                  <a:lvl9pPr marL="38862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9pPr>
                </a:lstStyle>
                <a:p>
                  <a:pPr eaLnBrk="1" hangingPunct="1">
                    <a:lnSpc>
                      <a:spcPct val="100000"/>
                    </a:lnSpc>
                    <a:buFontTx/>
                    <a:buNone/>
                  </a:pPr>
                  <a:r>
                    <a:rPr lang="en-US" altLang="zh-CN" sz="1900">
                      <a:ea typeface="MS PGothic" panose="020B0600070205080204" pitchFamily="34" charset="-128"/>
                    </a:rPr>
                    <a:t>2013</a:t>
                  </a:r>
                  <a:endParaRPr lang="zh-CN" altLang="en-US" sz="1900">
                    <a:ea typeface="MS PGothic" panose="020B0600070205080204" pitchFamily="34" charset="-128"/>
                  </a:endParaRPr>
                </a:p>
              </p:txBody>
            </p:sp>
            <p:sp>
              <p:nvSpPr>
                <p:cNvPr id="10257" name="TextBox 24">
                  <a:extLst>
                    <a:ext uri="{FF2B5EF4-FFF2-40B4-BE49-F238E27FC236}">
                      <a16:creationId xmlns:a16="http://schemas.microsoft.com/office/drawing/2014/main" xmlns="" id="{EA64ABDD-2E28-4A44-A8FD-8FF61C9DD2BB}"/>
                    </a:ext>
                  </a:extLst>
                </p:cNvPr>
                <p:cNvSpPr txBox="1">
                  <a:spLocks noChangeArrowheads="1"/>
                </p:cNvSpPr>
                <p:nvPr/>
              </p:nvSpPr>
              <p:spPr bwMode="auto">
                <a:xfrm>
                  <a:off x="4450768" y="5410247"/>
                  <a:ext cx="576707" cy="33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宋体" panose="02010600030101010101" pitchFamily="2" charset="-122"/>
                    </a:defRPr>
                  </a:lvl1pPr>
                  <a:lvl2pPr marL="742950" indent="-285750">
                    <a:lnSpc>
                      <a:spcPct val="120000"/>
                    </a:lnSpc>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宋体" panose="02010600030101010101" pitchFamily="2" charset="-122"/>
                    </a:defRPr>
                  </a:lvl2pPr>
                  <a:lvl3pPr marL="1143000" indent="-228600">
                    <a:lnSpc>
                      <a:spcPct val="120000"/>
                    </a:lnSpc>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宋体" panose="02010600030101010101" pitchFamily="2" charset="-122"/>
                    </a:defRPr>
                  </a:lvl3pPr>
                  <a:lvl4pPr marL="1600200" indent="-228600">
                    <a:lnSpc>
                      <a:spcPct val="120000"/>
                    </a:lnSpc>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4pPr>
                  <a:lvl5pPr marL="2057400" indent="-228600">
                    <a:lnSpc>
                      <a:spcPct val="120000"/>
                    </a:lnSpc>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5pPr>
                  <a:lvl6pPr marL="25146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6pPr>
                  <a:lvl7pPr marL="29718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7pPr>
                  <a:lvl8pPr marL="34290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8pPr>
                  <a:lvl9pPr marL="38862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9pPr>
                </a:lstStyle>
                <a:p>
                  <a:pPr eaLnBrk="1" hangingPunct="1">
                    <a:lnSpc>
                      <a:spcPct val="100000"/>
                    </a:lnSpc>
                    <a:buFontTx/>
                    <a:buNone/>
                  </a:pPr>
                  <a:r>
                    <a:rPr lang="en-US" altLang="zh-CN" sz="1900">
                      <a:ea typeface="MS PGothic" panose="020B0600070205080204" pitchFamily="34" charset="-128"/>
                    </a:rPr>
                    <a:t>2010</a:t>
                  </a:r>
                  <a:endParaRPr lang="zh-CN" altLang="en-US" sz="1900">
                    <a:ea typeface="MS PGothic" panose="020B0600070205080204" pitchFamily="34" charset="-128"/>
                  </a:endParaRPr>
                </a:p>
              </p:txBody>
            </p:sp>
            <p:sp>
              <p:nvSpPr>
                <p:cNvPr id="10258" name="TextBox 25">
                  <a:extLst>
                    <a:ext uri="{FF2B5EF4-FFF2-40B4-BE49-F238E27FC236}">
                      <a16:creationId xmlns:a16="http://schemas.microsoft.com/office/drawing/2014/main" xmlns="" id="{7E16BF81-3741-461F-9913-AA5B70010E81}"/>
                    </a:ext>
                  </a:extLst>
                </p:cNvPr>
                <p:cNvSpPr txBox="1">
                  <a:spLocks noChangeArrowheads="1"/>
                </p:cNvSpPr>
                <p:nvPr/>
              </p:nvSpPr>
              <p:spPr bwMode="auto">
                <a:xfrm>
                  <a:off x="3872063" y="5410247"/>
                  <a:ext cx="576707" cy="33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宋体" panose="02010600030101010101" pitchFamily="2" charset="-122"/>
                    </a:defRPr>
                  </a:lvl1pPr>
                  <a:lvl2pPr marL="742950" indent="-285750">
                    <a:lnSpc>
                      <a:spcPct val="120000"/>
                    </a:lnSpc>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宋体" panose="02010600030101010101" pitchFamily="2" charset="-122"/>
                    </a:defRPr>
                  </a:lvl2pPr>
                  <a:lvl3pPr marL="1143000" indent="-228600">
                    <a:lnSpc>
                      <a:spcPct val="120000"/>
                    </a:lnSpc>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宋体" panose="02010600030101010101" pitchFamily="2" charset="-122"/>
                    </a:defRPr>
                  </a:lvl3pPr>
                  <a:lvl4pPr marL="1600200" indent="-228600">
                    <a:lnSpc>
                      <a:spcPct val="120000"/>
                    </a:lnSpc>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4pPr>
                  <a:lvl5pPr marL="2057400" indent="-228600">
                    <a:lnSpc>
                      <a:spcPct val="120000"/>
                    </a:lnSpc>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5pPr>
                  <a:lvl6pPr marL="25146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6pPr>
                  <a:lvl7pPr marL="29718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7pPr>
                  <a:lvl8pPr marL="34290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8pPr>
                  <a:lvl9pPr marL="38862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9pPr>
                </a:lstStyle>
                <a:p>
                  <a:pPr eaLnBrk="1" hangingPunct="1">
                    <a:lnSpc>
                      <a:spcPct val="100000"/>
                    </a:lnSpc>
                    <a:buFontTx/>
                    <a:buNone/>
                  </a:pPr>
                  <a:r>
                    <a:rPr lang="en-US" altLang="zh-CN" sz="1900">
                      <a:ea typeface="MS PGothic" panose="020B0600070205080204" pitchFamily="34" charset="-128"/>
                    </a:rPr>
                    <a:t>2000</a:t>
                  </a:r>
                  <a:endParaRPr lang="zh-CN" altLang="en-US" sz="1900">
                    <a:ea typeface="MS PGothic" panose="020B0600070205080204" pitchFamily="34" charset="-128"/>
                  </a:endParaRPr>
                </a:p>
              </p:txBody>
            </p:sp>
            <p:sp>
              <p:nvSpPr>
                <p:cNvPr id="10259" name="TextBox 26">
                  <a:extLst>
                    <a:ext uri="{FF2B5EF4-FFF2-40B4-BE49-F238E27FC236}">
                      <a16:creationId xmlns:a16="http://schemas.microsoft.com/office/drawing/2014/main" xmlns="" id="{E613A30F-67C8-49AA-990B-15BF32E6491C}"/>
                    </a:ext>
                  </a:extLst>
                </p:cNvPr>
                <p:cNvSpPr txBox="1">
                  <a:spLocks noChangeArrowheads="1"/>
                </p:cNvSpPr>
                <p:nvPr/>
              </p:nvSpPr>
              <p:spPr bwMode="auto">
                <a:xfrm>
                  <a:off x="3252345" y="5410247"/>
                  <a:ext cx="576707" cy="33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宋体" panose="02010600030101010101" pitchFamily="2" charset="-122"/>
                    </a:defRPr>
                  </a:lvl1pPr>
                  <a:lvl2pPr marL="742950" indent="-285750">
                    <a:lnSpc>
                      <a:spcPct val="120000"/>
                    </a:lnSpc>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宋体" panose="02010600030101010101" pitchFamily="2" charset="-122"/>
                    </a:defRPr>
                  </a:lvl2pPr>
                  <a:lvl3pPr marL="1143000" indent="-228600">
                    <a:lnSpc>
                      <a:spcPct val="120000"/>
                    </a:lnSpc>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宋体" panose="02010600030101010101" pitchFamily="2" charset="-122"/>
                    </a:defRPr>
                  </a:lvl3pPr>
                  <a:lvl4pPr marL="1600200" indent="-228600">
                    <a:lnSpc>
                      <a:spcPct val="120000"/>
                    </a:lnSpc>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4pPr>
                  <a:lvl5pPr marL="2057400" indent="-228600">
                    <a:lnSpc>
                      <a:spcPct val="120000"/>
                    </a:lnSpc>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5pPr>
                  <a:lvl6pPr marL="25146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6pPr>
                  <a:lvl7pPr marL="29718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7pPr>
                  <a:lvl8pPr marL="34290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8pPr>
                  <a:lvl9pPr marL="38862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9pPr>
                </a:lstStyle>
                <a:p>
                  <a:pPr eaLnBrk="1" hangingPunct="1">
                    <a:lnSpc>
                      <a:spcPct val="100000"/>
                    </a:lnSpc>
                    <a:buFontTx/>
                    <a:buNone/>
                  </a:pPr>
                  <a:r>
                    <a:rPr lang="en-US" altLang="zh-CN" sz="1900">
                      <a:ea typeface="MS PGothic" panose="020B0600070205080204" pitchFamily="34" charset="-128"/>
                    </a:rPr>
                    <a:t>1990</a:t>
                  </a:r>
                  <a:endParaRPr lang="zh-CN" altLang="en-US" sz="1900">
                    <a:ea typeface="MS PGothic" panose="020B0600070205080204" pitchFamily="34" charset="-128"/>
                  </a:endParaRPr>
                </a:p>
              </p:txBody>
            </p:sp>
            <p:sp>
              <p:nvSpPr>
                <p:cNvPr id="10260" name="TextBox 27">
                  <a:extLst>
                    <a:ext uri="{FF2B5EF4-FFF2-40B4-BE49-F238E27FC236}">
                      <a16:creationId xmlns:a16="http://schemas.microsoft.com/office/drawing/2014/main" xmlns="" id="{56D929C6-EBDF-4A9B-A734-307E4F21E465}"/>
                    </a:ext>
                  </a:extLst>
                </p:cNvPr>
                <p:cNvSpPr txBox="1">
                  <a:spLocks noChangeArrowheads="1"/>
                </p:cNvSpPr>
                <p:nvPr/>
              </p:nvSpPr>
              <p:spPr bwMode="auto">
                <a:xfrm>
                  <a:off x="2680347" y="5410247"/>
                  <a:ext cx="576707" cy="33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宋体" panose="02010600030101010101" pitchFamily="2" charset="-122"/>
                    </a:defRPr>
                  </a:lvl1pPr>
                  <a:lvl2pPr marL="742950" indent="-285750">
                    <a:lnSpc>
                      <a:spcPct val="120000"/>
                    </a:lnSpc>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宋体" panose="02010600030101010101" pitchFamily="2" charset="-122"/>
                    </a:defRPr>
                  </a:lvl2pPr>
                  <a:lvl3pPr marL="1143000" indent="-228600">
                    <a:lnSpc>
                      <a:spcPct val="120000"/>
                    </a:lnSpc>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宋体" panose="02010600030101010101" pitchFamily="2" charset="-122"/>
                    </a:defRPr>
                  </a:lvl3pPr>
                  <a:lvl4pPr marL="1600200" indent="-228600">
                    <a:lnSpc>
                      <a:spcPct val="120000"/>
                    </a:lnSpc>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4pPr>
                  <a:lvl5pPr marL="2057400" indent="-228600">
                    <a:lnSpc>
                      <a:spcPct val="120000"/>
                    </a:lnSpc>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5pPr>
                  <a:lvl6pPr marL="25146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6pPr>
                  <a:lvl7pPr marL="29718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7pPr>
                  <a:lvl8pPr marL="34290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8pPr>
                  <a:lvl9pPr marL="38862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9pPr>
                </a:lstStyle>
                <a:p>
                  <a:pPr eaLnBrk="1" hangingPunct="1">
                    <a:lnSpc>
                      <a:spcPct val="100000"/>
                    </a:lnSpc>
                    <a:buFontTx/>
                    <a:buNone/>
                  </a:pPr>
                  <a:r>
                    <a:rPr lang="en-US" altLang="zh-CN" sz="1900">
                      <a:ea typeface="MS PGothic" panose="020B0600070205080204" pitchFamily="34" charset="-128"/>
                    </a:rPr>
                    <a:t>1982</a:t>
                  </a:r>
                  <a:endParaRPr lang="zh-CN" altLang="en-US" sz="1900">
                    <a:ea typeface="MS PGothic" panose="020B0600070205080204" pitchFamily="34" charset="-128"/>
                  </a:endParaRPr>
                </a:p>
              </p:txBody>
            </p:sp>
            <p:sp>
              <p:nvSpPr>
                <p:cNvPr id="10261" name="TextBox 28">
                  <a:extLst>
                    <a:ext uri="{FF2B5EF4-FFF2-40B4-BE49-F238E27FC236}">
                      <a16:creationId xmlns:a16="http://schemas.microsoft.com/office/drawing/2014/main" xmlns="" id="{E1D8783D-C7F9-4A35-970C-909358FCBACD}"/>
                    </a:ext>
                  </a:extLst>
                </p:cNvPr>
                <p:cNvSpPr txBox="1">
                  <a:spLocks noChangeArrowheads="1"/>
                </p:cNvSpPr>
                <p:nvPr/>
              </p:nvSpPr>
              <p:spPr bwMode="auto">
                <a:xfrm>
                  <a:off x="2075134" y="5410247"/>
                  <a:ext cx="576707" cy="33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宋体" panose="02010600030101010101" pitchFamily="2" charset="-122"/>
                    </a:defRPr>
                  </a:lvl1pPr>
                  <a:lvl2pPr marL="742950" indent="-285750">
                    <a:lnSpc>
                      <a:spcPct val="120000"/>
                    </a:lnSpc>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宋体" panose="02010600030101010101" pitchFamily="2" charset="-122"/>
                    </a:defRPr>
                  </a:lvl2pPr>
                  <a:lvl3pPr marL="1143000" indent="-228600">
                    <a:lnSpc>
                      <a:spcPct val="120000"/>
                    </a:lnSpc>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宋体" panose="02010600030101010101" pitchFamily="2" charset="-122"/>
                    </a:defRPr>
                  </a:lvl3pPr>
                  <a:lvl4pPr marL="1600200" indent="-228600">
                    <a:lnSpc>
                      <a:spcPct val="120000"/>
                    </a:lnSpc>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4pPr>
                  <a:lvl5pPr marL="2057400" indent="-228600">
                    <a:lnSpc>
                      <a:spcPct val="120000"/>
                    </a:lnSpc>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5pPr>
                  <a:lvl6pPr marL="25146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6pPr>
                  <a:lvl7pPr marL="29718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7pPr>
                  <a:lvl8pPr marL="34290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8pPr>
                  <a:lvl9pPr marL="38862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9pPr>
                </a:lstStyle>
                <a:p>
                  <a:pPr eaLnBrk="1" hangingPunct="1">
                    <a:lnSpc>
                      <a:spcPct val="100000"/>
                    </a:lnSpc>
                    <a:buFontTx/>
                    <a:buNone/>
                  </a:pPr>
                  <a:r>
                    <a:rPr lang="en-US" altLang="zh-CN" sz="1900">
                      <a:ea typeface="MS PGothic" panose="020B0600070205080204" pitchFamily="34" charset="-128"/>
                    </a:rPr>
                    <a:t>1964</a:t>
                  </a:r>
                  <a:endParaRPr lang="zh-CN" altLang="en-US" sz="1900">
                    <a:ea typeface="MS PGothic" panose="020B0600070205080204" pitchFamily="34" charset="-128"/>
                  </a:endParaRPr>
                </a:p>
              </p:txBody>
            </p:sp>
            <p:sp>
              <p:nvSpPr>
                <p:cNvPr id="10262" name="TextBox 30">
                  <a:extLst>
                    <a:ext uri="{FF2B5EF4-FFF2-40B4-BE49-F238E27FC236}">
                      <a16:creationId xmlns:a16="http://schemas.microsoft.com/office/drawing/2014/main" xmlns="" id="{1944117A-38A3-45B0-947E-6E8E4CB0DA1C}"/>
                    </a:ext>
                  </a:extLst>
                </p:cNvPr>
                <p:cNvSpPr txBox="1">
                  <a:spLocks noChangeArrowheads="1"/>
                </p:cNvSpPr>
                <p:nvPr/>
              </p:nvSpPr>
              <p:spPr bwMode="auto">
                <a:xfrm>
                  <a:off x="6221506" y="5410247"/>
                  <a:ext cx="576707" cy="33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宋体" panose="02010600030101010101" pitchFamily="2" charset="-122"/>
                    </a:defRPr>
                  </a:lvl1pPr>
                  <a:lvl2pPr marL="742950" indent="-285750">
                    <a:lnSpc>
                      <a:spcPct val="120000"/>
                    </a:lnSpc>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宋体" panose="02010600030101010101" pitchFamily="2" charset="-122"/>
                    </a:defRPr>
                  </a:lvl2pPr>
                  <a:lvl3pPr marL="1143000" indent="-228600">
                    <a:lnSpc>
                      <a:spcPct val="120000"/>
                    </a:lnSpc>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宋体" panose="02010600030101010101" pitchFamily="2" charset="-122"/>
                    </a:defRPr>
                  </a:lvl3pPr>
                  <a:lvl4pPr marL="1600200" indent="-228600">
                    <a:lnSpc>
                      <a:spcPct val="120000"/>
                    </a:lnSpc>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4pPr>
                  <a:lvl5pPr marL="2057400" indent="-228600">
                    <a:lnSpc>
                      <a:spcPct val="120000"/>
                    </a:lnSpc>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5pPr>
                  <a:lvl6pPr marL="25146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6pPr>
                  <a:lvl7pPr marL="29718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7pPr>
                  <a:lvl8pPr marL="34290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8pPr>
                  <a:lvl9pPr marL="38862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9pPr>
                </a:lstStyle>
                <a:p>
                  <a:pPr eaLnBrk="1" hangingPunct="1">
                    <a:lnSpc>
                      <a:spcPct val="100000"/>
                    </a:lnSpc>
                    <a:buFontTx/>
                    <a:buNone/>
                  </a:pPr>
                  <a:r>
                    <a:rPr lang="en-US" altLang="zh-CN" sz="1900">
                      <a:ea typeface="MS PGothic" panose="020B0600070205080204" pitchFamily="34" charset="-128"/>
                    </a:rPr>
                    <a:t>2030</a:t>
                  </a:r>
                  <a:endParaRPr lang="zh-CN" altLang="en-US" sz="1900">
                    <a:ea typeface="MS PGothic" panose="020B0600070205080204" pitchFamily="34" charset="-128"/>
                  </a:endParaRPr>
                </a:p>
              </p:txBody>
            </p:sp>
            <p:sp>
              <p:nvSpPr>
                <p:cNvPr id="10263" name="TextBox 32">
                  <a:extLst>
                    <a:ext uri="{FF2B5EF4-FFF2-40B4-BE49-F238E27FC236}">
                      <a16:creationId xmlns:a16="http://schemas.microsoft.com/office/drawing/2014/main" xmlns="" id="{9B5E3072-B22F-42CF-B2A9-F23E9A5C066E}"/>
                    </a:ext>
                  </a:extLst>
                </p:cNvPr>
                <p:cNvSpPr txBox="1">
                  <a:spLocks noChangeArrowheads="1"/>
                </p:cNvSpPr>
                <p:nvPr/>
              </p:nvSpPr>
              <p:spPr bwMode="auto">
                <a:xfrm>
                  <a:off x="5622295" y="5410247"/>
                  <a:ext cx="576707" cy="33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宋体" panose="02010600030101010101" pitchFamily="2" charset="-122"/>
                    </a:defRPr>
                  </a:lvl1pPr>
                  <a:lvl2pPr marL="742950" indent="-285750">
                    <a:lnSpc>
                      <a:spcPct val="120000"/>
                    </a:lnSpc>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宋体" panose="02010600030101010101" pitchFamily="2" charset="-122"/>
                    </a:defRPr>
                  </a:lvl2pPr>
                  <a:lvl3pPr marL="1143000" indent="-228600">
                    <a:lnSpc>
                      <a:spcPct val="120000"/>
                    </a:lnSpc>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宋体" panose="02010600030101010101" pitchFamily="2" charset="-122"/>
                    </a:defRPr>
                  </a:lvl3pPr>
                  <a:lvl4pPr marL="1600200" indent="-228600">
                    <a:lnSpc>
                      <a:spcPct val="120000"/>
                    </a:lnSpc>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4pPr>
                  <a:lvl5pPr marL="2057400" indent="-228600">
                    <a:lnSpc>
                      <a:spcPct val="120000"/>
                    </a:lnSpc>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5pPr>
                  <a:lvl6pPr marL="25146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6pPr>
                  <a:lvl7pPr marL="29718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7pPr>
                  <a:lvl8pPr marL="34290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8pPr>
                  <a:lvl9pPr marL="38862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9pPr>
                </a:lstStyle>
                <a:p>
                  <a:pPr eaLnBrk="1" hangingPunct="1">
                    <a:lnSpc>
                      <a:spcPct val="100000"/>
                    </a:lnSpc>
                    <a:buFontTx/>
                    <a:buNone/>
                  </a:pPr>
                  <a:r>
                    <a:rPr lang="en-US" altLang="zh-CN" sz="1900">
                      <a:ea typeface="MS PGothic" panose="020B0600070205080204" pitchFamily="34" charset="-128"/>
                    </a:rPr>
                    <a:t>2020</a:t>
                  </a:r>
                  <a:endParaRPr lang="zh-CN" altLang="en-US" sz="1900">
                    <a:ea typeface="MS PGothic" panose="020B0600070205080204" pitchFamily="34" charset="-128"/>
                  </a:endParaRPr>
                </a:p>
              </p:txBody>
            </p:sp>
            <p:sp>
              <p:nvSpPr>
                <p:cNvPr id="14" name="TextBox 35">
                  <a:extLst>
                    <a:ext uri="{FF2B5EF4-FFF2-40B4-BE49-F238E27FC236}">
                      <a16:creationId xmlns:a16="http://schemas.microsoft.com/office/drawing/2014/main" xmlns="" id="{4893AE6C-EAC9-4942-980B-DEA3E4B844D2}"/>
                    </a:ext>
                  </a:extLst>
                </p:cNvPr>
                <p:cNvSpPr txBox="1">
                  <a:spLocks noChangeArrowheads="1"/>
                </p:cNvSpPr>
                <p:nvPr/>
              </p:nvSpPr>
              <p:spPr bwMode="auto">
                <a:xfrm>
                  <a:off x="1354680" y="1395103"/>
                  <a:ext cx="5314468" cy="388553"/>
                </a:xfrm>
                <a:prstGeom prst="rect">
                  <a:avLst/>
                </a:prstGeom>
                <a:solidFill>
                  <a:schemeClr val="accent1">
                    <a:lumMod val="40000"/>
                    <a:lumOff val="60000"/>
                  </a:schemeClr>
                </a:solidFill>
                <a:ln>
                  <a:noFill/>
                </a:ln>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zh-CN" sz="2300" b="1" dirty="0">
                      <a:ea typeface="微软雅黑" panose="020B0503020204020204" pitchFamily="34" charset="-122"/>
                    </a:rPr>
                    <a:t>1960-</a:t>
                  </a:r>
                  <a:r>
                    <a:rPr lang="en-US" altLang="zh-CN" sz="2300" b="1" dirty="0" smtClean="0">
                      <a:ea typeface="微软雅黑" panose="020B0503020204020204" pitchFamily="34" charset="-122"/>
                    </a:rPr>
                    <a:t>2030: Population of 65 </a:t>
                  </a:r>
                  <a:r>
                    <a:rPr lang="en-US" altLang="zh-CN" sz="2300" b="1" dirty="0" err="1" smtClean="0">
                      <a:ea typeface="微软雅黑" panose="020B0503020204020204" pitchFamily="34" charset="-122"/>
                    </a:rPr>
                    <a:t>yr</a:t>
                  </a:r>
                  <a:r>
                    <a:rPr lang="en-US" altLang="zh-CN" sz="2300" b="1" dirty="0" smtClean="0">
                      <a:ea typeface="微软雅黑" panose="020B0503020204020204" pitchFamily="34" charset="-122"/>
                    </a:rPr>
                    <a:t> above in China</a:t>
                  </a:r>
                  <a:endParaRPr lang="zh-CN" altLang="en-US" sz="2300" b="1" dirty="0">
                    <a:ea typeface="微软雅黑" panose="020B0503020204020204" pitchFamily="34" charset="-122"/>
                  </a:endParaRPr>
                </a:p>
              </p:txBody>
            </p:sp>
            <p:sp>
              <p:nvSpPr>
                <p:cNvPr id="10265" name="TextBox 1">
                  <a:extLst>
                    <a:ext uri="{FF2B5EF4-FFF2-40B4-BE49-F238E27FC236}">
                      <a16:creationId xmlns:a16="http://schemas.microsoft.com/office/drawing/2014/main" xmlns="" id="{A719E485-6FCB-4359-B2AD-7215511DD298}"/>
                    </a:ext>
                  </a:extLst>
                </p:cNvPr>
                <p:cNvSpPr txBox="1">
                  <a:spLocks noChangeArrowheads="1"/>
                </p:cNvSpPr>
                <p:nvPr/>
              </p:nvSpPr>
              <p:spPr bwMode="auto">
                <a:xfrm>
                  <a:off x="4886404" y="3275692"/>
                  <a:ext cx="704635" cy="361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宋体" panose="02010600030101010101" pitchFamily="2" charset="-122"/>
                    </a:defRPr>
                  </a:lvl1pPr>
                  <a:lvl2pPr marL="742950" indent="-285750">
                    <a:lnSpc>
                      <a:spcPct val="120000"/>
                    </a:lnSpc>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宋体" panose="02010600030101010101" pitchFamily="2" charset="-122"/>
                    </a:defRPr>
                  </a:lvl2pPr>
                  <a:lvl3pPr marL="1143000" indent="-228600">
                    <a:lnSpc>
                      <a:spcPct val="120000"/>
                    </a:lnSpc>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宋体" panose="02010600030101010101" pitchFamily="2" charset="-122"/>
                    </a:defRPr>
                  </a:lvl3pPr>
                  <a:lvl4pPr marL="1600200" indent="-228600">
                    <a:lnSpc>
                      <a:spcPct val="120000"/>
                    </a:lnSpc>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4pPr>
                  <a:lvl5pPr marL="2057400" indent="-228600">
                    <a:lnSpc>
                      <a:spcPct val="120000"/>
                    </a:lnSpc>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5pPr>
                  <a:lvl6pPr marL="25146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6pPr>
                  <a:lvl7pPr marL="29718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7pPr>
                  <a:lvl8pPr marL="34290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8pPr>
                  <a:lvl9pPr marL="38862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9pPr>
                </a:lstStyle>
                <a:p>
                  <a:pPr eaLnBrk="1" hangingPunct="1">
                    <a:lnSpc>
                      <a:spcPct val="100000"/>
                    </a:lnSpc>
                    <a:buFontTx/>
                    <a:buNone/>
                  </a:pPr>
                  <a:r>
                    <a:rPr lang="en-US" altLang="zh-CN" sz="2100" dirty="0">
                      <a:ea typeface="MS PGothic" panose="020B0600070205080204" pitchFamily="34" charset="-128"/>
                    </a:rPr>
                    <a:t>(</a:t>
                  </a:r>
                  <a:r>
                    <a:rPr lang="en-US" altLang="zh-CN" sz="2100" dirty="0" smtClean="0">
                      <a:ea typeface="MS PGothic" panose="020B0600070205080204" pitchFamily="34" charset="-128"/>
                    </a:rPr>
                    <a:t>13</a:t>
                  </a:r>
                  <a:r>
                    <a:rPr lang="en-US" altLang="zh-CN" sz="2100" dirty="0">
                      <a:ea typeface="MS PGothic" panose="020B0600070205080204" pitchFamily="34" charset="-128"/>
                    </a:rPr>
                    <a:t>M</a:t>
                  </a:r>
                  <a:r>
                    <a:rPr lang="en-US" altLang="zh-CN" sz="2100" dirty="0" smtClean="0">
                      <a:ea typeface="MS PGothic" panose="020B0600070205080204" pitchFamily="34" charset="-128"/>
                    </a:rPr>
                    <a:t>)</a:t>
                  </a:r>
                  <a:endParaRPr lang="zh-CN" altLang="en-US" sz="2100" dirty="0">
                    <a:ea typeface="MS PGothic" panose="020B0600070205080204" pitchFamily="34" charset="-128"/>
                  </a:endParaRPr>
                </a:p>
              </p:txBody>
            </p:sp>
          </p:grpSp>
          <p:sp>
            <p:nvSpPr>
              <p:cNvPr id="16" name="任意多边形 15">
                <a:extLst>
                  <a:ext uri="{FF2B5EF4-FFF2-40B4-BE49-F238E27FC236}">
                    <a16:creationId xmlns:a16="http://schemas.microsoft.com/office/drawing/2014/main" xmlns="" id="{BD8AA793-2A23-4109-A005-E15F237AB733}"/>
                  </a:ext>
                </a:extLst>
              </p:cNvPr>
              <p:cNvSpPr>
                <a:spLocks noChangeArrowheads="1"/>
              </p:cNvSpPr>
              <p:nvPr/>
            </p:nvSpPr>
            <p:spPr bwMode="auto">
              <a:xfrm>
                <a:off x="1272185" y="2445597"/>
                <a:ext cx="4848268" cy="2688108"/>
              </a:xfrm>
              <a:custGeom>
                <a:avLst/>
                <a:gdLst>
                  <a:gd name="T0" fmla="*/ 0 w 5012675"/>
                  <a:gd name="T1" fmla="*/ 2326700 h 2820318"/>
                  <a:gd name="T2" fmla="*/ 568815 w 5012675"/>
                  <a:gd name="T3" fmla="*/ 2208546 h 2820318"/>
                  <a:gd name="T4" fmla="*/ 1195477 w 5012675"/>
                  <a:gd name="T5" fmla="*/ 2144926 h 2820318"/>
                  <a:gd name="T6" fmla="*/ 1687164 w 5012675"/>
                  <a:gd name="T7" fmla="*/ 1999507 h 2820318"/>
                  <a:gd name="T8" fmla="*/ 2275259 w 5012675"/>
                  <a:gd name="T9" fmla="*/ 1826824 h 2820318"/>
                  <a:gd name="T10" fmla="*/ 2824793 w 5012675"/>
                  <a:gd name="T11" fmla="*/ 1508720 h 2820318"/>
                  <a:gd name="T12" fmla="*/ 3374328 w 5012675"/>
                  <a:gd name="T13" fmla="*/ 754359 h 2820318"/>
                  <a:gd name="T14" fmla="*/ 3972063 w 5012675"/>
                  <a:gd name="T15" fmla="*/ 254483 h 2820318"/>
                  <a:gd name="T16" fmla="*/ 4386622 w 5012675"/>
                  <a:gd name="T17" fmla="*/ 0 h 28203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12675"/>
                  <a:gd name="T28" fmla="*/ 0 h 2820318"/>
                  <a:gd name="T29" fmla="*/ 5012675 w 5012675"/>
                  <a:gd name="T30" fmla="*/ 2820318 h 28203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12675" h="2820318">
                    <a:moveTo>
                      <a:pt x="0" y="2820318"/>
                    </a:moveTo>
                    <a:lnTo>
                      <a:pt x="649995" y="2677098"/>
                    </a:lnTo>
                    <a:lnTo>
                      <a:pt x="1366092" y="2599980"/>
                    </a:lnTo>
                    <a:lnTo>
                      <a:pt x="1927952" y="2423710"/>
                    </a:lnTo>
                    <a:lnTo>
                      <a:pt x="2599981" y="2214390"/>
                    </a:lnTo>
                    <a:lnTo>
                      <a:pt x="3227942" y="1828800"/>
                    </a:lnTo>
                    <a:lnTo>
                      <a:pt x="3855904" y="914400"/>
                    </a:lnTo>
                    <a:lnTo>
                      <a:pt x="4538950" y="308472"/>
                    </a:lnTo>
                    <a:lnTo>
                      <a:pt x="5012675" y="0"/>
                    </a:lnTo>
                  </a:path>
                </a:pathLst>
              </a:custGeom>
              <a:noFill/>
              <a:ln w="57150">
                <a:solidFill>
                  <a:srgbClr val="FF0000"/>
                </a:solidFill>
                <a:miter lim="800000"/>
                <a:headEnd/>
                <a:tailEnd type="arrow" w="med" len="med"/>
              </a:ln>
              <a:effectLst>
                <a:outerShdw blurRad="635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Lst>
            </p:spPr>
            <p:txBody>
              <a:bodyPr anchor="ctr"/>
              <a:lstStyle/>
              <a:p>
                <a:pPr eaLnBrk="1" hangingPunct="1">
                  <a:defRPr/>
                </a:pPr>
                <a:endParaRPr lang="zh-CN" altLang="en-US"/>
              </a:p>
            </p:txBody>
          </p:sp>
          <p:sp>
            <p:nvSpPr>
              <p:cNvPr id="10253" name="TextBox 1">
                <a:extLst>
                  <a:ext uri="{FF2B5EF4-FFF2-40B4-BE49-F238E27FC236}">
                    <a16:creationId xmlns:a16="http://schemas.microsoft.com/office/drawing/2014/main" xmlns="" id="{7456065A-9252-4F13-A098-A059EBA29411}"/>
                  </a:ext>
                </a:extLst>
              </p:cNvPr>
              <p:cNvSpPr txBox="1">
                <a:spLocks noChangeArrowheads="1"/>
              </p:cNvSpPr>
              <p:nvPr/>
            </p:nvSpPr>
            <p:spPr bwMode="auto">
              <a:xfrm>
                <a:off x="5262584" y="2051556"/>
                <a:ext cx="727407" cy="376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宋体" panose="02010600030101010101" pitchFamily="2" charset="-122"/>
                  </a:defRPr>
                </a:lvl1pPr>
                <a:lvl2pPr marL="742950" indent="-285750">
                  <a:lnSpc>
                    <a:spcPct val="120000"/>
                  </a:lnSpc>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宋体" panose="02010600030101010101" pitchFamily="2" charset="-122"/>
                  </a:defRPr>
                </a:lvl2pPr>
                <a:lvl3pPr marL="1143000" indent="-228600">
                  <a:lnSpc>
                    <a:spcPct val="120000"/>
                  </a:lnSpc>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宋体" panose="02010600030101010101" pitchFamily="2" charset="-122"/>
                  </a:defRPr>
                </a:lvl3pPr>
                <a:lvl4pPr marL="1600200" indent="-228600">
                  <a:lnSpc>
                    <a:spcPct val="120000"/>
                  </a:lnSpc>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4pPr>
                <a:lvl5pPr marL="2057400" indent="-228600">
                  <a:lnSpc>
                    <a:spcPct val="120000"/>
                  </a:lnSpc>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5pPr>
                <a:lvl6pPr marL="25146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6pPr>
                <a:lvl7pPr marL="29718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7pPr>
                <a:lvl8pPr marL="34290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8pPr>
                <a:lvl9pPr marL="38862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9pPr>
              </a:lstStyle>
              <a:p>
                <a:pPr eaLnBrk="1" hangingPunct="1">
                  <a:lnSpc>
                    <a:spcPct val="100000"/>
                  </a:lnSpc>
                  <a:buFontTx/>
                  <a:buNone/>
                </a:pPr>
                <a:r>
                  <a:rPr lang="en-US" altLang="zh-CN" sz="2100" dirty="0">
                    <a:ea typeface="MS PGothic" panose="020B0600070205080204" pitchFamily="34" charset="-128"/>
                  </a:rPr>
                  <a:t>(</a:t>
                </a:r>
                <a:r>
                  <a:rPr lang="en-US" altLang="zh-CN" sz="2100" dirty="0" smtClean="0">
                    <a:ea typeface="MS PGothic" panose="020B0600070205080204" pitchFamily="34" charset="-128"/>
                  </a:rPr>
                  <a:t>40M)</a:t>
                </a:r>
                <a:endParaRPr lang="zh-CN" altLang="en-US" sz="2100" dirty="0">
                  <a:ea typeface="MS PGothic" panose="020B0600070205080204" pitchFamily="34" charset="-128"/>
                </a:endParaRPr>
              </a:p>
            </p:txBody>
          </p:sp>
        </p:grpSp>
        <p:pic>
          <p:nvPicPr>
            <p:cNvPr id="18" name="图片 17">
              <a:extLst>
                <a:ext uri="{FF2B5EF4-FFF2-40B4-BE49-F238E27FC236}">
                  <a16:creationId xmlns:a16="http://schemas.microsoft.com/office/drawing/2014/main" xmlns="" id="{F1573F2D-BBC1-473A-A77D-430FF4161BDE}"/>
                </a:ext>
              </a:extLst>
            </p:cNvPr>
            <p:cNvPicPr>
              <a:picLocks noChangeAspect="1"/>
            </p:cNvPicPr>
            <p:nvPr/>
          </p:nvPicPr>
          <p:blipFill rotWithShape="1">
            <a:blip r:embed="rId4" cstate="email">
              <a:extLst/>
            </a:blip>
            <a:srcRect/>
            <a:stretch/>
          </p:blipFill>
          <p:spPr>
            <a:xfrm>
              <a:off x="1271588" y="2363393"/>
              <a:ext cx="3027156" cy="10896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pic>
        <p:nvPicPr>
          <p:cNvPr id="19" name="Picture 4">
            <a:extLst>
              <a:ext uri="{FF2B5EF4-FFF2-40B4-BE49-F238E27FC236}">
                <a16:creationId xmlns:a16="http://schemas.microsoft.com/office/drawing/2014/main" xmlns="" id="{40ECAF1C-ABF2-4EDC-9E2C-F5AA3F26C5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98823" y="4237460"/>
            <a:ext cx="1856410" cy="2417153"/>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矩形 3">
            <a:extLst>
              <a:ext uri="{FF2B5EF4-FFF2-40B4-BE49-F238E27FC236}">
                <a16:creationId xmlns:a16="http://schemas.microsoft.com/office/drawing/2014/main" xmlns="" id="{4432485A-E2FB-4C24-981F-40DFFF580D24}"/>
              </a:ext>
            </a:extLst>
          </p:cNvPr>
          <p:cNvSpPr>
            <a:spLocks noChangeArrowheads="1"/>
          </p:cNvSpPr>
          <p:nvPr/>
        </p:nvSpPr>
        <p:spPr bwMode="auto">
          <a:xfrm>
            <a:off x="7165032" y="6763130"/>
            <a:ext cx="3996681" cy="7543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06972" tIns="53485" rIns="106972" bIns="53485">
            <a:spAutoFit/>
          </a:bodyPr>
          <a:lstStyle>
            <a:lvl1pPr>
              <a:lnSpc>
                <a:spcPct val="120000"/>
              </a:lnSpc>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宋体" panose="02010600030101010101" pitchFamily="2" charset="-122"/>
              </a:defRPr>
            </a:lvl1pPr>
            <a:lvl2pPr marL="742950" indent="-285750">
              <a:lnSpc>
                <a:spcPct val="120000"/>
              </a:lnSpc>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宋体" panose="02010600030101010101" pitchFamily="2" charset="-122"/>
              </a:defRPr>
            </a:lvl2pPr>
            <a:lvl3pPr marL="1143000" indent="-228600">
              <a:lnSpc>
                <a:spcPct val="120000"/>
              </a:lnSpc>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宋体" panose="02010600030101010101" pitchFamily="2" charset="-122"/>
              </a:defRPr>
            </a:lvl3pPr>
            <a:lvl4pPr marL="1600200" indent="-228600">
              <a:lnSpc>
                <a:spcPct val="120000"/>
              </a:lnSpc>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4pPr>
            <a:lvl5pPr marL="2057400" indent="-228600">
              <a:lnSpc>
                <a:spcPct val="120000"/>
              </a:lnSpc>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5pPr>
            <a:lvl6pPr marL="25146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6pPr>
            <a:lvl7pPr marL="29718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7pPr>
            <a:lvl8pPr marL="34290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8pPr>
            <a:lvl9pPr marL="38862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9pPr>
          </a:lstStyle>
          <a:p>
            <a:pPr algn="ctr" eaLnBrk="1" hangingPunct="1">
              <a:lnSpc>
                <a:spcPct val="100000"/>
              </a:lnSpc>
              <a:buFontTx/>
              <a:buNone/>
            </a:pPr>
            <a:r>
              <a:rPr lang="en-US" altLang="zh-CN" sz="2100" b="1" dirty="0" smtClean="0">
                <a:solidFill>
                  <a:srgbClr val="000090"/>
                </a:solidFill>
              </a:rPr>
              <a:t>Aging becomes social and economic problems in China</a:t>
            </a:r>
            <a:r>
              <a:rPr lang="zh-CN" altLang="en-US" sz="2100" b="1" dirty="0" smtClean="0">
                <a:solidFill>
                  <a:srgbClr val="000090"/>
                </a:solidFill>
              </a:rPr>
              <a:t>！</a:t>
            </a:r>
            <a:endParaRPr lang="zh-CN" altLang="en-US" sz="2100" b="1" dirty="0">
              <a:solidFill>
                <a:srgbClr val="000090"/>
              </a:solidFill>
            </a:endParaRPr>
          </a:p>
        </p:txBody>
      </p:sp>
      <p:sp>
        <p:nvSpPr>
          <p:cNvPr id="10245" name="矩形 21">
            <a:extLst>
              <a:ext uri="{FF2B5EF4-FFF2-40B4-BE49-F238E27FC236}">
                <a16:creationId xmlns:a16="http://schemas.microsoft.com/office/drawing/2014/main" xmlns="" id="{1F27DEB6-A527-409F-A99C-89CC137D0BC5}"/>
              </a:ext>
            </a:extLst>
          </p:cNvPr>
          <p:cNvSpPr>
            <a:spLocks noChangeArrowheads="1"/>
          </p:cNvSpPr>
          <p:nvPr/>
        </p:nvSpPr>
        <p:spPr bwMode="auto">
          <a:xfrm>
            <a:off x="114332" y="7174449"/>
            <a:ext cx="5232053" cy="32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972" tIns="53485" rIns="106972" bIns="53485">
            <a:spAutoFit/>
          </a:bodyPr>
          <a:lstStyle>
            <a:lvl1pPr>
              <a:lnSpc>
                <a:spcPct val="120000"/>
              </a:lnSpc>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宋体" panose="02010600030101010101" pitchFamily="2" charset="-122"/>
              </a:defRPr>
            </a:lvl1pPr>
            <a:lvl2pPr marL="742950" indent="-285750">
              <a:lnSpc>
                <a:spcPct val="120000"/>
              </a:lnSpc>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宋体" panose="02010600030101010101" pitchFamily="2" charset="-122"/>
              </a:defRPr>
            </a:lvl2pPr>
            <a:lvl3pPr marL="1143000" indent="-228600">
              <a:lnSpc>
                <a:spcPct val="120000"/>
              </a:lnSpc>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宋体" panose="02010600030101010101" pitchFamily="2" charset="-122"/>
              </a:defRPr>
            </a:lvl3pPr>
            <a:lvl4pPr marL="1600200" indent="-228600">
              <a:lnSpc>
                <a:spcPct val="120000"/>
              </a:lnSpc>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4pPr>
            <a:lvl5pPr marL="2057400" indent="-228600">
              <a:lnSpc>
                <a:spcPct val="120000"/>
              </a:lnSpc>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5pPr>
            <a:lvl6pPr marL="25146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6pPr>
            <a:lvl7pPr marL="29718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7pPr>
            <a:lvl8pPr marL="34290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8pPr>
            <a:lvl9pPr marL="38862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9pPr>
          </a:lstStyle>
          <a:p>
            <a:pPr eaLnBrk="1" hangingPunct="1">
              <a:lnSpc>
                <a:spcPct val="100000"/>
              </a:lnSpc>
              <a:buFontTx/>
              <a:buNone/>
            </a:pPr>
            <a:r>
              <a:rPr lang="en-US" altLang="zh-CN" sz="1400">
                <a:ea typeface="MS PGothic" panose="020B0600070205080204" pitchFamily="34" charset="-128"/>
              </a:rPr>
              <a:t>www.stats.gov.cn/tjsj/ndsj/2013/html</a:t>
            </a:r>
            <a:endParaRPr lang="zh-CN" altLang="en-US" sz="1400">
              <a:ea typeface="MS PGothic" panose="020B0600070205080204" pitchFamily="34" charset="-128"/>
            </a:endParaRPr>
          </a:p>
        </p:txBody>
      </p:sp>
      <p:pic>
        <p:nvPicPr>
          <p:cNvPr id="22" name="Picture 2" descr="Cover of World Population Ageing: 1950-2050">
            <a:extLst>
              <a:ext uri="{FF2B5EF4-FFF2-40B4-BE49-F238E27FC236}">
                <a16:creationId xmlns:a16="http://schemas.microsoft.com/office/drawing/2014/main" xmlns="" id="{FD0BC44A-6FC5-4433-A332-670BC6E5739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02699" y="1323223"/>
            <a:ext cx="1848659" cy="2089849"/>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矩形 4">
            <a:extLst>
              <a:ext uri="{FF2B5EF4-FFF2-40B4-BE49-F238E27FC236}">
                <a16:creationId xmlns:a16="http://schemas.microsoft.com/office/drawing/2014/main" xmlns="" id="{4BD38E53-C9C5-4CFA-8ED1-D8AC6AF04C9E}"/>
              </a:ext>
            </a:extLst>
          </p:cNvPr>
          <p:cNvSpPr>
            <a:spLocks noChangeArrowheads="1"/>
          </p:cNvSpPr>
          <p:nvPr/>
        </p:nvSpPr>
        <p:spPr bwMode="auto">
          <a:xfrm>
            <a:off x="7196980" y="3413070"/>
            <a:ext cx="4144516" cy="723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6972" tIns="53485" rIns="106972" bIns="53485">
            <a:spAutoFit/>
          </a:bodyPr>
          <a:lstStyle>
            <a:lvl1pPr>
              <a:lnSpc>
                <a:spcPct val="120000"/>
              </a:lnSpc>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宋体" panose="02010600030101010101" pitchFamily="2" charset="-122"/>
              </a:defRPr>
            </a:lvl1pPr>
            <a:lvl2pPr marL="742950" indent="-285750">
              <a:lnSpc>
                <a:spcPct val="120000"/>
              </a:lnSpc>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cs typeface="宋体" panose="02010600030101010101" pitchFamily="2" charset="-122"/>
              </a:defRPr>
            </a:lvl2pPr>
            <a:lvl3pPr marL="1143000" indent="-228600">
              <a:lnSpc>
                <a:spcPct val="120000"/>
              </a:lnSpc>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cs typeface="宋体" panose="02010600030101010101" pitchFamily="2" charset="-122"/>
              </a:defRPr>
            </a:lvl3pPr>
            <a:lvl4pPr marL="1600200" indent="-228600">
              <a:lnSpc>
                <a:spcPct val="120000"/>
              </a:lnSpc>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4pPr>
            <a:lvl5pPr marL="2057400" indent="-228600">
              <a:lnSpc>
                <a:spcPct val="120000"/>
              </a:lnSpc>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5pPr>
            <a:lvl6pPr marL="25146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6pPr>
            <a:lvl7pPr marL="29718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7pPr>
            <a:lvl8pPr marL="34290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8pPr>
            <a:lvl9pPr marL="3886200" indent="-228600" eaLnBrk="0" fontAlgn="base" hangingPunct="0">
              <a:lnSpc>
                <a:spcPct val="120000"/>
              </a:lnSpc>
              <a:spcBef>
                <a:spcPct val="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宋体" panose="02010600030101010101" pitchFamily="2" charset="-122"/>
              </a:defRPr>
            </a:lvl9pPr>
          </a:lstStyle>
          <a:p>
            <a:pPr eaLnBrk="1" hangingPunct="1">
              <a:lnSpc>
                <a:spcPct val="100000"/>
              </a:lnSpc>
              <a:buFontTx/>
              <a:buNone/>
            </a:pPr>
            <a:r>
              <a:rPr lang="en-US" altLang="zh-CN" sz="2000" b="1" dirty="0">
                <a:solidFill>
                  <a:srgbClr val="000090"/>
                </a:solidFill>
                <a:latin typeface="Arial"/>
                <a:ea typeface="MS PGothic" panose="020B0600070205080204" pitchFamily="34" charset="-128"/>
                <a:cs typeface="Arial"/>
              </a:rPr>
              <a:t>2010</a:t>
            </a:r>
            <a:r>
              <a:rPr lang="en-US" altLang="zh-CN" sz="2000" b="1" dirty="0" smtClean="0">
                <a:solidFill>
                  <a:srgbClr val="000090"/>
                </a:solidFill>
                <a:latin typeface="Arial"/>
                <a:ea typeface="MS PGothic" panose="020B0600070205080204" pitchFamily="34" charset="-128"/>
                <a:cs typeface="Arial"/>
              </a:rPr>
              <a:t>-40 aging rate and # elderly</a:t>
            </a:r>
          </a:p>
          <a:p>
            <a:pPr eaLnBrk="1" hangingPunct="1">
              <a:lnSpc>
                <a:spcPct val="100000"/>
              </a:lnSpc>
              <a:buFontTx/>
              <a:buNone/>
            </a:pPr>
            <a:r>
              <a:rPr lang="en-US" altLang="zh-CN" sz="2000" b="1" dirty="0" smtClean="0">
                <a:solidFill>
                  <a:srgbClr val="000090"/>
                </a:solidFill>
                <a:latin typeface="Arial"/>
                <a:ea typeface="MS PGothic" panose="020B0600070205080204" pitchFamily="34" charset="-128"/>
                <a:cs typeface="Arial"/>
              </a:rPr>
              <a:t> in China  increases double</a:t>
            </a:r>
            <a:r>
              <a:rPr lang="zh-CN" altLang="en-US" sz="2000" b="1" dirty="0" smtClean="0">
                <a:solidFill>
                  <a:srgbClr val="000090"/>
                </a:solidFill>
                <a:latin typeface="Arial"/>
                <a:ea typeface="MS PGothic" panose="020B0600070205080204" pitchFamily="34" charset="-128"/>
                <a:cs typeface="Arial"/>
              </a:rPr>
              <a:t>！</a:t>
            </a:r>
            <a:endParaRPr lang="en-US" altLang="zh-CN" sz="2000" b="1" dirty="0">
              <a:solidFill>
                <a:srgbClr val="000090"/>
              </a:solidFill>
              <a:latin typeface="Arial"/>
              <a:ea typeface="MS PGothic" panose="020B0600070205080204" pitchFamily="34" charset="-128"/>
              <a:cs typeface="Arial"/>
            </a:endParaRPr>
          </a:p>
        </p:txBody>
      </p:sp>
      <p:sp>
        <p:nvSpPr>
          <p:cNvPr id="2" name="标题 1"/>
          <p:cNvSpPr>
            <a:spLocks noGrp="1"/>
          </p:cNvSpPr>
          <p:nvPr>
            <p:ph type="title"/>
          </p:nvPr>
        </p:nvSpPr>
        <p:spPr>
          <a:xfrm>
            <a:off x="324272" y="612279"/>
            <a:ext cx="7560840" cy="648072"/>
          </a:xfrm>
          <a:solidFill>
            <a:schemeClr val="bg1"/>
          </a:solidFill>
        </p:spPr>
        <p:txBody>
          <a:bodyPr/>
          <a:lstStyle/>
          <a:p>
            <a:r>
              <a:rPr lang="en-US" altLang="zh-CN" sz="2800" b="1" dirty="0" smtClean="0">
                <a:solidFill>
                  <a:srgbClr val="800000"/>
                </a:solidFill>
                <a:latin typeface="Arial"/>
                <a:cs typeface="Arial"/>
              </a:rPr>
              <a:t>Population explosively increase in China</a:t>
            </a:r>
            <a:endParaRPr lang="zh-CN" altLang="en-US" sz="2800" b="1" dirty="0">
              <a:solidFill>
                <a:srgbClr val="800000"/>
              </a:solidFill>
              <a:latin typeface="Arial"/>
              <a:cs typeface="Arial"/>
            </a:endParaRPr>
          </a:p>
        </p:txBody>
      </p:sp>
    </p:spTree>
    <p:extLst>
      <p:ext uri="{BB962C8B-B14F-4D97-AF65-F5344CB8AC3E}">
        <p14:creationId xmlns:p14="http://schemas.microsoft.com/office/powerpoint/2010/main" val="335363841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00336" y="2700511"/>
            <a:ext cx="9314703" cy="538902"/>
          </a:xfrm>
          <a:prstGeom prst="rect">
            <a:avLst/>
          </a:prstGeom>
        </p:spPr>
        <p:txBody>
          <a:bodyPr wrap="none" lIns="106972" tIns="53485" rIns="106972" bIns="53485">
            <a:spAutoFit/>
          </a:bodyPr>
          <a:lstStyle/>
          <a:p>
            <a:r>
              <a:rPr lang="en-US" altLang="zh-CN" sz="2800" b="1" kern="0" dirty="0" smtClean="0">
                <a:solidFill>
                  <a:srgbClr val="000090"/>
                </a:solidFill>
                <a:latin typeface="微软雅黑" panose="020B0503020204020204" pitchFamily="34" charset="-122"/>
                <a:ea typeface="微软雅黑" panose="020B0503020204020204" pitchFamily="34" charset="-122"/>
                <a:cs typeface="Times New Roman" panose="02020603050405020304" pitchFamily="18" charset="0"/>
              </a:rPr>
              <a:t>Major steps of “Advanced Medical Research in Aging </a:t>
            </a:r>
          </a:p>
        </p:txBody>
      </p:sp>
      <p:sp>
        <p:nvSpPr>
          <p:cNvPr id="5" name="右箭头 4"/>
          <p:cNvSpPr/>
          <p:nvPr/>
        </p:nvSpPr>
        <p:spPr>
          <a:xfrm>
            <a:off x="958223" y="4061208"/>
            <a:ext cx="9887593" cy="637238"/>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106972" tIns="53485" rIns="106972" bIns="53485" rtlCol="0" anchor="ctr"/>
          <a:lstStyle/>
          <a:p>
            <a:pPr algn="ctr"/>
            <a:endParaRPr lang="zh-CN" altLang="en-US" sz="2300">
              <a:latin typeface="楷体" panose="02010609060101010101" pitchFamily="49" charset="-122"/>
              <a:ea typeface="楷体" panose="02010609060101010101" pitchFamily="49" charset="-122"/>
            </a:endParaRPr>
          </a:p>
        </p:txBody>
      </p:sp>
      <p:sp>
        <p:nvSpPr>
          <p:cNvPr id="6" name="文本框 5"/>
          <p:cNvSpPr txBox="1"/>
          <p:nvPr/>
        </p:nvSpPr>
        <p:spPr>
          <a:xfrm>
            <a:off x="4788475" y="3743287"/>
            <a:ext cx="1674378" cy="461958"/>
          </a:xfrm>
          <a:prstGeom prst="rect">
            <a:avLst/>
          </a:prstGeom>
          <a:noFill/>
        </p:spPr>
        <p:txBody>
          <a:bodyPr wrap="none" lIns="106972" tIns="53485" rIns="106972" bIns="53485" rtlCol="0">
            <a:spAutoFit/>
          </a:bodyPr>
          <a:lstStyle/>
          <a:p>
            <a:pPr algn="ctr"/>
            <a:r>
              <a:rPr lang="en-US" altLang="zh-CN" sz="2300" b="1" dirty="0" smtClean="0">
                <a:solidFill>
                  <a:srgbClr val="0070C0"/>
                </a:solidFill>
                <a:latin typeface="楷体" panose="02010609060101010101" pitchFamily="49" charset="-122"/>
                <a:ea typeface="楷体" panose="02010609060101010101" pitchFamily="49" charset="-122"/>
              </a:rPr>
              <a:t>Pilot grant</a:t>
            </a:r>
            <a:endParaRPr lang="zh-CN" altLang="en-US" sz="2300" b="1" dirty="0">
              <a:solidFill>
                <a:srgbClr val="0070C0"/>
              </a:solidFill>
              <a:latin typeface="楷体" panose="02010609060101010101" pitchFamily="49" charset="-122"/>
              <a:ea typeface="楷体" panose="02010609060101010101" pitchFamily="49" charset="-122"/>
            </a:endParaRPr>
          </a:p>
        </p:txBody>
      </p:sp>
      <p:sp>
        <p:nvSpPr>
          <p:cNvPr id="7" name="文本框 6"/>
          <p:cNvSpPr txBox="1"/>
          <p:nvPr/>
        </p:nvSpPr>
        <p:spPr>
          <a:xfrm>
            <a:off x="775825" y="3786027"/>
            <a:ext cx="1671792" cy="461958"/>
          </a:xfrm>
          <a:prstGeom prst="rect">
            <a:avLst/>
          </a:prstGeom>
          <a:noFill/>
        </p:spPr>
        <p:txBody>
          <a:bodyPr wrap="none" lIns="106972" tIns="53485" rIns="106972" bIns="53485" rtlCol="0">
            <a:spAutoFit/>
          </a:bodyPr>
          <a:lstStyle/>
          <a:p>
            <a:pPr algn="ctr"/>
            <a:r>
              <a:rPr lang="en-US" altLang="zh-CN" sz="2300" dirty="0" smtClean="0">
                <a:latin typeface="楷体" panose="02010609060101010101" pitchFamily="49" charset="-122"/>
                <a:ea typeface="楷体" panose="02010609060101010101" pitchFamily="49" charset="-122"/>
              </a:rPr>
              <a:t>Application</a:t>
            </a:r>
            <a:endParaRPr lang="zh-CN" altLang="en-US" sz="2300" dirty="0">
              <a:latin typeface="楷体" panose="02010609060101010101" pitchFamily="49" charset="-122"/>
              <a:ea typeface="楷体" panose="02010609060101010101" pitchFamily="49" charset="-122"/>
            </a:endParaRPr>
          </a:p>
        </p:txBody>
      </p:sp>
      <p:sp>
        <p:nvSpPr>
          <p:cNvPr id="8" name="文本框 7"/>
          <p:cNvSpPr txBox="1"/>
          <p:nvPr/>
        </p:nvSpPr>
        <p:spPr>
          <a:xfrm>
            <a:off x="2700536" y="3420591"/>
            <a:ext cx="1806300" cy="815901"/>
          </a:xfrm>
          <a:prstGeom prst="rect">
            <a:avLst/>
          </a:prstGeom>
          <a:noFill/>
        </p:spPr>
        <p:txBody>
          <a:bodyPr wrap="none" lIns="106972" tIns="53485" rIns="106972" bIns="53485" rtlCol="0">
            <a:spAutoFit/>
          </a:bodyPr>
          <a:lstStyle/>
          <a:p>
            <a:pPr algn="ctr"/>
            <a:r>
              <a:rPr lang="en-US" altLang="zh-CN" sz="2300" dirty="0" smtClean="0">
                <a:latin typeface="楷体" panose="02010609060101010101" pitchFamily="49" charset="-122"/>
                <a:ea typeface="楷体" panose="02010609060101010101" pitchFamily="49" charset="-122"/>
              </a:rPr>
              <a:t>Establish </a:t>
            </a:r>
          </a:p>
          <a:p>
            <a:pPr algn="ctr"/>
            <a:r>
              <a:rPr lang="en-US" altLang="zh-CN" sz="2300" dirty="0" smtClean="0">
                <a:latin typeface="楷体" panose="02010609060101010101" pitchFamily="49" charset="-122"/>
                <a:ea typeface="楷体" panose="02010609060101010101" pitchFamily="49" charset="-122"/>
              </a:rPr>
              <a:t>the program</a:t>
            </a:r>
            <a:endParaRPr lang="zh-CN" altLang="en-US" sz="2300" dirty="0">
              <a:latin typeface="楷体" panose="02010609060101010101" pitchFamily="49" charset="-122"/>
              <a:ea typeface="楷体" panose="02010609060101010101" pitchFamily="49" charset="-122"/>
            </a:endParaRPr>
          </a:p>
        </p:txBody>
      </p:sp>
      <p:sp>
        <p:nvSpPr>
          <p:cNvPr id="9" name="文本框 8"/>
          <p:cNvSpPr txBox="1"/>
          <p:nvPr/>
        </p:nvSpPr>
        <p:spPr>
          <a:xfrm>
            <a:off x="7141699" y="3756356"/>
            <a:ext cx="1183126" cy="461958"/>
          </a:xfrm>
          <a:prstGeom prst="rect">
            <a:avLst/>
          </a:prstGeom>
          <a:noFill/>
        </p:spPr>
        <p:txBody>
          <a:bodyPr wrap="none" lIns="106972" tIns="53485" rIns="106972" bIns="53485" rtlCol="0">
            <a:spAutoFit/>
          </a:bodyPr>
          <a:lstStyle/>
          <a:p>
            <a:pPr algn="ctr"/>
            <a:r>
              <a:rPr lang="en-US" altLang="zh-CN" sz="2300" dirty="0" smtClean="0">
                <a:latin typeface="楷体" panose="02010609060101010101" pitchFamily="49" charset="-122"/>
                <a:ea typeface="楷体" panose="02010609060101010101" pitchFamily="49" charset="-122"/>
              </a:rPr>
              <a:t>Review</a:t>
            </a:r>
            <a:endParaRPr lang="zh-CN" altLang="en-US" sz="2300" dirty="0">
              <a:latin typeface="楷体" panose="02010609060101010101" pitchFamily="49" charset="-122"/>
              <a:ea typeface="楷体" panose="02010609060101010101" pitchFamily="49" charset="-122"/>
            </a:endParaRPr>
          </a:p>
        </p:txBody>
      </p:sp>
      <p:sp>
        <p:nvSpPr>
          <p:cNvPr id="10" name="文本框 9"/>
          <p:cNvSpPr txBox="1"/>
          <p:nvPr/>
        </p:nvSpPr>
        <p:spPr>
          <a:xfrm>
            <a:off x="8817611" y="3420591"/>
            <a:ext cx="1724641" cy="815901"/>
          </a:xfrm>
          <a:prstGeom prst="rect">
            <a:avLst/>
          </a:prstGeom>
          <a:noFill/>
        </p:spPr>
        <p:txBody>
          <a:bodyPr wrap="none" lIns="106972" tIns="53485" rIns="106972" bIns="53485" rtlCol="0">
            <a:spAutoFit/>
          </a:bodyPr>
          <a:lstStyle/>
          <a:p>
            <a:pPr algn="ctr"/>
            <a:r>
              <a:rPr lang="en-US" altLang="zh-CN" sz="2300" dirty="0" smtClean="0">
                <a:latin typeface="楷体" panose="02010609060101010101" pitchFamily="49" charset="-122"/>
                <a:ea typeface="楷体" panose="02010609060101010101" pitchFamily="49" charset="-122"/>
              </a:rPr>
              <a:t>Formal </a:t>
            </a:r>
          </a:p>
          <a:p>
            <a:pPr algn="ctr"/>
            <a:r>
              <a:rPr lang="en-US" altLang="zh-CN" sz="2300" dirty="0" smtClean="0">
                <a:latin typeface="楷体" panose="02010609060101010101" pitchFamily="49" charset="-122"/>
                <a:ea typeface="楷体" panose="02010609060101010101" pitchFamily="49" charset="-122"/>
              </a:rPr>
              <a:t>acceptance</a:t>
            </a:r>
            <a:endParaRPr lang="zh-CN" altLang="en-US" sz="2300" dirty="0">
              <a:latin typeface="楷体" panose="02010609060101010101" pitchFamily="49" charset="-122"/>
              <a:ea typeface="楷体" panose="02010609060101010101" pitchFamily="49" charset="-122"/>
            </a:endParaRPr>
          </a:p>
        </p:txBody>
      </p:sp>
      <p:sp>
        <p:nvSpPr>
          <p:cNvPr id="12" name="文本框 11"/>
          <p:cNvSpPr txBox="1"/>
          <p:nvPr/>
        </p:nvSpPr>
        <p:spPr>
          <a:xfrm>
            <a:off x="1166792" y="4584802"/>
            <a:ext cx="921154" cy="461958"/>
          </a:xfrm>
          <a:prstGeom prst="rect">
            <a:avLst/>
          </a:prstGeom>
          <a:noFill/>
        </p:spPr>
        <p:txBody>
          <a:bodyPr wrap="none" lIns="106972" tIns="53485" rIns="106972" bIns="53485" rtlCol="0">
            <a:spAutoFit/>
          </a:bodyPr>
          <a:lstStyle/>
          <a:p>
            <a:pPr algn="ctr"/>
            <a:r>
              <a:rPr lang="en-US" altLang="zh-CN" sz="2300" dirty="0" smtClean="0">
                <a:latin typeface="楷体" panose="02010609060101010101" pitchFamily="49" charset="-122"/>
                <a:ea typeface="楷体" panose="02010609060101010101" pitchFamily="49" charset="-122"/>
              </a:rPr>
              <a:t>Done</a:t>
            </a:r>
            <a:endParaRPr lang="zh-CN" altLang="en-US" sz="2300" dirty="0">
              <a:latin typeface="楷体" panose="02010609060101010101" pitchFamily="49" charset="-122"/>
              <a:ea typeface="楷体" panose="02010609060101010101" pitchFamily="49" charset="-122"/>
            </a:endParaRPr>
          </a:p>
        </p:txBody>
      </p:sp>
      <p:sp>
        <p:nvSpPr>
          <p:cNvPr id="13" name="文本框 12"/>
          <p:cNvSpPr txBox="1"/>
          <p:nvPr/>
        </p:nvSpPr>
        <p:spPr>
          <a:xfrm>
            <a:off x="3186527" y="4614700"/>
            <a:ext cx="921154" cy="461958"/>
          </a:xfrm>
          <a:prstGeom prst="rect">
            <a:avLst/>
          </a:prstGeom>
          <a:noFill/>
        </p:spPr>
        <p:txBody>
          <a:bodyPr wrap="none" lIns="106972" tIns="53485" rIns="106972" bIns="53485" rtlCol="0">
            <a:spAutoFit/>
          </a:bodyPr>
          <a:lstStyle/>
          <a:p>
            <a:pPr algn="ctr"/>
            <a:r>
              <a:rPr lang="en-US" altLang="zh-CN" sz="2300" dirty="0" smtClean="0">
                <a:latin typeface="楷体" panose="02010609060101010101" pitchFamily="49" charset="-122"/>
                <a:ea typeface="楷体" panose="02010609060101010101" pitchFamily="49" charset="-122"/>
              </a:rPr>
              <a:t>Done</a:t>
            </a:r>
            <a:endParaRPr lang="zh-CN" altLang="en-US" sz="2300" dirty="0">
              <a:latin typeface="楷体" panose="02010609060101010101" pitchFamily="49" charset="-122"/>
              <a:ea typeface="楷体" panose="02010609060101010101" pitchFamily="49" charset="-122"/>
            </a:endParaRPr>
          </a:p>
        </p:txBody>
      </p:sp>
      <p:sp>
        <p:nvSpPr>
          <p:cNvPr id="14" name="文本框 13"/>
          <p:cNvSpPr txBox="1"/>
          <p:nvPr/>
        </p:nvSpPr>
        <p:spPr>
          <a:xfrm>
            <a:off x="4824764" y="4568305"/>
            <a:ext cx="1658535" cy="815901"/>
          </a:xfrm>
          <a:prstGeom prst="rect">
            <a:avLst/>
          </a:prstGeom>
          <a:noFill/>
        </p:spPr>
        <p:txBody>
          <a:bodyPr wrap="none" lIns="106972" tIns="53485" rIns="106972" bIns="53485" rtlCol="0">
            <a:spAutoFit/>
          </a:bodyPr>
          <a:lstStyle/>
          <a:p>
            <a:pPr algn="ctr"/>
            <a:r>
              <a:rPr lang="en-US" altLang="zh-CN" sz="2300" b="1" dirty="0" smtClean="0">
                <a:solidFill>
                  <a:srgbClr val="0070C0"/>
                </a:solidFill>
                <a:latin typeface="楷体" panose="02010609060101010101" pitchFamily="49" charset="-122"/>
                <a:ea typeface="楷体" panose="02010609060101010101" pitchFamily="49" charset="-122"/>
              </a:rPr>
              <a:t>12millions</a:t>
            </a:r>
          </a:p>
          <a:p>
            <a:pPr algn="ctr"/>
            <a:r>
              <a:rPr lang="en-US" altLang="zh-CN" sz="2300" b="1" dirty="0" smtClean="0">
                <a:solidFill>
                  <a:srgbClr val="0070C0"/>
                </a:solidFill>
                <a:latin typeface="楷体" panose="02010609060101010101" pitchFamily="49" charset="-122"/>
                <a:ea typeface="楷体" panose="02010609060101010101" pitchFamily="49" charset="-122"/>
              </a:rPr>
              <a:t>In 1 year</a:t>
            </a:r>
            <a:endParaRPr lang="zh-CN" altLang="en-US" sz="2300" b="1" dirty="0">
              <a:solidFill>
                <a:srgbClr val="0070C0"/>
              </a:solidFill>
              <a:latin typeface="楷体" panose="02010609060101010101" pitchFamily="49" charset="-122"/>
              <a:ea typeface="楷体" panose="02010609060101010101" pitchFamily="49" charset="-122"/>
            </a:endParaRPr>
          </a:p>
        </p:txBody>
      </p:sp>
      <p:sp>
        <p:nvSpPr>
          <p:cNvPr id="15" name="文本框 14"/>
          <p:cNvSpPr txBox="1"/>
          <p:nvPr/>
        </p:nvSpPr>
        <p:spPr>
          <a:xfrm>
            <a:off x="8816378" y="4613056"/>
            <a:ext cx="1822574" cy="815901"/>
          </a:xfrm>
          <a:prstGeom prst="rect">
            <a:avLst/>
          </a:prstGeom>
          <a:noFill/>
        </p:spPr>
        <p:txBody>
          <a:bodyPr wrap="none" lIns="106972" tIns="53485" rIns="106972" bIns="53485" rtlCol="0">
            <a:spAutoFit/>
          </a:bodyPr>
          <a:lstStyle/>
          <a:p>
            <a:pPr algn="ctr"/>
            <a:r>
              <a:rPr lang="en-US" altLang="zh-CN" sz="2300" b="1" dirty="0" smtClean="0">
                <a:solidFill>
                  <a:srgbClr val="FF0000"/>
                </a:solidFill>
                <a:latin typeface="楷体" panose="02010609060101010101" pitchFamily="49" charset="-122"/>
                <a:ea typeface="楷体" panose="02010609060101010101" pitchFamily="49" charset="-122"/>
              </a:rPr>
              <a:t>250millions</a:t>
            </a:r>
          </a:p>
          <a:p>
            <a:pPr algn="ctr"/>
            <a:r>
              <a:rPr lang="en-US" altLang="zh-CN" sz="2300" b="1" dirty="0" smtClean="0">
                <a:solidFill>
                  <a:srgbClr val="FF0000"/>
                </a:solidFill>
                <a:latin typeface="楷体" panose="02010609060101010101" pitchFamily="49" charset="-122"/>
                <a:ea typeface="楷体" panose="02010609060101010101" pitchFamily="49" charset="-122"/>
              </a:rPr>
              <a:t>For 5 years</a:t>
            </a:r>
            <a:endParaRPr lang="zh-CN" altLang="en-US" sz="2300" b="1" dirty="0">
              <a:solidFill>
                <a:srgbClr val="FF0000"/>
              </a:solidFill>
              <a:latin typeface="楷体" panose="02010609060101010101" pitchFamily="49" charset="-122"/>
              <a:ea typeface="楷体" panose="02010609060101010101" pitchFamily="49" charset="-122"/>
            </a:endParaRPr>
          </a:p>
        </p:txBody>
      </p:sp>
      <p:sp>
        <p:nvSpPr>
          <p:cNvPr id="16" name="文本框 15"/>
          <p:cNvSpPr txBox="1"/>
          <p:nvPr/>
        </p:nvSpPr>
        <p:spPr>
          <a:xfrm>
            <a:off x="6923952" y="4625824"/>
            <a:ext cx="1724353" cy="815901"/>
          </a:xfrm>
          <a:prstGeom prst="rect">
            <a:avLst/>
          </a:prstGeom>
          <a:noFill/>
        </p:spPr>
        <p:txBody>
          <a:bodyPr wrap="none" lIns="106972" tIns="53485" rIns="106972" bIns="53485" rtlCol="0">
            <a:spAutoFit/>
          </a:bodyPr>
          <a:lstStyle/>
          <a:p>
            <a:pPr algn="ctr"/>
            <a:r>
              <a:rPr lang="en-US" altLang="zh-CN" sz="2300" dirty="0" smtClean="0">
                <a:latin typeface="楷体" panose="02010609060101010101" pitchFamily="49" charset="-122"/>
                <a:ea typeface="楷体" panose="02010609060101010101" pitchFamily="49" charset="-122"/>
              </a:rPr>
              <a:t>Strong</a:t>
            </a:r>
          </a:p>
          <a:p>
            <a:pPr algn="ctr"/>
            <a:r>
              <a:rPr lang="en-US" altLang="zh-CN" sz="2300" dirty="0" smtClean="0">
                <a:latin typeface="楷体" panose="02010609060101010101" pitchFamily="49" charset="-122"/>
                <a:ea typeface="楷体" panose="02010609060101010101" pitchFamily="49" charset="-122"/>
              </a:rPr>
              <a:t>competition</a:t>
            </a:r>
            <a:endParaRPr lang="zh-CN" altLang="en-US" sz="2300" dirty="0">
              <a:latin typeface="楷体" panose="02010609060101010101" pitchFamily="49" charset="-122"/>
              <a:ea typeface="楷体" panose="02010609060101010101" pitchFamily="49" charset="-122"/>
            </a:endParaRPr>
          </a:p>
        </p:txBody>
      </p:sp>
      <p:sp>
        <p:nvSpPr>
          <p:cNvPr id="17" name="文本框 16"/>
          <p:cNvSpPr txBox="1"/>
          <p:nvPr/>
        </p:nvSpPr>
        <p:spPr>
          <a:xfrm>
            <a:off x="756320" y="5940871"/>
            <a:ext cx="9705138" cy="1216010"/>
          </a:xfrm>
          <a:prstGeom prst="rect">
            <a:avLst/>
          </a:prstGeom>
          <a:noFill/>
        </p:spPr>
        <p:txBody>
          <a:bodyPr wrap="square" lIns="106972" tIns="53485" rIns="106972" bIns="53485" rtlCol="0">
            <a:spAutoFit/>
          </a:bodyPr>
          <a:lstStyle/>
          <a:p>
            <a:pPr marL="334289" indent="-334289" algn="just">
              <a:buFont typeface="Wingdings" panose="05000000000000000000" pitchFamily="2" charset="2"/>
              <a:buChar char="n"/>
            </a:pPr>
            <a:r>
              <a:rPr lang="en-US" altLang="zh-CN" sz="2400" dirty="0" smtClean="0">
                <a:latin typeface="Arial"/>
                <a:ea typeface="楷体" panose="02010609060101010101" pitchFamily="49" charset="-122"/>
                <a:cs typeface="Arial"/>
              </a:rPr>
              <a:t>1:2</a:t>
            </a:r>
            <a:r>
              <a:rPr lang="en-US" altLang="zh-CN" sz="2400" dirty="0">
                <a:latin typeface="Arial"/>
                <a:ea typeface="楷体" panose="02010609060101010101" pitchFamily="49" charset="-122"/>
                <a:cs typeface="Arial"/>
              </a:rPr>
              <a:t> </a:t>
            </a:r>
            <a:r>
              <a:rPr lang="en-US" altLang="zh-CN" sz="2400" dirty="0" smtClean="0">
                <a:latin typeface="Arial"/>
                <a:ea typeface="楷体" panose="02010609060101010101" pitchFamily="49" charset="-122"/>
                <a:cs typeface="Arial"/>
              </a:rPr>
              <a:t>match from local government to reach 500millions</a:t>
            </a:r>
            <a:r>
              <a:rPr lang="zh-CN" altLang="en-US" sz="2400" dirty="0" smtClean="0">
                <a:latin typeface="Arial"/>
                <a:ea typeface="楷体" panose="02010609060101010101" pitchFamily="49" charset="-122"/>
                <a:cs typeface="Arial"/>
              </a:rPr>
              <a:t>；</a:t>
            </a:r>
            <a:endParaRPr lang="en-US" altLang="zh-CN" sz="2400" dirty="0">
              <a:latin typeface="Arial"/>
              <a:ea typeface="楷体" panose="02010609060101010101" pitchFamily="49" charset="-122"/>
              <a:cs typeface="Arial"/>
            </a:endParaRPr>
          </a:p>
          <a:p>
            <a:pPr marL="334289" indent="-334289" algn="just">
              <a:buFont typeface="Wingdings" panose="05000000000000000000" pitchFamily="2" charset="2"/>
              <a:buChar char="n"/>
            </a:pPr>
            <a:r>
              <a:rPr lang="en-US" altLang="zh-CN" sz="2400" dirty="0" smtClean="0">
                <a:latin typeface="Arial"/>
                <a:ea typeface="楷体" panose="02010609060101010101" pitchFamily="49" charset="-122"/>
                <a:cs typeface="Arial"/>
              </a:rPr>
              <a:t>If we receive this support from CAS, we will fully support outstanding scientist in aging in CAS and China.</a:t>
            </a:r>
            <a:endParaRPr lang="zh-CN" altLang="en-US" sz="2400" dirty="0">
              <a:latin typeface="Arial"/>
              <a:ea typeface="楷体" panose="02010609060101010101" pitchFamily="49" charset="-122"/>
              <a:cs typeface="Arial"/>
            </a:endParaRPr>
          </a:p>
        </p:txBody>
      </p:sp>
      <p:sp>
        <p:nvSpPr>
          <p:cNvPr id="18" name="椭圆 17"/>
          <p:cNvSpPr/>
          <p:nvPr/>
        </p:nvSpPr>
        <p:spPr>
          <a:xfrm>
            <a:off x="1477114" y="4257164"/>
            <a:ext cx="300508" cy="27143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106972" tIns="53485" rIns="106972" bIns="53485" rtlCol="0" anchor="ctr"/>
          <a:lstStyle/>
          <a:p>
            <a:pPr algn="ctr"/>
            <a:endParaRPr lang="zh-CN" altLang="en-US"/>
          </a:p>
        </p:txBody>
      </p:sp>
      <p:sp>
        <p:nvSpPr>
          <p:cNvPr id="19" name="椭圆 18"/>
          <p:cNvSpPr/>
          <p:nvPr/>
        </p:nvSpPr>
        <p:spPr>
          <a:xfrm>
            <a:off x="3496849" y="4257164"/>
            <a:ext cx="300508" cy="27143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106972" tIns="53485" rIns="106972" bIns="53485" rtlCol="0" anchor="ctr"/>
          <a:lstStyle/>
          <a:p>
            <a:pPr algn="ctr"/>
            <a:endParaRPr lang="zh-CN" altLang="en-US"/>
          </a:p>
        </p:txBody>
      </p:sp>
      <p:sp>
        <p:nvSpPr>
          <p:cNvPr id="20" name="椭圆 19"/>
          <p:cNvSpPr/>
          <p:nvPr/>
        </p:nvSpPr>
        <p:spPr>
          <a:xfrm>
            <a:off x="5475407" y="4240398"/>
            <a:ext cx="300508" cy="27143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106972" tIns="53485" rIns="106972" bIns="53485" rtlCol="0" anchor="ctr"/>
          <a:lstStyle/>
          <a:p>
            <a:pPr algn="ctr"/>
            <a:endParaRPr lang="zh-CN" altLang="en-US"/>
          </a:p>
        </p:txBody>
      </p:sp>
      <p:sp>
        <p:nvSpPr>
          <p:cNvPr id="21" name="椭圆 20"/>
          <p:cNvSpPr/>
          <p:nvPr/>
        </p:nvSpPr>
        <p:spPr>
          <a:xfrm>
            <a:off x="7635872" y="4251684"/>
            <a:ext cx="300508" cy="27143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106972" tIns="53485" rIns="106972" bIns="53485" rtlCol="0" anchor="ctr"/>
          <a:lstStyle/>
          <a:p>
            <a:pPr algn="ctr"/>
            <a:endParaRPr lang="zh-CN" altLang="en-US"/>
          </a:p>
        </p:txBody>
      </p:sp>
      <p:sp>
        <p:nvSpPr>
          <p:cNvPr id="22" name="椭圆 21"/>
          <p:cNvSpPr/>
          <p:nvPr/>
        </p:nvSpPr>
        <p:spPr>
          <a:xfrm>
            <a:off x="9577408" y="4262340"/>
            <a:ext cx="300508" cy="27143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106972" tIns="53485" rIns="106972" bIns="53485" rtlCol="0" anchor="ctr"/>
          <a:lstStyle/>
          <a:p>
            <a:pPr algn="ctr"/>
            <a:endParaRPr lang="zh-CN" altLang="en-US"/>
          </a:p>
        </p:txBody>
      </p:sp>
      <p:sp>
        <p:nvSpPr>
          <p:cNvPr id="23" name="下箭头 22"/>
          <p:cNvSpPr/>
          <p:nvPr/>
        </p:nvSpPr>
        <p:spPr>
          <a:xfrm flipV="1">
            <a:off x="5267291" y="5353682"/>
            <a:ext cx="784152" cy="575905"/>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6972" tIns="53485" rIns="106972" bIns="53485" rtlCol="0" anchor="ctr"/>
          <a:lstStyle/>
          <a:p>
            <a:pPr algn="ctr"/>
            <a:endParaRPr lang="zh-CN" altLang="en-US"/>
          </a:p>
        </p:txBody>
      </p:sp>
      <p:sp>
        <p:nvSpPr>
          <p:cNvPr id="24" name="TextBox 23"/>
          <p:cNvSpPr txBox="1"/>
          <p:nvPr/>
        </p:nvSpPr>
        <p:spPr>
          <a:xfrm>
            <a:off x="540296" y="612279"/>
            <a:ext cx="7767446" cy="1323439"/>
          </a:xfrm>
          <a:prstGeom prst="rect">
            <a:avLst/>
          </a:prstGeom>
          <a:solidFill>
            <a:schemeClr val="bg1"/>
          </a:solidFill>
        </p:spPr>
        <p:txBody>
          <a:bodyPr wrap="none" rtlCol="0">
            <a:spAutoFit/>
          </a:bodyPr>
          <a:lstStyle/>
          <a:p>
            <a:r>
              <a:rPr lang="en-US" sz="2800" b="1" dirty="0" smtClean="0">
                <a:solidFill>
                  <a:srgbClr val="800000"/>
                </a:solidFill>
              </a:rPr>
              <a:t>Chines Academy of Sciences (CAS): </a:t>
            </a:r>
          </a:p>
          <a:p>
            <a:endParaRPr lang="en-US" sz="2400" b="1" dirty="0" smtClean="0">
              <a:solidFill>
                <a:srgbClr val="800000"/>
              </a:solidFill>
            </a:endParaRPr>
          </a:p>
          <a:p>
            <a:r>
              <a:rPr lang="en-US" sz="2800" b="1" dirty="0" smtClean="0">
                <a:solidFill>
                  <a:srgbClr val="800000"/>
                </a:solidFill>
              </a:rPr>
              <a:t>Advanced medial research program in aging </a:t>
            </a:r>
            <a:endParaRPr lang="en-US" sz="2800" b="1" dirty="0">
              <a:solidFill>
                <a:srgbClr val="800000"/>
              </a:solidFill>
            </a:endParaRPr>
          </a:p>
        </p:txBody>
      </p:sp>
    </p:spTree>
    <p:extLst>
      <p:ext uri="{BB962C8B-B14F-4D97-AF65-F5344CB8AC3E}">
        <p14:creationId xmlns:p14="http://schemas.microsoft.com/office/powerpoint/2010/main" val="18521065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4137" y="70834"/>
            <a:ext cx="11174288" cy="1016570"/>
          </a:xfrm>
          <a:prstGeom prst="rect">
            <a:avLst/>
          </a:prstGeom>
        </p:spPr>
        <p:txBody>
          <a:bodyPr wrap="square" lIns="106985" tIns="53492" rIns="106985" bIns="53492">
            <a:spAutoFit/>
          </a:bodyPr>
          <a:lstStyle/>
          <a:p>
            <a:pPr algn="ctr">
              <a:lnSpc>
                <a:spcPct val="150000"/>
              </a:lnSpc>
            </a:pPr>
            <a:r>
              <a:rPr lang="zh-CN" altLang="en-US" sz="4200" b="1" dirty="0">
                <a:solidFill>
                  <a:schemeClr val="bg1"/>
                </a:solidFill>
                <a:latin typeface="黑体" panose="02010609060101010101" charset="-122"/>
                <a:ea typeface="黑体" panose="02010609060101010101" charset="-122"/>
                <a:cs typeface="黑体" panose="02010609060101010101" charset="-122"/>
              </a:rPr>
              <a:t>总体目标</a:t>
            </a:r>
            <a:r>
              <a:rPr lang="en-US" altLang="zh-CN" sz="4200" b="1" dirty="0">
                <a:solidFill>
                  <a:schemeClr val="bg1"/>
                </a:solidFill>
                <a:latin typeface="黑体" panose="02010609060101010101" charset="-122"/>
                <a:ea typeface="黑体" panose="02010609060101010101" charset="-122"/>
                <a:cs typeface="黑体" panose="02010609060101010101" charset="-122"/>
              </a:rPr>
              <a:t>-</a:t>
            </a:r>
            <a:r>
              <a:rPr lang="en-US" altLang="zh-CN" sz="3300" b="1" dirty="0">
                <a:solidFill>
                  <a:schemeClr val="bg1"/>
                </a:solidFill>
                <a:latin typeface="黑体" panose="02010609060101010101" charset="-122"/>
                <a:ea typeface="黑体" panose="02010609060101010101" charset="-122"/>
                <a:cs typeface="黑体" panose="02010609060101010101" charset="-122"/>
              </a:rPr>
              <a:t>“</a:t>
            </a:r>
            <a:r>
              <a:rPr lang="zh-CN" altLang="en-US" sz="4200" b="1" dirty="0">
                <a:solidFill>
                  <a:schemeClr val="bg1"/>
                </a:solidFill>
                <a:latin typeface="黑体" panose="02010609060101010101" charset="-122"/>
                <a:ea typeface="黑体" panose="02010609060101010101" charset="-122"/>
                <a:cs typeface="黑体" panose="02010609060101010101" charset="-122"/>
              </a:rPr>
              <a:t>衰老的生物学基础与干预策略</a:t>
            </a:r>
            <a:r>
              <a:rPr lang="en-US" altLang="zh-CN" sz="4200" b="1" dirty="0">
                <a:solidFill>
                  <a:schemeClr val="bg1"/>
                </a:solidFill>
                <a:latin typeface="黑体" panose="02010609060101010101" charset="-122"/>
                <a:ea typeface="黑体" panose="02010609060101010101" charset="-122"/>
                <a:cs typeface="黑体" panose="02010609060101010101" charset="-122"/>
              </a:rPr>
              <a:t>”</a:t>
            </a:r>
            <a:r>
              <a:rPr lang="zh-CN" altLang="en-US" sz="4200" b="1" dirty="0">
                <a:solidFill>
                  <a:srgbClr val="0000FF"/>
                </a:solidFill>
                <a:latin typeface="黑体" panose="02010609060101010101" charset="-122"/>
                <a:ea typeface="黑体" panose="02010609060101010101" charset="-122"/>
                <a:cs typeface="黑体" panose="02010609060101010101" charset="-122"/>
              </a:rPr>
              <a:t>    </a:t>
            </a:r>
            <a:endParaRPr lang="en-US" altLang="zh-CN" sz="4200" b="1" dirty="0">
              <a:solidFill>
                <a:srgbClr val="0000FF"/>
              </a:solidFill>
              <a:latin typeface="黑体" panose="02010609060101010101" charset="-122"/>
              <a:ea typeface="黑体" panose="02010609060101010101" charset="-122"/>
              <a:cs typeface="黑体" panose="02010609060101010101" charset="-122"/>
            </a:endParaRPr>
          </a:p>
        </p:txBody>
      </p:sp>
      <p:grpSp>
        <p:nvGrpSpPr>
          <p:cNvPr id="9" name="组合 8"/>
          <p:cNvGrpSpPr/>
          <p:nvPr/>
        </p:nvGrpSpPr>
        <p:grpSpPr>
          <a:xfrm>
            <a:off x="291445" y="6238042"/>
            <a:ext cx="10492010" cy="1064878"/>
            <a:chOff x="354" y="9084"/>
            <a:chExt cx="13536" cy="1521"/>
          </a:xfrm>
        </p:grpSpPr>
        <p:pic>
          <p:nvPicPr>
            <p:cNvPr id="10" name="图片 9"/>
            <p:cNvPicPr>
              <a:picLocks noChangeAspect="1"/>
            </p:cNvPicPr>
            <p:nvPr/>
          </p:nvPicPr>
          <p:blipFill>
            <a:blip r:embed="rId2"/>
            <a:stretch>
              <a:fillRect/>
            </a:stretch>
          </p:blipFill>
          <p:spPr>
            <a:xfrm>
              <a:off x="354" y="9213"/>
              <a:ext cx="1382" cy="1392"/>
            </a:xfrm>
            <a:prstGeom prst="rect">
              <a:avLst/>
            </a:prstGeom>
          </p:spPr>
        </p:pic>
        <p:pic>
          <p:nvPicPr>
            <p:cNvPr id="11" name="图片 10"/>
            <p:cNvPicPr>
              <a:picLocks noChangeAspect="1"/>
            </p:cNvPicPr>
            <p:nvPr/>
          </p:nvPicPr>
          <p:blipFill>
            <a:blip r:embed="rId3"/>
            <a:stretch>
              <a:fillRect/>
            </a:stretch>
          </p:blipFill>
          <p:spPr>
            <a:xfrm>
              <a:off x="1735" y="9214"/>
              <a:ext cx="1452" cy="1391"/>
            </a:xfrm>
            <a:prstGeom prst="rect">
              <a:avLst/>
            </a:prstGeom>
          </p:spPr>
        </p:pic>
        <p:pic>
          <p:nvPicPr>
            <p:cNvPr id="12" name="图片 11"/>
            <p:cNvPicPr>
              <a:picLocks noChangeAspect="1"/>
            </p:cNvPicPr>
            <p:nvPr/>
          </p:nvPicPr>
          <p:blipFill>
            <a:blip r:embed="rId4"/>
            <a:stretch>
              <a:fillRect/>
            </a:stretch>
          </p:blipFill>
          <p:spPr>
            <a:xfrm>
              <a:off x="3359" y="9137"/>
              <a:ext cx="1302" cy="1468"/>
            </a:xfrm>
            <a:prstGeom prst="rect">
              <a:avLst/>
            </a:prstGeom>
          </p:spPr>
        </p:pic>
        <p:pic>
          <p:nvPicPr>
            <p:cNvPr id="13" name="图片 12"/>
            <p:cNvPicPr>
              <a:picLocks noChangeAspect="1"/>
            </p:cNvPicPr>
            <p:nvPr/>
          </p:nvPicPr>
          <p:blipFill>
            <a:blip r:embed="rId5"/>
            <a:stretch>
              <a:fillRect/>
            </a:stretch>
          </p:blipFill>
          <p:spPr>
            <a:xfrm>
              <a:off x="4904" y="9328"/>
              <a:ext cx="1345" cy="1277"/>
            </a:xfrm>
            <a:prstGeom prst="rect">
              <a:avLst/>
            </a:prstGeom>
          </p:spPr>
        </p:pic>
        <p:pic>
          <p:nvPicPr>
            <p:cNvPr id="14" name="图片 13"/>
            <p:cNvPicPr>
              <a:picLocks noChangeAspect="1"/>
            </p:cNvPicPr>
            <p:nvPr/>
          </p:nvPicPr>
          <p:blipFill>
            <a:blip r:embed="rId6"/>
            <a:stretch>
              <a:fillRect/>
            </a:stretch>
          </p:blipFill>
          <p:spPr>
            <a:xfrm>
              <a:off x="8011" y="9222"/>
              <a:ext cx="1187" cy="1382"/>
            </a:xfrm>
            <a:prstGeom prst="rect">
              <a:avLst/>
            </a:prstGeom>
          </p:spPr>
        </p:pic>
        <p:pic>
          <p:nvPicPr>
            <p:cNvPr id="15" name="图片 14"/>
            <p:cNvPicPr>
              <a:picLocks noChangeAspect="1"/>
            </p:cNvPicPr>
            <p:nvPr/>
          </p:nvPicPr>
          <p:blipFill>
            <a:blip r:embed="rId7"/>
            <a:stretch>
              <a:fillRect/>
            </a:stretch>
          </p:blipFill>
          <p:spPr>
            <a:xfrm>
              <a:off x="9572" y="9084"/>
              <a:ext cx="1326" cy="1520"/>
            </a:xfrm>
            <a:prstGeom prst="rect">
              <a:avLst/>
            </a:prstGeom>
          </p:spPr>
        </p:pic>
        <p:pic>
          <p:nvPicPr>
            <p:cNvPr id="16" name="图片 15"/>
            <p:cNvPicPr>
              <a:picLocks noChangeAspect="1"/>
            </p:cNvPicPr>
            <p:nvPr/>
          </p:nvPicPr>
          <p:blipFill>
            <a:blip r:embed="rId8"/>
            <a:stretch>
              <a:fillRect/>
            </a:stretch>
          </p:blipFill>
          <p:spPr>
            <a:xfrm>
              <a:off x="11181" y="9112"/>
              <a:ext cx="1191" cy="1493"/>
            </a:xfrm>
            <a:prstGeom prst="rect">
              <a:avLst/>
            </a:prstGeom>
          </p:spPr>
        </p:pic>
        <p:pic>
          <p:nvPicPr>
            <p:cNvPr id="17" name="图片 16"/>
            <p:cNvPicPr>
              <a:picLocks noChangeAspect="1"/>
            </p:cNvPicPr>
            <p:nvPr/>
          </p:nvPicPr>
          <p:blipFill>
            <a:blip r:embed="rId9"/>
            <a:stretch>
              <a:fillRect/>
            </a:stretch>
          </p:blipFill>
          <p:spPr>
            <a:xfrm>
              <a:off x="12496" y="9353"/>
              <a:ext cx="1395" cy="1251"/>
            </a:xfrm>
            <a:prstGeom prst="rect">
              <a:avLst/>
            </a:prstGeom>
          </p:spPr>
        </p:pic>
      </p:grpSp>
      <p:sp>
        <p:nvSpPr>
          <p:cNvPr id="18" name="矩形 17">
            <a:extLst>
              <a:ext uri="{FF2B5EF4-FFF2-40B4-BE49-F238E27FC236}">
                <a16:creationId xmlns:a16="http://schemas.microsoft.com/office/drawing/2014/main" xmlns="" id="{85AF627B-96F1-41F1-AD66-E9D83E5CF617}"/>
              </a:ext>
            </a:extLst>
          </p:cNvPr>
          <p:cNvSpPr/>
          <p:nvPr/>
        </p:nvSpPr>
        <p:spPr>
          <a:xfrm>
            <a:off x="396280" y="2340471"/>
            <a:ext cx="10547672" cy="3303775"/>
          </a:xfrm>
          <a:prstGeom prst="rect">
            <a:avLst/>
          </a:prstGeom>
          <a:noFill/>
          <a:ln>
            <a:noFill/>
          </a:ln>
        </p:spPr>
        <p:txBody>
          <a:bodyPr wrap="square" lIns="106985" tIns="53492" rIns="106985" bIns="53492">
            <a:spAutoFit/>
          </a:bodyPr>
          <a:lstStyle/>
          <a:p>
            <a:pPr marL="401193" indent="-401193" algn="just">
              <a:lnSpc>
                <a:spcPct val="150000"/>
              </a:lnSpc>
              <a:buFont typeface="Arial" panose="020B0604020202020204" pitchFamily="34" charset="0"/>
              <a:buChar char="•"/>
            </a:pPr>
            <a:r>
              <a:rPr lang="en-US" altLang="zh-CN" sz="2800" dirty="0" smtClean="0">
                <a:solidFill>
                  <a:srgbClr val="002060"/>
                </a:solidFill>
                <a:latin typeface="Arial"/>
                <a:ea typeface="黑体" panose="02010609060101010101" charset="-122"/>
                <a:cs typeface="Arial"/>
              </a:rPr>
              <a:t>Develop new technologies that can apply in aging </a:t>
            </a:r>
          </a:p>
          <a:p>
            <a:pPr marL="401193" indent="-401193" algn="just">
              <a:lnSpc>
                <a:spcPct val="150000"/>
              </a:lnSpc>
              <a:buFont typeface="Arial" panose="020B0604020202020204" pitchFamily="34" charset="0"/>
              <a:buChar char="•"/>
            </a:pPr>
            <a:r>
              <a:rPr lang="en-US" altLang="zh-CN" sz="2800" dirty="0" smtClean="0">
                <a:solidFill>
                  <a:srgbClr val="002060"/>
                </a:solidFill>
                <a:latin typeface="Arial"/>
                <a:ea typeface="黑体" panose="02010609060101010101" charset="-122"/>
                <a:cs typeface="Arial"/>
              </a:rPr>
              <a:t>Dissect mechanisms of conversion of aging to degeneration </a:t>
            </a:r>
          </a:p>
          <a:p>
            <a:pPr marL="401193" indent="-401193" algn="just">
              <a:lnSpc>
                <a:spcPct val="150000"/>
              </a:lnSpc>
              <a:buFont typeface="Arial" panose="020B0604020202020204" pitchFamily="34" charset="0"/>
              <a:buChar char="•"/>
            </a:pPr>
            <a:r>
              <a:rPr lang="en-US" altLang="zh-CN" sz="2800" dirty="0" smtClean="0">
                <a:solidFill>
                  <a:srgbClr val="002060"/>
                </a:solidFill>
                <a:latin typeface="Arial"/>
                <a:ea typeface="黑体" panose="02010609060101010101" charset="-122"/>
                <a:cs typeface="Arial"/>
              </a:rPr>
              <a:t>Elucidate molecular basis regulation of healthy aging</a:t>
            </a:r>
          </a:p>
          <a:p>
            <a:pPr marL="401193" indent="-401193" algn="just">
              <a:lnSpc>
                <a:spcPct val="150000"/>
              </a:lnSpc>
              <a:buFont typeface="Arial" panose="020B0604020202020204" pitchFamily="34" charset="0"/>
              <a:buChar char="•"/>
            </a:pPr>
            <a:r>
              <a:rPr lang="en-US" altLang="zh-CN" sz="2800" dirty="0" smtClean="0">
                <a:solidFill>
                  <a:srgbClr val="002060"/>
                </a:solidFill>
                <a:latin typeface="Arial"/>
                <a:ea typeface="黑体" panose="02010609060101010101" charset="-122"/>
                <a:cs typeface="Arial"/>
              </a:rPr>
              <a:t>Make early diagnosis and prevention of degenerative diseases</a:t>
            </a:r>
            <a:endParaRPr lang="en-US" altLang="zh-CN" sz="3000" b="1" dirty="0">
              <a:solidFill>
                <a:srgbClr val="002060"/>
              </a:solidFill>
              <a:latin typeface="黑体" panose="02010609060101010101" charset="-122"/>
              <a:ea typeface="黑体" panose="02010609060101010101" charset="-122"/>
              <a:cs typeface="黑体" panose="02010609060101010101" charset="-122"/>
            </a:endParaRPr>
          </a:p>
          <a:p>
            <a:pPr marL="401193" indent="-401193" algn="just">
              <a:lnSpc>
                <a:spcPct val="150000"/>
              </a:lnSpc>
              <a:buFont typeface="Arial" panose="020B0604020202020204" pitchFamily="34" charset="0"/>
              <a:buChar char="•"/>
            </a:pPr>
            <a:r>
              <a:rPr lang="en-US" altLang="zh-CN" sz="2800" dirty="0" smtClean="0">
                <a:solidFill>
                  <a:srgbClr val="002060"/>
                </a:solidFill>
                <a:latin typeface="Arial"/>
                <a:ea typeface="黑体" panose="02010609060101010101" charset="-122"/>
                <a:cs typeface="Arial"/>
              </a:rPr>
              <a:t>Identify therapeutic targets to neurodegenerative diseases.</a:t>
            </a:r>
          </a:p>
        </p:txBody>
      </p:sp>
      <p:sp>
        <p:nvSpPr>
          <p:cNvPr id="2" name="TextBox 1"/>
          <p:cNvSpPr txBox="1"/>
          <p:nvPr/>
        </p:nvSpPr>
        <p:spPr>
          <a:xfrm>
            <a:off x="828328" y="396255"/>
            <a:ext cx="6768752" cy="830997"/>
          </a:xfrm>
          <a:prstGeom prst="rect">
            <a:avLst/>
          </a:prstGeom>
          <a:solidFill>
            <a:schemeClr val="bg1"/>
          </a:solidFill>
        </p:spPr>
        <p:txBody>
          <a:bodyPr wrap="square" rtlCol="0">
            <a:spAutoFit/>
          </a:bodyPr>
          <a:lstStyle/>
          <a:p>
            <a:r>
              <a:rPr lang="en-US" sz="2400" b="1" dirty="0">
                <a:solidFill>
                  <a:srgbClr val="800000"/>
                </a:solidFill>
              </a:rPr>
              <a:t>Advanced medial research program in aging </a:t>
            </a:r>
          </a:p>
          <a:p>
            <a:r>
              <a:rPr lang="en-US" sz="2400" b="1" dirty="0" smtClean="0">
                <a:solidFill>
                  <a:srgbClr val="800000"/>
                </a:solidFill>
              </a:rPr>
              <a:t>Supported by CAS</a:t>
            </a:r>
            <a:endParaRPr lang="en-US" sz="2400" b="1" dirty="0" smtClean="0">
              <a:solidFill>
                <a:srgbClr val="800000"/>
              </a:solidFill>
            </a:endParaRPr>
          </a:p>
        </p:txBody>
      </p:sp>
      <p:sp>
        <p:nvSpPr>
          <p:cNvPr id="3" name="TextBox 2"/>
          <p:cNvSpPr txBox="1"/>
          <p:nvPr/>
        </p:nvSpPr>
        <p:spPr>
          <a:xfrm>
            <a:off x="663920" y="1620391"/>
            <a:ext cx="9885488" cy="461665"/>
          </a:xfrm>
          <a:prstGeom prst="rect">
            <a:avLst/>
          </a:prstGeom>
          <a:noFill/>
        </p:spPr>
        <p:txBody>
          <a:bodyPr wrap="none" rtlCol="0">
            <a:spAutoFit/>
          </a:bodyPr>
          <a:lstStyle/>
          <a:p>
            <a:r>
              <a:rPr lang="en-US" sz="2400" dirty="0">
                <a:solidFill>
                  <a:srgbClr val="800000"/>
                </a:solidFill>
              </a:rPr>
              <a:t>5 outstanding directions of Advanced medial research program in aging </a:t>
            </a:r>
          </a:p>
        </p:txBody>
      </p:sp>
    </p:spTree>
    <p:extLst>
      <p:ext uri="{BB962C8B-B14F-4D97-AF65-F5344CB8AC3E}">
        <p14:creationId xmlns:p14="http://schemas.microsoft.com/office/powerpoint/2010/main" val="272509866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文本框 38"/>
          <p:cNvSpPr txBox="1"/>
          <p:nvPr/>
        </p:nvSpPr>
        <p:spPr>
          <a:xfrm>
            <a:off x="2309205" y="201740"/>
            <a:ext cx="6846080" cy="831304"/>
          </a:xfrm>
          <a:prstGeom prst="rect">
            <a:avLst/>
          </a:prstGeom>
          <a:noFill/>
        </p:spPr>
        <p:txBody>
          <a:bodyPr wrap="none" lIns="106985" tIns="53492" rIns="106985" bIns="53492" rtlCol="0">
            <a:spAutoFit/>
          </a:bodyPr>
          <a:lstStyle/>
          <a:p>
            <a:r>
              <a:rPr lang="zh-CN" altLang="en-US" sz="4700" b="1" dirty="0">
                <a:solidFill>
                  <a:schemeClr val="bg1"/>
                </a:solidFill>
                <a:latin typeface="黑体" panose="02010609060101010101" charset="-122"/>
                <a:ea typeface="黑体" panose="02010609060101010101" charset="-122"/>
                <a:cs typeface="黑体" panose="02010609060101010101" charset="-122"/>
              </a:rPr>
              <a:t>五个研究方向的相互关系</a:t>
            </a:r>
          </a:p>
        </p:txBody>
      </p:sp>
      <p:sp>
        <p:nvSpPr>
          <p:cNvPr id="40" name="椭圆 39"/>
          <p:cNvSpPr/>
          <p:nvPr/>
        </p:nvSpPr>
        <p:spPr>
          <a:xfrm>
            <a:off x="1121597" y="1550351"/>
            <a:ext cx="1506931" cy="432792"/>
          </a:xfrm>
          <a:prstGeom prst="ellipse">
            <a:avLst/>
          </a:prstGeom>
          <a:gradFill>
            <a:gsLst>
              <a:gs pos="0">
                <a:schemeClr val="bg1"/>
              </a:gs>
              <a:gs pos="100000">
                <a:schemeClr val="accent5">
                  <a:lumMod val="60000"/>
                  <a:lumOff val="40000"/>
                  <a:alpha val="41000"/>
                </a:schemeClr>
              </a:gs>
            </a:gsLst>
            <a:path path="circle">
              <a:fillToRect l="50000" t="50000" r="50000" b="50000"/>
            </a:path>
            <a:tileRect/>
          </a:gradFill>
          <a:ln>
            <a:noFill/>
          </a:ln>
        </p:spPr>
        <p:style>
          <a:lnRef idx="1">
            <a:schemeClr val="accent5"/>
          </a:lnRef>
          <a:fillRef idx="3">
            <a:schemeClr val="accent5"/>
          </a:fillRef>
          <a:effectRef idx="2">
            <a:schemeClr val="accent5"/>
          </a:effectRef>
          <a:fontRef idx="minor">
            <a:schemeClr val="lt1"/>
          </a:fontRef>
        </p:style>
        <p:txBody>
          <a:bodyPr wrap="square" lIns="0" tIns="0" rIns="0" bIns="0" rtlCol="0" anchor="ctr">
            <a:spAutoFit/>
          </a:bodyPr>
          <a:lstStyle/>
          <a:p>
            <a:pPr algn="ctr"/>
            <a:r>
              <a:rPr lang="en-US" altLang="zh-CN" sz="2000" dirty="0" smtClean="0">
                <a:solidFill>
                  <a:srgbClr val="000048"/>
                </a:solidFill>
                <a:effectLst>
                  <a:outerShdw blurRad="38100" dist="38100" dir="2700000" algn="tl">
                    <a:srgbClr val="000000">
                      <a:alpha val="43137"/>
                    </a:srgbClr>
                  </a:outerShdw>
                </a:effectLst>
                <a:latin typeface="Arial"/>
                <a:ea typeface="微软雅黑" panose="020B0503020204020204" charset="-122"/>
                <a:cs typeface="Arial"/>
              </a:rPr>
              <a:t>Project 1</a:t>
            </a:r>
            <a:endParaRPr lang="zh-CN" altLang="en-US" sz="2000" dirty="0">
              <a:solidFill>
                <a:srgbClr val="000048"/>
              </a:solidFill>
              <a:effectLst>
                <a:outerShdw blurRad="38100" dist="38100" dir="2700000" algn="tl">
                  <a:srgbClr val="000000">
                    <a:alpha val="43137"/>
                  </a:srgbClr>
                </a:outerShdw>
              </a:effectLst>
              <a:latin typeface="Arial"/>
              <a:ea typeface="微软雅黑" panose="020B0503020204020204" charset="-122"/>
              <a:cs typeface="Arial"/>
            </a:endParaRPr>
          </a:p>
        </p:txBody>
      </p:sp>
      <p:sp>
        <p:nvSpPr>
          <p:cNvPr id="41" name="文本框 40"/>
          <p:cNvSpPr txBox="1"/>
          <p:nvPr/>
        </p:nvSpPr>
        <p:spPr>
          <a:xfrm>
            <a:off x="180256" y="2068146"/>
            <a:ext cx="2520279" cy="723582"/>
          </a:xfrm>
          <a:prstGeom prst="rect">
            <a:avLst/>
          </a:prstGeom>
          <a:noFill/>
        </p:spPr>
        <p:txBody>
          <a:bodyPr wrap="square" lIns="106985" tIns="53492" rIns="106985" bIns="53492" rtlCol="0">
            <a:spAutoFit/>
          </a:bodyPr>
          <a:lstStyle/>
          <a:p>
            <a:pPr algn="ctr"/>
            <a:r>
              <a:rPr lang="en-US" altLang="zh-CN" sz="2000" dirty="0" smtClean="0">
                <a:solidFill>
                  <a:srgbClr val="800000"/>
                </a:solidFill>
                <a:effectLst>
                  <a:outerShdw blurRad="38100" dist="38100" dir="2700000" algn="tl">
                    <a:srgbClr val="000000">
                      <a:alpha val="43137"/>
                    </a:srgbClr>
                  </a:outerShdw>
                </a:effectLst>
                <a:latin typeface="Arial"/>
                <a:ea typeface="黑体" panose="02010609060101010101" charset="-122"/>
                <a:cs typeface="Arial"/>
              </a:rPr>
              <a:t>Genetics and epigenetics in aging</a:t>
            </a:r>
            <a:endParaRPr lang="zh-CN" altLang="en-US" sz="2000" dirty="0">
              <a:solidFill>
                <a:srgbClr val="800000"/>
              </a:solidFill>
              <a:effectLst>
                <a:outerShdw blurRad="38100" dist="38100" dir="2700000" algn="tl">
                  <a:srgbClr val="000000">
                    <a:alpha val="43137"/>
                  </a:srgbClr>
                </a:outerShdw>
              </a:effectLst>
              <a:latin typeface="Arial"/>
              <a:ea typeface="黑体" panose="02010609060101010101" charset="-122"/>
              <a:cs typeface="Arial"/>
            </a:endParaRPr>
          </a:p>
        </p:txBody>
      </p:sp>
      <p:sp>
        <p:nvSpPr>
          <p:cNvPr id="42" name="椭圆 41"/>
          <p:cNvSpPr/>
          <p:nvPr/>
        </p:nvSpPr>
        <p:spPr>
          <a:xfrm>
            <a:off x="949521" y="5234015"/>
            <a:ext cx="1695185" cy="432792"/>
          </a:xfrm>
          <a:prstGeom prst="ellipse">
            <a:avLst/>
          </a:prstGeom>
          <a:gradFill>
            <a:gsLst>
              <a:gs pos="0">
                <a:schemeClr val="bg1"/>
              </a:gs>
              <a:gs pos="100000">
                <a:schemeClr val="accent5">
                  <a:lumMod val="60000"/>
                  <a:lumOff val="40000"/>
                  <a:alpha val="41000"/>
                </a:schemeClr>
              </a:gs>
            </a:gsLst>
            <a:path path="circle">
              <a:fillToRect l="50000" t="50000" r="50000" b="50000"/>
            </a:path>
            <a:tileRect/>
          </a:gradFill>
          <a:ln>
            <a:noFill/>
          </a:ln>
        </p:spPr>
        <p:style>
          <a:lnRef idx="1">
            <a:schemeClr val="accent5"/>
          </a:lnRef>
          <a:fillRef idx="3">
            <a:schemeClr val="accent5"/>
          </a:fillRef>
          <a:effectRef idx="2">
            <a:schemeClr val="accent5"/>
          </a:effectRef>
          <a:fontRef idx="minor">
            <a:schemeClr val="lt1"/>
          </a:fontRef>
        </p:style>
        <p:txBody>
          <a:bodyPr wrap="square" lIns="0" tIns="0" rIns="0" bIns="0" rtlCol="0" anchor="ctr">
            <a:spAutoFit/>
          </a:bodyPr>
          <a:lstStyle/>
          <a:p>
            <a:pPr algn="ctr"/>
            <a:r>
              <a:rPr lang="en-US" altLang="zh-CN" sz="2000" dirty="0" smtClean="0">
                <a:solidFill>
                  <a:srgbClr val="000048"/>
                </a:solidFill>
                <a:effectLst>
                  <a:outerShdw blurRad="38100" dist="38100" dir="2700000" algn="tl">
                    <a:srgbClr val="000000">
                      <a:alpha val="43137"/>
                    </a:srgbClr>
                  </a:outerShdw>
                </a:effectLst>
                <a:latin typeface="Arial"/>
                <a:ea typeface="微软雅黑" panose="020B0503020204020204" charset="-122"/>
                <a:cs typeface="Arial"/>
              </a:rPr>
              <a:t>Project 2</a:t>
            </a:r>
            <a:endParaRPr lang="zh-CN" altLang="en-US" sz="2000" dirty="0">
              <a:solidFill>
                <a:srgbClr val="000048"/>
              </a:solidFill>
              <a:effectLst>
                <a:outerShdw blurRad="38100" dist="38100" dir="2700000" algn="tl">
                  <a:srgbClr val="000000">
                    <a:alpha val="43137"/>
                  </a:srgbClr>
                </a:outerShdw>
              </a:effectLst>
              <a:latin typeface="Arial"/>
              <a:ea typeface="微软雅黑" panose="020B0503020204020204" charset="-122"/>
              <a:cs typeface="Arial"/>
            </a:endParaRPr>
          </a:p>
        </p:txBody>
      </p:sp>
      <p:sp>
        <p:nvSpPr>
          <p:cNvPr id="43" name="文本框 42"/>
          <p:cNvSpPr txBox="1"/>
          <p:nvPr/>
        </p:nvSpPr>
        <p:spPr>
          <a:xfrm>
            <a:off x="684312" y="5789968"/>
            <a:ext cx="2022404" cy="1031358"/>
          </a:xfrm>
          <a:prstGeom prst="rect">
            <a:avLst/>
          </a:prstGeom>
          <a:noFill/>
        </p:spPr>
        <p:txBody>
          <a:bodyPr wrap="square" lIns="106985" tIns="53492" rIns="106985" bIns="53492" rtlCol="0">
            <a:spAutoFit/>
          </a:bodyPr>
          <a:lstStyle/>
          <a:p>
            <a:pPr algn="ctr"/>
            <a:r>
              <a:rPr lang="en-US" altLang="zh-CN" sz="2000" dirty="0" smtClean="0">
                <a:solidFill>
                  <a:srgbClr val="800000"/>
                </a:solidFill>
                <a:effectLst>
                  <a:outerShdw blurRad="38100" dist="38100" dir="2700000" algn="tl">
                    <a:srgbClr val="000000">
                      <a:alpha val="43137"/>
                    </a:srgbClr>
                  </a:outerShdw>
                </a:effectLst>
                <a:latin typeface="Arial"/>
                <a:ea typeface="黑体" panose="02010609060101010101" charset="-122"/>
                <a:cs typeface="Arial"/>
              </a:rPr>
              <a:t>Cell metabolism in aging and environment</a:t>
            </a:r>
            <a:endParaRPr lang="zh-CN" altLang="en-US" sz="2000" dirty="0">
              <a:solidFill>
                <a:srgbClr val="800000"/>
              </a:solidFill>
              <a:effectLst>
                <a:outerShdw blurRad="38100" dist="38100" dir="2700000" algn="tl">
                  <a:srgbClr val="000000">
                    <a:alpha val="43137"/>
                  </a:srgbClr>
                </a:outerShdw>
              </a:effectLst>
              <a:latin typeface="Arial"/>
              <a:ea typeface="黑体" panose="02010609060101010101" charset="-122"/>
              <a:cs typeface="Arial"/>
            </a:endParaRPr>
          </a:p>
        </p:txBody>
      </p:sp>
      <p:grpSp>
        <p:nvGrpSpPr>
          <p:cNvPr id="44" name="组合 10"/>
          <p:cNvGrpSpPr/>
          <p:nvPr/>
        </p:nvGrpSpPr>
        <p:grpSpPr>
          <a:xfrm>
            <a:off x="4788660" y="3060123"/>
            <a:ext cx="3224009" cy="1296307"/>
            <a:chOff x="6656" y="4284"/>
            <a:chExt cx="3556" cy="2131"/>
          </a:xfrm>
        </p:grpSpPr>
        <p:sp>
          <p:nvSpPr>
            <p:cNvPr id="45" name="椭圆 44"/>
            <p:cNvSpPr/>
            <p:nvPr/>
          </p:nvSpPr>
          <p:spPr>
            <a:xfrm>
              <a:off x="7530" y="4284"/>
              <a:ext cx="1908" cy="711"/>
            </a:xfrm>
            <a:prstGeom prst="ellipse">
              <a:avLst/>
            </a:prstGeom>
            <a:gradFill>
              <a:gsLst>
                <a:gs pos="0">
                  <a:schemeClr val="bg1"/>
                </a:gs>
                <a:gs pos="100000">
                  <a:schemeClr val="accent5">
                    <a:lumMod val="60000"/>
                    <a:lumOff val="40000"/>
                    <a:alpha val="41000"/>
                  </a:schemeClr>
                </a:gs>
              </a:gsLst>
              <a:path path="circle">
                <a:fillToRect l="50000" t="50000" r="50000" b="50000"/>
              </a:path>
              <a:tileRect/>
            </a:gradFill>
            <a:ln>
              <a:noFill/>
            </a:ln>
          </p:spPr>
          <p:style>
            <a:lnRef idx="1">
              <a:schemeClr val="accent5"/>
            </a:lnRef>
            <a:fillRef idx="3">
              <a:schemeClr val="accent5"/>
            </a:fillRef>
            <a:effectRef idx="2">
              <a:schemeClr val="accent5"/>
            </a:effectRef>
            <a:fontRef idx="minor">
              <a:schemeClr val="lt1"/>
            </a:fontRef>
          </p:style>
          <p:txBody>
            <a:bodyPr wrap="square" lIns="0" tIns="0" rIns="0" bIns="0" rtlCol="0" anchor="ctr">
              <a:spAutoFit/>
            </a:bodyPr>
            <a:lstStyle/>
            <a:p>
              <a:pPr algn="ctr"/>
              <a:r>
                <a:rPr lang="en-US" altLang="zh-CN" sz="2000" dirty="0" smtClean="0">
                  <a:solidFill>
                    <a:srgbClr val="000048"/>
                  </a:solidFill>
                  <a:effectLst>
                    <a:outerShdw blurRad="38100" dist="38100" dir="2700000" algn="tl">
                      <a:srgbClr val="000000">
                        <a:alpha val="43137"/>
                      </a:srgbClr>
                    </a:outerShdw>
                  </a:effectLst>
                  <a:latin typeface="Arial"/>
                  <a:ea typeface="黑体" panose="02010609060101010101" charset="-122"/>
                  <a:cs typeface="Arial"/>
                </a:rPr>
                <a:t>Project 3</a:t>
              </a:r>
              <a:endParaRPr lang="zh-CN" altLang="en-US" sz="2000" dirty="0">
                <a:solidFill>
                  <a:srgbClr val="000048"/>
                </a:solidFill>
                <a:effectLst>
                  <a:outerShdw blurRad="38100" dist="38100" dir="2700000" algn="tl">
                    <a:srgbClr val="000000">
                      <a:alpha val="43137"/>
                    </a:srgbClr>
                  </a:outerShdw>
                </a:effectLst>
                <a:latin typeface="Arial"/>
                <a:ea typeface="黑体" panose="02010609060101010101" charset="-122"/>
                <a:cs typeface="Arial"/>
              </a:endParaRPr>
            </a:p>
          </p:txBody>
        </p:sp>
        <p:sp>
          <p:nvSpPr>
            <p:cNvPr id="46" name="文本框 45"/>
            <p:cNvSpPr txBox="1"/>
            <p:nvPr/>
          </p:nvSpPr>
          <p:spPr>
            <a:xfrm>
              <a:off x="6656" y="4745"/>
              <a:ext cx="3556" cy="1670"/>
            </a:xfrm>
            <a:prstGeom prst="rect">
              <a:avLst/>
            </a:prstGeom>
            <a:noFill/>
          </p:spPr>
          <p:txBody>
            <a:bodyPr wrap="square" rtlCol="0">
              <a:spAutoFit/>
            </a:bodyPr>
            <a:lstStyle/>
            <a:p>
              <a:pPr algn="ctr"/>
              <a:r>
                <a:rPr lang="en-US" altLang="zh-CN" sz="2000" dirty="0" err="1" smtClean="0">
                  <a:solidFill>
                    <a:srgbClr val="800000"/>
                  </a:solidFill>
                  <a:effectLst>
                    <a:outerShdw blurRad="38100" dist="38100" dir="2700000" algn="tl">
                      <a:srgbClr val="000000">
                        <a:alpha val="43137"/>
                      </a:srgbClr>
                    </a:outerShdw>
                  </a:effectLst>
                  <a:latin typeface="Arial"/>
                  <a:ea typeface="黑体" panose="02010609060101010101" charset="-122"/>
                  <a:cs typeface="Arial"/>
                </a:rPr>
                <a:t>Neuroimmune</a:t>
              </a:r>
              <a:r>
                <a:rPr lang="en-US" altLang="zh-CN" sz="2000" dirty="0" smtClean="0">
                  <a:solidFill>
                    <a:srgbClr val="800000"/>
                  </a:solidFill>
                  <a:effectLst>
                    <a:outerShdw blurRad="38100" dist="38100" dir="2700000" algn="tl">
                      <a:srgbClr val="000000">
                        <a:alpha val="43137"/>
                      </a:srgbClr>
                    </a:outerShdw>
                  </a:effectLst>
                  <a:latin typeface="Arial"/>
                  <a:ea typeface="黑体" panose="02010609060101010101" charset="-122"/>
                  <a:cs typeface="Arial"/>
                </a:rPr>
                <a:t> basis </a:t>
              </a:r>
            </a:p>
            <a:p>
              <a:pPr algn="ctr"/>
              <a:r>
                <a:rPr lang="en-US" altLang="zh-CN" sz="2000" dirty="0" smtClean="0">
                  <a:solidFill>
                    <a:srgbClr val="800000"/>
                  </a:solidFill>
                  <a:effectLst>
                    <a:outerShdw blurRad="38100" dist="38100" dir="2700000" algn="tl">
                      <a:srgbClr val="000000">
                        <a:alpha val="43137"/>
                      </a:srgbClr>
                    </a:outerShdw>
                  </a:effectLst>
                  <a:latin typeface="Arial"/>
                  <a:ea typeface="黑体" panose="02010609060101010101" charset="-122"/>
                  <a:cs typeface="Arial"/>
                </a:rPr>
                <a:t>of brain aging and degenerative diseases</a:t>
              </a:r>
              <a:endParaRPr lang="zh-CN" altLang="en-US" sz="2000" dirty="0">
                <a:solidFill>
                  <a:srgbClr val="800000"/>
                </a:solidFill>
                <a:effectLst>
                  <a:outerShdw blurRad="38100" dist="38100" dir="2700000" algn="tl">
                    <a:srgbClr val="000000">
                      <a:alpha val="43137"/>
                    </a:srgbClr>
                  </a:outerShdw>
                </a:effectLst>
                <a:latin typeface="Arial"/>
                <a:ea typeface="黑体" panose="02010609060101010101" charset="-122"/>
                <a:cs typeface="Arial"/>
              </a:endParaRPr>
            </a:p>
          </p:txBody>
        </p:sp>
      </p:grpSp>
      <p:sp>
        <p:nvSpPr>
          <p:cNvPr id="47" name="椭圆 46"/>
          <p:cNvSpPr/>
          <p:nvPr/>
        </p:nvSpPr>
        <p:spPr>
          <a:xfrm>
            <a:off x="8506930" y="2778005"/>
            <a:ext cx="1466413" cy="432792"/>
          </a:xfrm>
          <a:prstGeom prst="ellipse">
            <a:avLst/>
          </a:prstGeom>
          <a:gradFill>
            <a:gsLst>
              <a:gs pos="0">
                <a:schemeClr val="bg1"/>
              </a:gs>
              <a:gs pos="100000">
                <a:schemeClr val="accent5">
                  <a:lumMod val="60000"/>
                  <a:lumOff val="40000"/>
                  <a:alpha val="41000"/>
                </a:schemeClr>
              </a:gs>
            </a:gsLst>
            <a:path path="circle">
              <a:fillToRect l="50000" t="50000" r="50000" b="50000"/>
            </a:path>
            <a:tileRect/>
          </a:gradFill>
          <a:ln>
            <a:noFill/>
          </a:ln>
        </p:spPr>
        <p:style>
          <a:lnRef idx="1">
            <a:schemeClr val="accent5"/>
          </a:lnRef>
          <a:fillRef idx="3">
            <a:schemeClr val="accent5"/>
          </a:fillRef>
          <a:effectRef idx="2">
            <a:schemeClr val="accent5"/>
          </a:effectRef>
          <a:fontRef idx="minor">
            <a:schemeClr val="lt1"/>
          </a:fontRef>
        </p:style>
        <p:txBody>
          <a:bodyPr wrap="square" lIns="0" tIns="0" rIns="0" bIns="0" rtlCol="0" anchor="ctr">
            <a:spAutoFit/>
          </a:bodyPr>
          <a:lstStyle/>
          <a:p>
            <a:pPr algn="ctr"/>
            <a:r>
              <a:rPr lang="en-US" altLang="zh-CN" sz="2000" dirty="0" smtClean="0">
                <a:solidFill>
                  <a:srgbClr val="000048"/>
                </a:solidFill>
                <a:effectLst>
                  <a:outerShdw blurRad="38100" dist="38100" dir="2700000" algn="tl">
                    <a:srgbClr val="000000">
                      <a:alpha val="43137"/>
                    </a:srgbClr>
                  </a:outerShdw>
                </a:effectLst>
                <a:latin typeface="Arial"/>
                <a:ea typeface="微软雅黑" panose="020B0503020204020204" charset="-122"/>
                <a:cs typeface="Arial"/>
              </a:rPr>
              <a:t>Project 4</a:t>
            </a:r>
            <a:endParaRPr lang="zh-CN" altLang="en-US" sz="2000" dirty="0">
              <a:solidFill>
                <a:srgbClr val="000048"/>
              </a:solidFill>
              <a:effectLst>
                <a:outerShdw blurRad="38100" dist="38100" dir="2700000" algn="tl">
                  <a:srgbClr val="000000">
                    <a:alpha val="43137"/>
                  </a:srgbClr>
                </a:outerShdw>
              </a:effectLst>
              <a:latin typeface="Arial"/>
              <a:ea typeface="微软雅黑" panose="020B0503020204020204" charset="-122"/>
              <a:cs typeface="Arial"/>
            </a:endParaRPr>
          </a:p>
        </p:txBody>
      </p:sp>
      <p:sp>
        <p:nvSpPr>
          <p:cNvPr id="48" name="文本框 47"/>
          <p:cNvSpPr txBox="1"/>
          <p:nvPr/>
        </p:nvSpPr>
        <p:spPr>
          <a:xfrm>
            <a:off x="8437169" y="3345859"/>
            <a:ext cx="2724543" cy="1339135"/>
          </a:xfrm>
          <a:prstGeom prst="rect">
            <a:avLst/>
          </a:prstGeom>
          <a:noFill/>
        </p:spPr>
        <p:txBody>
          <a:bodyPr wrap="square" lIns="106985" tIns="53492" rIns="106985" bIns="53492" rtlCol="0">
            <a:spAutoFit/>
          </a:bodyPr>
          <a:lstStyle/>
          <a:p>
            <a:pPr algn="ctr"/>
            <a:r>
              <a:rPr lang="en-US" altLang="zh-CN" sz="2000" dirty="0" smtClean="0">
                <a:solidFill>
                  <a:srgbClr val="800000"/>
                </a:solidFill>
                <a:effectLst>
                  <a:outerShdw blurRad="38100" dist="38100" dir="2700000" algn="tl">
                    <a:srgbClr val="000000">
                      <a:alpha val="43137"/>
                    </a:srgbClr>
                  </a:outerShdw>
                </a:effectLst>
                <a:latin typeface="Arial"/>
                <a:ea typeface="黑体" panose="02010609060101010101" charset="-122"/>
                <a:cs typeface="Arial"/>
              </a:rPr>
              <a:t>Early diagnosis and prevention of age-related degenerative  diseases</a:t>
            </a:r>
            <a:endParaRPr lang="zh-CN" altLang="en-US" sz="2000" dirty="0">
              <a:solidFill>
                <a:srgbClr val="800000"/>
              </a:solidFill>
              <a:effectLst>
                <a:outerShdw blurRad="38100" dist="38100" dir="2700000" algn="tl">
                  <a:srgbClr val="000000">
                    <a:alpha val="43137"/>
                  </a:srgbClr>
                </a:outerShdw>
              </a:effectLst>
              <a:latin typeface="Arial"/>
              <a:ea typeface="黑体" panose="02010609060101010101" charset="-122"/>
              <a:cs typeface="Arial"/>
            </a:endParaRPr>
          </a:p>
        </p:txBody>
      </p:sp>
      <p:pic>
        <p:nvPicPr>
          <p:cNvPr id="56" name="Picture 2" descr="https://timgsa.baidu.com/timg?image&amp;quality=80&amp;size=b9999_10000&amp;sec=1526961002190&amp;di=961c0337c4852f66aa81ac247a2282ff&amp;imgtype=0&amp;src=http%3A%2F%2Fwww.chinadp.net.cn%2Fuploads%2Fnews_pic%2F1108%2F111A53GA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3184" y="4428703"/>
            <a:ext cx="643349" cy="695916"/>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直接箭头连接符 48"/>
          <p:cNvCxnSpPr/>
          <p:nvPr/>
        </p:nvCxnSpPr>
        <p:spPr>
          <a:xfrm>
            <a:off x="2827635" y="2145159"/>
            <a:ext cx="2276524" cy="1200701"/>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直接箭头连接符 50"/>
          <p:cNvCxnSpPr/>
          <p:nvPr/>
        </p:nvCxnSpPr>
        <p:spPr>
          <a:xfrm flipV="1">
            <a:off x="2835385" y="4136291"/>
            <a:ext cx="2244745" cy="1251109"/>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直接箭头连接符 54"/>
          <p:cNvCxnSpPr/>
          <p:nvPr/>
        </p:nvCxnSpPr>
        <p:spPr>
          <a:xfrm>
            <a:off x="7741096" y="3708623"/>
            <a:ext cx="858849" cy="2020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61" name="组合 1050"/>
          <p:cNvGrpSpPr/>
          <p:nvPr/>
        </p:nvGrpSpPr>
        <p:grpSpPr>
          <a:xfrm>
            <a:off x="2052466" y="2612247"/>
            <a:ext cx="3168221" cy="2447497"/>
            <a:chOff x="1910315" y="2444936"/>
            <a:chExt cx="2595483" cy="2219717"/>
          </a:xfrm>
        </p:grpSpPr>
        <p:sp>
          <p:nvSpPr>
            <p:cNvPr id="63" name="椭圆 62"/>
            <p:cNvSpPr/>
            <p:nvPr/>
          </p:nvSpPr>
          <p:spPr>
            <a:xfrm>
              <a:off x="2445166" y="3046450"/>
              <a:ext cx="1177577" cy="392513"/>
            </a:xfrm>
            <a:prstGeom prst="ellipse">
              <a:avLst/>
            </a:prstGeom>
            <a:gradFill>
              <a:gsLst>
                <a:gs pos="0">
                  <a:schemeClr val="bg1"/>
                </a:gs>
                <a:gs pos="100000">
                  <a:schemeClr val="accent5">
                    <a:lumMod val="60000"/>
                    <a:lumOff val="40000"/>
                    <a:alpha val="41000"/>
                  </a:schemeClr>
                </a:gs>
              </a:gsLst>
              <a:path path="circle">
                <a:fillToRect l="50000" t="50000" r="50000" b="50000"/>
              </a:path>
              <a:tileRect/>
            </a:gradFill>
            <a:ln>
              <a:noFill/>
            </a:ln>
          </p:spPr>
          <p:style>
            <a:lnRef idx="1">
              <a:schemeClr val="accent5"/>
            </a:lnRef>
            <a:fillRef idx="3">
              <a:schemeClr val="accent5"/>
            </a:fillRef>
            <a:effectRef idx="2">
              <a:schemeClr val="accent5"/>
            </a:effectRef>
            <a:fontRef idx="minor">
              <a:schemeClr val="lt1"/>
            </a:fontRef>
          </p:style>
          <p:txBody>
            <a:bodyPr wrap="square" lIns="0" tIns="0" rIns="0" bIns="0" rtlCol="0" anchor="ctr">
              <a:spAutoFit/>
            </a:bodyPr>
            <a:lstStyle/>
            <a:p>
              <a:pPr algn="ctr"/>
              <a:r>
                <a:rPr lang="en-US" altLang="zh-CN" sz="2000" dirty="0" smtClean="0">
                  <a:solidFill>
                    <a:srgbClr val="000048"/>
                  </a:solidFill>
                  <a:effectLst>
                    <a:outerShdw blurRad="38100" dist="38100" dir="2700000" algn="tl">
                      <a:srgbClr val="000000">
                        <a:alpha val="43137"/>
                      </a:srgbClr>
                    </a:outerShdw>
                  </a:effectLst>
                  <a:latin typeface="Arial"/>
                  <a:ea typeface="黑体" panose="02010609060101010101" charset="-122"/>
                  <a:cs typeface="Arial"/>
                </a:rPr>
                <a:t>Project 5</a:t>
              </a:r>
              <a:endParaRPr lang="zh-CN" altLang="en-US" sz="2000" dirty="0">
                <a:solidFill>
                  <a:srgbClr val="000048"/>
                </a:solidFill>
                <a:effectLst>
                  <a:outerShdw blurRad="38100" dist="38100" dir="2700000" algn="tl">
                    <a:srgbClr val="000000">
                      <a:alpha val="43137"/>
                    </a:srgbClr>
                  </a:outerShdw>
                </a:effectLst>
                <a:latin typeface="Arial"/>
                <a:ea typeface="黑体" panose="02010609060101010101" charset="-122"/>
                <a:cs typeface="Arial"/>
              </a:endParaRPr>
            </a:p>
          </p:txBody>
        </p:sp>
        <p:sp>
          <p:nvSpPr>
            <p:cNvPr id="64" name="文本框 63"/>
            <p:cNvSpPr txBox="1"/>
            <p:nvPr/>
          </p:nvSpPr>
          <p:spPr>
            <a:xfrm>
              <a:off x="1910315" y="3459208"/>
              <a:ext cx="1828710" cy="921139"/>
            </a:xfrm>
            <a:prstGeom prst="rect">
              <a:avLst/>
            </a:prstGeom>
            <a:noFill/>
          </p:spPr>
          <p:txBody>
            <a:bodyPr wrap="square" rtlCol="0">
              <a:spAutoFit/>
            </a:bodyPr>
            <a:lstStyle/>
            <a:p>
              <a:pPr algn="ctr"/>
              <a:r>
                <a:rPr lang="en-US" altLang="zh-CN" sz="2000" dirty="0" smtClean="0">
                  <a:solidFill>
                    <a:srgbClr val="800000"/>
                  </a:solidFill>
                  <a:effectLst>
                    <a:outerShdw blurRad="38100" dist="38100" dir="2700000" algn="tl">
                      <a:srgbClr val="000000">
                        <a:alpha val="43137"/>
                      </a:srgbClr>
                    </a:outerShdw>
                  </a:effectLst>
                  <a:latin typeface="Arial"/>
                  <a:ea typeface="黑体" panose="02010609060101010101" charset="-122"/>
                  <a:cs typeface="Arial"/>
                </a:rPr>
                <a:t>New tech and methods applying for aging</a:t>
              </a:r>
              <a:endParaRPr lang="zh-CN" altLang="en-US" sz="2000" dirty="0">
                <a:solidFill>
                  <a:srgbClr val="800000"/>
                </a:solidFill>
                <a:effectLst>
                  <a:outerShdw blurRad="38100" dist="38100" dir="2700000" algn="tl">
                    <a:srgbClr val="000000">
                      <a:alpha val="43137"/>
                    </a:srgbClr>
                  </a:outerShdw>
                </a:effectLst>
                <a:latin typeface="Arial"/>
                <a:ea typeface="黑体" panose="02010609060101010101" charset="-122"/>
                <a:cs typeface="Arial"/>
              </a:endParaRPr>
            </a:p>
          </p:txBody>
        </p:sp>
        <p:cxnSp>
          <p:nvCxnSpPr>
            <p:cNvPr id="67" name="直接箭头连接符 1040"/>
            <p:cNvCxnSpPr/>
            <p:nvPr/>
          </p:nvCxnSpPr>
          <p:spPr>
            <a:xfrm flipH="1" flipV="1">
              <a:off x="2308521" y="2444936"/>
              <a:ext cx="398031" cy="532979"/>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8" name="直接箭头连接符 1042"/>
            <p:cNvCxnSpPr/>
            <p:nvPr/>
          </p:nvCxnSpPr>
          <p:spPr>
            <a:xfrm flipH="1">
              <a:off x="2064661" y="4149066"/>
              <a:ext cx="378458" cy="515587"/>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9" name="直接箭头连接符 1044"/>
            <p:cNvCxnSpPr/>
            <p:nvPr/>
          </p:nvCxnSpPr>
          <p:spPr>
            <a:xfrm flipV="1">
              <a:off x="3689246" y="3548349"/>
              <a:ext cx="816552" cy="36893"/>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70" name="组合 1">
            <a:extLst>
              <a:ext uri="{FF2B5EF4-FFF2-40B4-BE49-F238E27FC236}">
                <a16:creationId xmlns="" xmlns:a16="http://schemas.microsoft.com/office/drawing/2014/main" id="{267172E7-245E-4D3C-A79F-B852BBDADF71}"/>
              </a:ext>
            </a:extLst>
          </p:cNvPr>
          <p:cNvGrpSpPr/>
          <p:nvPr/>
        </p:nvGrpSpPr>
        <p:grpSpPr>
          <a:xfrm>
            <a:off x="1697511" y="2354494"/>
            <a:ext cx="6809421" cy="3295450"/>
            <a:chOff x="1413510" y="2181225"/>
            <a:chExt cx="5578476" cy="2988945"/>
          </a:xfrm>
        </p:grpSpPr>
        <p:cxnSp>
          <p:nvCxnSpPr>
            <p:cNvPr id="71" name="直接箭头连接符 56"/>
            <p:cNvCxnSpPr/>
            <p:nvPr/>
          </p:nvCxnSpPr>
          <p:spPr>
            <a:xfrm>
              <a:off x="1413510" y="2806700"/>
              <a:ext cx="0" cy="1854200"/>
            </a:xfrm>
            <a:prstGeom prst="straightConnector1">
              <a:avLst/>
            </a:prstGeom>
            <a:ln w="38100">
              <a:solidFill>
                <a:srgbClr val="00B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直接箭头连接符 90"/>
            <p:cNvCxnSpPr/>
            <p:nvPr/>
          </p:nvCxnSpPr>
          <p:spPr>
            <a:xfrm flipH="1" flipV="1">
              <a:off x="6364591" y="3605340"/>
              <a:ext cx="627395" cy="70675"/>
            </a:xfrm>
            <a:prstGeom prst="straightConnector1">
              <a:avLst/>
            </a:prstGeom>
            <a:ln w="38100">
              <a:solidFill>
                <a:srgbClr val="00B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直接箭头连接符 91"/>
            <p:cNvCxnSpPr/>
            <p:nvPr/>
          </p:nvCxnSpPr>
          <p:spPr>
            <a:xfrm rot="10800000">
              <a:off x="2227580" y="2181225"/>
              <a:ext cx="1864995" cy="1089025"/>
            </a:xfrm>
            <a:prstGeom prst="straightConnector1">
              <a:avLst/>
            </a:prstGeom>
            <a:ln w="38100">
              <a:solidFill>
                <a:srgbClr val="00B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直接箭头连接符 92"/>
            <p:cNvCxnSpPr/>
            <p:nvPr/>
          </p:nvCxnSpPr>
          <p:spPr>
            <a:xfrm flipH="1" flipV="1">
              <a:off x="1645920" y="2721610"/>
              <a:ext cx="0" cy="1854200"/>
            </a:xfrm>
            <a:prstGeom prst="straightConnector1">
              <a:avLst/>
            </a:prstGeom>
            <a:ln w="38100">
              <a:solidFill>
                <a:srgbClr val="00B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直接箭头连接符 93"/>
            <p:cNvCxnSpPr/>
            <p:nvPr/>
          </p:nvCxnSpPr>
          <p:spPr>
            <a:xfrm rot="10800000" flipV="1">
              <a:off x="2365375" y="4035425"/>
              <a:ext cx="1838960" cy="1134745"/>
            </a:xfrm>
            <a:prstGeom prst="straightConnector1">
              <a:avLst/>
            </a:prstGeom>
            <a:ln w="38100">
              <a:solidFill>
                <a:srgbClr val="00B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76" name="Picture 2" descr="2寸"/>
          <p:cNvPicPr>
            <a:picLocks noChangeAspect="1" noChangeArrowheads="1"/>
          </p:cNvPicPr>
          <p:nvPr/>
        </p:nvPicPr>
        <p:blipFill>
          <a:blip r:embed="rId3" cstate="print"/>
          <a:srcRect/>
          <a:stretch>
            <a:fillRect/>
          </a:stretch>
        </p:blipFill>
        <p:spPr bwMode="auto">
          <a:xfrm>
            <a:off x="2619903" y="5732558"/>
            <a:ext cx="672028" cy="784131"/>
          </a:xfrm>
          <a:prstGeom prst="rect">
            <a:avLst/>
          </a:prstGeom>
          <a:noFill/>
          <a:ln w="9525">
            <a:noFill/>
            <a:miter lim="800000"/>
            <a:headEnd/>
            <a:tailEnd/>
          </a:ln>
        </p:spPr>
      </p:pic>
      <p:pic>
        <p:nvPicPr>
          <p:cNvPr id="77" name="图片 7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9642" y="4501071"/>
            <a:ext cx="699157" cy="719720"/>
          </a:xfrm>
          <a:prstGeom prst="rect">
            <a:avLst/>
          </a:prstGeom>
        </p:spPr>
      </p:pic>
      <p:sp>
        <p:nvSpPr>
          <p:cNvPr id="49" name="TextBox 48"/>
          <p:cNvSpPr txBox="1"/>
          <p:nvPr/>
        </p:nvSpPr>
        <p:spPr>
          <a:xfrm>
            <a:off x="612304" y="252239"/>
            <a:ext cx="7767446" cy="1015663"/>
          </a:xfrm>
          <a:prstGeom prst="rect">
            <a:avLst/>
          </a:prstGeom>
          <a:solidFill>
            <a:schemeClr val="bg1"/>
          </a:solidFill>
        </p:spPr>
        <p:txBody>
          <a:bodyPr wrap="none" rtlCol="0">
            <a:spAutoFit/>
          </a:bodyPr>
          <a:lstStyle/>
          <a:p>
            <a:r>
              <a:rPr lang="en-US" sz="3200" b="1" dirty="0" smtClean="0">
                <a:solidFill>
                  <a:srgbClr val="800000"/>
                </a:solidFill>
              </a:rPr>
              <a:t>Chines Academy of Sciences (CAS): </a:t>
            </a:r>
            <a:endParaRPr lang="en-US" sz="2400" b="1" dirty="0" smtClean="0">
              <a:solidFill>
                <a:srgbClr val="800000"/>
              </a:solidFill>
            </a:endParaRPr>
          </a:p>
          <a:p>
            <a:r>
              <a:rPr lang="en-US" sz="2800" b="1" dirty="0" smtClean="0">
                <a:solidFill>
                  <a:srgbClr val="800000"/>
                </a:solidFill>
              </a:rPr>
              <a:t>Advanced medial research program in aging </a:t>
            </a:r>
            <a:endParaRPr lang="en-US" sz="2800" b="1" dirty="0">
              <a:solidFill>
                <a:srgbClr val="800000"/>
              </a:solidFill>
            </a:endParaRPr>
          </a:p>
        </p:txBody>
      </p:sp>
    </p:spTree>
    <p:extLst>
      <p:ext uri="{BB962C8B-B14F-4D97-AF65-F5344CB8AC3E}">
        <p14:creationId xmlns:p14="http://schemas.microsoft.com/office/powerpoint/2010/main" val="22244431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70"/>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wipe(down)">
                                      <p:cBhvr>
                                        <p:cTn id="1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直接连接符 76">
            <a:extLst>
              <a:ext uri="{FF2B5EF4-FFF2-40B4-BE49-F238E27FC236}"/>
            </a:extLst>
          </p:cNvPr>
          <p:cNvCxnSpPr/>
          <p:nvPr/>
        </p:nvCxnSpPr>
        <p:spPr>
          <a:xfrm rot="5400000">
            <a:off x="4035525" y="5088007"/>
            <a:ext cx="236290" cy="1937"/>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extLst>
          </p:cNvPr>
          <p:cNvCxnSpPr/>
          <p:nvPr/>
        </p:nvCxnSpPr>
        <p:spPr>
          <a:xfrm rot="5400000">
            <a:off x="9310209" y="5088007"/>
            <a:ext cx="236290" cy="1937"/>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extLst>
          </p:cNvPr>
          <p:cNvCxnSpPr/>
          <p:nvPr/>
        </p:nvCxnSpPr>
        <p:spPr>
          <a:xfrm rot="5400000">
            <a:off x="6672866" y="5088007"/>
            <a:ext cx="236290" cy="1938"/>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直接连接符 77">
            <a:extLst>
              <a:ext uri="{FF2B5EF4-FFF2-40B4-BE49-F238E27FC236}"/>
            </a:extLst>
          </p:cNvPr>
          <p:cNvCxnSpPr/>
          <p:nvPr/>
        </p:nvCxnSpPr>
        <p:spPr>
          <a:xfrm rot="5400000">
            <a:off x="4035525" y="6024413"/>
            <a:ext cx="236289" cy="1937"/>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直接连接符 76">
            <a:extLst>
              <a:ext uri="{FF2B5EF4-FFF2-40B4-BE49-F238E27FC236}"/>
            </a:extLst>
          </p:cNvPr>
          <p:cNvCxnSpPr/>
          <p:nvPr/>
        </p:nvCxnSpPr>
        <p:spPr>
          <a:xfrm rot="5400000">
            <a:off x="1628780" y="5088007"/>
            <a:ext cx="236290" cy="1937"/>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直接连接符 73">
            <a:extLst>
              <a:ext uri="{FF2B5EF4-FFF2-40B4-BE49-F238E27FC236}"/>
            </a:extLst>
          </p:cNvPr>
          <p:cNvCxnSpPr/>
          <p:nvPr/>
        </p:nvCxnSpPr>
        <p:spPr>
          <a:xfrm rot="10800000" flipV="1">
            <a:off x="1625813" y="4494751"/>
            <a:ext cx="8371285"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871" name="矩形 73"/>
          <p:cNvSpPr>
            <a:spLocks noChangeArrowheads="1"/>
          </p:cNvSpPr>
          <p:nvPr/>
        </p:nvSpPr>
        <p:spPr bwMode="auto">
          <a:xfrm>
            <a:off x="0" y="1"/>
            <a:ext cx="2152894" cy="107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985" tIns="53492" rIns="106985" bIns="53492">
            <a:spAutoFit/>
          </a:bodyPr>
          <a:lstStyle/>
          <a:p>
            <a:r>
              <a:rPr kumimoji="1" lang="zh-CN" altLang="en-US" b="1">
                <a:latin typeface="Calibri" charset="0"/>
              </a:rPr>
              <a:t>顺义研究</a:t>
            </a:r>
            <a:endParaRPr kumimoji="1" lang="en-US" altLang="zh-CN" b="1">
              <a:latin typeface="Calibri" charset="0"/>
            </a:endParaRPr>
          </a:p>
          <a:p>
            <a:r>
              <a:rPr kumimoji="1" lang="zh-CN" altLang="en-US" b="1">
                <a:latin typeface="Calibri" charset="0"/>
              </a:rPr>
              <a:t>社区人群队列</a:t>
            </a:r>
            <a:endParaRPr kumimoji="1" lang="en-US" altLang="zh-CN" b="1">
              <a:latin typeface="Calibri" charset="0"/>
            </a:endParaRPr>
          </a:p>
          <a:p>
            <a:endParaRPr kumimoji="1" lang="en-US" altLang="zh-CN" b="1">
              <a:latin typeface="Calibri" charset="0"/>
            </a:endParaRPr>
          </a:p>
        </p:txBody>
      </p:sp>
      <p:grpSp>
        <p:nvGrpSpPr>
          <p:cNvPr id="36872" name="组合 80"/>
          <p:cNvGrpSpPr>
            <a:grpSpLocks/>
          </p:cNvGrpSpPr>
          <p:nvPr/>
        </p:nvGrpSpPr>
        <p:grpSpPr bwMode="auto">
          <a:xfrm>
            <a:off x="523205" y="1634773"/>
            <a:ext cx="10107551" cy="1612020"/>
            <a:chOff x="530097" y="3185830"/>
            <a:chExt cx="8279340" cy="1568477"/>
          </a:xfrm>
        </p:grpSpPr>
        <p:sp>
          <p:nvSpPr>
            <p:cNvPr id="65" name="流程图: 预定义过程 64"/>
            <p:cNvSpPr>
              <a:spLocks noChangeArrowheads="1"/>
            </p:cNvSpPr>
            <p:nvPr/>
          </p:nvSpPr>
          <p:spPr bwMode="auto">
            <a:xfrm>
              <a:off x="601526" y="3204564"/>
              <a:ext cx="8207911" cy="1549743"/>
            </a:xfrm>
            <a:prstGeom prst="flowChartPredefinedProcess">
              <a:avLst/>
            </a:prstGeom>
            <a:gradFill rotWithShape="1">
              <a:gsLst>
                <a:gs pos="0">
                  <a:srgbClr val="BCBCBC"/>
                </a:gs>
                <a:gs pos="35001">
                  <a:srgbClr val="D0D0D0"/>
                </a:gs>
                <a:gs pos="100000">
                  <a:srgbClr val="EDEDED"/>
                </a:gs>
              </a:gsLst>
              <a:lin ang="16200000" scaled="1"/>
            </a:gradFill>
            <a:ln w="9525">
              <a:solidFill>
                <a:srgbClr val="000000"/>
              </a:solidFill>
              <a:miter lim="800000"/>
              <a:headEnd/>
              <a:tailEnd/>
            </a:ln>
            <a:effectLst>
              <a:outerShdw blurRad="63500" dist="20000" dir="5400000" rotWithShape="0">
                <a:srgbClr val="000000">
                  <a:alpha val="37999"/>
                </a:srgbClr>
              </a:outerShdw>
            </a:effectLst>
          </p:spPr>
          <p:txBody>
            <a:bodyPr anchor="ctr"/>
            <a:lstStyle/>
            <a:p>
              <a:pPr algn="ctr" eaLnBrk="1" hangingPunct="1">
                <a:defRPr/>
              </a:pPr>
              <a:endParaRPr lang="zh-CN" altLang="en-US">
                <a:solidFill>
                  <a:srgbClr val="000000"/>
                </a:solidFill>
                <a:ea typeface="微软雅黑" charset="0"/>
              </a:endParaRPr>
            </a:p>
          </p:txBody>
        </p:sp>
        <p:sp>
          <p:nvSpPr>
            <p:cNvPr id="66" name="TextBox 65">
              <a:extLst>
                <a:ext uri="{FF2B5EF4-FFF2-40B4-BE49-F238E27FC236}"/>
              </a:extLst>
            </p:cNvPr>
            <p:cNvSpPr txBox="1"/>
            <p:nvPr/>
          </p:nvSpPr>
          <p:spPr>
            <a:xfrm>
              <a:off x="530097" y="3664378"/>
              <a:ext cx="1214283" cy="40427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lvl1pPr>
                <a:defRPr sz="2400">
                  <a:solidFill>
                    <a:schemeClr val="tx1"/>
                  </a:solidFill>
                  <a:latin typeface="Arial" charset="0"/>
                  <a:ea typeface="ＭＳ Ｐゴシック" charset="0"/>
                  <a:cs typeface="微软雅黑" charset="0"/>
                </a:defRPr>
              </a:lvl1pPr>
              <a:lvl2pPr marL="742950" indent="-285750">
                <a:defRPr sz="2400">
                  <a:solidFill>
                    <a:schemeClr val="tx1"/>
                  </a:solidFill>
                  <a:latin typeface="Arial" charset="0"/>
                  <a:ea typeface="微软雅黑" charset="0"/>
                  <a:cs typeface="微软雅黑" charset="0"/>
                </a:defRPr>
              </a:lvl2pPr>
              <a:lvl3pPr marL="1143000" indent="-228600">
                <a:defRPr sz="2400">
                  <a:solidFill>
                    <a:schemeClr val="tx1"/>
                  </a:solidFill>
                  <a:latin typeface="Arial" charset="0"/>
                  <a:ea typeface="微软雅黑" charset="0"/>
                  <a:cs typeface="微软雅黑" charset="0"/>
                </a:defRPr>
              </a:lvl3pPr>
              <a:lvl4pPr marL="1600200" indent="-228600">
                <a:defRPr sz="2400">
                  <a:solidFill>
                    <a:schemeClr val="tx1"/>
                  </a:solidFill>
                  <a:latin typeface="Arial" charset="0"/>
                  <a:ea typeface="微软雅黑" charset="0"/>
                  <a:cs typeface="微软雅黑" charset="0"/>
                </a:defRPr>
              </a:lvl4pPr>
              <a:lvl5pPr marL="2057400" indent="-228600">
                <a:defRPr sz="2400">
                  <a:solidFill>
                    <a:schemeClr val="tx1"/>
                  </a:solidFill>
                  <a:latin typeface="Arial" charset="0"/>
                  <a:ea typeface="微软雅黑" charset="0"/>
                  <a:cs typeface="微软雅黑" charset="0"/>
                </a:defRPr>
              </a:lvl5pPr>
              <a:lvl6pPr marL="2514600" indent="-228600" eaLnBrk="0" fontAlgn="base" hangingPunct="0">
                <a:spcBef>
                  <a:spcPct val="0"/>
                </a:spcBef>
                <a:spcAft>
                  <a:spcPct val="0"/>
                </a:spcAft>
                <a:defRPr sz="2400">
                  <a:solidFill>
                    <a:schemeClr val="tx1"/>
                  </a:solidFill>
                  <a:latin typeface="Arial" charset="0"/>
                  <a:ea typeface="微软雅黑" charset="0"/>
                  <a:cs typeface="微软雅黑" charset="0"/>
                </a:defRPr>
              </a:lvl6pPr>
              <a:lvl7pPr marL="2971800" indent="-228600" eaLnBrk="0" fontAlgn="base" hangingPunct="0">
                <a:spcBef>
                  <a:spcPct val="0"/>
                </a:spcBef>
                <a:spcAft>
                  <a:spcPct val="0"/>
                </a:spcAft>
                <a:defRPr sz="2400">
                  <a:solidFill>
                    <a:schemeClr val="tx1"/>
                  </a:solidFill>
                  <a:latin typeface="Arial" charset="0"/>
                  <a:ea typeface="微软雅黑" charset="0"/>
                  <a:cs typeface="微软雅黑" charset="0"/>
                </a:defRPr>
              </a:lvl7pPr>
              <a:lvl8pPr marL="3429000" indent="-228600" eaLnBrk="0" fontAlgn="base" hangingPunct="0">
                <a:spcBef>
                  <a:spcPct val="0"/>
                </a:spcBef>
                <a:spcAft>
                  <a:spcPct val="0"/>
                </a:spcAft>
                <a:defRPr sz="2400">
                  <a:solidFill>
                    <a:schemeClr val="tx1"/>
                  </a:solidFill>
                  <a:latin typeface="Arial" charset="0"/>
                  <a:ea typeface="微软雅黑" charset="0"/>
                  <a:cs typeface="微软雅黑" charset="0"/>
                </a:defRPr>
              </a:lvl8pPr>
              <a:lvl9pPr marL="3886200" indent="-228600" eaLnBrk="0" fontAlgn="base" hangingPunct="0">
                <a:spcBef>
                  <a:spcPct val="0"/>
                </a:spcBef>
                <a:spcAft>
                  <a:spcPct val="0"/>
                </a:spcAft>
                <a:defRPr sz="2400">
                  <a:solidFill>
                    <a:schemeClr val="tx1"/>
                  </a:solidFill>
                  <a:latin typeface="Arial" charset="0"/>
                  <a:ea typeface="微软雅黑" charset="0"/>
                  <a:cs typeface="微软雅黑" charset="0"/>
                </a:defRPr>
              </a:lvl9pPr>
            </a:lstStyle>
            <a:p>
              <a:pPr eaLnBrk="1" hangingPunct="1"/>
              <a:r>
                <a:rPr lang="zh-CN" altLang="en-US" sz="2100">
                  <a:solidFill>
                    <a:srgbClr val="C00000"/>
                  </a:solidFill>
                  <a:latin typeface="微软雅黑" charset="0"/>
                </a:rPr>
                <a:t>随访研究</a:t>
              </a:r>
            </a:p>
          </p:txBody>
        </p:sp>
        <p:sp>
          <p:nvSpPr>
            <p:cNvPr id="36905" name="TextBox 66"/>
            <p:cNvSpPr txBox="1">
              <a:spLocks noChangeArrowheads="1"/>
            </p:cNvSpPr>
            <p:nvPr/>
          </p:nvSpPr>
          <p:spPr bwMode="auto">
            <a:xfrm>
              <a:off x="1792848" y="3185830"/>
              <a:ext cx="5976252" cy="1507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微软雅黑" charset="0"/>
                </a:defRPr>
              </a:lvl1pPr>
              <a:lvl2pPr marL="742950" indent="-285750">
                <a:defRPr sz="2400">
                  <a:solidFill>
                    <a:schemeClr val="tx1"/>
                  </a:solidFill>
                  <a:latin typeface="Arial" charset="0"/>
                  <a:ea typeface="微软雅黑" charset="0"/>
                  <a:cs typeface="微软雅黑" charset="0"/>
                </a:defRPr>
              </a:lvl2pPr>
              <a:lvl3pPr marL="1143000" indent="-228600">
                <a:defRPr sz="2400">
                  <a:solidFill>
                    <a:schemeClr val="tx1"/>
                  </a:solidFill>
                  <a:latin typeface="Arial" charset="0"/>
                  <a:ea typeface="微软雅黑" charset="0"/>
                  <a:cs typeface="微软雅黑" charset="0"/>
                </a:defRPr>
              </a:lvl3pPr>
              <a:lvl4pPr marL="1600200" indent="-228600">
                <a:defRPr sz="2400">
                  <a:solidFill>
                    <a:schemeClr val="tx1"/>
                  </a:solidFill>
                  <a:latin typeface="Arial" charset="0"/>
                  <a:ea typeface="微软雅黑" charset="0"/>
                  <a:cs typeface="微软雅黑" charset="0"/>
                </a:defRPr>
              </a:lvl4pPr>
              <a:lvl5pPr marL="2057400" indent="-228600">
                <a:defRPr sz="2400">
                  <a:solidFill>
                    <a:schemeClr val="tx1"/>
                  </a:solidFill>
                  <a:latin typeface="Arial" charset="0"/>
                  <a:ea typeface="微软雅黑" charset="0"/>
                  <a:cs typeface="微软雅黑" charset="0"/>
                </a:defRPr>
              </a:lvl5pPr>
              <a:lvl6pPr marL="2514600" indent="-228600" eaLnBrk="0" fontAlgn="base" hangingPunct="0">
                <a:spcBef>
                  <a:spcPct val="0"/>
                </a:spcBef>
                <a:spcAft>
                  <a:spcPct val="0"/>
                </a:spcAft>
                <a:defRPr sz="2400">
                  <a:solidFill>
                    <a:schemeClr val="tx1"/>
                  </a:solidFill>
                  <a:latin typeface="Arial" charset="0"/>
                  <a:ea typeface="微软雅黑" charset="0"/>
                  <a:cs typeface="微软雅黑" charset="0"/>
                </a:defRPr>
              </a:lvl6pPr>
              <a:lvl7pPr marL="2971800" indent="-228600" eaLnBrk="0" fontAlgn="base" hangingPunct="0">
                <a:spcBef>
                  <a:spcPct val="0"/>
                </a:spcBef>
                <a:spcAft>
                  <a:spcPct val="0"/>
                </a:spcAft>
                <a:defRPr sz="2400">
                  <a:solidFill>
                    <a:schemeClr val="tx1"/>
                  </a:solidFill>
                  <a:latin typeface="Arial" charset="0"/>
                  <a:ea typeface="微软雅黑" charset="0"/>
                  <a:cs typeface="微软雅黑" charset="0"/>
                </a:defRPr>
              </a:lvl7pPr>
              <a:lvl8pPr marL="3429000" indent="-228600" eaLnBrk="0" fontAlgn="base" hangingPunct="0">
                <a:spcBef>
                  <a:spcPct val="0"/>
                </a:spcBef>
                <a:spcAft>
                  <a:spcPct val="0"/>
                </a:spcAft>
                <a:defRPr sz="2400">
                  <a:solidFill>
                    <a:schemeClr val="tx1"/>
                  </a:solidFill>
                  <a:latin typeface="Arial" charset="0"/>
                  <a:ea typeface="微软雅黑" charset="0"/>
                  <a:cs typeface="微软雅黑" charset="0"/>
                </a:defRPr>
              </a:lvl8pPr>
              <a:lvl9pPr marL="3886200" indent="-228600" eaLnBrk="0" fontAlgn="base" hangingPunct="0">
                <a:spcBef>
                  <a:spcPct val="0"/>
                </a:spcBef>
                <a:spcAft>
                  <a:spcPct val="0"/>
                </a:spcAft>
                <a:defRPr sz="2400">
                  <a:solidFill>
                    <a:schemeClr val="tx1"/>
                  </a:solidFill>
                  <a:latin typeface="Arial" charset="0"/>
                  <a:ea typeface="微软雅黑" charset="0"/>
                  <a:cs typeface="微软雅黑" charset="0"/>
                </a:defRPr>
              </a:lvl9pPr>
            </a:lstStyle>
            <a:p>
              <a:pPr eaLnBrk="1" hangingPunct="1">
                <a:lnSpc>
                  <a:spcPct val="150000"/>
                </a:lnSpc>
                <a:buFontTx/>
                <a:buAutoNum type="arabicPeriod"/>
              </a:pPr>
              <a:r>
                <a:rPr lang="zh-CN" altLang="en-US" sz="1600">
                  <a:latin typeface="微软雅黑" charset="0"/>
                </a:rPr>
                <a:t>遗传与环境因素与认知功能和运动功能减退、新发痴呆和其他神经系统疾病、新发卒中和其他心脑血管病及死亡的相关性和预测价值</a:t>
              </a:r>
              <a:endParaRPr lang="en-US" altLang="zh-CN" sz="1600">
                <a:latin typeface="微软雅黑" charset="0"/>
              </a:endParaRPr>
            </a:p>
            <a:p>
              <a:pPr eaLnBrk="1" hangingPunct="1">
                <a:lnSpc>
                  <a:spcPct val="150000"/>
                </a:lnSpc>
                <a:buFontTx/>
                <a:buAutoNum type="arabicPeriod"/>
              </a:pPr>
              <a:r>
                <a:rPr lang="zh-CN" altLang="en-US" sz="1600">
                  <a:latin typeface="微软雅黑" charset="0"/>
                </a:rPr>
                <a:t>脑血管、脑结构改变对认知功能和运动功能减退、新发痴呆和其他神经系统疾病、新发卒中和其他心脑血管病及死亡的相关性和预测价值</a:t>
              </a:r>
            </a:p>
          </p:txBody>
        </p:sp>
      </p:grpSp>
      <p:sp>
        <p:nvSpPr>
          <p:cNvPr id="36873" name="TextBox 47"/>
          <p:cNvSpPr txBox="1">
            <a:spLocks noChangeArrowheads="1"/>
          </p:cNvSpPr>
          <p:nvPr/>
        </p:nvSpPr>
        <p:spPr bwMode="auto">
          <a:xfrm>
            <a:off x="0" y="588099"/>
            <a:ext cx="1302200" cy="75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985" tIns="53492" rIns="106985" bIns="53492">
            <a:spAutoFit/>
          </a:bodyPr>
          <a:lstStyle>
            <a:lvl1pPr>
              <a:defRPr sz="2400">
                <a:solidFill>
                  <a:schemeClr val="tx1"/>
                </a:solidFill>
                <a:latin typeface="Arial" charset="0"/>
                <a:ea typeface="ＭＳ Ｐゴシック" charset="0"/>
                <a:cs typeface="微软雅黑" charset="0"/>
              </a:defRPr>
            </a:lvl1pPr>
            <a:lvl2pPr marL="742950" indent="-285750">
              <a:defRPr sz="2400">
                <a:solidFill>
                  <a:schemeClr val="tx1"/>
                </a:solidFill>
                <a:latin typeface="Arial" charset="0"/>
                <a:ea typeface="微软雅黑" charset="0"/>
                <a:cs typeface="微软雅黑" charset="0"/>
              </a:defRPr>
            </a:lvl2pPr>
            <a:lvl3pPr marL="1143000" indent="-228600">
              <a:defRPr sz="2400">
                <a:solidFill>
                  <a:schemeClr val="tx1"/>
                </a:solidFill>
                <a:latin typeface="Arial" charset="0"/>
                <a:ea typeface="微软雅黑" charset="0"/>
                <a:cs typeface="微软雅黑" charset="0"/>
              </a:defRPr>
            </a:lvl3pPr>
            <a:lvl4pPr marL="1600200" indent="-228600">
              <a:defRPr sz="2400">
                <a:solidFill>
                  <a:schemeClr val="tx1"/>
                </a:solidFill>
                <a:latin typeface="Arial" charset="0"/>
                <a:ea typeface="微软雅黑" charset="0"/>
                <a:cs typeface="微软雅黑" charset="0"/>
              </a:defRPr>
            </a:lvl4pPr>
            <a:lvl5pPr marL="2057400" indent="-228600">
              <a:defRPr sz="2400">
                <a:solidFill>
                  <a:schemeClr val="tx1"/>
                </a:solidFill>
                <a:latin typeface="Arial" charset="0"/>
                <a:ea typeface="微软雅黑" charset="0"/>
                <a:cs typeface="微软雅黑" charset="0"/>
              </a:defRPr>
            </a:lvl5pPr>
            <a:lvl6pPr marL="2514600" indent="-228600" eaLnBrk="0" fontAlgn="base" hangingPunct="0">
              <a:spcBef>
                <a:spcPct val="0"/>
              </a:spcBef>
              <a:spcAft>
                <a:spcPct val="0"/>
              </a:spcAft>
              <a:defRPr sz="2400">
                <a:solidFill>
                  <a:schemeClr val="tx1"/>
                </a:solidFill>
                <a:latin typeface="Arial" charset="0"/>
                <a:ea typeface="微软雅黑" charset="0"/>
                <a:cs typeface="微软雅黑" charset="0"/>
              </a:defRPr>
            </a:lvl6pPr>
            <a:lvl7pPr marL="2971800" indent="-228600" eaLnBrk="0" fontAlgn="base" hangingPunct="0">
              <a:spcBef>
                <a:spcPct val="0"/>
              </a:spcBef>
              <a:spcAft>
                <a:spcPct val="0"/>
              </a:spcAft>
              <a:defRPr sz="2400">
                <a:solidFill>
                  <a:schemeClr val="tx1"/>
                </a:solidFill>
                <a:latin typeface="Arial" charset="0"/>
                <a:ea typeface="微软雅黑" charset="0"/>
                <a:cs typeface="微软雅黑" charset="0"/>
              </a:defRPr>
            </a:lvl7pPr>
            <a:lvl8pPr marL="3429000" indent="-228600" eaLnBrk="0" fontAlgn="base" hangingPunct="0">
              <a:spcBef>
                <a:spcPct val="0"/>
              </a:spcBef>
              <a:spcAft>
                <a:spcPct val="0"/>
              </a:spcAft>
              <a:defRPr sz="2400">
                <a:solidFill>
                  <a:schemeClr val="tx1"/>
                </a:solidFill>
                <a:latin typeface="Arial" charset="0"/>
                <a:ea typeface="微软雅黑" charset="0"/>
                <a:cs typeface="微软雅黑" charset="0"/>
              </a:defRPr>
            </a:lvl8pPr>
            <a:lvl9pPr marL="3886200" indent="-228600" eaLnBrk="0" fontAlgn="base" hangingPunct="0">
              <a:spcBef>
                <a:spcPct val="0"/>
              </a:spcBef>
              <a:spcAft>
                <a:spcPct val="0"/>
              </a:spcAft>
              <a:defRPr sz="2400">
                <a:solidFill>
                  <a:schemeClr val="tx1"/>
                </a:solidFill>
                <a:latin typeface="Arial" charset="0"/>
                <a:ea typeface="微软雅黑" charset="0"/>
                <a:cs typeface="微软雅黑" charset="0"/>
              </a:defRPr>
            </a:lvl9pPr>
          </a:lstStyle>
          <a:p>
            <a:pPr eaLnBrk="1" hangingPunct="1"/>
            <a:r>
              <a:rPr lang="en-US" altLang="zh-CN" sz="2100">
                <a:latin typeface="Calibri" charset="0"/>
              </a:rPr>
              <a:t>1844</a:t>
            </a:r>
            <a:r>
              <a:rPr lang="zh-CN" altLang="en-US" sz="2100">
                <a:latin typeface="Calibri" charset="0"/>
              </a:rPr>
              <a:t>例</a:t>
            </a:r>
            <a:endParaRPr lang="en-US" altLang="zh-CN" sz="2100">
              <a:latin typeface="Calibri" charset="0"/>
            </a:endParaRPr>
          </a:p>
          <a:p>
            <a:pPr eaLnBrk="1" hangingPunct="1"/>
            <a:endParaRPr lang="zh-CN" altLang="en-US" sz="2100">
              <a:latin typeface="Calibri" charset="0"/>
            </a:endParaRPr>
          </a:p>
        </p:txBody>
      </p:sp>
      <p:sp>
        <p:nvSpPr>
          <p:cNvPr id="36874" name="TextBox 48"/>
          <p:cNvSpPr txBox="1">
            <a:spLocks noChangeArrowheads="1"/>
          </p:cNvSpPr>
          <p:nvPr/>
        </p:nvSpPr>
        <p:spPr bwMode="auto">
          <a:xfrm>
            <a:off x="9535901" y="2033840"/>
            <a:ext cx="1054162" cy="40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985" tIns="53492" rIns="106985" bIns="53492">
            <a:spAutoFit/>
          </a:bodyPr>
          <a:lstStyle>
            <a:lvl1pPr>
              <a:defRPr sz="2400">
                <a:solidFill>
                  <a:schemeClr val="tx1"/>
                </a:solidFill>
                <a:latin typeface="Arial" charset="0"/>
                <a:ea typeface="ＭＳ Ｐゴシック" charset="0"/>
                <a:cs typeface="微软雅黑" charset="0"/>
              </a:defRPr>
            </a:lvl1pPr>
            <a:lvl2pPr marL="742950" indent="-285750">
              <a:defRPr sz="2400">
                <a:solidFill>
                  <a:schemeClr val="tx1"/>
                </a:solidFill>
                <a:latin typeface="Arial" charset="0"/>
                <a:ea typeface="微软雅黑" charset="0"/>
                <a:cs typeface="微软雅黑" charset="0"/>
              </a:defRPr>
            </a:lvl2pPr>
            <a:lvl3pPr marL="1143000" indent="-228600">
              <a:defRPr sz="2400">
                <a:solidFill>
                  <a:schemeClr val="tx1"/>
                </a:solidFill>
                <a:latin typeface="Arial" charset="0"/>
                <a:ea typeface="微软雅黑" charset="0"/>
                <a:cs typeface="微软雅黑" charset="0"/>
              </a:defRPr>
            </a:lvl3pPr>
            <a:lvl4pPr marL="1600200" indent="-228600">
              <a:defRPr sz="2400">
                <a:solidFill>
                  <a:schemeClr val="tx1"/>
                </a:solidFill>
                <a:latin typeface="Arial" charset="0"/>
                <a:ea typeface="微软雅黑" charset="0"/>
                <a:cs typeface="微软雅黑" charset="0"/>
              </a:defRPr>
            </a:lvl4pPr>
            <a:lvl5pPr marL="2057400" indent="-228600">
              <a:defRPr sz="2400">
                <a:solidFill>
                  <a:schemeClr val="tx1"/>
                </a:solidFill>
                <a:latin typeface="Arial" charset="0"/>
                <a:ea typeface="微软雅黑" charset="0"/>
                <a:cs typeface="微软雅黑" charset="0"/>
              </a:defRPr>
            </a:lvl5pPr>
            <a:lvl6pPr marL="2514600" indent="-228600" eaLnBrk="0" fontAlgn="base" hangingPunct="0">
              <a:spcBef>
                <a:spcPct val="0"/>
              </a:spcBef>
              <a:spcAft>
                <a:spcPct val="0"/>
              </a:spcAft>
              <a:defRPr sz="2400">
                <a:solidFill>
                  <a:schemeClr val="tx1"/>
                </a:solidFill>
                <a:latin typeface="Arial" charset="0"/>
                <a:ea typeface="微软雅黑" charset="0"/>
                <a:cs typeface="微软雅黑" charset="0"/>
              </a:defRPr>
            </a:lvl6pPr>
            <a:lvl7pPr marL="2971800" indent="-228600" eaLnBrk="0" fontAlgn="base" hangingPunct="0">
              <a:spcBef>
                <a:spcPct val="0"/>
              </a:spcBef>
              <a:spcAft>
                <a:spcPct val="0"/>
              </a:spcAft>
              <a:defRPr sz="2400">
                <a:solidFill>
                  <a:schemeClr val="tx1"/>
                </a:solidFill>
                <a:latin typeface="Arial" charset="0"/>
                <a:ea typeface="微软雅黑" charset="0"/>
                <a:cs typeface="微软雅黑" charset="0"/>
              </a:defRPr>
            </a:lvl7pPr>
            <a:lvl8pPr marL="3429000" indent="-228600" eaLnBrk="0" fontAlgn="base" hangingPunct="0">
              <a:spcBef>
                <a:spcPct val="0"/>
              </a:spcBef>
              <a:spcAft>
                <a:spcPct val="0"/>
              </a:spcAft>
              <a:defRPr sz="2400">
                <a:solidFill>
                  <a:schemeClr val="tx1"/>
                </a:solidFill>
                <a:latin typeface="Arial" charset="0"/>
                <a:ea typeface="微软雅黑" charset="0"/>
                <a:cs typeface="微软雅黑" charset="0"/>
              </a:defRPr>
            </a:lvl8pPr>
            <a:lvl9pPr marL="3886200" indent="-228600" eaLnBrk="0" fontAlgn="base" hangingPunct="0">
              <a:spcBef>
                <a:spcPct val="0"/>
              </a:spcBef>
              <a:spcAft>
                <a:spcPct val="0"/>
              </a:spcAft>
              <a:defRPr sz="2400">
                <a:solidFill>
                  <a:schemeClr val="tx1"/>
                </a:solidFill>
                <a:latin typeface="Arial" charset="0"/>
                <a:ea typeface="微软雅黑" charset="0"/>
                <a:cs typeface="微软雅黑" charset="0"/>
              </a:defRPr>
            </a:lvl9pPr>
          </a:lstStyle>
          <a:p>
            <a:pPr eaLnBrk="1" hangingPunct="1"/>
            <a:r>
              <a:rPr lang="en-US" altLang="zh-CN" sz="1900">
                <a:solidFill>
                  <a:srgbClr val="C00000"/>
                </a:solidFill>
                <a:latin typeface="Calibri" charset="0"/>
              </a:rPr>
              <a:t>2017</a:t>
            </a:r>
            <a:r>
              <a:rPr lang="zh-CN" altLang="en-US" sz="1900">
                <a:solidFill>
                  <a:srgbClr val="C00000"/>
                </a:solidFill>
                <a:latin typeface="Calibri" charset="0"/>
              </a:rPr>
              <a:t>年</a:t>
            </a:r>
          </a:p>
        </p:txBody>
      </p:sp>
      <p:grpSp>
        <p:nvGrpSpPr>
          <p:cNvPr id="36875" name="Group 18"/>
          <p:cNvGrpSpPr>
            <a:grpSpLocks/>
          </p:cNvGrpSpPr>
          <p:nvPr/>
        </p:nvGrpSpPr>
        <p:grpSpPr bwMode="auto">
          <a:xfrm>
            <a:off x="1273134" y="4018672"/>
            <a:ext cx="1005716" cy="922405"/>
            <a:chOff x="0" y="0"/>
            <a:chExt cx="1483835" cy="1483835"/>
          </a:xfrm>
        </p:grpSpPr>
        <p:sp>
          <p:nvSpPr>
            <p:cNvPr id="36901" name="圆角矩形 20"/>
            <p:cNvSpPr>
              <a:spLocks noChangeArrowheads="1"/>
            </p:cNvSpPr>
            <p:nvPr/>
          </p:nvSpPr>
          <p:spPr bwMode="auto">
            <a:xfrm rot="-2700000">
              <a:off x="0" y="0"/>
              <a:ext cx="1483835" cy="1483835"/>
            </a:xfrm>
            <a:prstGeom prst="roundRect">
              <a:avLst>
                <a:gd name="adj" fmla="val 16667"/>
              </a:avLst>
            </a:prstGeom>
            <a:solidFill>
              <a:srgbClr val="D9D9D9"/>
            </a:solidFill>
            <a:ln w="50800">
              <a:solidFill>
                <a:schemeClr val="bg1"/>
              </a:solidFill>
              <a:round/>
              <a:headEnd/>
              <a:tailEnd/>
            </a:ln>
          </p:spPr>
          <p:txBody>
            <a:bodyPr anchor="ctr"/>
            <a:lstStyle/>
            <a:p>
              <a:pPr algn="ctr" eaLnBrk="1" hangingPunct="1"/>
              <a:endParaRPr lang="zh-CN" altLang="en-US">
                <a:solidFill>
                  <a:srgbClr val="FFFFFF"/>
                </a:solidFill>
                <a:latin typeface="Calibri" charset="0"/>
              </a:endParaRPr>
            </a:p>
          </p:txBody>
        </p:sp>
        <p:sp>
          <p:nvSpPr>
            <p:cNvPr id="36902" name="圆角矩形 21"/>
            <p:cNvSpPr>
              <a:spLocks noChangeArrowheads="1"/>
            </p:cNvSpPr>
            <p:nvPr/>
          </p:nvSpPr>
          <p:spPr bwMode="auto">
            <a:xfrm rot="-2700000">
              <a:off x="126545" y="126543"/>
              <a:ext cx="1230744" cy="1230745"/>
            </a:xfrm>
            <a:prstGeom prst="roundRect">
              <a:avLst>
                <a:gd name="adj" fmla="val 16667"/>
              </a:avLst>
            </a:prstGeom>
            <a:solidFill>
              <a:srgbClr val="D9D9D9"/>
            </a:solidFill>
            <a:ln w="50800">
              <a:solidFill>
                <a:schemeClr val="bg1"/>
              </a:solidFill>
              <a:round/>
              <a:headEnd/>
              <a:tailEnd/>
            </a:ln>
          </p:spPr>
          <p:txBody>
            <a:bodyPr anchor="ctr"/>
            <a:lstStyle/>
            <a:p>
              <a:pPr algn="ctr" eaLnBrk="1" hangingPunct="1"/>
              <a:endParaRPr lang="zh-CN" altLang="en-US">
                <a:solidFill>
                  <a:srgbClr val="FFFFFF"/>
                </a:solidFill>
                <a:latin typeface="Calibri" charset="0"/>
              </a:endParaRPr>
            </a:p>
          </p:txBody>
        </p:sp>
      </p:grpSp>
      <p:sp>
        <p:nvSpPr>
          <p:cNvPr id="36876" name="矩形 76"/>
          <p:cNvSpPr>
            <a:spLocks noChangeArrowheads="1"/>
          </p:cNvSpPr>
          <p:nvPr/>
        </p:nvSpPr>
        <p:spPr bwMode="auto">
          <a:xfrm>
            <a:off x="1449472" y="4097436"/>
            <a:ext cx="697607" cy="84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985" tIns="53492" rIns="106985" bIns="53492">
            <a:spAutoFit/>
          </a:bodyPr>
          <a:lstStyle/>
          <a:p>
            <a:pPr eaLnBrk="1" hangingPunct="1"/>
            <a:r>
              <a:rPr lang="zh-CN" altLang="en-US" sz="1600" b="1">
                <a:latin typeface="Calibri" charset="0"/>
              </a:rPr>
              <a:t>问卷病历记录</a:t>
            </a:r>
            <a:endParaRPr lang="en-US" altLang="zh-CN" sz="1600" b="1">
              <a:latin typeface="Calibri" charset="0"/>
            </a:endParaRPr>
          </a:p>
        </p:txBody>
      </p:sp>
      <p:grpSp>
        <p:nvGrpSpPr>
          <p:cNvPr id="36877" name="Group 18"/>
          <p:cNvGrpSpPr>
            <a:grpSpLocks/>
          </p:cNvGrpSpPr>
          <p:nvPr/>
        </p:nvGrpSpPr>
        <p:grpSpPr bwMode="auto">
          <a:xfrm>
            <a:off x="3646936" y="4018672"/>
            <a:ext cx="1005717" cy="922405"/>
            <a:chOff x="0" y="0"/>
            <a:chExt cx="1483835" cy="1483835"/>
          </a:xfrm>
        </p:grpSpPr>
        <p:sp>
          <p:nvSpPr>
            <p:cNvPr id="36899" name="圆角矩形 20"/>
            <p:cNvSpPr>
              <a:spLocks noChangeArrowheads="1"/>
            </p:cNvSpPr>
            <p:nvPr/>
          </p:nvSpPr>
          <p:spPr bwMode="auto">
            <a:xfrm rot="-2700000">
              <a:off x="0" y="0"/>
              <a:ext cx="1483835" cy="1483835"/>
            </a:xfrm>
            <a:prstGeom prst="roundRect">
              <a:avLst>
                <a:gd name="adj" fmla="val 16667"/>
              </a:avLst>
            </a:prstGeom>
            <a:solidFill>
              <a:srgbClr val="D9D9D9"/>
            </a:solidFill>
            <a:ln w="50800">
              <a:solidFill>
                <a:schemeClr val="bg1"/>
              </a:solidFill>
              <a:round/>
              <a:headEnd/>
              <a:tailEnd/>
            </a:ln>
          </p:spPr>
          <p:txBody>
            <a:bodyPr anchor="ctr"/>
            <a:lstStyle/>
            <a:p>
              <a:pPr algn="ctr" eaLnBrk="1" hangingPunct="1"/>
              <a:endParaRPr lang="zh-CN" altLang="en-US">
                <a:solidFill>
                  <a:srgbClr val="FFFFFF"/>
                </a:solidFill>
                <a:latin typeface="Calibri" charset="0"/>
              </a:endParaRPr>
            </a:p>
          </p:txBody>
        </p:sp>
        <p:sp>
          <p:nvSpPr>
            <p:cNvPr id="36900" name="圆角矩形 21"/>
            <p:cNvSpPr>
              <a:spLocks noChangeArrowheads="1"/>
            </p:cNvSpPr>
            <p:nvPr/>
          </p:nvSpPr>
          <p:spPr bwMode="auto">
            <a:xfrm rot="-2700000">
              <a:off x="126545" y="126543"/>
              <a:ext cx="1230744" cy="1230745"/>
            </a:xfrm>
            <a:prstGeom prst="roundRect">
              <a:avLst>
                <a:gd name="adj" fmla="val 16667"/>
              </a:avLst>
            </a:prstGeom>
            <a:solidFill>
              <a:srgbClr val="D9D9D9"/>
            </a:solidFill>
            <a:ln w="50800">
              <a:solidFill>
                <a:schemeClr val="bg1"/>
              </a:solidFill>
              <a:round/>
              <a:headEnd/>
              <a:tailEnd/>
            </a:ln>
          </p:spPr>
          <p:txBody>
            <a:bodyPr anchor="ctr"/>
            <a:lstStyle/>
            <a:p>
              <a:pPr algn="ctr" eaLnBrk="1" hangingPunct="1"/>
              <a:endParaRPr lang="zh-CN" altLang="en-US">
                <a:solidFill>
                  <a:srgbClr val="FFFFFF"/>
                </a:solidFill>
                <a:latin typeface="Calibri" charset="0"/>
              </a:endParaRPr>
            </a:p>
          </p:txBody>
        </p:sp>
      </p:grpSp>
      <p:sp>
        <p:nvSpPr>
          <p:cNvPr id="36878" name="矩形 81"/>
          <p:cNvSpPr>
            <a:spLocks noChangeArrowheads="1"/>
          </p:cNvSpPr>
          <p:nvPr/>
        </p:nvSpPr>
        <p:spPr bwMode="auto">
          <a:xfrm>
            <a:off x="3823275" y="4177949"/>
            <a:ext cx="639252" cy="60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6985" tIns="53492" rIns="106985" bIns="53492">
            <a:spAutoFit/>
          </a:bodyPr>
          <a:lstStyle/>
          <a:p>
            <a:pPr eaLnBrk="1" hangingPunct="1"/>
            <a:r>
              <a:rPr lang="zh-CN" altLang="en-US" sz="1600" b="1">
                <a:latin typeface="Calibri" charset="0"/>
              </a:rPr>
              <a:t>体格</a:t>
            </a:r>
            <a:endParaRPr lang="en-US" altLang="zh-CN" sz="1600" b="1">
              <a:latin typeface="Calibri" charset="0"/>
            </a:endParaRPr>
          </a:p>
          <a:p>
            <a:pPr eaLnBrk="1" hangingPunct="1"/>
            <a:r>
              <a:rPr lang="zh-CN" altLang="en-US" sz="1600" b="1">
                <a:latin typeface="Calibri" charset="0"/>
              </a:rPr>
              <a:t>检查</a:t>
            </a:r>
            <a:endParaRPr lang="en-US" altLang="zh-CN" sz="1600" b="1">
              <a:latin typeface="Calibri" charset="0"/>
            </a:endParaRPr>
          </a:p>
        </p:txBody>
      </p:sp>
      <p:grpSp>
        <p:nvGrpSpPr>
          <p:cNvPr id="36879" name="Group 18"/>
          <p:cNvGrpSpPr>
            <a:grpSpLocks/>
          </p:cNvGrpSpPr>
          <p:nvPr/>
        </p:nvGrpSpPr>
        <p:grpSpPr bwMode="auto">
          <a:xfrm>
            <a:off x="6284278" y="4018671"/>
            <a:ext cx="1005716" cy="924154"/>
            <a:chOff x="0" y="0"/>
            <a:chExt cx="1483835" cy="1483835"/>
          </a:xfrm>
        </p:grpSpPr>
        <p:sp>
          <p:nvSpPr>
            <p:cNvPr id="36897" name="圆角矩形 20"/>
            <p:cNvSpPr>
              <a:spLocks noChangeArrowheads="1"/>
            </p:cNvSpPr>
            <p:nvPr/>
          </p:nvSpPr>
          <p:spPr bwMode="auto">
            <a:xfrm rot="-2700000">
              <a:off x="0" y="0"/>
              <a:ext cx="1483835" cy="1483835"/>
            </a:xfrm>
            <a:prstGeom prst="roundRect">
              <a:avLst>
                <a:gd name="adj" fmla="val 16667"/>
              </a:avLst>
            </a:prstGeom>
            <a:solidFill>
              <a:srgbClr val="D9D9D9"/>
            </a:solidFill>
            <a:ln w="50800">
              <a:solidFill>
                <a:schemeClr val="bg1"/>
              </a:solidFill>
              <a:round/>
              <a:headEnd/>
              <a:tailEnd/>
            </a:ln>
          </p:spPr>
          <p:txBody>
            <a:bodyPr anchor="ctr"/>
            <a:lstStyle/>
            <a:p>
              <a:pPr algn="ctr" eaLnBrk="1" hangingPunct="1"/>
              <a:endParaRPr lang="zh-CN" altLang="en-US">
                <a:solidFill>
                  <a:srgbClr val="FFFFFF"/>
                </a:solidFill>
                <a:latin typeface="Calibri" charset="0"/>
              </a:endParaRPr>
            </a:p>
          </p:txBody>
        </p:sp>
        <p:sp>
          <p:nvSpPr>
            <p:cNvPr id="36898" name="圆角矩形 21"/>
            <p:cNvSpPr>
              <a:spLocks noChangeArrowheads="1"/>
            </p:cNvSpPr>
            <p:nvPr/>
          </p:nvSpPr>
          <p:spPr bwMode="auto">
            <a:xfrm rot="-2700000">
              <a:off x="126545" y="126543"/>
              <a:ext cx="1230744" cy="1230745"/>
            </a:xfrm>
            <a:prstGeom prst="roundRect">
              <a:avLst>
                <a:gd name="adj" fmla="val 16667"/>
              </a:avLst>
            </a:prstGeom>
            <a:solidFill>
              <a:srgbClr val="D9D9D9"/>
            </a:solidFill>
            <a:ln w="50800">
              <a:solidFill>
                <a:schemeClr val="bg1"/>
              </a:solidFill>
              <a:round/>
              <a:headEnd/>
              <a:tailEnd/>
            </a:ln>
          </p:spPr>
          <p:txBody>
            <a:bodyPr anchor="ctr"/>
            <a:lstStyle/>
            <a:p>
              <a:pPr algn="ctr" eaLnBrk="1" hangingPunct="1"/>
              <a:endParaRPr lang="zh-CN" altLang="en-US">
                <a:solidFill>
                  <a:srgbClr val="FFFFFF"/>
                </a:solidFill>
                <a:latin typeface="Calibri" charset="0"/>
              </a:endParaRPr>
            </a:p>
          </p:txBody>
        </p:sp>
      </p:grpSp>
      <p:sp>
        <p:nvSpPr>
          <p:cNvPr id="36880" name="矩形 86"/>
          <p:cNvSpPr>
            <a:spLocks noChangeArrowheads="1"/>
          </p:cNvSpPr>
          <p:nvPr/>
        </p:nvSpPr>
        <p:spPr bwMode="auto">
          <a:xfrm>
            <a:off x="6460617" y="4177949"/>
            <a:ext cx="639252" cy="60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6985" tIns="53492" rIns="106985" bIns="53492">
            <a:spAutoFit/>
          </a:bodyPr>
          <a:lstStyle/>
          <a:p>
            <a:pPr eaLnBrk="1" hangingPunct="1"/>
            <a:r>
              <a:rPr lang="zh-CN" altLang="en-US" sz="1600" b="1">
                <a:latin typeface="Calibri" charset="0"/>
              </a:rPr>
              <a:t>生物</a:t>
            </a:r>
            <a:endParaRPr lang="en-US" altLang="zh-CN" sz="1600" b="1">
              <a:latin typeface="Calibri" charset="0"/>
            </a:endParaRPr>
          </a:p>
          <a:p>
            <a:pPr eaLnBrk="1" hangingPunct="1"/>
            <a:r>
              <a:rPr lang="zh-CN" altLang="en-US" sz="1600" b="1">
                <a:latin typeface="Calibri" charset="0"/>
              </a:rPr>
              <a:t>标本</a:t>
            </a:r>
            <a:endParaRPr lang="en-US" altLang="zh-CN" sz="1600" b="1">
              <a:latin typeface="Calibri" charset="0"/>
            </a:endParaRPr>
          </a:p>
        </p:txBody>
      </p:sp>
      <p:grpSp>
        <p:nvGrpSpPr>
          <p:cNvPr id="36881" name="Group 18"/>
          <p:cNvGrpSpPr>
            <a:grpSpLocks/>
          </p:cNvGrpSpPr>
          <p:nvPr/>
        </p:nvGrpSpPr>
        <p:grpSpPr bwMode="auto">
          <a:xfrm>
            <a:off x="8921620" y="4018671"/>
            <a:ext cx="1005717" cy="924154"/>
            <a:chOff x="0" y="0"/>
            <a:chExt cx="1483835" cy="1483835"/>
          </a:xfrm>
        </p:grpSpPr>
        <p:sp>
          <p:nvSpPr>
            <p:cNvPr id="36895" name="圆角矩形 20"/>
            <p:cNvSpPr>
              <a:spLocks noChangeArrowheads="1"/>
            </p:cNvSpPr>
            <p:nvPr/>
          </p:nvSpPr>
          <p:spPr bwMode="auto">
            <a:xfrm rot="-2700000">
              <a:off x="0" y="0"/>
              <a:ext cx="1483835" cy="1483835"/>
            </a:xfrm>
            <a:prstGeom prst="roundRect">
              <a:avLst>
                <a:gd name="adj" fmla="val 16667"/>
              </a:avLst>
            </a:prstGeom>
            <a:solidFill>
              <a:srgbClr val="D9D9D9"/>
            </a:solidFill>
            <a:ln w="50800">
              <a:solidFill>
                <a:schemeClr val="bg1"/>
              </a:solidFill>
              <a:round/>
              <a:headEnd/>
              <a:tailEnd/>
            </a:ln>
          </p:spPr>
          <p:txBody>
            <a:bodyPr anchor="ctr"/>
            <a:lstStyle/>
            <a:p>
              <a:pPr algn="ctr" eaLnBrk="1" hangingPunct="1"/>
              <a:endParaRPr lang="zh-CN" altLang="en-US">
                <a:solidFill>
                  <a:srgbClr val="FFFFFF"/>
                </a:solidFill>
                <a:latin typeface="Calibri" charset="0"/>
              </a:endParaRPr>
            </a:p>
          </p:txBody>
        </p:sp>
        <p:sp>
          <p:nvSpPr>
            <p:cNvPr id="36896" name="圆角矩形 21"/>
            <p:cNvSpPr>
              <a:spLocks noChangeArrowheads="1"/>
            </p:cNvSpPr>
            <p:nvPr/>
          </p:nvSpPr>
          <p:spPr bwMode="auto">
            <a:xfrm rot="-2700000">
              <a:off x="126545" y="126543"/>
              <a:ext cx="1230744" cy="1230745"/>
            </a:xfrm>
            <a:prstGeom prst="roundRect">
              <a:avLst>
                <a:gd name="adj" fmla="val 16667"/>
              </a:avLst>
            </a:prstGeom>
            <a:solidFill>
              <a:srgbClr val="D9D9D9"/>
            </a:solidFill>
            <a:ln w="50800">
              <a:solidFill>
                <a:schemeClr val="bg1"/>
              </a:solidFill>
              <a:round/>
              <a:headEnd/>
              <a:tailEnd/>
            </a:ln>
          </p:spPr>
          <p:txBody>
            <a:bodyPr anchor="ctr"/>
            <a:lstStyle/>
            <a:p>
              <a:pPr algn="ctr" eaLnBrk="1" hangingPunct="1"/>
              <a:endParaRPr lang="zh-CN" altLang="en-US">
                <a:solidFill>
                  <a:srgbClr val="FFFFFF"/>
                </a:solidFill>
                <a:latin typeface="Calibri" charset="0"/>
              </a:endParaRPr>
            </a:p>
          </p:txBody>
        </p:sp>
      </p:grpSp>
      <p:sp>
        <p:nvSpPr>
          <p:cNvPr id="36882" name="矩形 91"/>
          <p:cNvSpPr>
            <a:spLocks noChangeArrowheads="1"/>
          </p:cNvSpPr>
          <p:nvPr/>
        </p:nvSpPr>
        <p:spPr bwMode="auto">
          <a:xfrm>
            <a:off x="9086333" y="4177949"/>
            <a:ext cx="639252" cy="60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6985" tIns="53492" rIns="106985" bIns="53492">
            <a:spAutoFit/>
          </a:bodyPr>
          <a:lstStyle/>
          <a:p>
            <a:pPr eaLnBrk="1" hangingPunct="1"/>
            <a:r>
              <a:rPr lang="zh-CN" altLang="en-US" sz="1600" b="1">
                <a:latin typeface="Calibri" charset="0"/>
              </a:rPr>
              <a:t>辅助</a:t>
            </a:r>
            <a:endParaRPr lang="en-US" altLang="zh-CN" sz="1600" b="1">
              <a:latin typeface="Calibri" charset="0"/>
            </a:endParaRPr>
          </a:p>
          <a:p>
            <a:pPr eaLnBrk="1" hangingPunct="1"/>
            <a:r>
              <a:rPr lang="zh-CN" altLang="en-US" sz="1600" b="1">
                <a:latin typeface="Calibri" charset="0"/>
              </a:rPr>
              <a:t>检查</a:t>
            </a:r>
            <a:endParaRPr lang="en-US" altLang="zh-CN" sz="1600" b="1">
              <a:latin typeface="Calibri" charset="0"/>
            </a:endParaRPr>
          </a:p>
        </p:txBody>
      </p:sp>
      <p:sp>
        <p:nvSpPr>
          <p:cNvPr id="75" name="圆角矩形 74">
            <a:extLst>
              <a:ext uri="{FF2B5EF4-FFF2-40B4-BE49-F238E27FC236}"/>
            </a:extLst>
          </p:cNvPr>
          <p:cNvSpPr/>
          <p:nvPr/>
        </p:nvSpPr>
        <p:spPr>
          <a:xfrm>
            <a:off x="746053" y="5208870"/>
            <a:ext cx="2023060" cy="1668029"/>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6985" tIns="53492" rIns="106985" bIns="53492" anchor="ctr"/>
          <a:lstStyle/>
          <a:p>
            <a:pPr algn="ctr" eaLnBrk="1" hangingPunct="1">
              <a:defRPr/>
            </a:pPr>
            <a:endParaRPr lang="zh-CN" altLang="en-US">
              <a:solidFill>
                <a:srgbClr val="FFFFFF"/>
              </a:solidFill>
              <a:latin typeface="Arial" charset="0"/>
              <a:ea typeface="微软雅黑" charset="0"/>
              <a:cs typeface="微软雅黑" charset="0"/>
            </a:endParaRPr>
          </a:p>
        </p:txBody>
      </p:sp>
      <p:sp>
        <p:nvSpPr>
          <p:cNvPr id="36884" name="TextBox 77"/>
          <p:cNvSpPr txBox="1">
            <a:spLocks noChangeArrowheads="1"/>
          </p:cNvSpPr>
          <p:nvPr/>
        </p:nvSpPr>
        <p:spPr bwMode="auto">
          <a:xfrm>
            <a:off x="922391" y="5208870"/>
            <a:ext cx="1658755" cy="175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985" tIns="53492" rIns="106985" bIns="53492">
            <a:spAutoFit/>
          </a:bodyPr>
          <a:lstStyle>
            <a:lvl1pPr>
              <a:defRPr sz="2400">
                <a:solidFill>
                  <a:schemeClr val="tx1"/>
                </a:solidFill>
                <a:latin typeface="Arial" charset="0"/>
                <a:ea typeface="ＭＳ Ｐゴシック" charset="0"/>
                <a:cs typeface="微软雅黑" charset="0"/>
              </a:defRPr>
            </a:lvl1pPr>
            <a:lvl2pPr marL="742950" indent="-285750">
              <a:defRPr sz="2400">
                <a:solidFill>
                  <a:schemeClr val="tx1"/>
                </a:solidFill>
                <a:latin typeface="Arial" charset="0"/>
                <a:ea typeface="微软雅黑" charset="0"/>
                <a:cs typeface="微软雅黑" charset="0"/>
              </a:defRPr>
            </a:lvl2pPr>
            <a:lvl3pPr marL="1143000" indent="-228600">
              <a:defRPr sz="2400">
                <a:solidFill>
                  <a:schemeClr val="tx1"/>
                </a:solidFill>
                <a:latin typeface="Arial" charset="0"/>
                <a:ea typeface="微软雅黑" charset="0"/>
                <a:cs typeface="微软雅黑" charset="0"/>
              </a:defRPr>
            </a:lvl3pPr>
            <a:lvl4pPr marL="1600200" indent="-228600">
              <a:defRPr sz="2400">
                <a:solidFill>
                  <a:schemeClr val="tx1"/>
                </a:solidFill>
                <a:latin typeface="Arial" charset="0"/>
                <a:ea typeface="微软雅黑" charset="0"/>
                <a:cs typeface="微软雅黑" charset="0"/>
              </a:defRPr>
            </a:lvl4pPr>
            <a:lvl5pPr marL="2057400" indent="-228600">
              <a:defRPr sz="2400">
                <a:solidFill>
                  <a:schemeClr val="tx1"/>
                </a:solidFill>
                <a:latin typeface="Arial" charset="0"/>
                <a:ea typeface="微软雅黑" charset="0"/>
                <a:cs typeface="微软雅黑" charset="0"/>
              </a:defRPr>
            </a:lvl5pPr>
            <a:lvl6pPr marL="2514600" indent="-228600" eaLnBrk="0" fontAlgn="base" hangingPunct="0">
              <a:spcBef>
                <a:spcPct val="0"/>
              </a:spcBef>
              <a:spcAft>
                <a:spcPct val="0"/>
              </a:spcAft>
              <a:defRPr sz="2400">
                <a:solidFill>
                  <a:schemeClr val="tx1"/>
                </a:solidFill>
                <a:latin typeface="Arial" charset="0"/>
                <a:ea typeface="微软雅黑" charset="0"/>
                <a:cs typeface="微软雅黑" charset="0"/>
              </a:defRPr>
            </a:lvl6pPr>
            <a:lvl7pPr marL="2971800" indent="-228600" eaLnBrk="0" fontAlgn="base" hangingPunct="0">
              <a:spcBef>
                <a:spcPct val="0"/>
              </a:spcBef>
              <a:spcAft>
                <a:spcPct val="0"/>
              </a:spcAft>
              <a:defRPr sz="2400">
                <a:solidFill>
                  <a:schemeClr val="tx1"/>
                </a:solidFill>
                <a:latin typeface="Arial" charset="0"/>
                <a:ea typeface="微软雅黑" charset="0"/>
                <a:cs typeface="微软雅黑" charset="0"/>
              </a:defRPr>
            </a:lvl7pPr>
            <a:lvl8pPr marL="3429000" indent="-228600" eaLnBrk="0" fontAlgn="base" hangingPunct="0">
              <a:spcBef>
                <a:spcPct val="0"/>
              </a:spcBef>
              <a:spcAft>
                <a:spcPct val="0"/>
              </a:spcAft>
              <a:defRPr sz="2400">
                <a:solidFill>
                  <a:schemeClr val="tx1"/>
                </a:solidFill>
                <a:latin typeface="Arial" charset="0"/>
                <a:ea typeface="微软雅黑" charset="0"/>
                <a:cs typeface="微软雅黑" charset="0"/>
              </a:defRPr>
            </a:lvl8pPr>
            <a:lvl9pPr marL="3886200" indent="-228600" eaLnBrk="0" fontAlgn="base" hangingPunct="0">
              <a:spcBef>
                <a:spcPct val="0"/>
              </a:spcBef>
              <a:spcAft>
                <a:spcPct val="0"/>
              </a:spcAft>
              <a:defRPr sz="2400">
                <a:solidFill>
                  <a:schemeClr val="tx1"/>
                </a:solidFill>
                <a:latin typeface="Arial" charset="0"/>
                <a:ea typeface="微软雅黑" charset="0"/>
                <a:cs typeface="微软雅黑" charset="0"/>
              </a:defRPr>
            </a:lvl9pPr>
          </a:lstStyle>
          <a:p>
            <a:pPr eaLnBrk="1" hangingPunct="1">
              <a:lnSpc>
                <a:spcPct val="150000"/>
              </a:lnSpc>
              <a:buFont typeface="Arial" charset="0"/>
              <a:buChar char="•"/>
            </a:pPr>
            <a:r>
              <a:rPr lang="zh-CN" altLang="en-US" sz="1600" b="1">
                <a:solidFill>
                  <a:srgbClr val="C00000"/>
                </a:solidFill>
                <a:latin typeface="Calibri" charset="0"/>
              </a:rPr>
              <a:t>死亡</a:t>
            </a:r>
            <a:r>
              <a:rPr lang="zh-CN" altLang="en-US" sz="1200" b="1">
                <a:latin typeface="Calibri" charset="0"/>
              </a:rPr>
              <a:t>及死亡原因</a:t>
            </a:r>
            <a:endParaRPr lang="en-US" altLang="zh-CN" sz="1200" b="1">
              <a:latin typeface="Calibri" charset="0"/>
            </a:endParaRPr>
          </a:p>
          <a:p>
            <a:pPr eaLnBrk="1" hangingPunct="1">
              <a:lnSpc>
                <a:spcPct val="150000"/>
              </a:lnSpc>
              <a:buFont typeface="Arial" charset="0"/>
              <a:buChar char="•"/>
            </a:pPr>
            <a:r>
              <a:rPr lang="en-US" altLang="zh-CN" sz="1300" b="1">
                <a:solidFill>
                  <a:srgbClr val="C00000"/>
                </a:solidFill>
                <a:latin typeface="Calibri" charset="0"/>
              </a:rPr>
              <a:t> </a:t>
            </a:r>
            <a:r>
              <a:rPr lang="zh-CN" altLang="en-US" sz="1900" b="1">
                <a:solidFill>
                  <a:srgbClr val="C00000"/>
                </a:solidFill>
                <a:latin typeface="Calibri" charset="0"/>
              </a:rPr>
              <a:t>新发痴呆</a:t>
            </a:r>
            <a:r>
              <a:rPr lang="zh-CN" altLang="en-US" sz="1200" b="1">
                <a:latin typeface="Calibri" charset="0"/>
              </a:rPr>
              <a:t>和其他疾病</a:t>
            </a:r>
            <a:endParaRPr lang="en-US" altLang="zh-CN" sz="1200" b="1">
              <a:latin typeface="Calibri" charset="0"/>
            </a:endParaRPr>
          </a:p>
          <a:p>
            <a:pPr eaLnBrk="1" hangingPunct="1">
              <a:lnSpc>
                <a:spcPct val="150000"/>
              </a:lnSpc>
              <a:buFont typeface="Arial" charset="0"/>
              <a:buChar char="•"/>
            </a:pPr>
            <a:r>
              <a:rPr lang="zh-CN" altLang="en-US" sz="1200" b="1">
                <a:latin typeface="Calibri" charset="0"/>
              </a:rPr>
              <a:t>日常生活能力</a:t>
            </a:r>
            <a:endParaRPr lang="en-US" altLang="zh-CN" sz="1200" b="1">
              <a:latin typeface="Calibri" charset="0"/>
            </a:endParaRPr>
          </a:p>
          <a:p>
            <a:pPr eaLnBrk="1" hangingPunct="1">
              <a:lnSpc>
                <a:spcPct val="150000"/>
              </a:lnSpc>
              <a:buFont typeface="Arial" charset="0"/>
              <a:buChar char="•"/>
            </a:pPr>
            <a:r>
              <a:rPr lang="en-US" altLang="zh-CN" sz="1300" b="1">
                <a:latin typeface="Calibri" charset="0"/>
              </a:rPr>
              <a:t> </a:t>
            </a:r>
            <a:r>
              <a:rPr lang="zh-CN" altLang="en-US" sz="1300" b="1">
                <a:latin typeface="Calibri" charset="0"/>
              </a:rPr>
              <a:t>用药</a:t>
            </a:r>
            <a:endParaRPr lang="en-US" altLang="zh-CN" sz="1300" b="1">
              <a:latin typeface="Calibri" charset="0"/>
            </a:endParaRPr>
          </a:p>
        </p:txBody>
      </p:sp>
      <p:sp>
        <p:nvSpPr>
          <p:cNvPr id="81" name="圆角矩形 80">
            <a:extLst>
              <a:ext uri="{FF2B5EF4-FFF2-40B4-BE49-F238E27FC236}"/>
            </a:extLst>
          </p:cNvPr>
          <p:cNvSpPr/>
          <p:nvPr/>
        </p:nvSpPr>
        <p:spPr>
          <a:xfrm>
            <a:off x="2943516" y="5208871"/>
            <a:ext cx="2373801" cy="1270712"/>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6985" tIns="53492" rIns="106985" bIns="53492" anchor="ctr"/>
          <a:lstStyle/>
          <a:p>
            <a:pPr algn="ctr" eaLnBrk="1" hangingPunct="1">
              <a:defRPr/>
            </a:pPr>
            <a:endParaRPr lang="zh-CN" altLang="en-US">
              <a:solidFill>
                <a:srgbClr val="FFFFFF"/>
              </a:solidFill>
              <a:latin typeface="Arial" charset="0"/>
              <a:ea typeface="微软雅黑" charset="0"/>
              <a:cs typeface="微软雅黑" charset="0"/>
            </a:endParaRPr>
          </a:p>
        </p:txBody>
      </p:sp>
      <p:sp>
        <p:nvSpPr>
          <p:cNvPr id="82" name="圆角矩形 81">
            <a:extLst>
              <a:ext uri="{FF2B5EF4-FFF2-40B4-BE49-F238E27FC236}"/>
            </a:extLst>
          </p:cNvPr>
          <p:cNvSpPr/>
          <p:nvPr/>
        </p:nvSpPr>
        <p:spPr>
          <a:xfrm>
            <a:off x="5668058" y="5208871"/>
            <a:ext cx="2286601" cy="1102684"/>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6985" tIns="53492" rIns="106985" bIns="53492" anchor="ctr"/>
          <a:lstStyle/>
          <a:p>
            <a:pPr algn="ctr" eaLnBrk="1" hangingPunct="1">
              <a:defRPr/>
            </a:pPr>
            <a:endParaRPr lang="zh-CN" altLang="en-US">
              <a:solidFill>
                <a:srgbClr val="FFFFFF"/>
              </a:solidFill>
              <a:latin typeface="Arial" charset="0"/>
              <a:ea typeface="微软雅黑" charset="0"/>
              <a:cs typeface="微软雅黑" charset="0"/>
            </a:endParaRPr>
          </a:p>
        </p:txBody>
      </p:sp>
      <p:sp>
        <p:nvSpPr>
          <p:cNvPr id="85" name="圆角矩形 84">
            <a:extLst>
              <a:ext uri="{FF2B5EF4-FFF2-40B4-BE49-F238E27FC236}"/>
            </a:extLst>
          </p:cNvPr>
          <p:cNvSpPr/>
          <p:nvPr/>
        </p:nvSpPr>
        <p:spPr>
          <a:xfrm>
            <a:off x="8392601" y="5208871"/>
            <a:ext cx="2286601" cy="1102684"/>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6985" tIns="53492" rIns="106985" bIns="53492" anchor="ctr"/>
          <a:lstStyle/>
          <a:p>
            <a:pPr algn="ctr" eaLnBrk="1" hangingPunct="1">
              <a:defRPr/>
            </a:pPr>
            <a:endParaRPr lang="zh-CN" altLang="en-US">
              <a:solidFill>
                <a:srgbClr val="FFFFFF"/>
              </a:solidFill>
              <a:latin typeface="Arial" charset="0"/>
              <a:ea typeface="微软雅黑" charset="0"/>
              <a:cs typeface="微软雅黑" charset="0"/>
            </a:endParaRPr>
          </a:p>
        </p:txBody>
      </p:sp>
      <p:sp>
        <p:nvSpPr>
          <p:cNvPr id="36888" name="TextBox 82"/>
          <p:cNvSpPr txBox="1">
            <a:spLocks noChangeArrowheads="1"/>
          </p:cNvSpPr>
          <p:nvPr/>
        </p:nvSpPr>
        <p:spPr bwMode="auto">
          <a:xfrm>
            <a:off x="3119854" y="5368147"/>
            <a:ext cx="2284664" cy="1154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985" tIns="53492" rIns="106985" bIns="53492">
            <a:spAutoFit/>
          </a:bodyPr>
          <a:lstStyle>
            <a:lvl1pPr>
              <a:defRPr sz="2400">
                <a:solidFill>
                  <a:schemeClr val="tx1"/>
                </a:solidFill>
                <a:latin typeface="Arial" charset="0"/>
                <a:ea typeface="ＭＳ Ｐゴシック" charset="0"/>
                <a:cs typeface="微软雅黑" charset="0"/>
              </a:defRPr>
            </a:lvl1pPr>
            <a:lvl2pPr marL="742950" indent="-285750">
              <a:defRPr sz="2400">
                <a:solidFill>
                  <a:schemeClr val="tx1"/>
                </a:solidFill>
                <a:latin typeface="Arial" charset="0"/>
                <a:ea typeface="微软雅黑" charset="0"/>
                <a:cs typeface="微软雅黑" charset="0"/>
              </a:defRPr>
            </a:lvl2pPr>
            <a:lvl3pPr marL="1143000" indent="-228600">
              <a:defRPr sz="2400">
                <a:solidFill>
                  <a:schemeClr val="tx1"/>
                </a:solidFill>
                <a:latin typeface="Arial" charset="0"/>
                <a:ea typeface="微软雅黑" charset="0"/>
                <a:cs typeface="微软雅黑" charset="0"/>
              </a:defRPr>
            </a:lvl3pPr>
            <a:lvl4pPr marL="1600200" indent="-228600">
              <a:defRPr sz="2400">
                <a:solidFill>
                  <a:schemeClr val="tx1"/>
                </a:solidFill>
                <a:latin typeface="Arial" charset="0"/>
                <a:ea typeface="微软雅黑" charset="0"/>
                <a:cs typeface="微软雅黑" charset="0"/>
              </a:defRPr>
            </a:lvl4pPr>
            <a:lvl5pPr marL="2057400" indent="-228600">
              <a:defRPr sz="2400">
                <a:solidFill>
                  <a:schemeClr val="tx1"/>
                </a:solidFill>
                <a:latin typeface="Arial" charset="0"/>
                <a:ea typeface="微软雅黑" charset="0"/>
                <a:cs typeface="微软雅黑" charset="0"/>
              </a:defRPr>
            </a:lvl5pPr>
            <a:lvl6pPr marL="2514600" indent="-228600" eaLnBrk="0" fontAlgn="base" hangingPunct="0">
              <a:spcBef>
                <a:spcPct val="0"/>
              </a:spcBef>
              <a:spcAft>
                <a:spcPct val="0"/>
              </a:spcAft>
              <a:defRPr sz="2400">
                <a:solidFill>
                  <a:schemeClr val="tx1"/>
                </a:solidFill>
                <a:latin typeface="Arial" charset="0"/>
                <a:ea typeface="微软雅黑" charset="0"/>
                <a:cs typeface="微软雅黑" charset="0"/>
              </a:defRPr>
            </a:lvl6pPr>
            <a:lvl7pPr marL="2971800" indent="-228600" eaLnBrk="0" fontAlgn="base" hangingPunct="0">
              <a:spcBef>
                <a:spcPct val="0"/>
              </a:spcBef>
              <a:spcAft>
                <a:spcPct val="0"/>
              </a:spcAft>
              <a:defRPr sz="2400">
                <a:solidFill>
                  <a:schemeClr val="tx1"/>
                </a:solidFill>
                <a:latin typeface="Arial" charset="0"/>
                <a:ea typeface="微软雅黑" charset="0"/>
                <a:cs typeface="微软雅黑" charset="0"/>
              </a:defRPr>
            </a:lvl7pPr>
            <a:lvl8pPr marL="3429000" indent="-228600" eaLnBrk="0" fontAlgn="base" hangingPunct="0">
              <a:spcBef>
                <a:spcPct val="0"/>
              </a:spcBef>
              <a:spcAft>
                <a:spcPct val="0"/>
              </a:spcAft>
              <a:defRPr sz="2400">
                <a:solidFill>
                  <a:schemeClr val="tx1"/>
                </a:solidFill>
                <a:latin typeface="Arial" charset="0"/>
                <a:ea typeface="微软雅黑" charset="0"/>
                <a:cs typeface="微软雅黑" charset="0"/>
              </a:defRPr>
            </a:lvl8pPr>
            <a:lvl9pPr marL="3886200" indent="-228600" eaLnBrk="0" fontAlgn="base" hangingPunct="0">
              <a:spcBef>
                <a:spcPct val="0"/>
              </a:spcBef>
              <a:spcAft>
                <a:spcPct val="0"/>
              </a:spcAft>
              <a:defRPr sz="2400">
                <a:solidFill>
                  <a:schemeClr val="tx1"/>
                </a:solidFill>
                <a:latin typeface="Arial" charset="0"/>
                <a:ea typeface="微软雅黑" charset="0"/>
                <a:cs typeface="微软雅黑" charset="0"/>
              </a:defRPr>
            </a:lvl9pPr>
          </a:lstStyle>
          <a:p>
            <a:pPr eaLnBrk="1" hangingPunct="1">
              <a:buFont typeface="Arial" charset="0"/>
              <a:buChar char="•"/>
            </a:pPr>
            <a:r>
              <a:rPr lang="zh-CN" altLang="en-US" sz="1300" b="1">
                <a:latin typeface="Calibri" charset="0"/>
              </a:rPr>
              <a:t> 人体测量</a:t>
            </a:r>
            <a:endParaRPr lang="en-US" altLang="zh-CN" sz="1300" b="1">
              <a:latin typeface="Calibri" charset="0"/>
            </a:endParaRPr>
          </a:p>
          <a:p>
            <a:pPr eaLnBrk="1" hangingPunct="1">
              <a:buFont typeface="Arial" charset="0"/>
              <a:buChar char="•"/>
            </a:pPr>
            <a:r>
              <a:rPr lang="zh-CN" altLang="en-US" sz="1300" b="1">
                <a:latin typeface="Calibri" charset="0"/>
              </a:rPr>
              <a:t> 血压</a:t>
            </a:r>
            <a:endParaRPr lang="en-US" altLang="zh-CN" sz="1300" b="1">
              <a:latin typeface="Calibri" charset="0"/>
            </a:endParaRPr>
          </a:p>
          <a:p>
            <a:pPr eaLnBrk="1" hangingPunct="1">
              <a:buFont typeface="Arial" charset="0"/>
              <a:buChar char="•"/>
            </a:pPr>
            <a:r>
              <a:rPr lang="zh-CN" altLang="en-US" sz="1300" b="1">
                <a:latin typeface="Calibri" charset="0"/>
              </a:rPr>
              <a:t>骨关节</a:t>
            </a:r>
            <a:endParaRPr lang="en-US" altLang="zh-CN" sz="1300" b="1">
              <a:latin typeface="Calibri" charset="0"/>
            </a:endParaRPr>
          </a:p>
          <a:p>
            <a:pPr eaLnBrk="1" hangingPunct="1">
              <a:buFont typeface="Arial" charset="0"/>
              <a:buChar char="•"/>
            </a:pPr>
            <a:r>
              <a:rPr lang="en-US" altLang="zh-CN" sz="1300" b="1">
                <a:latin typeface="Calibri" charset="0"/>
              </a:rPr>
              <a:t> </a:t>
            </a:r>
            <a:r>
              <a:rPr lang="zh-CN" altLang="en-US" sz="1300" b="1">
                <a:latin typeface="Calibri" charset="0"/>
              </a:rPr>
              <a:t>神经系统</a:t>
            </a:r>
            <a:endParaRPr lang="en-US" altLang="zh-CN" sz="1300" b="1">
              <a:latin typeface="Calibri" charset="0"/>
            </a:endParaRPr>
          </a:p>
          <a:p>
            <a:pPr eaLnBrk="1" hangingPunct="1">
              <a:buFont typeface="Arial" charset="0"/>
              <a:buChar char="•"/>
            </a:pPr>
            <a:r>
              <a:rPr lang="zh-CN" altLang="en-US" sz="1600" b="1">
                <a:solidFill>
                  <a:srgbClr val="C00000"/>
                </a:solidFill>
                <a:latin typeface="微软雅黑" charset="0"/>
              </a:rPr>
              <a:t>认知测试（</a:t>
            </a:r>
            <a:r>
              <a:rPr lang="en-US" altLang="zh-CN" sz="1600" b="1">
                <a:solidFill>
                  <a:srgbClr val="C00000"/>
                </a:solidFill>
                <a:latin typeface="微软雅黑" charset="0"/>
              </a:rPr>
              <a:t>1</a:t>
            </a:r>
            <a:r>
              <a:rPr lang="zh-CN" altLang="en-US" sz="1600" b="1">
                <a:solidFill>
                  <a:srgbClr val="C00000"/>
                </a:solidFill>
                <a:latin typeface="微软雅黑" charset="0"/>
              </a:rPr>
              <a:t>次</a:t>
            </a:r>
            <a:r>
              <a:rPr lang="en-US" altLang="zh-CN" sz="1600" b="1">
                <a:solidFill>
                  <a:srgbClr val="C00000"/>
                </a:solidFill>
                <a:latin typeface="微软雅黑" charset="0"/>
              </a:rPr>
              <a:t>/3</a:t>
            </a:r>
            <a:r>
              <a:rPr lang="zh-CN" altLang="en-US" sz="1600" b="1">
                <a:solidFill>
                  <a:srgbClr val="C00000"/>
                </a:solidFill>
                <a:latin typeface="微软雅黑" charset="0"/>
              </a:rPr>
              <a:t>年）</a:t>
            </a:r>
            <a:endParaRPr lang="zh-CN" altLang="en-US" sz="1600" b="1">
              <a:solidFill>
                <a:srgbClr val="C00000"/>
              </a:solidFill>
              <a:latin typeface="Calibri" charset="0"/>
            </a:endParaRPr>
          </a:p>
        </p:txBody>
      </p:sp>
      <p:sp>
        <p:nvSpPr>
          <p:cNvPr id="36889" name="TextBox 87"/>
          <p:cNvSpPr txBox="1">
            <a:spLocks noChangeArrowheads="1"/>
          </p:cNvSpPr>
          <p:nvPr/>
        </p:nvSpPr>
        <p:spPr bwMode="auto">
          <a:xfrm>
            <a:off x="5931599" y="5289384"/>
            <a:ext cx="1933922" cy="1154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985" tIns="53492" rIns="106985" bIns="53492">
            <a:spAutoFit/>
          </a:bodyPr>
          <a:lstStyle>
            <a:lvl1pPr>
              <a:defRPr sz="2400">
                <a:solidFill>
                  <a:schemeClr val="tx1"/>
                </a:solidFill>
                <a:latin typeface="Arial" charset="0"/>
                <a:ea typeface="ＭＳ Ｐゴシック" charset="0"/>
                <a:cs typeface="微软雅黑" charset="0"/>
              </a:defRPr>
            </a:lvl1pPr>
            <a:lvl2pPr marL="742950" indent="-285750">
              <a:defRPr sz="2400">
                <a:solidFill>
                  <a:schemeClr val="tx1"/>
                </a:solidFill>
                <a:latin typeface="Arial" charset="0"/>
                <a:ea typeface="微软雅黑" charset="0"/>
                <a:cs typeface="微软雅黑" charset="0"/>
              </a:defRPr>
            </a:lvl2pPr>
            <a:lvl3pPr marL="1143000" indent="-228600">
              <a:defRPr sz="2400">
                <a:solidFill>
                  <a:schemeClr val="tx1"/>
                </a:solidFill>
                <a:latin typeface="Arial" charset="0"/>
                <a:ea typeface="微软雅黑" charset="0"/>
                <a:cs typeface="微软雅黑" charset="0"/>
              </a:defRPr>
            </a:lvl3pPr>
            <a:lvl4pPr marL="1600200" indent="-228600">
              <a:defRPr sz="2400">
                <a:solidFill>
                  <a:schemeClr val="tx1"/>
                </a:solidFill>
                <a:latin typeface="Arial" charset="0"/>
                <a:ea typeface="微软雅黑" charset="0"/>
                <a:cs typeface="微软雅黑" charset="0"/>
              </a:defRPr>
            </a:lvl4pPr>
            <a:lvl5pPr marL="2057400" indent="-228600">
              <a:defRPr sz="2400">
                <a:solidFill>
                  <a:schemeClr val="tx1"/>
                </a:solidFill>
                <a:latin typeface="Arial" charset="0"/>
                <a:ea typeface="微软雅黑" charset="0"/>
                <a:cs typeface="微软雅黑" charset="0"/>
              </a:defRPr>
            </a:lvl5pPr>
            <a:lvl6pPr marL="2514600" indent="-228600" eaLnBrk="0" fontAlgn="base" hangingPunct="0">
              <a:spcBef>
                <a:spcPct val="0"/>
              </a:spcBef>
              <a:spcAft>
                <a:spcPct val="0"/>
              </a:spcAft>
              <a:defRPr sz="2400">
                <a:solidFill>
                  <a:schemeClr val="tx1"/>
                </a:solidFill>
                <a:latin typeface="Arial" charset="0"/>
                <a:ea typeface="微软雅黑" charset="0"/>
                <a:cs typeface="微软雅黑" charset="0"/>
              </a:defRPr>
            </a:lvl6pPr>
            <a:lvl7pPr marL="2971800" indent="-228600" eaLnBrk="0" fontAlgn="base" hangingPunct="0">
              <a:spcBef>
                <a:spcPct val="0"/>
              </a:spcBef>
              <a:spcAft>
                <a:spcPct val="0"/>
              </a:spcAft>
              <a:defRPr sz="2400">
                <a:solidFill>
                  <a:schemeClr val="tx1"/>
                </a:solidFill>
                <a:latin typeface="Arial" charset="0"/>
                <a:ea typeface="微软雅黑" charset="0"/>
                <a:cs typeface="微软雅黑" charset="0"/>
              </a:defRPr>
            </a:lvl7pPr>
            <a:lvl8pPr marL="3429000" indent="-228600" eaLnBrk="0" fontAlgn="base" hangingPunct="0">
              <a:spcBef>
                <a:spcPct val="0"/>
              </a:spcBef>
              <a:spcAft>
                <a:spcPct val="0"/>
              </a:spcAft>
              <a:defRPr sz="2400">
                <a:solidFill>
                  <a:schemeClr val="tx1"/>
                </a:solidFill>
                <a:latin typeface="Arial" charset="0"/>
                <a:ea typeface="微软雅黑" charset="0"/>
                <a:cs typeface="微软雅黑" charset="0"/>
              </a:defRPr>
            </a:lvl8pPr>
            <a:lvl9pPr marL="3886200" indent="-228600" eaLnBrk="0" fontAlgn="base" hangingPunct="0">
              <a:spcBef>
                <a:spcPct val="0"/>
              </a:spcBef>
              <a:spcAft>
                <a:spcPct val="0"/>
              </a:spcAft>
              <a:defRPr sz="2400">
                <a:solidFill>
                  <a:schemeClr val="tx1"/>
                </a:solidFill>
                <a:latin typeface="Arial" charset="0"/>
                <a:ea typeface="微软雅黑" charset="0"/>
                <a:cs typeface="微软雅黑" charset="0"/>
              </a:defRPr>
            </a:lvl9pPr>
          </a:lstStyle>
          <a:p>
            <a:pPr eaLnBrk="1" hangingPunct="1">
              <a:buFont typeface="Arial" charset="0"/>
              <a:buChar char="•"/>
            </a:pPr>
            <a:r>
              <a:rPr lang="zh-CN" altLang="en-US" sz="1200" b="1">
                <a:latin typeface="Calibri" charset="0"/>
              </a:rPr>
              <a:t>  血、尿、粪便</a:t>
            </a:r>
            <a:endParaRPr lang="en-US" altLang="zh-CN" sz="1200" b="1">
              <a:latin typeface="Calibri" charset="0"/>
            </a:endParaRPr>
          </a:p>
          <a:p>
            <a:pPr eaLnBrk="1" hangingPunct="1">
              <a:buFont typeface="Arial" charset="0"/>
              <a:buChar char="•"/>
            </a:pPr>
            <a:r>
              <a:rPr lang="en-US" altLang="zh-CN" sz="1200" b="1">
                <a:latin typeface="Calibri" charset="0"/>
              </a:rPr>
              <a:t>  </a:t>
            </a:r>
            <a:r>
              <a:rPr lang="zh-CN" altLang="en-US" sz="1200" b="1">
                <a:latin typeface="Calibri" charset="0"/>
              </a:rPr>
              <a:t>生化、激素、维生素</a:t>
            </a:r>
            <a:endParaRPr lang="en-US" altLang="zh-CN" sz="1200" b="1">
              <a:latin typeface="Calibri" charset="0"/>
            </a:endParaRPr>
          </a:p>
          <a:p>
            <a:pPr eaLnBrk="1" hangingPunct="1">
              <a:buFont typeface="Arial" charset="0"/>
              <a:buChar char="•"/>
            </a:pPr>
            <a:r>
              <a:rPr lang="en-US" altLang="zh-CN" sz="1200" b="1">
                <a:latin typeface="Calibri" charset="0"/>
              </a:rPr>
              <a:t> </a:t>
            </a:r>
            <a:r>
              <a:rPr lang="zh-CN" altLang="en-US" sz="1600" b="1">
                <a:solidFill>
                  <a:srgbClr val="C00000"/>
                </a:solidFill>
                <a:latin typeface="微软雅黑" charset="0"/>
              </a:rPr>
              <a:t>新的生物标记物测定</a:t>
            </a:r>
            <a:endParaRPr lang="en-US" altLang="zh-CN" sz="1600" b="1">
              <a:solidFill>
                <a:srgbClr val="C00000"/>
              </a:solidFill>
              <a:latin typeface="微软雅黑" charset="0"/>
            </a:endParaRPr>
          </a:p>
          <a:p>
            <a:pPr eaLnBrk="1" hangingPunct="1">
              <a:buFont typeface="Arial" charset="0"/>
              <a:buChar char="•"/>
            </a:pPr>
            <a:r>
              <a:rPr lang="en-US" altLang="zh-CN" sz="1200" b="1">
                <a:latin typeface="Calibri" charset="0"/>
              </a:rPr>
              <a:t> cDNA</a:t>
            </a:r>
            <a:endParaRPr lang="zh-CN" altLang="en-US" sz="1200" b="1">
              <a:latin typeface="Calibri" charset="0"/>
            </a:endParaRPr>
          </a:p>
        </p:txBody>
      </p:sp>
      <p:sp>
        <p:nvSpPr>
          <p:cNvPr id="36890" name="TextBox 92"/>
          <p:cNvSpPr txBox="1">
            <a:spLocks noChangeArrowheads="1"/>
          </p:cNvSpPr>
          <p:nvPr/>
        </p:nvSpPr>
        <p:spPr bwMode="auto">
          <a:xfrm>
            <a:off x="8568941" y="5289384"/>
            <a:ext cx="1918419" cy="122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985" tIns="53492" rIns="106985" bIns="53492">
            <a:spAutoFit/>
          </a:bodyPr>
          <a:lstStyle>
            <a:lvl1pPr>
              <a:defRPr sz="2400">
                <a:solidFill>
                  <a:schemeClr val="tx1"/>
                </a:solidFill>
                <a:latin typeface="Arial" charset="0"/>
                <a:ea typeface="ＭＳ Ｐゴシック" charset="0"/>
                <a:cs typeface="微软雅黑" charset="0"/>
              </a:defRPr>
            </a:lvl1pPr>
            <a:lvl2pPr marL="742950" indent="-285750">
              <a:defRPr sz="2400">
                <a:solidFill>
                  <a:schemeClr val="tx1"/>
                </a:solidFill>
                <a:latin typeface="Arial" charset="0"/>
                <a:ea typeface="微软雅黑" charset="0"/>
                <a:cs typeface="微软雅黑" charset="0"/>
              </a:defRPr>
            </a:lvl2pPr>
            <a:lvl3pPr marL="1143000" indent="-228600">
              <a:defRPr sz="2400">
                <a:solidFill>
                  <a:schemeClr val="tx1"/>
                </a:solidFill>
                <a:latin typeface="Arial" charset="0"/>
                <a:ea typeface="微软雅黑" charset="0"/>
                <a:cs typeface="微软雅黑" charset="0"/>
              </a:defRPr>
            </a:lvl3pPr>
            <a:lvl4pPr marL="1600200" indent="-228600">
              <a:defRPr sz="2400">
                <a:solidFill>
                  <a:schemeClr val="tx1"/>
                </a:solidFill>
                <a:latin typeface="Arial" charset="0"/>
                <a:ea typeface="微软雅黑" charset="0"/>
                <a:cs typeface="微软雅黑" charset="0"/>
              </a:defRPr>
            </a:lvl4pPr>
            <a:lvl5pPr marL="2057400" indent="-228600">
              <a:defRPr sz="2400">
                <a:solidFill>
                  <a:schemeClr val="tx1"/>
                </a:solidFill>
                <a:latin typeface="Arial" charset="0"/>
                <a:ea typeface="微软雅黑" charset="0"/>
                <a:cs typeface="微软雅黑" charset="0"/>
              </a:defRPr>
            </a:lvl5pPr>
            <a:lvl6pPr marL="2514600" indent="-228600" eaLnBrk="0" fontAlgn="base" hangingPunct="0">
              <a:spcBef>
                <a:spcPct val="0"/>
              </a:spcBef>
              <a:spcAft>
                <a:spcPct val="0"/>
              </a:spcAft>
              <a:defRPr sz="2400">
                <a:solidFill>
                  <a:schemeClr val="tx1"/>
                </a:solidFill>
                <a:latin typeface="Arial" charset="0"/>
                <a:ea typeface="微软雅黑" charset="0"/>
                <a:cs typeface="微软雅黑" charset="0"/>
              </a:defRPr>
            </a:lvl6pPr>
            <a:lvl7pPr marL="2971800" indent="-228600" eaLnBrk="0" fontAlgn="base" hangingPunct="0">
              <a:spcBef>
                <a:spcPct val="0"/>
              </a:spcBef>
              <a:spcAft>
                <a:spcPct val="0"/>
              </a:spcAft>
              <a:defRPr sz="2400">
                <a:solidFill>
                  <a:schemeClr val="tx1"/>
                </a:solidFill>
                <a:latin typeface="Arial" charset="0"/>
                <a:ea typeface="微软雅黑" charset="0"/>
                <a:cs typeface="微软雅黑" charset="0"/>
              </a:defRPr>
            </a:lvl7pPr>
            <a:lvl8pPr marL="3429000" indent="-228600" eaLnBrk="0" fontAlgn="base" hangingPunct="0">
              <a:spcBef>
                <a:spcPct val="0"/>
              </a:spcBef>
              <a:spcAft>
                <a:spcPct val="0"/>
              </a:spcAft>
              <a:defRPr sz="2400">
                <a:solidFill>
                  <a:schemeClr val="tx1"/>
                </a:solidFill>
                <a:latin typeface="Arial" charset="0"/>
                <a:ea typeface="微软雅黑" charset="0"/>
                <a:cs typeface="微软雅黑" charset="0"/>
              </a:defRPr>
            </a:lvl8pPr>
            <a:lvl9pPr marL="3886200" indent="-228600" eaLnBrk="0" fontAlgn="base" hangingPunct="0">
              <a:spcBef>
                <a:spcPct val="0"/>
              </a:spcBef>
              <a:spcAft>
                <a:spcPct val="0"/>
              </a:spcAft>
              <a:defRPr sz="2400">
                <a:solidFill>
                  <a:schemeClr val="tx1"/>
                </a:solidFill>
                <a:latin typeface="Arial" charset="0"/>
                <a:ea typeface="微软雅黑" charset="0"/>
                <a:cs typeface="微软雅黑" charset="0"/>
              </a:defRPr>
            </a:lvl9pPr>
          </a:lstStyle>
          <a:p>
            <a:pPr>
              <a:lnSpc>
                <a:spcPts val="1755"/>
              </a:lnSpc>
              <a:buFont typeface="Arial" charset="0"/>
              <a:buChar char="•"/>
            </a:pPr>
            <a:r>
              <a:rPr lang="zh-CN" altLang="en-US" sz="1200" b="1">
                <a:latin typeface="微软雅黑" charset="0"/>
              </a:rPr>
              <a:t> 头颅</a:t>
            </a:r>
            <a:r>
              <a:rPr lang="en-US" altLang="zh-CN" sz="1200" b="1">
                <a:latin typeface="微软雅黑" charset="0"/>
              </a:rPr>
              <a:t>MRI</a:t>
            </a:r>
            <a:r>
              <a:rPr lang="zh-CN" altLang="en-US" sz="1200" b="1">
                <a:latin typeface="微软雅黑" charset="0"/>
              </a:rPr>
              <a:t>复查</a:t>
            </a:r>
            <a:endParaRPr lang="en-US" altLang="zh-CN" sz="1200" b="1">
              <a:latin typeface="微软雅黑" charset="0"/>
            </a:endParaRPr>
          </a:p>
          <a:p>
            <a:pPr>
              <a:lnSpc>
                <a:spcPts val="1755"/>
              </a:lnSpc>
              <a:buFont typeface="Arial" charset="0"/>
              <a:buChar char="•"/>
            </a:pPr>
            <a:r>
              <a:rPr lang="en-US" altLang="zh-CN" sz="1600" b="1">
                <a:solidFill>
                  <a:srgbClr val="C00000"/>
                </a:solidFill>
                <a:latin typeface="微软雅黑" charset="0"/>
              </a:rPr>
              <a:t> </a:t>
            </a:r>
            <a:r>
              <a:rPr lang="zh-CN" altLang="en-US" sz="1600" b="1">
                <a:solidFill>
                  <a:srgbClr val="C00000"/>
                </a:solidFill>
                <a:latin typeface="微软雅黑" charset="0"/>
              </a:rPr>
              <a:t>应用新的非干扰、定量化神经功能评价工具检查</a:t>
            </a:r>
            <a:endParaRPr lang="en-US" altLang="zh-CN" sz="1600" b="1">
              <a:solidFill>
                <a:srgbClr val="C00000"/>
              </a:solidFill>
              <a:latin typeface="微软雅黑" charset="0"/>
            </a:endParaRPr>
          </a:p>
          <a:p>
            <a:pPr>
              <a:lnSpc>
                <a:spcPts val="1755"/>
              </a:lnSpc>
            </a:pPr>
            <a:endParaRPr lang="en-US" altLang="zh-CN" sz="1200" b="1">
              <a:solidFill>
                <a:srgbClr val="C00000"/>
              </a:solidFill>
              <a:latin typeface="微软雅黑" charset="0"/>
            </a:endParaRPr>
          </a:p>
        </p:txBody>
      </p:sp>
      <p:sp>
        <p:nvSpPr>
          <p:cNvPr id="84" name="圆角矩形 83">
            <a:extLst>
              <a:ext uri="{FF2B5EF4-FFF2-40B4-BE49-F238E27FC236}"/>
            </a:extLst>
          </p:cNvPr>
          <p:cNvSpPr/>
          <p:nvPr/>
        </p:nvSpPr>
        <p:spPr>
          <a:xfrm>
            <a:off x="2679975" y="127772"/>
            <a:ext cx="6127315" cy="135122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985" tIns="53492" rIns="106985" bIns="53492" anchor="ctr"/>
          <a:lstStyle/>
          <a:p>
            <a:pPr algn="ctr" eaLnBrk="1" hangingPunct="1">
              <a:defRPr/>
            </a:pPr>
            <a:endParaRPr lang="zh-CN" altLang="en-US">
              <a:solidFill>
                <a:srgbClr val="FFFFFF"/>
              </a:solidFill>
              <a:latin typeface="Arial" charset="0"/>
              <a:ea typeface="微软雅黑" charset="0"/>
              <a:cs typeface="微软雅黑" charset="0"/>
            </a:endParaRPr>
          </a:p>
        </p:txBody>
      </p:sp>
      <p:sp>
        <p:nvSpPr>
          <p:cNvPr id="36892" name="TextBox 88"/>
          <p:cNvSpPr txBox="1">
            <a:spLocks noChangeArrowheads="1"/>
          </p:cNvSpPr>
          <p:nvPr/>
        </p:nvSpPr>
        <p:spPr bwMode="auto">
          <a:xfrm>
            <a:off x="2877631" y="187282"/>
            <a:ext cx="6016860" cy="13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985" tIns="53492" rIns="106985" bIns="53492">
            <a:spAutoFit/>
          </a:bodyPr>
          <a:lstStyle>
            <a:lvl1pPr>
              <a:defRPr sz="2400">
                <a:solidFill>
                  <a:schemeClr val="tx1"/>
                </a:solidFill>
                <a:latin typeface="Arial" charset="0"/>
                <a:ea typeface="ＭＳ Ｐゴシック" charset="0"/>
                <a:cs typeface="微软雅黑" charset="0"/>
              </a:defRPr>
            </a:lvl1pPr>
            <a:lvl2pPr marL="742950" indent="-285750">
              <a:defRPr sz="2400">
                <a:solidFill>
                  <a:schemeClr val="tx1"/>
                </a:solidFill>
                <a:latin typeface="Arial" charset="0"/>
                <a:ea typeface="微软雅黑" charset="0"/>
                <a:cs typeface="微软雅黑" charset="0"/>
              </a:defRPr>
            </a:lvl2pPr>
            <a:lvl3pPr marL="1143000" indent="-228600">
              <a:defRPr sz="2400">
                <a:solidFill>
                  <a:schemeClr val="tx1"/>
                </a:solidFill>
                <a:latin typeface="Arial" charset="0"/>
                <a:ea typeface="微软雅黑" charset="0"/>
                <a:cs typeface="微软雅黑" charset="0"/>
              </a:defRPr>
            </a:lvl3pPr>
            <a:lvl4pPr marL="1600200" indent="-228600">
              <a:defRPr sz="2400">
                <a:solidFill>
                  <a:schemeClr val="tx1"/>
                </a:solidFill>
                <a:latin typeface="Arial" charset="0"/>
                <a:ea typeface="微软雅黑" charset="0"/>
                <a:cs typeface="微软雅黑" charset="0"/>
              </a:defRPr>
            </a:lvl4pPr>
            <a:lvl5pPr marL="2057400" indent="-228600">
              <a:defRPr sz="2400">
                <a:solidFill>
                  <a:schemeClr val="tx1"/>
                </a:solidFill>
                <a:latin typeface="Arial" charset="0"/>
                <a:ea typeface="微软雅黑" charset="0"/>
                <a:cs typeface="微软雅黑" charset="0"/>
              </a:defRPr>
            </a:lvl5pPr>
            <a:lvl6pPr marL="2514600" indent="-228600" eaLnBrk="0" fontAlgn="base" hangingPunct="0">
              <a:spcBef>
                <a:spcPct val="0"/>
              </a:spcBef>
              <a:spcAft>
                <a:spcPct val="0"/>
              </a:spcAft>
              <a:defRPr sz="2400">
                <a:solidFill>
                  <a:schemeClr val="tx1"/>
                </a:solidFill>
                <a:latin typeface="Arial" charset="0"/>
                <a:ea typeface="微软雅黑" charset="0"/>
                <a:cs typeface="微软雅黑" charset="0"/>
              </a:defRPr>
            </a:lvl6pPr>
            <a:lvl7pPr marL="2971800" indent="-228600" eaLnBrk="0" fontAlgn="base" hangingPunct="0">
              <a:spcBef>
                <a:spcPct val="0"/>
              </a:spcBef>
              <a:spcAft>
                <a:spcPct val="0"/>
              </a:spcAft>
              <a:defRPr sz="2400">
                <a:solidFill>
                  <a:schemeClr val="tx1"/>
                </a:solidFill>
                <a:latin typeface="Arial" charset="0"/>
                <a:ea typeface="微软雅黑" charset="0"/>
                <a:cs typeface="微软雅黑" charset="0"/>
              </a:defRPr>
            </a:lvl7pPr>
            <a:lvl8pPr marL="3429000" indent="-228600" eaLnBrk="0" fontAlgn="base" hangingPunct="0">
              <a:spcBef>
                <a:spcPct val="0"/>
              </a:spcBef>
              <a:spcAft>
                <a:spcPct val="0"/>
              </a:spcAft>
              <a:defRPr sz="2400">
                <a:solidFill>
                  <a:schemeClr val="tx1"/>
                </a:solidFill>
                <a:latin typeface="Arial" charset="0"/>
                <a:ea typeface="微软雅黑" charset="0"/>
                <a:cs typeface="微软雅黑" charset="0"/>
              </a:defRPr>
            </a:lvl8pPr>
            <a:lvl9pPr marL="3886200" indent="-228600" eaLnBrk="0" fontAlgn="base" hangingPunct="0">
              <a:spcBef>
                <a:spcPct val="0"/>
              </a:spcBef>
              <a:spcAft>
                <a:spcPct val="0"/>
              </a:spcAft>
              <a:defRPr sz="2400">
                <a:solidFill>
                  <a:schemeClr val="tx1"/>
                </a:solidFill>
                <a:latin typeface="Arial" charset="0"/>
                <a:ea typeface="微软雅黑" charset="0"/>
                <a:cs typeface="微软雅黑" charset="0"/>
              </a:defRPr>
            </a:lvl9pPr>
          </a:lstStyle>
          <a:p>
            <a:pPr eaLnBrk="1" hangingPunct="1">
              <a:lnSpc>
                <a:spcPct val="150000"/>
              </a:lnSpc>
            </a:pPr>
            <a:r>
              <a:rPr lang="en-US" altLang="zh-CN" sz="1400">
                <a:latin typeface="微软雅黑" charset="0"/>
              </a:rPr>
              <a:t>2013-2017</a:t>
            </a:r>
            <a:r>
              <a:rPr lang="zh-CN" altLang="en-US" sz="1400">
                <a:latin typeface="微软雅黑" charset="0"/>
              </a:rPr>
              <a:t>年：失访</a:t>
            </a:r>
            <a:r>
              <a:rPr lang="en-US" altLang="zh-CN" sz="1400">
                <a:latin typeface="微软雅黑" charset="0"/>
              </a:rPr>
              <a:t>5</a:t>
            </a:r>
            <a:r>
              <a:rPr lang="zh-CN" altLang="en-US" sz="1400">
                <a:latin typeface="微软雅黑" charset="0"/>
              </a:rPr>
              <a:t>例，死亡</a:t>
            </a:r>
            <a:r>
              <a:rPr lang="en-US" altLang="zh-CN" sz="1400">
                <a:latin typeface="微软雅黑" charset="0"/>
              </a:rPr>
              <a:t>54</a:t>
            </a:r>
            <a:r>
              <a:rPr lang="zh-CN" altLang="en-US" sz="1400">
                <a:latin typeface="微软雅黑" charset="0"/>
              </a:rPr>
              <a:t>例</a:t>
            </a:r>
            <a:endParaRPr lang="en-US" altLang="zh-CN" sz="1400">
              <a:latin typeface="微软雅黑" charset="0"/>
            </a:endParaRPr>
          </a:p>
          <a:p>
            <a:pPr eaLnBrk="1" hangingPunct="1">
              <a:lnSpc>
                <a:spcPct val="150000"/>
              </a:lnSpc>
              <a:buFontTx/>
              <a:buAutoNum type="arabicPeriod"/>
            </a:pPr>
            <a:r>
              <a:rPr lang="zh-CN" altLang="en-US" sz="1400">
                <a:latin typeface="微软雅黑" charset="0"/>
              </a:rPr>
              <a:t>新发疾病：脑卒中</a:t>
            </a:r>
            <a:r>
              <a:rPr lang="en-US" altLang="zh-CN" sz="1400">
                <a:latin typeface="微软雅黑" charset="0"/>
              </a:rPr>
              <a:t>49</a:t>
            </a:r>
            <a:r>
              <a:rPr lang="zh-CN" altLang="en-US" sz="1400">
                <a:latin typeface="微软雅黑" charset="0"/>
              </a:rPr>
              <a:t>例；心肌梗死</a:t>
            </a:r>
            <a:r>
              <a:rPr lang="en-US" altLang="zh-CN" sz="1400">
                <a:latin typeface="微软雅黑" charset="0"/>
              </a:rPr>
              <a:t>15</a:t>
            </a:r>
            <a:r>
              <a:rPr lang="zh-CN" altLang="en-US" sz="1400">
                <a:latin typeface="微软雅黑" charset="0"/>
              </a:rPr>
              <a:t>例；糖尿病</a:t>
            </a:r>
            <a:r>
              <a:rPr lang="en-US" altLang="zh-CN" sz="1400">
                <a:latin typeface="微软雅黑" charset="0"/>
              </a:rPr>
              <a:t>80</a:t>
            </a:r>
            <a:r>
              <a:rPr lang="zh-CN" altLang="en-US" sz="1400">
                <a:latin typeface="微软雅黑" charset="0"/>
              </a:rPr>
              <a:t>例；高血压病 </a:t>
            </a:r>
            <a:r>
              <a:rPr lang="en-US" altLang="zh-CN" sz="1400">
                <a:latin typeface="微软雅黑" charset="0"/>
              </a:rPr>
              <a:t>137</a:t>
            </a:r>
            <a:r>
              <a:rPr lang="zh-CN" altLang="en-US" sz="1400">
                <a:latin typeface="微软雅黑" charset="0"/>
              </a:rPr>
              <a:t>例；高脂血症</a:t>
            </a:r>
            <a:r>
              <a:rPr lang="en-US" altLang="zh-CN" sz="1400">
                <a:latin typeface="微软雅黑" charset="0"/>
              </a:rPr>
              <a:t>41 </a:t>
            </a:r>
            <a:r>
              <a:rPr lang="zh-CN" altLang="en-US" sz="1400">
                <a:latin typeface="微软雅黑" charset="0"/>
              </a:rPr>
              <a:t>例</a:t>
            </a:r>
            <a:endParaRPr lang="en-US" altLang="zh-CN" sz="1400">
              <a:latin typeface="微软雅黑" charset="0"/>
            </a:endParaRPr>
          </a:p>
          <a:p>
            <a:pPr eaLnBrk="1" hangingPunct="1">
              <a:lnSpc>
                <a:spcPct val="150000"/>
              </a:lnSpc>
              <a:buFontTx/>
              <a:buAutoNum type="arabicPeriod"/>
            </a:pPr>
            <a:r>
              <a:rPr lang="zh-CN" altLang="en-US" sz="1400">
                <a:latin typeface="微软雅黑" charset="0"/>
              </a:rPr>
              <a:t>新发痴呆：</a:t>
            </a:r>
            <a:r>
              <a:rPr lang="zh-CN" altLang="en-US" sz="1400">
                <a:solidFill>
                  <a:srgbClr val="FF0000"/>
                </a:solidFill>
                <a:latin typeface="微软雅黑" charset="0"/>
              </a:rPr>
              <a:t>已完成</a:t>
            </a:r>
            <a:r>
              <a:rPr lang="zh-CN" altLang="en-US" sz="1400">
                <a:latin typeface="微软雅黑" charset="0"/>
              </a:rPr>
              <a:t>认知功能随访</a:t>
            </a:r>
            <a:r>
              <a:rPr lang="zh-CN" altLang="en-US" sz="1400">
                <a:solidFill>
                  <a:srgbClr val="FF0000"/>
                </a:solidFill>
                <a:latin typeface="微软雅黑" charset="0"/>
              </a:rPr>
              <a:t>复查</a:t>
            </a:r>
            <a:r>
              <a:rPr lang="zh-CN" altLang="en-US" sz="1400">
                <a:latin typeface="微软雅黑" charset="0"/>
              </a:rPr>
              <a:t>，目前正在进行新发痴呆诊断</a:t>
            </a:r>
          </a:p>
        </p:txBody>
      </p:sp>
      <p:sp>
        <p:nvSpPr>
          <p:cNvPr id="42" name="虚尾箭头 67">
            <a:extLst>
              <a:ext uri="{FF2B5EF4-FFF2-40B4-BE49-F238E27FC236}"/>
            </a:extLst>
          </p:cNvPr>
          <p:cNvSpPr/>
          <p:nvPr/>
        </p:nvSpPr>
        <p:spPr bwMode="auto">
          <a:xfrm rot="5400000">
            <a:off x="4924219" y="2106031"/>
            <a:ext cx="873395" cy="3427964"/>
          </a:xfrm>
          <a:prstGeom prst="stripedRightArrow">
            <a:avLst>
              <a:gd name="adj1" fmla="val 50000"/>
              <a:gd name="adj2" fmla="val 50000"/>
            </a:avLst>
          </a:prstGeom>
        </p:spPr>
        <p:style>
          <a:lnRef idx="2">
            <a:schemeClr val="accent2"/>
          </a:lnRef>
          <a:fillRef idx="1">
            <a:schemeClr val="lt1"/>
          </a:fillRef>
          <a:effectRef idx="0">
            <a:schemeClr val="accent2"/>
          </a:effectRef>
          <a:fontRef idx="minor">
            <a:schemeClr val="dk1"/>
          </a:fontRef>
        </p:style>
        <p:txBody>
          <a:bodyPr lIns="106985" tIns="53492" rIns="106985" bIns="53492" anchor="ctr"/>
          <a:lstStyle/>
          <a:p>
            <a:pPr algn="ctr" fontAlgn="auto">
              <a:spcBef>
                <a:spcPts val="0"/>
              </a:spcBef>
              <a:spcAft>
                <a:spcPts val="0"/>
              </a:spcAft>
              <a:defRPr/>
            </a:pPr>
            <a:endParaRPr lang="zh-CN" altLang="en-US" dirty="0"/>
          </a:p>
        </p:txBody>
      </p:sp>
      <p:sp>
        <p:nvSpPr>
          <p:cNvPr id="36894" name="TextBox 42"/>
          <p:cNvSpPr txBox="1">
            <a:spLocks noChangeArrowheads="1"/>
          </p:cNvSpPr>
          <p:nvPr/>
        </p:nvSpPr>
        <p:spPr bwMode="auto">
          <a:xfrm>
            <a:off x="4557700" y="3696618"/>
            <a:ext cx="1689759" cy="3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985" tIns="53492" rIns="106985" bIns="53492">
            <a:spAutoFit/>
          </a:bodyPr>
          <a:lstStyle>
            <a:lvl1pPr>
              <a:defRPr sz="2400">
                <a:solidFill>
                  <a:schemeClr val="tx1"/>
                </a:solidFill>
                <a:latin typeface="Arial" charset="0"/>
                <a:ea typeface="ＭＳ Ｐゴシック" charset="0"/>
                <a:cs typeface="微软雅黑" charset="0"/>
              </a:defRPr>
            </a:lvl1pPr>
            <a:lvl2pPr marL="742950" indent="-285750">
              <a:defRPr sz="2400">
                <a:solidFill>
                  <a:schemeClr val="tx1"/>
                </a:solidFill>
                <a:latin typeface="Arial" charset="0"/>
                <a:ea typeface="微软雅黑" charset="0"/>
                <a:cs typeface="微软雅黑" charset="0"/>
              </a:defRPr>
            </a:lvl2pPr>
            <a:lvl3pPr marL="1143000" indent="-228600">
              <a:defRPr sz="2400">
                <a:solidFill>
                  <a:schemeClr val="tx1"/>
                </a:solidFill>
                <a:latin typeface="Arial" charset="0"/>
                <a:ea typeface="微软雅黑" charset="0"/>
                <a:cs typeface="微软雅黑" charset="0"/>
              </a:defRPr>
            </a:lvl3pPr>
            <a:lvl4pPr marL="1600200" indent="-228600">
              <a:defRPr sz="2400">
                <a:solidFill>
                  <a:schemeClr val="tx1"/>
                </a:solidFill>
                <a:latin typeface="Arial" charset="0"/>
                <a:ea typeface="微软雅黑" charset="0"/>
                <a:cs typeface="微软雅黑" charset="0"/>
              </a:defRPr>
            </a:lvl4pPr>
            <a:lvl5pPr marL="2057400" indent="-228600">
              <a:defRPr sz="2400">
                <a:solidFill>
                  <a:schemeClr val="tx1"/>
                </a:solidFill>
                <a:latin typeface="Arial" charset="0"/>
                <a:ea typeface="微软雅黑" charset="0"/>
                <a:cs typeface="微软雅黑" charset="0"/>
              </a:defRPr>
            </a:lvl5pPr>
            <a:lvl6pPr marL="2514600" indent="-228600" eaLnBrk="0" fontAlgn="base" hangingPunct="0">
              <a:spcBef>
                <a:spcPct val="0"/>
              </a:spcBef>
              <a:spcAft>
                <a:spcPct val="0"/>
              </a:spcAft>
              <a:defRPr sz="2400">
                <a:solidFill>
                  <a:schemeClr val="tx1"/>
                </a:solidFill>
                <a:latin typeface="Arial" charset="0"/>
                <a:ea typeface="微软雅黑" charset="0"/>
                <a:cs typeface="微软雅黑" charset="0"/>
              </a:defRPr>
            </a:lvl6pPr>
            <a:lvl7pPr marL="2971800" indent="-228600" eaLnBrk="0" fontAlgn="base" hangingPunct="0">
              <a:spcBef>
                <a:spcPct val="0"/>
              </a:spcBef>
              <a:spcAft>
                <a:spcPct val="0"/>
              </a:spcAft>
              <a:defRPr sz="2400">
                <a:solidFill>
                  <a:schemeClr val="tx1"/>
                </a:solidFill>
                <a:latin typeface="Arial" charset="0"/>
                <a:ea typeface="微软雅黑" charset="0"/>
                <a:cs typeface="微软雅黑" charset="0"/>
              </a:defRPr>
            </a:lvl7pPr>
            <a:lvl8pPr marL="3429000" indent="-228600" eaLnBrk="0" fontAlgn="base" hangingPunct="0">
              <a:spcBef>
                <a:spcPct val="0"/>
              </a:spcBef>
              <a:spcAft>
                <a:spcPct val="0"/>
              </a:spcAft>
              <a:defRPr sz="2400">
                <a:solidFill>
                  <a:schemeClr val="tx1"/>
                </a:solidFill>
                <a:latin typeface="Arial" charset="0"/>
                <a:ea typeface="微软雅黑" charset="0"/>
                <a:cs typeface="微软雅黑" charset="0"/>
              </a:defRPr>
            </a:lvl8pPr>
            <a:lvl9pPr marL="3886200" indent="-228600" eaLnBrk="0" fontAlgn="base" hangingPunct="0">
              <a:spcBef>
                <a:spcPct val="0"/>
              </a:spcBef>
              <a:spcAft>
                <a:spcPct val="0"/>
              </a:spcAft>
              <a:defRPr sz="2400">
                <a:solidFill>
                  <a:schemeClr val="tx1"/>
                </a:solidFill>
                <a:latin typeface="Arial" charset="0"/>
                <a:ea typeface="微软雅黑" charset="0"/>
                <a:cs typeface="微软雅黑" charset="0"/>
              </a:defRPr>
            </a:lvl9pPr>
          </a:lstStyle>
          <a:p>
            <a:pPr eaLnBrk="1" hangingPunct="1"/>
            <a:r>
              <a:rPr lang="zh-CN" altLang="en-US" sz="1600">
                <a:latin typeface="微软雅黑" charset="0"/>
              </a:rPr>
              <a:t>持续随访研究</a:t>
            </a:r>
          </a:p>
        </p:txBody>
      </p:sp>
    </p:spTree>
    <p:extLst>
      <p:ext uri="{BB962C8B-B14F-4D97-AF65-F5344CB8AC3E}">
        <p14:creationId xmlns:p14="http://schemas.microsoft.com/office/powerpoint/2010/main" val="757355949"/>
      </p:ext>
    </p:extLst>
  </p:cSld>
  <p:clrMapOvr>
    <a:masterClrMapping/>
  </p:clrMapOvr>
  <p:transition xmlns:p14="http://schemas.microsoft.com/office/powerpoint/2010/main">
    <p:push dir="u"/>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内容占位符 2"/>
          <p:cNvSpPr>
            <a:spLocks noGrp="1"/>
          </p:cNvSpPr>
          <p:nvPr>
            <p:ph idx="1"/>
          </p:nvPr>
        </p:nvSpPr>
        <p:spPr>
          <a:xfrm>
            <a:off x="558086" y="2520421"/>
            <a:ext cx="10045542" cy="4233958"/>
          </a:xfrm>
        </p:spPr>
        <p:txBody>
          <a:bodyPr/>
          <a:lstStyle/>
          <a:p>
            <a:pPr>
              <a:spcAft>
                <a:spcPts val="702"/>
              </a:spcAft>
              <a:buNone/>
            </a:pPr>
            <a:r>
              <a:rPr lang="zh-CN" altLang="en-US" sz="2300" dirty="0">
                <a:latin typeface="Arial" charset="0"/>
              </a:rPr>
              <a:t>依托已建立的多种类型痴呆疾病队列，重点研究以下问题：</a:t>
            </a:r>
            <a:endParaRPr lang="en-US" altLang="zh-CN" sz="2300" dirty="0">
              <a:latin typeface="Arial" charset="0"/>
            </a:endParaRPr>
          </a:p>
          <a:p>
            <a:pPr>
              <a:lnSpc>
                <a:spcPct val="150000"/>
              </a:lnSpc>
              <a:buClr>
                <a:srgbClr val="C00000"/>
              </a:buClr>
              <a:buFont typeface="Wingdings" charset="0"/>
              <a:buChar char="p"/>
            </a:pPr>
            <a:r>
              <a:rPr lang="zh-CN" altLang="en-US" sz="2300" dirty="0">
                <a:latin typeface="微软雅黑" charset="0"/>
              </a:rPr>
              <a:t>不同类型痴呆患者（</a:t>
            </a:r>
            <a:r>
              <a:rPr lang="en-US" altLang="zh-CN" sz="2300" dirty="0">
                <a:latin typeface="微软雅黑" charset="0"/>
              </a:rPr>
              <a:t>AD</a:t>
            </a:r>
            <a:r>
              <a:rPr lang="zh-CN" altLang="en-US" sz="2300" dirty="0">
                <a:latin typeface="微软雅黑" charset="0"/>
              </a:rPr>
              <a:t>、</a:t>
            </a:r>
            <a:r>
              <a:rPr lang="en-US" altLang="zh-CN" sz="2300" dirty="0">
                <a:latin typeface="微软雅黑" charset="0"/>
              </a:rPr>
              <a:t>LBD</a:t>
            </a:r>
            <a:r>
              <a:rPr lang="zh-CN" altLang="en-US" sz="2300" dirty="0">
                <a:latin typeface="微软雅黑" charset="0"/>
              </a:rPr>
              <a:t>、</a:t>
            </a:r>
            <a:r>
              <a:rPr lang="en-US" altLang="zh-CN" sz="2300" dirty="0">
                <a:latin typeface="微软雅黑" charset="0"/>
              </a:rPr>
              <a:t>FTD</a:t>
            </a:r>
            <a:r>
              <a:rPr lang="zh-CN" altLang="en-US" sz="2300" dirty="0">
                <a:latin typeface="微软雅黑" charset="0"/>
              </a:rPr>
              <a:t>、脑白质病伴发痴呆）脑脊液</a:t>
            </a:r>
            <a:r>
              <a:rPr lang="en-US" altLang="zh-CN" sz="2300" dirty="0">
                <a:latin typeface="微软雅黑" charset="0"/>
              </a:rPr>
              <a:t>A </a:t>
            </a:r>
            <a:r>
              <a:rPr lang="en-US" altLang="zh-CN" sz="2300" dirty="0" err="1">
                <a:latin typeface="微软雅黑" charset="0"/>
              </a:rPr>
              <a:t>ß</a:t>
            </a:r>
            <a:r>
              <a:rPr lang="en-US" altLang="zh-CN" sz="2300" dirty="0">
                <a:latin typeface="微软雅黑" charset="0"/>
              </a:rPr>
              <a:t> 42</a:t>
            </a:r>
            <a:r>
              <a:rPr lang="zh-CN" altLang="en-US" sz="2300" dirty="0">
                <a:latin typeface="微软雅黑" charset="0"/>
              </a:rPr>
              <a:t>、</a:t>
            </a:r>
            <a:r>
              <a:rPr lang="en-US" altLang="zh-CN" sz="2300" dirty="0" err="1">
                <a:latin typeface="微软雅黑" charset="0"/>
              </a:rPr>
              <a:t>Ttau</a:t>
            </a:r>
            <a:r>
              <a:rPr lang="zh-CN" altLang="en-US" sz="2300" dirty="0">
                <a:latin typeface="微软雅黑" charset="0"/>
              </a:rPr>
              <a:t>、</a:t>
            </a:r>
            <a:r>
              <a:rPr lang="en-US" altLang="zh-CN" sz="2300" dirty="0" err="1">
                <a:latin typeface="微软雅黑" charset="0"/>
              </a:rPr>
              <a:t>Ptau</a:t>
            </a:r>
            <a:r>
              <a:rPr lang="zh-CN" altLang="en-US" sz="2300" dirty="0">
                <a:latin typeface="微软雅黑" charset="0"/>
              </a:rPr>
              <a:t>以及比值的差异； </a:t>
            </a:r>
          </a:p>
          <a:p>
            <a:pPr>
              <a:lnSpc>
                <a:spcPct val="150000"/>
              </a:lnSpc>
              <a:buClr>
                <a:srgbClr val="C00000"/>
              </a:buClr>
              <a:buFont typeface="Wingdings" charset="0"/>
              <a:buChar char="p"/>
            </a:pPr>
            <a:r>
              <a:rPr lang="en-US" altLang="zh-CN" sz="2300" dirty="0">
                <a:latin typeface="微软雅黑" charset="0"/>
              </a:rPr>
              <a:t>MMSE</a:t>
            </a:r>
            <a:r>
              <a:rPr lang="zh-CN" altLang="en-US" sz="2300" dirty="0">
                <a:latin typeface="微软雅黑" charset="0"/>
              </a:rPr>
              <a:t>正常的痴呆患者认知功能障碍特点</a:t>
            </a:r>
          </a:p>
          <a:p>
            <a:pPr>
              <a:lnSpc>
                <a:spcPct val="150000"/>
              </a:lnSpc>
              <a:buClr>
                <a:srgbClr val="C00000"/>
              </a:buClr>
              <a:buFont typeface="Wingdings" charset="0"/>
              <a:buChar char="p"/>
            </a:pPr>
            <a:r>
              <a:rPr lang="en-US" altLang="zh-CN" sz="2300" dirty="0">
                <a:latin typeface="微软雅黑" charset="0"/>
              </a:rPr>
              <a:t>APOE4</a:t>
            </a:r>
            <a:r>
              <a:rPr lang="zh-CN" altLang="en-US" sz="2300" dirty="0">
                <a:latin typeface="微软雅黑" charset="0"/>
              </a:rPr>
              <a:t>基因携带者的认知功能障碍特点以及影像变化特点</a:t>
            </a:r>
          </a:p>
          <a:p>
            <a:pPr>
              <a:lnSpc>
                <a:spcPct val="150000"/>
              </a:lnSpc>
              <a:buClr>
                <a:srgbClr val="C00000"/>
              </a:buClr>
              <a:buFont typeface="Wingdings" charset="0"/>
              <a:buChar char="p"/>
            </a:pPr>
            <a:r>
              <a:rPr lang="zh-CN" altLang="en-US" sz="2300" dirty="0">
                <a:latin typeface="微软雅黑" charset="0"/>
              </a:rPr>
              <a:t>血流灌注与</a:t>
            </a:r>
            <a:r>
              <a:rPr lang="en-US" altLang="zh-CN" sz="2300" dirty="0">
                <a:latin typeface="微软雅黑" charset="0"/>
              </a:rPr>
              <a:t>FDG-PET</a:t>
            </a:r>
            <a:r>
              <a:rPr lang="zh-CN" altLang="en-US" sz="2300" dirty="0">
                <a:latin typeface="微软雅黑" charset="0"/>
              </a:rPr>
              <a:t> 在不同类型痴呆患者中的差异</a:t>
            </a:r>
            <a:endParaRPr lang="en-US" altLang="zh-CN" sz="2300" dirty="0">
              <a:latin typeface="微软雅黑" charset="0"/>
            </a:endParaRPr>
          </a:p>
          <a:p>
            <a:pPr>
              <a:lnSpc>
                <a:spcPct val="150000"/>
              </a:lnSpc>
              <a:buFont typeface="Arial" charset="0"/>
              <a:buNone/>
            </a:pPr>
            <a:endParaRPr lang="zh-CN" altLang="en-US" sz="2300" dirty="0">
              <a:latin typeface="Arial" charset="0"/>
            </a:endParaRPr>
          </a:p>
        </p:txBody>
      </p:sp>
      <p:sp>
        <p:nvSpPr>
          <p:cNvPr id="37891" name="TextBox 4"/>
          <p:cNvSpPr txBox="1">
            <a:spLocks noChangeArrowheads="1"/>
          </p:cNvSpPr>
          <p:nvPr/>
        </p:nvSpPr>
        <p:spPr bwMode="auto">
          <a:xfrm>
            <a:off x="558086" y="1680281"/>
            <a:ext cx="8185256" cy="47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985" tIns="53492" rIns="106985" bIns="53492">
            <a:spAutoFit/>
          </a:bodyPr>
          <a:lstStyle>
            <a:lvl1pPr>
              <a:defRPr sz="2400">
                <a:solidFill>
                  <a:schemeClr val="tx1"/>
                </a:solidFill>
                <a:latin typeface="Arial" charset="0"/>
                <a:ea typeface="ＭＳ Ｐゴシック" charset="0"/>
                <a:cs typeface="微软雅黑" charset="0"/>
              </a:defRPr>
            </a:lvl1pPr>
            <a:lvl2pPr marL="742950" indent="-285750">
              <a:defRPr sz="2400">
                <a:solidFill>
                  <a:schemeClr val="tx1"/>
                </a:solidFill>
                <a:latin typeface="Arial" charset="0"/>
                <a:ea typeface="微软雅黑" charset="0"/>
                <a:cs typeface="微软雅黑" charset="0"/>
              </a:defRPr>
            </a:lvl2pPr>
            <a:lvl3pPr marL="1143000" indent="-228600">
              <a:defRPr sz="2400">
                <a:solidFill>
                  <a:schemeClr val="tx1"/>
                </a:solidFill>
                <a:latin typeface="Arial" charset="0"/>
                <a:ea typeface="微软雅黑" charset="0"/>
                <a:cs typeface="微软雅黑" charset="0"/>
              </a:defRPr>
            </a:lvl3pPr>
            <a:lvl4pPr marL="1600200" indent="-228600">
              <a:defRPr sz="2400">
                <a:solidFill>
                  <a:schemeClr val="tx1"/>
                </a:solidFill>
                <a:latin typeface="Arial" charset="0"/>
                <a:ea typeface="微软雅黑" charset="0"/>
                <a:cs typeface="微软雅黑" charset="0"/>
              </a:defRPr>
            </a:lvl4pPr>
            <a:lvl5pPr marL="2057400" indent="-228600">
              <a:defRPr sz="2400">
                <a:solidFill>
                  <a:schemeClr val="tx1"/>
                </a:solidFill>
                <a:latin typeface="Arial" charset="0"/>
                <a:ea typeface="微软雅黑" charset="0"/>
                <a:cs typeface="微软雅黑" charset="0"/>
              </a:defRPr>
            </a:lvl5pPr>
            <a:lvl6pPr marL="2514600" indent="-228600" eaLnBrk="0" fontAlgn="base" hangingPunct="0">
              <a:spcBef>
                <a:spcPct val="0"/>
              </a:spcBef>
              <a:spcAft>
                <a:spcPct val="0"/>
              </a:spcAft>
              <a:defRPr sz="2400">
                <a:solidFill>
                  <a:schemeClr val="tx1"/>
                </a:solidFill>
                <a:latin typeface="Arial" charset="0"/>
                <a:ea typeface="微软雅黑" charset="0"/>
                <a:cs typeface="微软雅黑" charset="0"/>
              </a:defRPr>
            </a:lvl6pPr>
            <a:lvl7pPr marL="2971800" indent="-228600" eaLnBrk="0" fontAlgn="base" hangingPunct="0">
              <a:spcBef>
                <a:spcPct val="0"/>
              </a:spcBef>
              <a:spcAft>
                <a:spcPct val="0"/>
              </a:spcAft>
              <a:defRPr sz="2400">
                <a:solidFill>
                  <a:schemeClr val="tx1"/>
                </a:solidFill>
                <a:latin typeface="Arial" charset="0"/>
                <a:ea typeface="微软雅黑" charset="0"/>
                <a:cs typeface="微软雅黑" charset="0"/>
              </a:defRPr>
            </a:lvl7pPr>
            <a:lvl8pPr marL="3429000" indent="-228600" eaLnBrk="0" fontAlgn="base" hangingPunct="0">
              <a:spcBef>
                <a:spcPct val="0"/>
              </a:spcBef>
              <a:spcAft>
                <a:spcPct val="0"/>
              </a:spcAft>
              <a:defRPr sz="2400">
                <a:solidFill>
                  <a:schemeClr val="tx1"/>
                </a:solidFill>
                <a:latin typeface="Arial" charset="0"/>
                <a:ea typeface="微软雅黑" charset="0"/>
                <a:cs typeface="微软雅黑" charset="0"/>
              </a:defRPr>
            </a:lvl8pPr>
            <a:lvl9pPr marL="3886200" indent="-228600" eaLnBrk="0" fontAlgn="base" hangingPunct="0">
              <a:spcBef>
                <a:spcPct val="0"/>
              </a:spcBef>
              <a:spcAft>
                <a:spcPct val="0"/>
              </a:spcAft>
              <a:defRPr sz="2400">
                <a:solidFill>
                  <a:schemeClr val="tx1"/>
                </a:solidFill>
                <a:latin typeface="Arial" charset="0"/>
                <a:ea typeface="微软雅黑" charset="0"/>
                <a:cs typeface="微软雅黑" charset="0"/>
              </a:defRPr>
            </a:lvl9pPr>
          </a:lstStyle>
          <a:p>
            <a:pPr eaLnBrk="1" hangingPunct="1"/>
            <a:r>
              <a:rPr lang="zh-CN" altLang="en-US"/>
              <a:t>二、痴呆疾病队列</a:t>
            </a:r>
            <a:r>
              <a:rPr lang="en-US" altLang="zh-CN"/>
              <a:t>2018</a:t>
            </a:r>
            <a:r>
              <a:rPr lang="zh-CN" altLang="en-US"/>
              <a:t>年度</a:t>
            </a:r>
          </a:p>
        </p:txBody>
      </p:sp>
    </p:spTree>
    <p:extLst>
      <p:ext uri="{BB962C8B-B14F-4D97-AF65-F5344CB8AC3E}">
        <p14:creationId xmlns:p14="http://schemas.microsoft.com/office/powerpoint/2010/main" val="410406027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标题 1"/>
          <p:cNvSpPr>
            <a:spLocks noGrp="1"/>
          </p:cNvSpPr>
          <p:nvPr>
            <p:ph type="title"/>
          </p:nvPr>
        </p:nvSpPr>
        <p:spPr>
          <a:xfrm>
            <a:off x="1302200" y="6385067"/>
            <a:ext cx="6045928" cy="675613"/>
          </a:xfrm>
        </p:spPr>
        <p:txBody>
          <a:bodyPr/>
          <a:lstStyle/>
          <a:p>
            <a:pPr eaLnBrk="1" hangingPunct="1"/>
            <a:r>
              <a:rPr kumimoji="1" lang="zh-CN" altLang="en-US" sz="3300" b="1">
                <a:solidFill>
                  <a:schemeClr val="accent1"/>
                </a:solidFill>
                <a:latin typeface="华文楷体" charset="0"/>
                <a:ea typeface="华文楷体" charset="0"/>
                <a:cs typeface="华文楷体" charset="0"/>
              </a:rPr>
              <a:t>  </a:t>
            </a:r>
            <a:r>
              <a:rPr kumimoji="1" lang="zh-CN" altLang="en-US" sz="2800" b="1">
                <a:solidFill>
                  <a:srgbClr val="C00000"/>
                </a:solidFill>
                <a:latin typeface="微软雅黑" charset="0"/>
              </a:rPr>
              <a:t>不同类型痴呆的生物标记差别</a:t>
            </a:r>
            <a:endParaRPr lang="zh-CN" altLang="en-US" sz="2800">
              <a:solidFill>
                <a:srgbClr val="C00000"/>
              </a:solidFill>
              <a:latin typeface="微软雅黑" charset="0"/>
            </a:endParaRPr>
          </a:p>
        </p:txBody>
      </p:sp>
      <p:grpSp>
        <p:nvGrpSpPr>
          <p:cNvPr id="38914" name="组合 7"/>
          <p:cNvGrpSpPr>
            <a:grpSpLocks/>
          </p:cNvGrpSpPr>
          <p:nvPr/>
        </p:nvGrpSpPr>
        <p:grpSpPr bwMode="auto">
          <a:xfrm>
            <a:off x="895262" y="1435240"/>
            <a:ext cx="1922295" cy="1736290"/>
            <a:chOff x="-1" y="-1"/>
            <a:chExt cx="2099810" cy="2099810"/>
          </a:xfrm>
        </p:grpSpPr>
        <p:sp>
          <p:nvSpPr>
            <p:cNvPr id="38939" name="椭圆 4"/>
            <p:cNvSpPr>
              <a:spLocks noChangeArrowheads="1"/>
            </p:cNvSpPr>
            <p:nvPr/>
          </p:nvSpPr>
          <p:spPr bwMode="auto">
            <a:xfrm>
              <a:off x="-1" y="-1"/>
              <a:ext cx="2099810" cy="2099810"/>
            </a:xfrm>
            <a:prstGeom prst="ellipse">
              <a:avLst/>
            </a:prstGeom>
            <a:solidFill>
              <a:srgbClr val="D9D9D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4289" tIns="34289" rIns="34289" bIns="34289" anchor="ctr"/>
            <a:lstStyle/>
            <a:p>
              <a:pPr algn="ctr" eaLnBrk="1" hangingPunct="1"/>
              <a:endParaRPr lang="zh-CN" altLang="en-US" sz="8400">
                <a:solidFill>
                  <a:srgbClr val="FFFFFF"/>
                </a:solidFill>
              </a:endParaRPr>
            </a:p>
          </p:txBody>
        </p:sp>
        <p:sp>
          <p:nvSpPr>
            <p:cNvPr id="38940" name="饼形 5"/>
            <p:cNvSpPr>
              <a:spLocks/>
            </p:cNvSpPr>
            <p:nvPr/>
          </p:nvSpPr>
          <p:spPr bwMode="auto">
            <a:xfrm>
              <a:off x="2745" y="2790"/>
              <a:ext cx="1047160" cy="1693280"/>
            </a:xfrm>
            <a:custGeom>
              <a:avLst/>
              <a:gdLst>
                <a:gd name="T0" fmla="*/ 2147483647 w 19155"/>
                <a:gd name="T1" fmla="*/ 2147483647 h 21600"/>
                <a:gd name="T2" fmla="*/ 2147483647 w 19155"/>
                <a:gd name="T3" fmla="*/ 2147483647 h 21600"/>
                <a:gd name="T4" fmla="*/ 2147483647 w 19155"/>
                <a:gd name="T5" fmla="*/ 2147483647 h 21600"/>
                <a:gd name="T6" fmla="*/ 2147483647 w 19155"/>
                <a:gd name="T7" fmla="*/ 2147483647 h 21600"/>
                <a:gd name="T8" fmla="*/ 0 60000 65536"/>
                <a:gd name="T9" fmla="*/ 5898240 60000 65536"/>
                <a:gd name="T10" fmla="*/ 11796480 60000 65536"/>
                <a:gd name="T11" fmla="*/ 17694720 60000 65536"/>
                <a:gd name="T12" fmla="*/ 0 w 19155"/>
                <a:gd name="T13" fmla="*/ 0 h 21600"/>
                <a:gd name="T14" fmla="*/ 19155 w 19155"/>
                <a:gd name="T15" fmla="*/ 21600 h 21600"/>
              </a:gdLst>
              <a:ahLst/>
              <a:cxnLst>
                <a:cxn ang="T8">
                  <a:pos x="T0" y="T1"/>
                </a:cxn>
                <a:cxn ang="T9">
                  <a:pos x="T2" y="T3"/>
                </a:cxn>
                <a:cxn ang="T10">
                  <a:pos x="T4" y="T5"/>
                </a:cxn>
                <a:cxn ang="T11">
                  <a:pos x="T6" y="T7"/>
                </a:cxn>
              </a:cxnLst>
              <a:rect l="T12" t="T13" r="T14" b="T15"/>
              <a:pathLst>
                <a:path w="19155" h="21600" extrusionOk="0">
                  <a:moveTo>
                    <a:pt x="4083" y="21600"/>
                  </a:moveTo>
                  <a:lnTo>
                    <a:pt x="4083" y="21600"/>
                  </a:lnTo>
                  <a:cubicBezTo>
                    <a:pt x="-2445" y="15795"/>
                    <a:pt x="-989" y="7399"/>
                    <a:pt x="7335" y="2847"/>
                  </a:cubicBezTo>
                  <a:cubicBezTo>
                    <a:pt x="10708" y="1002"/>
                    <a:pt x="14869" y="0"/>
                    <a:pt x="19155" y="0"/>
                  </a:cubicBezTo>
                  <a:lnTo>
                    <a:pt x="19155" y="13357"/>
                  </a:lnTo>
                  <a:lnTo>
                    <a:pt x="4083" y="21600"/>
                  </a:lnTo>
                  <a:close/>
                </a:path>
              </a:pathLst>
            </a:custGeom>
            <a:solidFill>
              <a:schemeClr val="accent2"/>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4289" tIns="34289" rIns="34289" bIns="34289" anchor="ctr"/>
            <a:lstStyle/>
            <a:p>
              <a:endParaRPr lang="en-US"/>
            </a:p>
          </p:txBody>
        </p:sp>
        <p:sp>
          <p:nvSpPr>
            <p:cNvPr id="1126" name="组合 6"/>
            <p:cNvSpPr>
              <a:spLocks noChangeArrowheads="1"/>
            </p:cNvSpPr>
            <p:nvPr/>
          </p:nvSpPr>
          <p:spPr bwMode="auto">
            <a:xfrm>
              <a:off x="304810" y="304810"/>
              <a:ext cx="1490188" cy="1490188"/>
            </a:xfrm>
            <a:prstGeom prst="ellipse">
              <a:avLst/>
            </a:prstGeom>
            <a:gradFill rotWithShape="1">
              <a:gsLst>
                <a:gs pos="0">
                  <a:srgbClr val="F0F0F0"/>
                </a:gs>
                <a:gs pos="100000">
                  <a:srgbClr val="F1F1F1"/>
                </a:gs>
              </a:gsLst>
              <a:lin ang="2700000"/>
            </a:gradFill>
            <a:ln w="28575">
              <a:solidFill>
                <a:srgbClr val="E7E7E8"/>
              </a:solidFill>
              <a:miter lim="800000"/>
              <a:headEnd/>
              <a:tailEnd/>
            </a:ln>
            <a:effectLst>
              <a:outerShdw blurRad="63500" dist="88900" dir="2700000" rotWithShape="0">
                <a:srgbClr val="000000">
                  <a:alpha val="34999"/>
                </a:srgbClr>
              </a:outerShdw>
            </a:effectLst>
          </p:spPr>
          <p:txBody>
            <a:bodyPr lIns="34289" tIns="34289" rIns="34289" bIns="34289" anchor="ctr"/>
            <a:lstStyle/>
            <a:p>
              <a:pPr algn="ctr" eaLnBrk="1" hangingPunct="1">
                <a:defRPr/>
              </a:pPr>
              <a:r>
                <a:rPr lang="en-US" altLang="zh-CN" sz="2000">
                  <a:solidFill>
                    <a:srgbClr val="121212"/>
                  </a:solidFill>
                  <a:latin typeface="微软雅黑" charset="0"/>
                  <a:ea typeface="华文楷体" charset="0"/>
                  <a:cs typeface="华文楷体" charset="0"/>
                  <a:sym typeface="华文楷体" charset="0"/>
                </a:rPr>
                <a:t>LBD</a:t>
              </a:r>
              <a:endParaRPr lang="zh-CN" altLang="en-US" sz="2000">
                <a:solidFill>
                  <a:srgbClr val="121212"/>
                </a:solidFill>
                <a:latin typeface="微软雅黑" charset="0"/>
                <a:ea typeface="华文楷体" charset="0"/>
                <a:cs typeface="华文楷体" charset="0"/>
                <a:sym typeface="华文楷体" charset="0"/>
              </a:endParaRPr>
            </a:p>
          </p:txBody>
        </p:sp>
      </p:grpSp>
      <p:grpSp>
        <p:nvGrpSpPr>
          <p:cNvPr id="38915" name="组合 8"/>
          <p:cNvGrpSpPr>
            <a:grpSpLocks/>
          </p:cNvGrpSpPr>
          <p:nvPr/>
        </p:nvGrpSpPr>
        <p:grpSpPr bwMode="auto">
          <a:xfrm>
            <a:off x="3455093" y="1435240"/>
            <a:ext cx="1930046" cy="1736290"/>
            <a:chOff x="0" y="0"/>
            <a:chExt cx="2108499" cy="2099809"/>
          </a:xfrm>
        </p:grpSpPr>
        <p:sp>
          <p:nvSpPr>
            <p:cNvPr id="38934" name="椭圆 9"/>
            <p:cNvSpPr>
              <a:spLocks noChangeArrowheads="1"/>
            </p:cNvSpPr>
            <p:nvPr/>
          </p:nvSpPr>
          <p:spPr bwMode="auto">
            <a:xfrm>
              <a:off x="8689" y="0"/>
              <a:ext cx="2099810" cy="2099809"/>
            </a:xfrm>
            <a:prstGeom prst="ellipse">
              <a:avLst/>
            </a:prstGeom>
            <a:solidFill>
              <a:srgbClr val="D9D9D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4289" tIns="34289" rIns="34289" bIns="34289" anchor="ctr"/>
            <a:lstStyle/>
            <a:p>
              <a:pPr algn="ctr" eaLnBrk="1" hangingPunct="1"/>
              <a:endParaRPr lang="zh-CN" altLang="en-US" sz="8400">
                <a:solidFill>
                  <a:srgbClr val="FFFFFF"/>
                </a:solidFill>
              </a:endParaRPr>
            </a:p>
          </p:txBody>
        </p:sp>
        <p:sp>
          <p:nvSpPr>
            <p:cNvPr id="54303" name="饼形 10"/>
            <p:cNvSpPr>
              <a:spLocks/>
            </p:cNvSpPr>
            <p:nvPr/>
          </p:nvSpPr>
          <p:spPr bwMode="auto">
            <a:xfrm>
              <a:off x="0" y="2117"/>
              <a:ext cx="1058483" cy="2095576"/>
            </a:xfrm>
            <a:custGeom>
              <a:avLst/>
              <a:gdLst>
                <a:gd name="T0" fmla="*/ 25940383 w 21600"/>
                <a:gd name="T1" fmla="*/ 101522877 h 21600"/>
                <a:gd name="T2" fmla="*/ 25940383 w 21600"/>
                <a:gd name="T3" fmla="*/ 101522877 h 21600"/>
                <a:gd name="T4" fmla="*/ 25940383 w 21600"/>
                <a:gd name="T5" fmla="*/ 101522877 h 21600"/>
                <a:gd name="T6" fmla="*/ 25940383 w 21600"/>
                <a:gd name="T7" fmla="*/ 101522877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366" y="21600"/>
                  </a:moveTo>
                  <a:cubicBezTo>
                    <a:pt x="9566" y="21600"/>
                    <a:pt x="0" y="16765"/>
                    <a:pt x="0" y="10800"/>
                  </a:cubicBezTo>
                  <a:cubicBezTo>
                    <a:pt x="0" y="4835"/>
                    <a:pt x="9566" y="0"/>
                    <a:pt x="21366" y="0"/>
                  </a:cubicBezTo>
                  <a:lnTo>
                    <a:pt x="21600" y="10801"/>
                  </a:lnTo>
                  <a:lnTo>
                    <a:pt x="21366" y="21600"/>
                  </a:lnTo>
                  <a:close/>
                </a:path>
              </a:pathLst>
            </a:custGeom>
            <a:solidFill>
              <a:schemeClr val="accent6"/>
            </a:solidFill>
            <a:ln w="12700">
              <a:noFill/>
              <a:miter lim="400000"/>
              <a:headEnd/>
              <a:tailEnd/>
            </a:ln>
          </p:spPr>
          <p:txBody>
            <a:bodyPr lIns="34289" tIns="34289" rIns="34289" bIns="34289" anchor="ctr"/>
            <a:lstStyle/>
            <a:p>
              <a:pPr eaLnBrk="1" hangingPunct="1">
                <a:defRPr/>
              </a:pPr>
              <a:endParaRPr lang="zh-CN" altLang="en-US">
                <a:latin typeface="Arial" pitchFamily="34" charset="0"/>
                <a:ea typeface="微软雅黑" pitchFamily="34" charset="-122"/>
                <a:cs typeface="+mn-cs"/>
              </a:endParaRPr>
            </a:p>
          </p:txBody>
        </p:sp>
        <p:grpSp>
          <p:nvGrpSpPr>
            <p:cNvPr id="38936" name="组合 11"/>
            <p:cNvGrpSpPr>
              <a:grpSpLocks/>
            </p:cNvGrpSpPr>
            <p:nvPr/>
          </p:nvGrpSpPr>
          <p:grpSpPr bwMode="auto">
            <a:xfrm>
              <a:off x="315428" y="304811"/>
              <a:ext cx="1488228" cy="1490187"/>
              <a:chOff x="1016" y="-911"/>
              <a:chExt cx="1488226" cy="1490185"/>
            </a:xfrm>
          </p:grpSpPr>
          <p:sp>
            <p:nvSpPr>
              <p:cNvPr id="1130" name="椭圆 12"/>
              <p:cNvSpPr>
                <a:spLocks noChangeArrowheads="1"/>
              </p:cNvSpPr>
              <p:nvPr/>
            </p:nvSpPr>
            <p:spPr bwMode="auto">
              <a:xfrm>
                <a:off x="1016" y="-911"/>
                <a:ext cx="1488226" cy="1490185"/>
              </a:xfrm>
              <a:prstGeom prst="ellipse">
                <a:avLst/>
              </a:prstGeom>
              <a:gradFill rotWithShape="1">
                <a:gsLst>
                  <a:gs pos="0">
                    <a:srgbClr val="F0F0F0"/>
                  </a:gs>
                  <a:gs pos="100000">
                    <a:srgbClr val="F1F1F1"/>
                  </a:gs>
                </a:gsLst>
                <a:lin ang="2700000"/>
              </a:gradFill>
              <a:ln w="28575">
                <a:solidFill>
                  <a:srgbClr val="E7E7E8"/>
                </a:solidFill>
                <a:miter lim="800000"/>
                <a:headEnd/>
                <a:tailEnd/>
              </a:ln>
              <a:effectLst>
                <a:outerShdw blurRad="63500" dist="88900" dir="2700000" rotWithShape="0">
                  <a:srgbClr val="000000">
                    <a:alpha val="34999"/>
                  </a:srgbClr>
                </a:outerShdw>
              </a:effectLst>
            </p:spPr>
            <p:txBody>
              <a:bodyPr lIns="34289" tIns="34289" rIns="34289" bIns="34289" anchor="ctr"/>
              <a:lstStyle/>
              <a:p>
                <a:pPr algn="ctr" eaLnBrk="1" hangingPunct="1">
                  <a:defRPr/>
                </a:pPr>
                <a:endParaRPr lang="en-US" altLang="zh-CN" sz="1200">
                  <a:solidFill>
                    <a:srgbClr val="FFFFFF"/>
                  </a:solidFill>
                  <a:ea typeface="微软雅黑" charset="0"/>
                  <a:sym typeface="等线" charset="0"/>
                </a:endParaRPr>
              </a:p>
            </p:txBody>
          </p:sp>
          <p:sp>
            <p:nvSpPr>
              <p:cNvPr id="38938" name="文本框 13"/>
              <p:cNvSpPr txBox="1">
                <a:spLocks noChangeArrowheads="1"/>
              </p:cNvSpPr>
              <p:nvPr/>
            </p:nvSpPr>
            <p:spPr bwMode="auto">
              <a:xfrm>
                <a:off x="434977" y="422438"/>
                <a:ext cx="620306" cy="82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4289" tIns="34289" rIns="34289" bIns="34289">
                <a:spAutoFit/>
              </a:bodyPr>
              <a:lstStyle>
                <a:lvl1pPr>
                  <a:defRPr sz="2400">
                    <a:solidFill>
                      <a:schemeClr val="tx1"/>
                    </a:solidFill>
                    <a:latin typeface="Arial" charset="0"/>
                    <a:ea typeface="ＭＳ Ｐゴシック" charset="0"/>
                    <a:cs typeface="微软雅黑" charset="0"/>
                  </a:defRPr>
                </a:lvl1pPr>
                <a:lvl2pPr marL="742950" indent="-285750">
                  <a:defRPr sz="2400">
                    <a:solidFill>
                      <a:schemeClr val="tx1"/>
                    </a:solidFill>
                    <a:latin typeface="Arial" charset="0"/>
                    <a:ea typeface="微软雅黑" charset="0"/>
                    <a:cs typeface="微软雅黑" charset="0"/>
                  </a:defRPr>
                </a:lvl2pPr>
                <a:lvl3pPr marL="1143000" indent="-228600">
                  <a:defRPr sz="2400">
                    <a:solidFill>
                      <a:schemeClr val="tx1"/>
                    </a:solidFill>
                    <a:latin typeface="Arial" charset="0"/>
                    <a:ea typeface="微软雅黑" charset="0"/>
                    <a:cs typeface="微软雅黑" charset="0"/>
                  </a:defRPr>
                </a:lvl3pPr>
                <a:lvl4pPr marL="1600200" indent="-228600">
                  <a:defRPr sz="2400">
                    <a:solidFill>
                      <a:schemeClr val="tx1"/>
                    </a:solidFill>
                    <a:latin typeface="Arial" charset="0"/>
                    <a:ea typeface="微软雅黑" charset="0"/>
                    <a:cs typeface="微软雅黑" charset="0"/>
                  </a:defRPr>
                </a:lvl4pPr>
                <a:lvl5pPr marL="2057400" indent="-228600">
                  <a:defRPr sz="2400">
                    <a:solidFill>
                      <a:schemeClr val="tx1"/>
                    </a:solidFill>
                    <a:latin typeface="Arial" charset="0"/>
                    <a:ea typeface="微软雅黑" charset="0"/>
                    <a:cs typeface="微软雅黑" charset="0"/>
                  </a:defRPr>
                </a:lvl5pPr>
                <a:lvl6pPr marL="2514600" indent="-228600" eaLnBrk="0" fontAlgn="base" hangingPunct="0">
                  <a:spcBef>
                    <a:spcPct val="0"/>
                  </a:spcBef>
                  <a:spcAft>
                    <a:spcPct val="0"/>
                  </a:spcAft>
                  <a:defRPr sz="2400">
                    <a:solidFill>
                      <a:schemeClr val="tx1"/>
                    </a:solidFill>
                    <a:latin typeface="Arial" charset="0"/>
                    <a:ea typeface="微软雅黑" charset="0"/>
                    <a:cs typeface="微软雅黑" charset="0"/>
                  </a:defRPr>
                </a:lvl6pPr>
                <a:lvl7pPr marL="2971800" indent="-228600" eaLnBrk="0" fontAlgn="base" hangingPunct="0">
                  <a:spcBef>
                    <a:spcPct val="0"/>
                  </a:spcBef>
                  <a:spcAft>
                    <a:spcPct val="0"/>
                  </a:spcAft>
                  <a:defRPr sz="2400">
                    <a:solidFill>
                      <a:schemeClr val="tx1"/>
                    </a:solidFill>
                    <a:latin typeface="Arial" charset="0"/>
                    <a:ea typeface="微软雅黑" charset="0"/>
                    <a:cs typeface="微软雅黑" charset="0"/>
                  </a:defRPr>
                </a:lvl7pPr>
                <a:lvl8pPr marL="3429000" indent="-228600" eaLnBrk="0" fontAlgn="base" hangingPunct="0">
                  <a:spcBef>
                    <a:spcPct val="0"/>
                  </a:spcBef>
                  <a:spcAft>
                    <a:spcPct val="0"/>
                  </a:spcAft>
                  <a:defRPr sz="2400">
                    <a:solidFill>
                      <a:schemeClr val="tx1"/>
                    </a:solidFill>
                    <a:latin typeface="Arial" charset="0"/>
                    <a:ea typeface="微软雅黑" charset="0"/>
                    <a:cs typeface="微软雅黑" charset="0"/>
                  </a:defRPr>
                </a:lvl8pPr>
                <a:lvl9pPr marL="3886200" indent="-228600" eaLnBrk="0" fontAlgn="base" hangingPunct="0">
                  <a:spcBef>
                    <a:spcPct val="0"/>
                  </a:spcBef>
                  <a:spcAft>
                    <a:spcPct val="0"/>
                  </a:spcAft>
                  <a:defRPr sz="2400">
                    <a:solidFill>
                      <a:schemeClr val="tx1"/>
                    </a:solidFill>
                    <a:latin typeface="Arial" charset="0"/>
                    <a:ea typeface="微软雅黑" charset="0"/>
                    <a:cs typeface="微软雅黑" charset="0"/>
                  </a:defRPr>
                </a:lvl9pPr>
              </a:lstStyle>
              <a:p>
                <a:pPr algn="ctr" eaLnBrk="1" hangingPunct="1"/>
                <a:r>
                  <a:rPr lang="en-US" altLang="zh-CN" sz="2000">
                    <a:solidFill>
                      <a:srgbClr val="121212"/>
                    </a:solidFill>
                    <a:latin typeface="微软雅黑" charset="0"/>
                    <a:ea typeface="华文楷体" charset="0"/>
                    <a:cs typeface="华文楷体" charset="0"/>
                    <a:sym typeface="华文楷体" charset="0"/>
                  </a:rPr>
                  <a:t>FTD</a:t>
                </a:r>
              </a:p>
              <a:p>
                <a:pPr algn="ctr" eaLnBrk="1" hangingPunct="1"/>
                <a:r>
                  <a:rPr lang="en-US" altLang="zh-CN" sz="2000">
                    <a:solidFill>
                      <a:srgbClr val="121212"/>
                    </a:solidFill>
                    <a:latin typeface="微软雅黑" charset="0"/>
                    <a:ea typeface="华文楷体" charset="0"/>
                    <a:cs typeface="华文楷体" charset="0"/>
                    <a:sym typeface="华文楷体" charset="0"/>
                  </a:rPr>
                  <a:t>ALS</a:t>
                </a:r>
                <a:endParaRPr lang="zh-CN" altLang="en-US" sz="2000">
                  <a:solidFill>
                    <a:srgbClr val="121212"/>
                  </a:solidFill>
                  <a:latin typeface="微软雅黑" charset="0"/>
                  <a:ea typeface="华文楷体" charset="0"/>
                  <a:cs typeface="华文楷体" charset="0"/>
                  <a:sym typeface="华文楷体" charset="0"/>
                </a:endParaRPr>
              </a:p>
            </p:txBody>
          </p:sp>
        </p:grpSp>
      </p:grpSp>
      <p:grpSp>
        <p:nvGrpSpPr>
          <p:cNvPr id="38916" name="组合 14"/>
          <p:cNvGrpSpPr>
            <a:grpSpLocks/>
          </p:cNvGrpSpPr>
          <p:nvPr/>
        </p:nvGrpSpPr>
        <p:grpSpPr bwMode="auto">
          <a:xfrm>
            <a:off x="5941287" y="1435240"/>
            <a:ext cx="1922295" cy="1736290"/>
            <a:chOff x="-2" y="-1"/>
            <a:chExt cx="2099809" cy="2099810"/>
          </a:xfrm>
        </p:grpSpPr>
        <p:sp>
          <p:nvSpPr>
            <p:cNvPr id="38931" name="椭圆 15"/>
            <p:cNvSpPr>
              <a:spLocks noChangeArrowheads="1"/>
            </p:cNvSpPr>
            <p:nvPr/>
          </p:nvSpPr>
          <p:spPr bwMode="auto">
            <a:xfrm>
              <a:off x="-2" y="-1"/>
              <a:ext cx="2099809" cy="2099810"/>
            </a:xfrm>
            <a:prstGeom prst="ellipse">
              <a:avLst/>
            </a:prstGeom>
            <a:solidFill>
              <a:srgbClr val="D9D9D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4289" tIns="34289" rIns="34289" bIns="34289" anchor="ctr"/>
            <a:lstStyle/>
            <a:p>
              <a:pPr algn="ctr" eaLnBrk="1" hangingPunct="1"/>
              <a:endParaRPr lang="zh-CN" altLang="en-US" sz="8400">
                <a:solidFill>
                  <a:srgbClr val="FFFFFF"/>
                </a:solidFill>
              </a:endParaRPr>
            </a:p>
          </p:txBody>
        </p:sp>
        <p:sp>
          <p:nvSpPr>
            <p:cNvPr id="1135" name="饼形 16"/>
            <p:cNvSpPr/>
            <p:nvPr/>
          </p:nvSpPr>
          <p:spPr>
            <a:xfrm>
              <a:off x="2115" y="2116"/>
              <a:ext cx="2051123" cy="2095577"/>
            </a:xfrm>
            <a:custGeom>
              <a:avLst/>
              <a:gdLst/>
              <a:ahLst/>
              <a:cxnLst>
                <a:cxn ang="0">
                  <a:pos x="wd2" y="hd2"/>
                </a:cxn>
                <a:cxn ang="5400000">
                  <a:pos x="wd2" y="hd2"/>
                </a:cxn>
                <a:cxn ang="10800000">
                  <a:pos x="wd2" y="hd2"/>
                </a:cxn>
                <a:cxn ang="16200000">
                  <a:pos x="wd2" y="hd2"/>
                </a:cxn>
              </a:cxnLst>
              <a:rect l="0" t="0" r="r" b="b"/>
              <a:pathLst>
                <a:path w="20384" h="20409" extrusionOk="0">
                  <a:moveTo>
                    <a:pt x="20384" y="13155"/>
                  </a:moveTo>
                  <a:cubicBezTo>
                    <a:pt x="18720" y="18549"/>
                    <a:pt x="12908" y="21600"/>
                    <a:pt x="7403" y="19970"/>
                  </a:cubicBezTo>
                  <a:cubicBezTo>
                    <a:pt x="1898" y="18339"/>
                    <a:pt x="-1216" y="12645"/>
                    <a:pt x="448" y="7251"/>
                  </a:cubicBezTo>
                  <a:cubicBezTo>
                    <a:pt x="1776" y="2946"/>
                    <a:pt x="5825" y="0"/>
                    <a:pt x="10416" y="0"/>
                  </a:cubicBezTo>
                  <a:lnTo>
                    <a:pt x="10416" y="10203"/>
                  </a:lnTo>
                  <a:close/>
                </a:path>
              </a:pathLst>
            </a:custGeom>
            <a:solidFill>
              <a:srgbClr val="0070C0"/>
            </a:solidFill>
            <a:ln w="12700" cap="flat">
              <a:noFill/>
              <a:miter lim="400000"/>
            </a:ln>
            <a:effectLst/>
          </p:spPr>
          <p:txBody>
            <a:bodyPr lIns="34289" tIns="34289" rIns="34289" bIns="34289" anchor="ctr"/>
            <a:lstStyle/>
            <a:p>
              <a:pPr algn="ctr" fontAlgn="auto">
                <a:spcBef>
                  <a:spcPts val="0"/>
                </a:spcBef>
                <a:spcAft>
                  <a:spcPts val="0"/>
                </a:spcAft>
                <a:defRPr sz="9600"/>
              </a:pPr>
              <a:endParaRPr sz="8400" kern="0">
                <a:latin typeface="+mn-lt"/>
                <a:ea typeface="+mn-ea"/>
                <a:cs typeface="+mn-cs"/>
                <a:sym typeface="等线"/>
              </a:endParaRPr>
            </a:p>
          </p:txBody>
        </p:sp>
        <p:sp>
          <p:nvSpPr>
            <p:cNvPr id="1136" name="组合 17"/>
            <p:cNvSpPr>
              <a:spLocks noChangeArrowheads="1"/>
            </p:cNvSpPr>
            <p:nvPr/>
          </p:nvSpPr>
          <p:spPr bwMode="auto">
            <a:xfrm>
              <a:off x="304809" y="304810"/>
              <a:ext cx="1490187" cy="1490188"/>
            </a:xfrm>
            <a:prstGeom prst="ellipse">
              <a:avLst/>
            </a:prstGeom>
            <a:gradFill rotWithShape="1">
              <a:gsLst>
                <a:gs pos="0">
                  <a:srgbClr val="F0F0F0"/>
                </a:gs>
                <a:gs pos="100000">
                  <a:srgbClr val="F1F1F1"/>
                </a:gs>
              </a:gsLst>
              <a:lin ang="2700000"/>
            </a:gradFill>
            <a:ln w="28575">
              <a:solidFill>
                <a:srgbClr val="E7E7E8"/>
              </a:solidFill>
              <a:miter lim="800000"/>
              <a:headEnd/>
              <a:tailEnd/>
            </a:ln>
            <a:effectLst>
              <a:outerShdw blurRad="63500" dist="88900" dir="2700000" rotWithShape="0">
                <a:srgbClr val="000000">
                  <a:alpha val="34999"/>
                </a:srgbClr>
              </a:outerShdw>
            </a:effectLst>
          </p:spPr>
          <p:txBody>
            <a:bodyPr lIns="34289" tIns="34289" rIns="34289" bIns="34289" anchor="ctr"/>
            <a:lstStyle/>
            <a:p>
              <a:pPr algn="ctr" eaLnBrk="1" hangingPunct="1">
                <a:defRPr/>
              </a:pPr>
              <a:r>
                <a:rPr lang="en-US" altLang="zh-CN" sz="2000">
                  <a:solidFill>
                    <a:srgbClr val="121212"/>
                  </a:solidFill>
                  <a:latin typeface="微软雅黑" charset="0"/>
                  <a:ea typeface="华文楷体" charset="0"/>
                  <a:cs typeface="华文楷体" charset="0"/>
                  <a:sym typeface="华文楷体" charset="0"/>
                </a:rPr>
                <a:t>AD</a:t>
              </a:r>
              <a:endParaRPr lang="zh-CN" altLang="en-US" sz="2000">
                <a:solidFill>
                  <a:srgbClr val="121212"/>
                </a:solidFill>
                <a:latin typeface="微软雅黑" charset="0"/>
                <a:ea typeface="华文楷体" charset="0"/>
                <a:cs typeface="华文楷体" charset="0"/>
                <a:sym typeface="华文楷体" charset="0"/>
              </a:endParaRPr>
            </a:p>
          </p:txBody>
        </p:sp>
      </p:grpSp>
      <p:grpSp>
        <p:nvGrpSpPr>
          <p:cNvPr id="38917" name="组合 20"/>
          <p:cNvGrpSpPr>
            <a:grpSpLocks/>
          </p:cNvGrpSpPr>
          <p:nvPr/>
        </p:nvGrpSpPr>
        <p:grpSpPr bwMode="auto">
          <a:xfrm>
            <a:off x="8417792" y="1380981"/>
            <a:ext cx="1922295" cy="1736290"/>
            <a:chOff x="-1" y="-1"/>
            <a:chExt cx="2099810" cy="2099810"/>
          </a:xfrm>
        </p:grpSpPr>
        <p:sp>
          <p:nvSpPr>
            <p:cNvPr id="38928" name="椭圆 21"/>
            <p:cNvSpPr>
              <a:spLocks noChangeArrowheads="1"/>
            </p:cNvSpPr>
            <p:nvPr/>
          </p:nvSpPr>
          <p:spPr bwMode="auto">
            <a:xfrm>
              <a:off x="-1" y="-1"/>
              <a:ext cx="2099810" cy="2099810"/>
            </a:xfrm>
            <a:prstGeom prst="ellipse">
              <a:avLst/>
            </a:prstGeom>
            <a:solidFill>
              <a:srgbClr val="D9D9D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4289" tIns="34289" rIns="34289" bIns="34289" anchor="ctr"/>
            <a:lstStyle/>
            <a:p>
              <a:pPr algn="ctr" eaLnBrk="1" hangingPunct="1"/>
              <a:endParaRPr lang="zh-CN" altLang="en-US" sz="8400">
                <a:solidFill>
                  <a:srgbClr val="FFFFFF"/>
                </a:solidFill>
              </a:endParaRPr>
            </a:p>
          </p:txBody>
        </p:sp>
        <p:sp>
          <p:nvSpPr>
            <p:cNvPr id="54297" name="饼形 22"/>
            <p:cNvSpPr>
              <a:spLocks/>
            </p:cNvSpPr>
            <p:nvPr/>
          </p:nvSpPr>
          <p:spPr bwMode="auto">
            <a:xfrm>
              <a:off x="2116" y="2115"/>
              <a:ext cx="2095577" cy="2095577"/>
            </a:xfrm>
            <a:custGeom>
              <a:avLst/>
              <a:gdLst>
                <a:gd name="T0" fmla="*/ 114545699 w 19146"/>
                <a:gd name="T1" fmla="*/ 108034458 h 20299"/>
                <a:gd name="T2" fmla="*/ 114545699 w 19146"/>
                <a:gd name="T3" fmla="*/ 108034458 h 20299"/>
                <a:gd name="T4" fmla="*/ 114545699 w 19146"/>
                <a:gd name="T5" fmla="*/ 108034458 h 20299"/>
                <a:gd name="T6" fmla="*/ 114545699 w 19146"/>
                <a:gd name="T7" fmla="*/ 108034458 h 20299"/>
                <a:gd name="T8" fmla="*/ 0 60000 65536"/>
                <a:gd name="T9" fmla="*/ 5898240 60000 65536"/>
                <a:gd name="T10" fmla="*/ 11796480 60000 65536"/>
                <a:gd name="T11" fmla="*/ 17694720 60000 65536"/>
                <a:gd name="T12" fmla="*/ 0 w 19146"/>
                <a:gd name="T13" fmla="*/ 0 h 20299"/>
                <a:gd name="T14" fmla="*/ 19146 w 19146"/>
                <a:gd name="T15" fmla="*/ 20299 h 20299"/>
              </a:gdLst>
              <a:ahLst/>
              <a:cxnLst>
                <a:cxn ang="T8">
                  <a:pos x="T0" y="T1"/>
                </a:cxn>
                <a:cxn ang="T9">
                  <a:pos x="T2" y="T3"/>
                </a:cxn>
                <a:cxn ang="T10">
                  <a:pos x="T4" y="T5"/>
                </a:cxn>
                <a:cxn ang="T11">
                  <a:pos x="T6" y="T7"/>
                </a:cxn>
              </a:cxnLst>
              <a:rect l="T12" t="T13" r="T14" b="T15"/>
              <a:pathLst>
                <a:path w="19146" h="20299" extrusionOk="0">
                  <a:moveTo>
                    <a:pt x="15457" y="2144"/>
                  </a:moveTo>
                  <a:lnTo>
                    <a:pt x="15457" y="2144"/>
                  </a:lnTo>
                  <a:cubicBezTo>
                    <a:pt x="19627" y="5590"/>
                    <a:pt x="20373" y="11967"/>
                    <a:pt x="17123" y="16388"/>
                  </a:cubicBezTo>
                  <a:cubicBezTo>
                    <a:pt x="13873" y="20809"/>
                    <a:pt x="7859" y="21600"/>
                    <a:pt x="3689" y="18154"/>
                  </a:cubicBezTo>
                  <a:cubicBezTo>
                    <a:pt x="-481" y="14709"/>
                    <a:pt x="-1227" y="8331"/>
                    <a:pt x="2023" y="3910"/>
                  </a:cubicBezTo>
                  <a:cubicBezTo>
                    <a:pt x="3837" y="1443"/>
                    <a:pt x="6622" y="0"/>
                    <a:pt x="9573" y="0"/>
                  </a:cubicBezTo>
                  <a:lnTo>
                    <a:pt x="9573" y="10149"/>
                  </a:lnTo>
                  <a:lnTo>
                    <a:pt x="15457" y="2144"/>
                  </a:lnTo>
                  <a:close/>
                </a:path>
              </a:pathLst>
            </a:custGeom>
            <a:solidFill>
              <a:schemeClr val="accent3"/>
            </a:solidFill>
            <a:ln w="12700">
              <a:solidFill>
                <a:schemeClr val="tx1"/>
              </a:solidFill>
              <a:miter lim="400000"/>
              <a:headEnd/>
              <a:tailEnd/>
            </a:ln>
          </p:spPr>
          <p:txBody>
            <a:bodyPr lIns="34289" tIns="34289" rIns="34289" bIns="34289" anchor="ctr"/>
            <a:lstStyle/>
            <a:p>
              <a:pPr eaLnBrk="1" hangingPunct="1">
                <a:defRPr/>
              </a:pPr>
              <a:endParaRPr lang="zh-CN" altLang="en-US" dirty="0">
                <a:latin typeface="Arial" pitchFamily="34" charset="0"/>
                <a:ea typeface="微软雅黑" pitchFamily="34" charset="-122"/>
                <a:cs typeface="+mn-cs"/>
              </a:endParaRPr>
            </a:p>
          </p:txBody>
        </p:sp>
        <p:sp>
          <p:nvSpPr>
            <p:cNvPr id="1140" name="组合 23"/>
            <p:cNvSpPr>
              <a:spLocks noChangeArrowheads="1"/>
            </p:cNvSpPr>
            <p:nvPr/>
          </p:nvSpPr>
          <p:spPr bwMode="auto">
            <a:xfrm>
              <a:off x="57152" y="304810"/>
              <a:ext cx="1985506" cy="1490188"/>
            </a:xfrm>
            <a:prstGeom prst="ellipse">
              <a:avLst/>
            </a:prstGeom>
            <a:gradFill rotWithShape="1">
              <a:gsLst>
                <a:gs pos="0">
                  <a:srgbClr val="F0F0F0"/>
                </a:gs>
                <a:gs pos="100000">
                  <a:srgbClr val="F1F1F1"/>
                </a:gs>
              </a:gsLst>
              <a:lin ang="2700000"/>
            </a:gradFill>
            <a:ln w="28575">
              <a:solidFill>
                <a:srgbClr val="E7E7E8"/>
              </a:solidFill>
              <a:miter lim="800000"/>
              <a:headEnd/>
              <a:tailEnd/>
            </a:ln>
            <a:effectLst>
              <a:outerShdw blurRad="63500" dist="88900" dir="2700000" rotWithShape="0">
                <a:srgbClr val="000000">
                  <a:alpha val="34999"/>
                </a:srgbClr>
              </a:outerShdw>
            </a:effectLst>
          </p:spPr>
          <p:txBody>
            <a:bodyPr lIns="34289" tIns="34289" rIns="34289" bIns="34289" anchor="ctr"/>
            <a:lstStyle/>
            <a:p>
              <a:pPr algn="ctr" eaLnBrk="1" hangingPunct="1">
                <a:defRPr/>
              </a:pPr>
              <a:r>
                <a:rPr lang="zh-CN" altLang="en-US" sz="1900">
                  <a:solidFill>
                    <a:srgbClr val="121212"/>
                  </a:solidFill>
                  <a:latin typeface="华文楷体" charset="0"/>
                  <a:ea typeface="华文楷体" charset="0"/>
                  <a:cs typeface="华文楷体" charset="0"/>
                  <a:sym typeface="华文楷体" charset="0"/>
                </a:rPr>
                <a:t>痴呆伴脑白质病</a:t>
              </a:r>
              <a:endParaRPr lang="en-US" sz="1900">
                <a:solidFill>
                  <a:srgbClr val="121212"/>
                </a:solidFill>
                <a:latin typeface="华文楷体" charset="0"/>
                <a:ea typeface="华文楷体" charset="0"/>
                <a:cs typeface="华文楷体" charset="0"/>
                <a:sym typeface="华文楷体" charset="0"/>
              </a:endParaRPr>
            </a:p>
          </p:txBody>
        </p:sp>
      </p:grpSp>
      <p:sp>
        <p:nvSpPr>
          <p:cNvPr id="38918" name="Rectangle 5"/>
          <p:cNvSpPr txBox="1">
            <a:spLocks noChangeArrowheads="1"/>
          </p:cNvSpPr>
          <p:nvPr/>
        </p:nvSpPr>
        <p:spPr bwMode="auto">
          <a:xfrm>
            <a:off x="5782387" y="1715287"/>
            <a:ext cx="1844783" cy="457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a:defRPr sz="2400">
                <a:solidFill>
                  <a:schemeClr val="tx1"/>
                </a:solidFill>
                <a:latin typeface="Arial" charset="0"/>
                <a:ea typeface="ＭＳ Ｐゴシック" charset="0"/>
                <a:cs typeface="微软雅黑" charset="0"/>
              </a:defRPr>
            </a:lvl1pPr>
            <a:lvl2pPr marL="742950" indent="-285750">
              <a:defRPr sz="2400">
                <a:solidFill>
                  <a:schemeClr val="tx1"/>
                </a:solidFill>
                <a:latin typeface="Arial" charset="0"/>
                <a:ea typeface="微软雅黑" charset="0"/>
                <a:cs typeface="微软雅黑" charset="0"/>
              </a:defRPr>
            </a:lvl2pPr>
            <a:lvl3pPr marL="1143000" indent="-228600">
              <a:defRPr sz="2400">
                <a:solidFill>
                  <a:schemeClr val="tx1"/>
                </a:solidFill>
                <a:latin typeface="Arial" charset="0"/>
                <a:ea typeface="微软雅黑" charset="0"/>
                <a:cs typeface="微软雅黑" charset="0"/>
              </a:defRPr>
            </a:lvl3pPr>
            <a:lvl4pPr marL="1600200" indent="-228600">
              <a:defRPr sz="2400">
                <a:solidFill>
                  <a:schemeClr val="tx1"/>
                </a:solidFill>
                <a:latin typeface="Arial" charset="0"/>
                <a:ea typeface="微软雅黑" charset="0"/>
                <a:cs typeface="微软雅黑" charset="0"/>
              </a:defRPr>
            </a:lvl4pPr>
            <a:lvl5pPr marL="2057400" indent="-228600">
              <a:defRPr sz="2400">
                <a:solidFill>
                  <a:schemeClr val="tx1"/>
                </a:solidFill>
                <a:latin typeface="Arial" charset="0"/>
                <a:ea typeface="微软雅黑" charset="0"/>
                <a:cs typeface="微软雅黑" charset="0"/>
              </a:defRPr>
            </a:lvl5pPr>
            <a:lvl6pPr marL="2514600" indent="-228600" eaLnBrk="0" fontAlgn="base" hangingPunct="0">
              <a:spcBef>
                <a:spcPct val="0"/>
              </a:spcBef>
              <a:spcAft>
                <a:spcPct val="0"/>
              </a:spcAft>
              <a:defRPr sz="2400">
                <a:solidFill>
                  <a:schemeClr val="tx1"/>
                </a:solidFill>
                <a:latin typeface="Arial" charset="0"/>
                <a:ea typeface="微软雅黑" charset="0"/>
                <a:cs typeface="微软雅黑" charset="0"/>
              </a:defRPr>
            </a:lvl6pPr>
            <a:lvl7pPr marL="2971800" indent="-228600" eaLnBrk="0" fontAlgn="base" hangingPunct="0">
              <a:spcBef>
                <a:spcPct val="0"/>
              </a:spcBef>
              <a:spcAft>
                <a:spcPct val="0"/>
              </a:spcAft>
              <a:defRPr sz="2400">
                <a:solidFill>
                  <a:schemeClr val="tx1"/>
                </a:solidFill>
                <a:latin typeface="Arial" charset="0"/>
                <a:ea typeface="微软雅黑" charset="0"/>
                <a:cs typeface="微软雅黑" charset="0"/>
              </a:defRPr>
            </a:lvl7pPr>
            <a:lvl8pPr marL="3429000" indent="-228600" eaLnBrk="0" fontAlgn="base" hangingPunct="0">
              <a:spcBef>
                <a:spcPct val="0"/>
              </a:spcBef>
              <a:spcAft>
                <a:spcPct val="0"/>
              </a:spcAft>
              <a:defRPr sz="2400">
                <a:solidFill>
                  <a:schemeClr val="tx1"/>
                </a:solidFill>
                <a:latin typeface="Arial" charset="0"/>
                <a:ea typeface="微软雅黑" charset="0"/>
                <a:cs typeface="微软雅黑" charset="0"/>
              </a:defRPr>
            </a:lvl8pPr>
            <a:lvl9pPr marL="3886200" indent="-228600" eaLnBrk="0" fontAlgn="base" hangingPunct="0">
              <a:spcBef>
                <a:spcPct val="0"/>
              </a:spcBef>
              <a:spcAft>
                <a:spcPct val="0"/>
              </a:spcAft>
              <a:defRPr sz="2400">
                <a:solidFill>
                  <a:schemeClr val="tx1"/>
                </a:solidFill>
                <a:latin typeface="Arial" charset="0"/>
                <a:ea typeface="微软雅黑" charset="0"/>
                <a:cs typeface="微软雅黑" charset="0"/>
              </a:defRPr>
            </a:lvl9pPr>
          </a:lstStyle>
          <a:p>
            <a:pPr algn="ctr" eaLnBrk="1" hangingPunct="1">
              <a:lnSpc>
                <a:spcPct val="150000"/>
              </a:lnSpc>
            </a:pPr>
            <a:r>
              <a:rPr lang="zh-CN" altLang="en-US" sz="2100">
                <a:latin typeface="华文楷体" charset="0"/>
                <a:ea typeface="华文楷体" charset="0"/>
                <a:cs typeface="华文楷体" charset="0"/>
                <a:sym typeface="华文楷体" charset="0"/>
              </a:rPr>
              <a:t> </a:t>
            </a:r>
          </a:p>
        </p:txBody>
      </p:sp>
      <p:sp>
        <p:nvSpPr>
          <p:cNvPr id="38919" name="Rectangle 5"/>
          <p:cNvSpPr txBox="1">
            <a:spLocks noChangeArrowheads="1"/>
          </p:cNvSpPr>
          <p:nvPr/>
        </p:nvSpPr>
        <p:spPr bwMode="auto">
          <a:xfrm>
            <a:off x="8324778" y="3568847"/>
            <a:ext cx="1842846" cy="457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a:defRPr sz="2400">
                <a:solidFill>
                  <a:schemeClr val="tx1"/>
                </a:solidFill>
                <a:latin typeface="Arial" charset="0"/>
                <a:ea typeface="ＭＳ Ｐゴシック" charset="0"/>
                <a:cs typeface="微软雅黑" charset="0"/>
              </a:defRPr>
            </a:lvl1pPr>
            <a:lvl2pPr marL="742950" indent="-285750">
              <a:defRPr sz="2400">
                <a:solidFill>
                  <a:schemeClr val="tx1"/>
                </a:solidFill>
                <a:latin typeface="Arial" charset="0"/>
                <a:ea typeface="微软雅黑" charset="0"/>
                <a:cs typeface="微软雅黑" charset="0"/>
              </a:defRPr>
            </a:lvl2pPr>
            <a:lvl3pPr marL="1143000" indent="-228600">
              <a:defRPr sz="2400">
                <a:solidFill>
                  <a:schemeClr val="tx1"/>
                </a:solidFill>
                <a:latin typeface="Arial" charset="0"/>
                <a:ea typeface="微软雅黑" charset="0"/>
                <a:cs typeface="微软雅黑" charset="0"/>
              </a:defRPr>
            </a:lvl3pPr>
            <a:lvl4pPr marL="1600200" indent="-228600">
              <a:defRPr sz="2400">
                <a:solidFill>
                  <a:schemeClr val="tx1"/>
                </a:solidFill>
                <a:latin typeface="Arial" charset="0"/>
                <a:ea typeface="微软雅黑" charset="0"/>
                <a:cs typeface="微软雅黑" charset="0"/>
              </a:defRPr>
            </a:lvl4pPr>
            <a:lvl5pPr marL="2057400" indent="-228600">
              <a:defRPr sz="2400">
                <a:solidFill>
                  <a:schemeClr val="tx1"/>
                </a:solidFill>
                <a:latin typeface="Arial" charset="0"/>
                <a:ea typeface="微软雅黑" charset="0"/>
                <a:cs typeface="微软雅黑" charset="0"/>
              </a:defRPr>
            </a:lvl5pPr>
            <a:lvl6pPr marL="2514600" indent="-228600" eaLnBrk="0" fontAlgn="base" hangingPunct="0">
              <a:spcBef>
                <a:spcPct val="0"/>
              </a:spcBef>
              <a:spcAft>
                <a:spcPct val="0"/>
              </a:spcAft>
              <a:defRPr sz="2400">
                <a:solidFill>
                  <a:schemeClr val="tx1"/>
                </a:solidFill>
                <a:latin typeface="Arial" charset="0"/>
                <a:ea typeface="微软雅黑" charset="0"/>
                <a:cs typeface="微软雅黑" charset="0"/>
              </a:defRPr>
            </a:lvl6pPr>
            <a:lvl7pPr marL="2971800" indent="-228600" eaLnBrk="0" fontAlgn="base" hangingPunct="0">
              <a:spcBef>
                <a:spcPct val="0"/>
              </a:spcBef>
              <a:spcAft>
                <a:spcPct val="0"/>
              </a:spcAft>
              <a:defRPr sz="2400">
                <a:solidFill>
                  <a:schemeClr val="tx1"/>
                </a:solidFill>
                <a:latin typeface="Arial" charset="0"/>
                <a:ea typeface="微软雅黑" charset="0"/>
                <a:cs typeface="微软雅黑" charset="0"/>
              </a:defRPr>
            </a:lvl7pPr>
            <a:lvl8pPr marL="3429000" indent="-228600" eaLnBrk="0" fontAlgn="base" hangingPunct="0">
              <a:spcBef>
                <a:spcPct val="0"/>
              </a:spcBef>
              <a:spcAft>
                <a:spcPct val="0"/>
              </a:spcAft>
              <a:defRPr sz="2400">
                <a:solidFill>
                  <a:schemeClr val="tx1"/>
                </a:solidFill>
                <a:latin typeface="Arial" charset="0"/>
                <a:ea typeface="微软雅黑" charset="0"/>
                <a:cs typeface="微软雅黑" charset="0"/>
              </a:defRPr>
            </a:lvl8pPr>
            <a:lvl9pPr marL="3886200" indent="-228600" eaLnBrk="0" fontAlgn="base" hangingPunct="0">
              <a:spcBef>
                <a:spcPct val="0"/>
              </a:spcBef>
              <a:spcAft>
                <a:spcPct val="0"/>
              </a:spcAft>
              <a:defRPr sz="2400">
                <a:solidFill>
                  <a:schemeClr val="tx1"/>
                </a:solidFill>
                <a:latin typeface="Arial" charset="0"/>
                <a:ea typeface="微软雅黑" charset="0"/>
                <a:cs typeface="微软雅黑" charset="0"/>
              </a:defRPr>
            </a:lvl9pPr>
          </a:lstStyle>
          <a:p>
            <a:pPr algn="ctr" eaLnBrk="1" hangingPunct="1">
              <a:lnSpc>
                <a:spcPct val="150000"/>
              </a:lnSpc>
            </a:pPr>
            <a:r>
              <a:rPr lang="zh-CN" altLang="en-US" sz="2100">
                <a:latin typeface="华文楷体" charset="0"/>
                <a:ea typeface="华文楷体" charset="0"/>
                <a:cs typeface="华文楷体" charset="0"/>
                <a:sym typeface="华文楷体" charset="0"/>
              </a:rPr>
              <a:t> </a:t>
            </a:r>
          </a:p>
        </p:txBody>
      </p:sp>
      <p:sp>
        <p:nvSpPr>
          <p:cNvPr id="38920" name="矩形 1"/>
          <p:cNvSpPr>
            <a:spLocks noChangeArrowheads="1"/>
          </p:cNvSpPr>
          <p:nvPr/>
        </p:nvSpPr>
        <p:spPr bwMode="auto">
          <a:xfrm>
            <a:off x="651100" y="3528589"/>
            <a:ext cx="7569037" cy="29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985" tIns="53492" rIns="106985" bIns="53492">
            <a:spAutoFit/>
          </a:bodyPr>
          <a:lstStyle/>
          <a:p>
            <a:pPr eaLnBrk="1" hangingPunct="1">
              <a:lnSpc>
                <a:spcPct val="150000"/>
              </a:lnSpc>
            </a:pPr>
            <a:r>
              <a:rPr lang="zh-CN" altLang="en-US">
                <a:latin typeface="微软雅黑" charset="0"/>
                <a:sym typeface="华文楷体" charset="0"/>
              </a:rPr>
              <a:t>已有   痴呆患者数据库 </a:t>
            </a:r>
            <a:r>
              <a:rPr lang="en-US" altLang="zh-CN">
                <a:latin typeface="微软雅黑" charset="0"/>
                <a:sym typeface="华文楷体" charset="0"/>
              </a:rPr>
              <a:t>2000</a:t>
            </a:r>
            <a:r>
              <a:rPr lang="zh-CN" altLang="en-US">
                <a:latin typeface="微软雅黑" charset="0"/>
                <a:sym typeface="华文楷体" charset="0"/>
              </a:rPr>
              <a:t>例</a:t>
            </a:r>
            <a:r>
              <a:rPr lang="en-US" altLang="zh-CN">
                <a:latin typeface="微软雅黑" charset="0"/>
                <a:sym typeface="华文楷体" charset="0"/>
              </a:rPr>
              <a:t>+</a:t>
            </a:r>
          </a:p>
          <a:p>
            <a:pPr eaLnBrk="1" hangingPunct="1">
              <a:lnSpc>
                <a:spcPct val="150000"/>
              </a:lnSpc>
            </a:pPr>
            <a:r>
              <a:rPr lang="zh-CN" altLang="en-US">
                <a:latin typeface="微软雅黑" charset="0"/>
                <a:sym typeface="华文楷体" charset="0"/>
              </a:rPr>
              <a:t>已有   痴呆患者认知评价数据库</a:t>
            </a:r>
            <a:r>
              <a:rPr lang="en-US" altLang="zh-CN">
                <a:latin typeface="微软雅黑" charset="0"/>
                <a:sym typeface="华文楷体" charset="0"/>
              </a:rPr>
              <a:t>3000</a:t>
            </a:r>
            <a:r>
              <a:rPr lang="zh-CN" altLang="en-US">
                <a:latin typeface="微软雅黑" charset="0"/>
                <a:sym typeface="华文楷体" charset="0"/>
              </a:rPr>
              <a:t>人次</a:t>
            </a:r>
            <a:r>
              <a:rPr lang="en-US" altLang="zh-CN">
                <a:latin typeface="微软雅黑" charset="0"/>
                <a:sym typeface="华文楷体" charset="0"/>
              </a:rPr>
              <a:t>+</a:t>
            </a:r>
          </a:p>
          <a:p>
            <a:pPr eaLnBrk="1" hangingPunct="1">
              <a:lnSpc>
                <a:spcPct val="150000"/>
              </a:lnSpc>
            </a:pPr>
            <a:r>
              <a:rPr lang="zh-CN" altLang="en-US">
                <a:latin typeface="微软雅黑" charset="0"/>
                <a:sym typeface="华文楷体" charset="0"/>
              </a:rPr>
              <a:t>已有   认知障碍人群功能磁共振</a:t>
            </a:r>
            <a:r>
              <a:rPr lang="en-US" altLang="zh-CN">
                <a:latin typeface="微软雅黑" charset="0"/>
                <a:sym typeface="华文楷体" charset="0"/>
              </a:rPr>
              <a:t>700</a:t>
            </a:r>
            <a:r>
              <a:rPr lang="zh-CN" altLang="en-US">
                <a:latin typeface="微软雅黑" charset="0"/>
                <a:sym typeface="华文楷体" charset="0"/>
              </a:rPr>
              <a:t>人次</a:t>
            </a:r>
            <a:endParaRPr lang="en-US" altLang="zh-CN">
              <a:latin typeface="微软雅黑" charset="0"/>
              <a:sym typeface="华文楷体" charset="0"/>
            </a:endParaRPr>
          </a:p>
          <a:p>
            <a:pPr eaLnBrk="1" hangingPunct="1">
              <a:lnSpc>
                <a:spcPct val="150000"/>
              </a:lnSpc>
            </a:pPr>
            <a:r>
              <a:rPr lang="zh-CN" altLang="en-US">
                <a:latin typeface="微软雅黑" charset="0"/>
                <a:sym typeface="华文楷体" charset="0"/>
              </a:rPr>
              <a:t>已有    痴呆人群</a:t>
            </a:r>
            <a:r>
              <a:rPr lang="en-US" altLang="zh-CN">
                <a:latin typeface="微软雅黑" charset="0"/>
                <a:sym typeface="华文楷体" charset="0"/>
              </a:rPr>
              <a:t>FDG-PET</a:t>
            </a:r>
            <a:r>
              <a:rPr lang="zh-CN" altLang="en-US">
                <a:latin typeface="微软雅黑" charset="0"/>
                <a:sym typeface="华文楷体" charset="0"/>
              </a:rPr>
              <a:t>数据</a:t>
            </a:r>
            <a:r>
              <a:rPr lang="en-US" altLang="zh-CN">
                <a:latin typeface="微软雅黑" charset="0"/>
                <a:sym typeface="华文楷体" charset="0"/>
              </a:rPr>
              <a:t>300</a:t>
            </a:r>
            <a:r>
              <a:rPr lang="zh-CN" altLang="en-US">
                <a:latin typeface="微软雅黑" charset="0"/>
                <a:sym typeface="华文楷体" charset="0"/>
              </a:rPr>
              <a:t>份  </a:t>
            </a:r>
            <a:r>
              <a:rPr lang="en-US" altLang="zh-CN">
                <a:latin typeface="微软雅黑" charset="0"/>
                <a:sym typeface="华文楷体" charset="0"/>
              </a:rPr>
              <a:t>+</a:t>
            </a:r>
          </a:p>
          <a:p>
            <a:pPr eaLnBrk="1" hangingPunct="1">
              <a:lnSpc>
                <a:spcPct val="150000"/>
              </a:lnSpc>
            </a:pPr>
            <a:r>
              <a:rPr lang="zh-CN" altLang="en-US">
                <a:latin typeface="微软雅黑" charset="0"/>
                <a:sym typeface="华文楷体" charset="0"/>
              </a:rPr>
              <a:t>已有    认知障碍人群基因研究用血</a:t>
            </a:r>
            <a:r>
              <a:rPr lang="en-US" altLang="zh-CN">
                <a:latin typeface="微软雅黑" charset="0"/>
                <a:sym typeface="华文楷体" charset="0"/>
              </a:rPr>
              <a:t>2000</a:t>
            </a:r>
            <a:r>
              <a:rPr lang="zh-CN" altLang="en-US">
                <a:latin typeface="微软雅黑" charset="0"/>
                <a:sym typeface="华文楷体" charset="0"/>
              </a:rPr>
              <a:t>份</a:t>
            </a:r>
            <a:r>
              <a:rPr lang="en-US" altLang="zh-CN">
                <a:latin typeface="微软雅黑" charset="0"/>
                <a:sym typeface="华文楷体" charset="0"/>
              </a:rPr>
              <a:t>+</a:t>
            </a:r>
          </a:p>
          <a:p>
            <a:pPr eaLnBrk="1" hangingPunct="1">
              <a:lnSpc>
                <a:spcPct val="150000"/>
              </a:lnSpc>
            </a:pPr>
            <a:r>
              <a:rPr lang="zh-CN" altLang="en-US">
                <a:latin typeface="微软雅黑" charset="0"/>
                <a:sym typeface="华文楷体" charset="0"/>
              </a:rPr>
              <a:t>已有     痴呆以及对照人群脑脊液生物标记数据</a:t>
            </a:r>
            <a:r>
              <a:rPr lang="en-US" altLang="zh-CN">
                <a:latin typeface="微软雅黑" charset="0"/>
                <a:sym typeface="华文楷体" charset="0"/>
              </a:rPr>
              <a:t>100+</a:t>
            </a:r>
          </a:p>
        </p:txBody>
      </p:sp>
      <p:sp>
        <p:nvSpPr>
          <p:cNvPr id="38" name="直接连接符 29"/>
          <p:cNvSpPr/>
          <p:nvPr/>
        </p:nvSpPr>
        <p:spPr>
          <a:xfrm>
            <a:off x="3441529" y="3192533"/>
            <a:ext cx="1943611" cy="0"/>
          </a:xfrm>
          <a:prstGeom prst="line">
            <a:avLst/>
          </a:prstGeom>
          <a:noFill/>
          <a:ln w="19050" cap="flat">
            <a:solidFill>
              <a:srgbClr val="767171"/>
            </a:solidFill>
            <a:prstDash val="sysDot"/>
            <a:miter lim="800000"/>
            <a:headEnd type="oval" w="med" len="med"/>
            <a:tailEnd type="oval" w="med" len="med"/>
          </a:ln>
          <a:effectLst/>
        </p:spPr>
        <p:txBody>
          <a:bodyPr lIns="40118" tIns="40118" rIns="40118" bIns="40118"/>
          <a:lstStyle/>
          <a:p>
            <a:pPr fontAlgn="auto">
              <a:spcBef>
                <a:spcPts val="0"/>
              </a:spcBef>
              <a:spcAft>
                <a:spcPts val="0"/>
              </a:spcAft>
              <a:defRPr/>
            </a:pPr>
            <a:endParaRPr sz="1600" kern="0">
              <a:latin typeface="+mn-lt"/>
              <a:ea typeface="+mn-ea"/>
              <a:cs typeface="+mn-cs"/>
              <a:sym typeface="等线"/>
            </a:endParaRPr>
          </a:p>
        </p:txBody>
      </p:sp>
      <p:sp>
        <p:nvSpPr>
          <p:cNvPr id="39" name="直接连接符 29"/>
          <p:cNvSpPr/>
          <p:nvPr/>
        </p:nvSpPr>
        <p:spPr>
          <a:xfrm>
            <a:off x="5832770" y="3192533"/>
            <a:ext cx="1945549" cy="0"/>
          </a:xfrm>
          <a:prstGeom prst="line">
            <a:avLst/>
          </a:prstGeom>
          <a:noFill/>
          <a:ln w="19050" cap="flat">
            <a:solidFill>
              <a:srgbClr val="767171"/>
            </a:solidFill>
            <a:prstDash val="sysDot"/>
            <a:miter lim="800000"/>
            <a:headEnd type="oval" w="med" len="med"/>
            <a:tailEnd type="oval" w="med" len="med"/>
          </a:ln>
          <a:effectLst/>
        </p:spPr>
        <p:txBody>
          <a:bodyPr lIns="40118" tIns="40118" rIns="40118" bIns="40118"/>
          <a:lstStyle/>
          <a:p>
            <a:pPr fontAlgn="auto">
              <a:spcBef>
                <a:spcPts val="0"/>
              </a:spcBef>
              <a:spcAft>
                <a:spcPts val="0"/>
              </a:spcAft>
              <a:defRPr/>
            </a:pPr>
            <a:endParaRPr sz="1600" kern="0">
              <a:latin typeface="+mn-lt"/>
              <a:ea typeface="+mn-ea"/>
              <a:cs typeface="+mn-cs"/>
              <a:sym typeface="等线"/>
            </a:endParaRPr>
          </a:p>
        </p:txBody>
      </p:sp>
      <p:sp>
        <p:nvSpPr>
          <p:cNvPr id="40" name="直接连接符 29"/>
          <p:cNvSpPr/>
          <p:nvPr/>
        </p:nvSpPr>
        <p:spPr>
          <a:xfrm>
            <a:off x="8274396" y="3192533"/>
            <a:ext cx="1943611" cy="0"/>
          </a:xfrm>
          <a:prstGeom prst="line">
            <a:avLst/>
          </a:prstGeom>
          <a:noFill/>
          <a:ln w="19050" cap="flat">
            <a:solidFill>
              <a:srgbClr val="767171"/>
            </a:solidFill>
            <a:prstDash val="sysDot"/>
            <a:miter lim="800000"/>
            <a:headEnd type="oval" w="med" len="med"/>
            <a:tailEnd type="oval" w="med" len="med"/>
          </a:ln>
          <a:effectLst/>
        </p:spPr>
        <p:txBody>
          <a:bodyPr lIns="40118" tIns="40118" rIns="40118" bIns="40118"/>
          <a:lstStyle/>
          <a:p>
            <a:pPr fontAlgn="auto">
              <a:spcBef>
                <a:spcPts val="0"/>
              </a:spcBef>
              <a:spcAft>
                <a:spcPts val="0"/>
              </a:spcAft>
              <a:defRPr/>
            </a:pPr>
            <a:endParaRPr sz="1600" kern="0">
              <a:latin typeface="+mn-lt"/>
              <a:ea typeface="+mn-ea"/>
              <a:cs typeface="+mn-cs"/>
              <a:sym typeface="等线"/>
            </a:endParaRPr>
          </a:p>
        </p:txBody>
      </p:sp>
      <p:sp>
        <p:nvSpPr>
          <p:cNvPr id="41" name="直接连接符 29"/>
          <p:cNvSpPr/>
          <p:nvPr/>
        </p:nvSpPr>
        <p:spPr>
          <a:xfrm>
            <a:off x="794498" y="3192533"/>
            <a:ext cx="1943611" cy="0"/>
          </a:xfrm>
          <a:prstGeom prst="line">
            <a:avLst/>
          </a:prstGeom>
          <a:noFill/>
          <a:ln w="19050" cap="flat">
            <a:solidFill>
              <a:srgbClr val="767171"/>
            </a:solidFill>
            <a:prstDash val="sysDot"/>
            <a:miter lim="800000"/>
            <a:headEnd type="oval" w="med" len="med"/>
            <a:tailEnd type="oval" w="med" len="med"/>
          </a:ln>
          <a:effectLst/>
        </p:spPr>
        <p:txBody>
          <a:bodyPr lIns="40118" tIns="40118" rIns="40118" bIns="40118"/>
          <a:lstStyle/>
          <a:p>
            <a:pPr fontAlgn="auto">
              <a:spcBef>
                <a:spcPts val="0"/>
              </a:spcBef>
              <a:spcAft>
                <a:spcPts val="0"/>
              </a:spcAft>
              <a:defRPr/>
            </a:pPr>
            <a:endParaRPr sz="1600" kern="0">
              <a:latin typeface="+mn-lt"/>
              <a:ea typeface="+mn-ea"/>
              <a:cs typeface="+mn-cs"/>
              <a:sym typeface="等线"/>
            </a:endParaRPr>
          </a:p>
        </p:txBody>
      </p:sp>
      <p:sp>
        <p:nvSpPr>
          <p:cNvPr id="38925" name="灯片编号占位符 2"/>
          <p:cNvSpPr>
            <a:spLocks noGrp="1" noChangeArrowheads="1"/>
          </p:cNvSpPr>
          <p:nvPr>
            <p:ph type="sldNum" sz="quarter" idx="12"/>
          </p:nvPr>
        </p:nvSpPr>
        <p:spPr bwMode="auto">
          <a:xfrm>
            <a:off x="558086" y="7008171"/>
            <a:ext cx="2604400" cy="4025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ea typeface="ＭＳ Ｐゴシック" charset="0"/>
                <a:cs typeface="微软雅黑" charset="0"/>
              </a:defRPr>
            </a:lvl1pPr>
            <a:lvl2pPr marL="869252" indent="-334328">
              <a:defRPr sz="2800">
                <a:solidFill>
                  <a:schemeClr val="tx1"/>
                </a:solidFill>
                <a:latin typeface="Arial" charset="0"/>
                <a:ea typeface="微软雅黑" charset="0"/>
                <a:cs typeface="微软雅黑" charset="0"/>
              </a:defRPr>
            </a:lvl2pPr>
            <a:lvl3pPr marL="1337310" indent="-267462">
              <a:defRPr sz="2800">
                <a:solidFill>
                  <a:schemeClr val="tx1"/>
                </a:solidFill>
                <a:latin typeface="Arial" charset="0"/>
                <a:ea typeface="微软雅黑" charset="0"/>
                <a:cs typeface="微软雅黑" charset="0"/>
              </a:defRPr>
            </a:lvl3pPr>
            <a:lvl4pPr marL="1872234" indent="-267462">
              <a:defRPr sz="2800">
                <a:solidFill>
                  <a:schemeClr val="tx1"/>
                </a:solidFill>
                <a:latin typeface="Arial" charset="0"/>
                <a:ea typeface="微软雅黑" charset="0"/>
                <a:cs typeface="微软雅黑" charset="0"/>
              </a:defRPr>
            </a:lvl4pPr>
            <a:lvl5pPr marL="2407158" indent="-267462">
              <a:defRPr sz="2800">
                <a:solidFill>
                  <a:schemeClr val="tx1"/>
                </a:solidFill>
                <a:latin typeface="Arial" charset="0"/>
                <a:ea typeface="微软雅黑" charset="0"/>
                <a:cs typeface="微软雅黑" charset="0"/>
              </a:defRPr>
            </a:lvl5pPr>
            <a:lvl6pPr marL="2942082" indent="-267462" eaLnBrk="0" fontAlgn="base" hangingPunct="0">
              <a:spcBef>
                <a:spcPct val="0"/>
              </a:spcBef>
              <a:spcAft>
                <a:spcPct val="0"/>
              </a:spcAft>
              <a:defRPr sz="2800">
                <a:solidFill>
                  <a:schemeClr val="tx1"/>
                </a:solidFill>
                <a:latin typeface="Arial" charset="0"/>
                <a:ea typeface="微软雅黑" charset="0"/>
                <a:cs typeface="微软雅黑" charset="0"/>
              </a:defRPr>
            </a:lvl6pPr>
            <a:lvl7pPr marL="3477006" indent="-267462" eaLnBrk="0" fontAlgn="base" hangingPunct="0">
              <a:spcBef>
                <a:spcPct val="0"/>
              </a:spcBef>
              <a:spcAft>
                <a:spcPct val="0"/>
              </a:spcAft>
              <a:defRPr sz="2800">
                <a:solidFill>
                  <a:schemeClr val="tx1"/>
                </a:solidFill>
                <a:latin typeface="Arial" charset="0"/>
                <a:ea typeface="微软雅黑" charset="0"/>
                <a:cs typeface="微软雅黑" charset="0"/>
              </a:defRPr>
            </a:lvl7pPr>
            <a:lvl8pPr marL="4011930" indent="-267462" eaLnBrk="0" fontAlgn="base" hangingPunct="0">
              <a:spcBef>
                <a:spcPct val="0"/>
              </a:spcBef>
              <a:spcAft>
                <a:spcPct val="0"/>
              </a:spcAft>
              <a:defRPr sz="2800">
                <a:solidFill>
                  <a:schemeClr val="tx1"/>
                </a:solidFill>
                <a:latin typeface="Arial" charset="0"/>
                <a:ea typeface="微软雅黑" charset="0"/>
                <a:cs typeface="微软雅黑" charset="0"/>
              </a:defRPr>
            </a:lvl8pPr>
            <a:lvl9pPr marL="4546854" indent="-267462" eaLnBrk="0" fontAlgn="base" hangingPunct="0">
              <a:spcBef>
                <a:spcPct val="0"/>
              </a:spcBef>
              <a:spcAft>
                <a:spcPct val="0"/>
              </a:spcAft>
              <a:defRPr sz="2800">
                <a:solidFill>
                  <a:schemeClr val="tx1"/>
                </a:solidFill>
                <a:latin typeface="Arial" charset="0"/>
                <a:ea typeface="微软雅黑" charset="0"/>
                <a:cs typeface="微软雅黑" charset="0"/>
              </a:defRPr>
            </a:lvl9pPr>
          </a:lstStyle>
          <a:p>
            <a:pPr algn="l"/>
            <a:fld id="{E2D9D108-00DD-E444-AAAE-10F7729850B8}" type="slidenum">
              <a:rPr lang="en-US" altLang="zh-CN" sz="1400">
                <a:solidFill>
                  <a:srgbClr val="898989"/>
                </a:solidFill>
              </a:rPr>
              <a:pPr algn="l"/>
              <a:t>25</a:t>
            </a:fld>
            <a:endParaRPr lang="en-US" altLang="zh-CN" sz="1400">
              <a:solidFill>
                <a:srgbClr val="898989"/>
              </a:solidFill>
            </a:endParaRPr>
          </a:p>
        </p:txBody>
      </p:sp>
      <p:pic>
        <p:nvPicPr>
          <p:cNvPr id="38926" name="Content Placeholder 4" descr="Content Placeholder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1477" y="3516338"/>
            <a:ext cx="2776864" cy="333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8927" name="Rectangle 29"/>
          <p:cNvSpPr>
            <a:spLocks noChangeArrowheads="1"/>
          </p:cNvSpPr>
          <p:nvPr/>
        </p:nvSpPr>
        <p:spPr bwMode="auto">
          <a:xfrm>
            <a:off x="900336" y="684287"/>
            <a:ext cx="6662360" cy="538916"/>
          </a:xfrm>
          <a:prstGeom prst="rect">
            <a:avLst/>
          </a:prstGeom>
          <a:solidFill>
            <a:schemeClr val="bg1"/>
          </a:solidFill>
          <a:ln>
            <a:noFill/>
          </a:ln>
          <a:extLst/>
        </p:spPr>
        <p:txBody>
          <a:bodyPr wrap="none" lIns="106985" tIns="53492" rIns="106985" bIns="53492">
            <a:spAutoFit/>
          </a:bodyPr>
          <a:lstStyle/>
          <a:p>
            <a:r>
              <a:rPr lang="en-US" altLang="zh-CN" sz="2800" dirty="0" smtClean="0"/>
              <a:t>Dr. Jing </a:t>
            </a:r>
            <a:r>
              <a:rPr lang="en-US" altLang="zh-CN" sz="2800" dirty="0" err="1" smtClean="0"/>
              <a:t>Gao</a:t>
            </a:r>
            <a:r>
              <a:rPr lang="en-US" altLang="zh-CN" sz="2800" dirty="0" smtClean="0"/>
              <a:t> from Peking </a:t>
            </a:r>
            <a:r>
              <a:rPr lang="en-US" altLang="zh-CN" sz="2800" dirty="0"/>
              <a:t>U</a:t>
            </a:r>
            <a:r>
              <a:rPr lang="en-US" altLang="zh-CN" sz="2800" dirty="0" smtClean="0"/>
              <a:t>nion Hospital</a:t>
            </a:r>
            <a:endParaRPr lang="zh-CN" altLang="en-US" sz="2800" dirty="0"/>
          </a:p>
        </p:txBody>
      </p:sp>
    </p:spTree>
    <p:extLst>
      <p:ext uri="{BB962C8B-B14F-4D97-AF65-F5344CB8AC3E}">
        <p14:creationId xmlns:p14="http://schemas.microsoft.com/office/powerpoint/2010/main" val="68443616"/>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3A3792AF-7DEE-4B79-ADFA-A58DAECE2218}"/>
              </a:ext>
            </a:extLst>
          </p:cNvPr>
          <p:cNvPicPr>
            <a:picLocks noChangeAspect="1"/>
          </p:cNvPicPr>
          <p:nvPr/>
        </p:nvPicPr>
        <p:blipFill rotWithShape="1">
          <a:blip r:embed="rId2">
            <a:extLst>
              <a:ext uri="{28A0092B-C50C-407E-A947-70E740481C1C}">
                <a14:useLocalDpi xmlns:a14="http://schemas.microsoft.com/office/drawing/2010/main" val="0"/>
              </a:ext>
            </a:extLst>
          </a:blip>
          <a:srcRect t="5811"/>
          <a:stretch/>
        </p:blipFill>
        <p:spPr>
          <a:xfrm>
            <a:off x="0" y="1"/>
            <a:ext cx="11210837" cy="7353279"/>
          </a:xfrm>
          <a:prstGeom prst="rect">
            <a:avLst/>
          </a:prstGeom>
        </p:spPr>
      </p:pic>
      <p:sp>
        <p:nvSpPr>
          <p:cNvPr id="4" name="TextBox 3"/>
          <p:cNvSpPr txBox="1"/>
          <p:nvPr/>
        </p:nvSpPr>
        <p:spPr>
          <a:xfrm>
            <a:off x="1404392" y="3420591"/>
            <a:ext cx="6048672" cy="723568"/>
          </a:xfrm>
          <a:prstGeom prst="rect">
            <a:avLst/>
          </a:prstGeom>
          <a:noFill/>
        </p:spPr>
        <p:txBody>
          <a:bodyPr wrap="square" lIns="106972" tIns="53485" rIns="106972" bIns="53485" rtlCol="0">
            <a:spAutoFit/>
          </a:bodyPr>
          <a:lstStyle/>
          <a:p>
            <a:pPr algn="just"/>
            <a:r>
              <a:rPr lang="en-US" altLang="zh-CN" sz="4000" b="1" dirty="0">
                <a:solidFill>
                  <a:srgbClr val="002060"/>
                </a:solidFill>
                <a:latin typeface="Arial"/>
                <a:ea typeface="黑体"/>
                <a:cs typeface="Arial"/>
              </a:rPr>
              <a:t>Why is </a:t>
            </a:r>
            <a:r>
              <a:rPr lang="en-US" altLang="zh-CN" sz="4000" b="1" dirty="0" smtClean="0">
                <a:solidFill>
                  <a:srgbClr val="002060"/>
                </a:solidFill>
                <a:latin typeface="Arial"/>
                <a:ea typeface="黑体"/>
                <a:cs typeface="Arial"/>
              </a:rPr>
              <a:t>CAADI </a:t>
            </a:r>
            <a:r>
              <a:rPr lang="en-US" altLang="zh-CN" sz="4000" b="1" dirty="0">
                <a:solidFill>
                  <a:srgbClr val="002060"/>
                </a:solidFill>
                <a:latin typeface="Arial"/>
                <a:ea typeface="黑体"/>
                <a:cs typeface="Arial"/>
              </a:rPr>
              <a:t>in Hefei?</a:t>
            </a:r>
            <a:endParaRPr lang="en-US" sz="4000" b="1" dirty="0">
              <a:solidFill>
                <a:srgbClr val="002060"/>
              </a:solidFill>
              <a:latin typeface="Arial"/>
              <a:ea typeface="黑体"/>
              <a:cs typeface="Arial"/>
            </a:endParaRPr>
          </a:p>
        </p:txBody>
      </p:sp>
      <p:sp>
        <p:nvSpPr>
          <p:cNvPr id="5" name="星形: 五角 4">
            <a:extLst>
              <a:ext uri="{FF2B5EF4-FFF2-40B4-BE49-F238E27FC236}">
                <a16:creationId xmlns:a16="http://schemas.microsoft.com/office/drawing/2014/main" xmlns="" id="{8FD1B171-0482-4798-ACDB-47B634FF5535}"/>
              </a:ext>
            </a:extLst>
          </p:cNvPr>
          <p:cNvSpPr/>
          <p:nvPr/>
        </p:nvSpPr>
        <p:spPr>
          <a:xfrm>
            <a:off x="7075110" y="4256985"/>
            <a:ext cx="263692" cy="238176"/>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106972" tIns="53485" rIns="106972" bIns="53485" rtlCol="0" anchor="ctr"/>
          <a:lstStyle/>
          <a:p>
            <a:pPr algn="ctr"/>
            <a:endParaRPr lang="zh-CN" altLang="en-US"/>
          </a:p>
        </p:txBody>
      </p:sp>
      <p:sp>
        <p:nvSpPr>
          <p:cNvPr id="6" name="矩形 5">
            <a:extLst>
              <a:ext uri="{FF2B5EF4-FFF2-40B4-BE49-F238E27FC236}">
                <a16:creationId xmlns:a16="http://schemas.microsoft.com/office/drawing/2014/main" xmlns="" id="{14A3B758-B120-41F7-9FC2-A4AFB4280182}"/>
              </a:ext>
            </a:extLst>
          </p:cNvPr>
          <p:cNvSpPr/>
          <p:nvPr/>
        </p:nvSpPr>
        <p:spPr>
          <a:xfrm>
            <a:off x="307020" y="6241788"/>
            <a:ext cx="2461124" cy="131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6972" tIns="53485" rIns="106972" bIns="53485" rtlCol="0" anchor="ctr"/>
          <a:lstStyle/>
          <a:p>
            <a:pPr algn="ctr"/>
            <a:endParaRPr lang="zh-CN" altLang="en-US"/>
          </a:p>
        </p:txBody>
      </p:sp>
      <p:sp>
        <p:nvSpPr>
          <p:cNvPr id="7" name="矩形 6">
            <a:extLst>
              <a:ext uri="{FF2B5EF4-FFF2-40B4-BE49-F238E27FC236}">
                <a16:creationId xmlns:a16="http://schemas.microsoft.com/office/drawing/2014/main" xmlns="" id="{52C5CEE8-014C-4A45-8E67-10636354C5DE}"/>
              </a:ext>
            </a:extLst>
          </p:cNvPr>
          <p:cNvSpPr/>
          <p:nvPr/>
        </p:nvSpPr>
        <p:spPr>
          <a:xfrm>
            <a:off x="9272542" y="4653945"/>
            <a:ext cx="2021637" cy="2778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6972" tIns="53485" rIns="106972" bIns="53485" rtlCol="0" anchor="ctr"/>
          <a:lstStyle/>
          <a:p>
            <a:pPr algn="ctr"/>
            <a:endParaRPr lang="zh-CN" altLang="en-US"/>
          </a:p>
        </p:txBody>
      </p:sp>
    </p:spTree>
    <p:extLst>
      <p:ext uri="{BB962C8B-B14F-4D97-AF65-F5344CB8AC3E}">
        <p14:creationId xmlns:p14="http://schemas.microsoft.com/office/powerpoint/2010/main" val="316763211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448" y="1427663"/>
            <a:ext cx="7128792" cy="5881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椭圆 4"/>
          <p:cNvSpPr/>
          <p:nvPr/>
        </p:nvSpPr>
        <p:spPr>
          <a:xfrm>
            <a:off x="8075518" y="5004768"/>
            <a:ext cx="4639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zh-CN" altLang="en-US"/>
          </a:p>
        </p:txBody>
      </p:sp>
      <p:sp>
        <p:nvSpPr>
          <p:cNvPr id="10" name="TextBox 9"/>
          <p:cNvSpPr txBox="1"/>
          <p:nvPr/>
        </p:nvSpPr>
        <p:spPr>
          <a:xfrm>
            <a:off x="8245152" y="4943793"/>
            <a:ext cx="936104" cy="276987"/>
          </a:xfrm>
          <a:prstGeom prst="rect">
            <a:avLst/>
          </a:prstGeom>
          <a:noFill/>
        </p:spPr>
        <p:txBody>
          <a:bodyPr wrap="square" lIns="91430" tIns="45714" rIns="91430" bIns="45714" rtlCol="0">
            <a:spAutoFit/>
          </a:bodyPr>
          <a:lstStyle/>
          <a:p>
            <a:r>
              <a:rPr lang="en-US" altLang="zh-CN" sz="1200" b="1" dirty="0">
                <a:solidFill>
                  <a:schemeClr val="tx2">
                    <a:lumMod val="50000"/>
                  </a:schemeClr>
                </a:solidFill>
              </a:rPr>
              <a:t>Shanghai</a:t>
            </a:r>
            <a:endParaRPr lang="zh-CN" altLang="en-US" sz="1200" b="1" dirty="0">
              <a:solidFill>
                <a:schemeClr val="tx2">
                  <a:lumMod val="50000"/>
                </a:schemeClr>
              </a:solidFill>
            </a:endParaRPr>
          </a:p>
        </p:txBody>
      </p:sp>
      <p:sp>
        <p:nvSpPr>
          <p:cNvPr id="2" name="TextBox 1"/>
          <p:cNvSpPr txBox="1"/>
          <p:nvPr/>
        </p:nvSpPr>
        <p:spPr>
          <a:xfrm>
            <a:off x="7165032" y="4932760"/>
            <a:ext cx="1044116" cy="400097"/>
          </a:xfrm>
          <a:prstGeom prst="rect">
            <a:avLst/>
          </a:prstGeom>
          <a:noFill/>
        </p:spPr>
        <p:txBody>
          <a:bodyPr wrap="square" lIns="91430" tIns="45714" rIns="91430" bIns="45714" rtlCol="0">
            <a:spAutoFit/>
          </a:bodyPr>
          <a:lstStyle/>
          <a:p>
            <a:r>
              <a:rPr lang="en-US" altLang="zh-CN" sz="2000" b="1" dirty="0">
                <a:solidFill>
                  <a:schemeClr val="tx2">
                    <a:lumMod val="50000"/>
                  </a:schemeClr>
                </a:solidFill>
              </a:rPr>
              <a:t>Hefei</a:t>
            </a:r>
            <a:endParaRPr lang="zh-CN" altLang="en-US" sz="2000" b="1" dirty="0">
              <a:solidFill>
                <a:schemeClr val="tx2">
                  <a:lumMod val="50000"/>
                </a:schemeClr>
              </a:solidFill>
            </a:endParaRPr>
          </a:p>
        </p:txBody>
      </p:sp>
      <p:sp>
        <p:nvSpPr>
          <p:cNvPr id="7" name="五角星 6"/>
          <p:cNvSpPr/>
          <p:nvPr/>
        </p:nvSpPr>
        <p:spPr>
          <a:xfrm>
            <a:off x="7453065" y="4932759"/>
            <a:ext cx="72008" cy="7200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zh-CN" altLang="en-US"/>
          </a:p>
        </p:txBody>
      </p:sp>
      <p:sp>
        <p:nvSpPr>
          <p:cNvPr id="11" name="椭圆 10"/>
          <p:cNvSpPr/>
          <p:nvPr/>
        </p:nvSpPr>
        <p:spPr>
          <a:xfrm>
            <a:off x="7219314" y="3613756"/>
            <a:ext cx="4639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zh-CN" altLang="en-US"/>
          </a:p>
        </p:txBody>
      </p:sp>
      <p:sp>
        <p:nvSpPr>
          <p:cNvPr id="12" name="TextBox 11"/>
          <p:cNvSpPr txBox="1"/>
          <p:nvPr/>
        </p:nvSpPr>
        <p:spPr>
          <a:xfrm>
            <a:off x="6877000" y="3348584"/>
            <a:ext cx="936104" cy="276987"/>
          </a:xfrm>
          <a:prstGeom prst="rect">
            <a:avLst/>
          </a:prstGeom>
          <a:noFill/>
        </p:spPr>
        <p:txBody>
          <a:bodyPr wrap="square" lIns="91430" tIns="45714" rIns="91430" bIns="45714" rtlCol="0">
            <a:spAutoFit/>
          </a:bodyPr>
          <a:lstStyle/>
          <a:p>
            <a:r>
              <a:rPr lang="en-US" altLang="zh-CN" sz="1200" b="1" dirty="0">
                <a:solidFill>
                  <a:schemeClr val="tx2">
                    <a:lumMod val="50000"/>
                  </a:schemeClr>
                </a:solidFill>
              </a:rPr>
              <a:t>Beijing</a:t>
            </a:r>
            <a:endParaRPr lang="zh-CN" altLang="en-US" sz="1200" b="1" dirty="0">
              <a:solidFill>
                <a:schemeClr val="tx2">
                  <a:lumMod val="50000"/>
                </a:schemeClr>
              </a:solidFill>
            </a:endParaRPr>
          </a:p>
        </p:txBody>
      </p:sp>
      <p:sp>
        <p:nvSpPr>
          <p:cNvPr id="16" name="椭圆 15"/>
          <p:cNvSpPr/>
          <p:nvPr/>
        </p:nvSpPr>
        <p:spPr>
          <a:xfrm>
            <a:off x="6347326" y="4599009"/>
            <a:ext cx="4639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zh-CN" altLang="en-US"/>
          </a:p>
        </p:txBody>
      </p:sp>
      <p:sp>
        <p:nvSpPr>
          <p:cNvPr id="17" name="TextBox 16"/>
          <p:cNvSpPr txBox="1"/>
          <p:nvPr/>
        </p:nvSpPr>
        <p:spPr>
          <a:xfrm>
            <a:off x="6084912" y="4367729"/>
            <a:ext cx="936104" cy="276987"/>
          </a:xfrm>
          <a:prstGeom prst="rect">
            <a:avLst/>
          </a:prstGeom>
          <a:noFill/>
        </p:spPr>
        <p:txBody>
          <a:bodyPr wrap="square" lIns="91430" tIns="45714" rIns="91430" bIns="45714" rtlCol="0">
            <a:spAutoFit/>
          </a:bodyPr>
          <a:lstStyle/>
          <a:p>
            <a:r>
              <a:rPr lang="en-US" altLang="zh-CN" sz="1200" b="1" dirty="0">
                <a:solidFill>
                  <a:schemeClr val="tx2">
                    <a:lumMod val="50000"/>
                  </a:schemeClr>
                </a:solidFill>
              </a:rPr>
              <a:t>Xi’an</a:t>
            </a:r>
            <a:endParaRPr lang="zh-CN" altLang="en-US" sz="1200" b="1" dirty="0">
              <a:solidFill>
                <a:schemeClr val="tx2">
                  <a:lumMod val="50000"/>
                </a:schemeClr>
              </a:solidFill>
            </a:endParaRPr>
          </a:p>
        </p:txBody>
      </p:sp>
      <p:sp>
        <p:nvSpPr>
          <p:cNvPr id="18" name="椭圆 17"/>
          <p:cNvSpPr/>
          <p:nvPr/>
        </p:nvSpPr>
        <p:spPr>
          <a:xfrm>
            <a:off x="5538978" y="5200020"/>
            <a:ext cx="4639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zh-CN" altLang="en-US"/>
          </a:p>
        </p:txBody>
      </p:sp>
      <p:sp>
        <p:nvSpPr>
          <p:cNvPr id="19" name="TextBox 18"/>
          <p:cNvSpPr txBox="1"/>
          <p:nvPr/>
        </p:nvSpPr>
        <p:spPr>
          <a:xfrm>
            <a:off x="5132547" y="4911987"/>
            <a:ext cx="936104" cy="276987"/>
          </a:xfrm>
          <a:prstGeom prst="rect">
            <a:avLst/>
          </a:prstGeom>
          <a:noFill/>
        </p:spPr>
        <p:txBody>
          <a:bodyPr wrap="square" lIns="91430" tIns="45714" rIns="91430" bIns="45714" rtlCol="0">
            <a:spAutoFit/>
          </a:bodyPr>
          <a:lstStyle/>
          <a:p>
            <a:r>
              <a:rPr lang="en-US" altLang="zh-CN" sz="1200" b="1" dirty="0">
                <a:solidFill>
                  <a:schemeClr val="tx2">
                    <a:lumMod val="50000"/>
                  </a:schemeClr>
                </a:solidFill>
              </a:rPr>
              <a:t>Chengdu</a:t>
            </a:r>
            <a:endParaRPr lang="zh-CN" altLang="en-US" sz="1200" b="1" dirty="0">
              <a:solidFill>
                <a:schemeClr val="tx2">
                  <a:lumMod val="50000"/>
                </a:schemeClr>
              </a:solidFill>
            </a:endParaRPr>
          </a:p>
        </p:txBody>
      </p:sp>
      <p:sp>
        <p:nvSpPr>
          <p:cNvPr id="20" name="椭圆 19"/>
          <p:cNvSpPr/>
          <p:nvPr/>
        </p:nvSpPr>
        <p:spPr>
          <a:xfrm>
            <a:off x="5477356" y="6228904"/>
            <a:ext cx="4639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zh-CN" altLang="en-US"/>
          </a:p>
        </p:txBody>
      </p:sp>
      <p:sp>
        <p:nvSpPr>
          <p:cNvPr id="21" name="TextBox 20"/>
          <p:cNvSpPr txBox="1"/>
          <p:nvPr/>
        </p:nvSpPr>
        <p:spPr>
          <a:xfrm>
            <a:off x="5070926" y="5940872"/>
            <a:ext cx="936104" cy="276987"/>
          </a:xfrm>
          <a:prstGeom prst="rect">
            <a:avLst/>
          </a:prstGeom>
          <a:noFill/>
        </p:spPr>
        <p:txBody>
          <a:bodyPr wrap="square" lIns="91430" tIns="45714" rIns="91430" bIns="45714" rtlCol="0">
            <a:spAutoFit/>
          </a:bodyPr>
          <a:lstStyle/>
          <a:p>
            <a:r>
              <a:rPr lang="en-US" altLang="zh-CN" sz="1200" b="1" dirty="0">
                <a:solidFill>
                  <a:schemeClr val="tx2">
                    <a:lumMod val="50000"/>
                  </a:schemeClr>
                </a:solidFill>
              </a:rPr>
              <a:t>Kunming</a:t>
            </a:r>
            <a:endParaRPr lang="zh-CN" altLang="en-US" sz="1200" b="1" dirty="0">
              <a:solidFill>
                <a:schemeClr val="tx2">
                  <a:lumMod val="50000"/>
                </a:schemeClr>
              </a:solidFill>
            </a:endParaRPr>
          </a:p>
        </p:txBody>
      </p:sp>
      <p:sp>
        <p:nvSpPr>
          <p:cNvPr id="22" name="椭圆 21"/>
          <p:cNvSpPr/>
          <p:nvPr/>
        </p:nvSpPr>
        <p:spPr>
          <a:xfrm>
            <a:off x="7895498" y="5223427"/>
            <a:ext cx="4639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zh-CN" altLang="en-US"/>
          </a:p>
        </p:txBody>
      </p:sp>
      <p:sp>
        <p:nvSpPr>
          <p:cNvPr id="23" name="TextBox 22"/>
          <p:cNvSpPr txBox="1"/>
          <p:nvPr/>
        </p:nvSpPr>
        <p:spPr>
          <a:xfrm>
            <a:off x="7473836" y="5221287"/>
            <a:ext cx="936104" cy="276987"/>
          </a:xfrm>
          <a:prstGeom prst="rect">
            <a:avLst/>
          </a:prstGeom>
          <a:noFill/>
        </p:spPr>
        <p:txBody>
          <a:bodyPr wrap="square" lIns="91430" tIns="45714" rIns="91430" bIns="45714" rtlCol="0">
            <a:spAutoFit/>
          </a:bodyPr>
          <a:lstStyle/>
          <a:p>
            <a:r>
              <a:rPr lang="en-US" altLang="zh-CN" sz="1200" b="1" dirty="0">
                <a:solidFill>
                  <a:schemeClr val="tx2">
                    <a:lumMod val="50000"/>
                  </a:schemeClr>
                </a:solidFill>
              </a:rPr>
              <a:t>Hangzhou</a:t>
            </a:r>
            <a:endParaRPr lang="zh-CN" altLang="en-US" sz="1200" b="1" dirty="0">
              <a:solidFill>
                <a:schemeClr val="tx2">
                  <a:lumMod val="50000"/>
                </a:schemeClr>
              </a:solidFill>
            </a:endParaRPr>
          </a:p>
        </p:txBody>
      </p:sp>
      <p:sp>
        <p:nvSpPr>
          <p:cNvPr id="24" name="椭圆 23"/>
          <p:cNvSpPr/>
          <p:nvPr/>
        </p:nvSpPr>
        <p:spPr>
          <a:xfrm>
            <a:off x="7751483" y="4904537"/>
            <a:ext cx="4639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zh-CN" altLang="en-US"/>
          </a:p>
        </p:txBody>
      </p:sp>
      <p:sp>
        <p:nvSpPr>
          <p:cNvPr id="25" name="TextBox 24"/>
          <p:cNvSpPr txBox="1"/>
          <p:nvPr/>
        </p:nvSpPr>
        <p:spPr>
          <a:xfrm>
            <a:off x="7345052" y="4655761"/>
            <a:ext cx="936104" cy="276987"/>
          </a:xfrm>
          <a:prstGeom prst="rect">
            <a:avLst/>
          </a:prstGeom>
          <a:noFill/>
        </p:spPr>
        <p:txBody>
          <a:bodyPr wrap="square" lIns="91430" tIns="45714" rIns="91430" bIns="45714" rtlCol="0">
            <a:spAutoFit/>
          </a:bodyPr>
          <a:lstStyle/>
          <a:p>
            <a:r>
              <a:rPr lang="en-US" altLang="zh-CN" sz="1200" b="1" dirty="0">
                <a:solidFill>
                  <a:schemeClr val="tx2">
                    <a:lumMod val="50000"/>
                  </a:schemeClr>
                </a:solidFill>
              </a:rPr>
              <a:t>Nanjing</a:t>
            </a:r>
            <a:endParaRPr lang="zh-CN" altLang="en-US" sz="1200" b="1" dirty="0">
              <a:solidFill>
                <a:schemeClr val="tx2">
                  <a:lumMod val="50000"/>
                </a:schemeClr>
              </a:solidFill>
            </a:endParaRPr>
          </a:p>
        </p:txBody>
      </p:sp>
      <p:sp>
        <p:nvSpPr>
          <p:cNvPr id="26" name="椭圆 25"/>
          <p:cNvSpPr/>
          <p:nvPr/>
        </p:nvSpPr>
        <p:spPr>
          <a:xfrm>
            <a:off x="7091154" y="6424155"/>
            <a:ext cx="4639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zh-CN" altLang="en-US"/>
          </a:p>
        </p:txBody>
      </p:sp>
      <p:sp>
        <p:nvSpPr>
          <p:cNvPr id="27" name="TextBox 26"/>
          <p:cNvSpPr txBox="1"/>
          <p:nvPr/>
        </p:nvSpPr>
        <p:spPr>
          <a:xfrm>
            <a:off x="6684724" y="6136123"/>
            <a:ext cx="1066758" cy="276987"/>
          </a:xfrm>
          <a:prstGeom prst="rect">
            <a:avLst/>
          </a:prstGeom>
          <a:noFill/>
        </p:spPr>
        <p:txBody>
          <a:bodyPr wrap="square" lIns="91430" tIns="45714" rIns="91430" bIns="45714" rtlCol="0">
            <a:spAutoFit/>
          </a:bodyPr>
          <a:lstStyle/>
          <a:p>
            <a:r>
              <a:rPr lang="en-US" altLang="zh-CN" sz="1200" b="1" dirty="0">
                <a:solidFill>
                  <a:schemeClr val="tx2">
                    <a:lumMod val="50000"/>
                  </a:schemeClr>
                </a:solidFill>
              </a:rPr>
              <a:t>Guangzhou</a:t>
            </a:r>
            <a:endParaRPr lang="zh-CN" altLang="en-US" sz="1200" b="1" dirty="0">
              <a:solidFill>
                <a:schemeClr val="tx2">
                  <a:lumMod val="50000"/>
                </a:schemeClr>
              </a:solidFill>
            </a:endParaRPr>
          </a:p>
        </p:txBody>
      </p:sp>
      <p:sp>
        <p:nvSpPr>
          <p:cNvPr id="28" name="椭圆 27"/>
          <p:cNvSpPr/>
          <p:nvPr/>
        </p:nvSpPr>
        <p:spPr>
          <a:xfrm>
            <a:off x="8075518" y="2870818"/>
            <a:ext cx="4639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zh-CN" altLang="en-US"/>
          </a:p>
        </p:txBody>
      </p:sp>
      <p:sp>
        <p:nvSpPr>
          <p:cNvPr id="29" name="TextBox 28"/>
          <p:cNvSpPr txBox="1"/>
          <p:nvPr/>
        </p:nvSpPr>
        <p:spPr>
          <a:xfrm>
            <a:off x="7669088" y="2582785"/>
            <a:ext cx="1224136" cy="276987"/>
          </a:xfrm>
          <a:prstGeom prst="rect">
            <a:avLst/>
          </a:prstGeom>
          <a:noFill/>
        </p:spPr>
        <p:txBody>
          <a:bodyPr wrap="square" lIns="91430" tIns="45714" rIns="91430" bIns="45714" rtlCol="0">
            <a:spAutoFit/>
          </a:bodyPr>
          <a:lstStyle/>
          <a:p>
            <a:r>
              <a:rPr lang="en-US" altLang="zh-CN" sz="1200" b="1" dirty="0">
                <a:solidFill>
                  <a:schemeClr val="tx2">
                    <a:lumMod val="50000"/>
                  </a:schemeClr>
                </a:solidFill>
              </a:rPr>
              <a:t>Changchun</a:t>
            </a:r>
            <a:endParaRPr lang="zh-CN" altLang="en-US" sz="1200" b="1" dirty="0">
              <a:solidFill>
                <a:schemeClr val="tx2">
                  <a:lumMod val="50000"/>
                </a:schemeClr>
              </a:solidFill>
            </a:endParaRPr>
          </a:p>
        </p:txBody>
      </p:sp>
      <p:sp>
        <p:nvSpPr>
          <p:cNvPr id="3" name="TextBox 2"/>
          <p:cNvSpPr txBox="1"/>
          <p:nvPr/>
        </p:nvSpPr>
        <p:spPr>
          <a:xfrm>
            <a:off x="900335" y="828303"/>
            <a:ext cx="7257702" cy="415486"/>
          </a:xfrm>
          <a:prstGeom prst="rect">
            <a:avLst/>
          </a:prstGeom>
          <a:solidFill>
            <a:schemeClr val="bg1"/>
          </a:solidFill>
        </p:spPr>
        <p:txBody>
          <a:bodyPr wrap="none" lIns="91430" tIns="45714" rIns="91430" bIns="45714" rtlCol="0">
            <a:spAutoFit/>
          </a:bodyPr>
          <a:lstStyle/>
          <a:p>
            <a:r>
              <a:rPr lang="en-US" b="1" dirty="0" smtClean="0">
                <a:solidFill>
                  <a:srgbClr val="800000"/>
                </a:solidFill>
              </a:rPr>
              <a:t>China Aging and Alzheimer’s Disease Initiative (CAADI)</a:t>
            </a:r>
            <a:endParaRPr lang="en-US" b="1" dirty="0">
              <a:solidFill>
                <a:srgbClr val="800000"/>
              </a:solidFill>
            </a:endParaRPr>
          </a:p>
        </p:txBody>
      </p:sp>
    </p:spTree>
    <p:extLst>
      <p:ext uri="{BB962C8B-B14F-4D97-AF65-F5344CB8AC3E}">
        <p14:creationId xmlns:p14="http://schemas.microsoft.com/office/powerpoint/2010/main" val="34799098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ircle(in)">
                                      <p:cBhvr>
                                        <p:cTn id="25" dur="2000"/>
                                        <p:tgtEl>
                                          <p:spTgt spid="18"/>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ircle(in)">
                                      <p:cBhvr>
                                        <p:cTn id="28" dur="2000"/>
                                        <p:tgtEl>
                                          <p:spTgt spid="19"/>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circle(in)">
                                      <p:cBhvr>
                                        <p:cTn id="31" dur="2000"/>
                                        <p:tgtEl>
                                          <p:spTgt spid="20"/>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circle(in)">
                                      <p:cBhvr>
                                        <p:cTn id="34" dur="2000"/>
                                        <p:tgtEl>
                                          <p:spTgt spid="21"/>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circle(in)">
                                      <p:cBhvr>
                                        <p:cTn id="37" dur="2000"/>
                                        <p:tgtEl>
                                          <p:spTgt spid="22"/>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circle(in)">
                                      <p:cBhvr>
                                        <p:cTn id="40" dur="2000"/>
                                        <p:tgtEl>
                                          <p:spTgt spid="23"/>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circle(in)">
                                      <p:cBhvr>
                                        <p:cTn id="43" dur="2000"/>
                                        <p:tgtEl>
                                          <p:spTgt spid="24"/>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circle(in)">
                                      <p:cBhvr>
                                        <p:cTn id="46" dur="2000"/>
                                        <p:tgtEl>
                                          <p:spTgt spid="25"/>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circle(in)">
                                      <p:cBhvr>
                                        <p:cTn id="49" dur="2000"/>
                                        <p:tgtEl>
                                          <p:spTgt spid="26"/>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circle(in)">
                                      <p:cBhvr>
                                        <p:cTn id="52" dur="2000"/>
                                        <p:tgtEl>
                                          <p:spTgt spid="27"/>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circle(in)">
                                      <p:cBhvr>
                                        <p:cTn id="55" dur="2000"/>
                                        <p:tgtEl>
                                          <p:spTgt spid="28"/>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circle(in)">
                                      <p:cBhvr>
                                        <p:cTn id="58" dur="2000"/>
                                        <p:tgtEl>
                                          <p:spTgt spid="29"/>
                                        </p:tgtEl>
                                      </p:cBhvr>
                                    </p:animEffect>
                                  </p:childTnLst>
                                </p:cTn>
                              </p:par>
                              <p:par>
                                <p:cTn id="59" presetID="6" presetClass="emph" presetSubtype="0" fill="hold" grpId="1" nodeType="withEffect">
                                  <p:stCondLst>
                                    <p:cond delay="0"/>
                                  </p:stCondLst>
                                  <p:childTnLst>
                                    <p:animScale>
                                      <p:cBhvr>
                                        <p:cTn id="60" dur="1000" fill="hold"/>
                                        <p:tgtEl>
                                          <p:spTgt spid="10"/>
                                        </p:tgtEl>
                                      </p:cBhvr>
                                      <p:by x="150000" y="150000"/>
                                    </p:animScale>
                                  </p:childTnLst>
                                </p:cTn>
                              </p:par>
                              <p:par>
                                <p:cTn id="61" presetID="6" presetClass="emph" presetSubtype="0" fill="hold" grpId="1" nodeType="withEffect">
                                  <p:stCondLst>
                                    <p:cond delay="0"/>
                                  </p:stCondLst>
                                  <p:childTnLst>
                                    <p:animScale>
                                      <p:cBhvr>
                                        <p:cTn id="62" dur="1000" fill="hold"/>
                                        <p:tgtEl>
                                          <p:spTgt spid="12"/>
                                        </p:tgtEl>
                                      </p:cBhvr>
                                      <p:by x="150000" y="150000"/>
                                    </p:animScale>
                                  </p:childTnLst>
                                </p:cTn>
                              </p:par>
                              <p:par>
                                <p:cTn id="63" presetID="6" presetClass="emph" presetSubtype="0" fill="hold" grpId="1" nodeType="withEffect">
                                  <p:stCondLst>
                                    <p:cond delay="0"/>
                                  </p:stCondLst>
                                  <p:childTnLst>
                                    <p:animScale>
                                      <p:cBhvr>
                                        <p:cTn id="64" dur="1000" fill="hold"/>
                                        <p:tgtEl>
                                          <p:spTgt spid="17"/>
                                        </p:tgtEl>
                                      </p:cBhvr>
                                      <p:by x="150000" y="150000"/>
                                    </p:animScale>
                                  </p:childTnLst>
                                </p:cTn>
                              </p:par>
                              <p:par>
                                <p:cTn id="65" presetID="6" presetClass="emph" presetSubtype="0" fill="hold" grpId="1" nodeType="withEffect">
                                  <p:stCondLst>
                                    <p:cond delay="0"/>
                                  </p:stCondLst>
                                  <p:childTnLst>
                                    <p:animScale>
                                      <p:cBhvr>
                                        <p:cTn id="66" dur="1000" fill="hold"/>
                                        <p:tgtEl>
                                          <p:spTgt spid="19"/>
                                        </p:tgtEl>
                                      </p:cBhvr>
                                      <p:by x="150000" y="150000"/>
                                    </p:animScale>
                                  </p:childTnLst>
                                </p:cTn>
                              </p:par>
                              <p:par>
                                <p:cTn id="67" presetID="6" presetClass="emph" presetSubtype="0" fill="hold" grpId="1" nodeType="withEffect">
                                  <p:stCondLst>
                                    <p:cond delay="0"/>
                                  </p:stCondLst>
                                  <p:childTnLst>
                                    <p:animScale>
                                      <p:cBhvr>
                                        <p:cTn id="68" dur="1000" fill="hold"/>
                                        <p:tgtEl>
                                          <p:spTgt spid="21"/>
                                        </p:tgtEl>
                                      </p:cBhvr>
                                      <p:by x="150000" y="150000"/>
                                    </p:animScale>
                                  </p:childTnLst>
                                </p:cTn>
                              </p:par>
                              <p:par>
                                <p:cTn id="69" presetID="6" presetClass="emph" presetSubtype="0" fill="hold" grpId="1" nodeType="withEffect">
                                  <p:stCondLst>
                                    <p:cond delay="0"/>
                                  </p:stCondLst>
                                  <p:childTnLst>
                                    <p:animScale>
                                      <p:cBhvr>
                                        <p:cTn id="70" dur="1000" fill="hold"/>
                                        <p:tgtEl>
                                          <p:spTgt spid="23"/>
                                        </p:tgtEl>
                                      </p:cBhvr>
                                      <p:by x="150000" y="150000"/>
                                    </p:animScale>
                                  </p:childTnLst>
                                </p:cTn>
                              </p:par>
                              <p:par>
                                <p:cTn id="71" presetID="6" presetClass="emph" presetSubtype="0" fill="hold" grpId="1" nodeType="withEffect">
                                  <p:stCondLst>
                                    <p:cond delay="0"/>
                                  </p:stCondLst>
                                  <p:childTnLst>
                                    <p:animScale>
                                      <p:cBhvr>
                                        <p:cTn id="72" dur="1000" fill="hold"/>
                                        <p:tgtEl>
                                          <p:spTgt spid="25"/>
                                        </p:tgtEl>
                                      </p:cBhvr>
                                      <p:by x="150000" y="150000"/>
                                    </p:animScale>
                                  </p:childTnLst>
                                </p:cTn>
                              </p:par>
                              <p:par>
                                <p:cTn id="73" presetID="6" presetClass="emph" presetSubtype="0" fill="hold" grpId="1" nodeType="withEffect">
                                  <p:stCondLst>
                                    <p:cond delay="0"/>
                                  </p:stCondLst>
                                  <p:childTnLst>
                                    <p:animScale>
                                      <p:cBhvr>
                                        <p:cTn id="74" dur="1000" fill="hold"/>
                                        <p:tgtEl>
                                          <p:spTgt spid="27"/>
                                        </p:tgtEl>
                                      </p:cBhvr>
                                      <p:by x="150000" y="150000"/>
                                    </p:animScale>
                                  </p:childTnLst>
                                </p:cTn>
                              </p:par>
                              <p:par>
                                <p:cTn id="75" presetID="6" presetClass="emph" presetSubtype="0" fill="hold" grpId="1" nodeType="withEffect">
                                  <p:stCondLst>
                                    <p:cond delay="0"/>
                                  </p:stCondLst>
                                  <p:childTnLst>
                                    <p:animScale>
                                      <p:cBhvr>
                                        <p:cTn id="76" dur="1000" fill="hold"/>
                                        <p:tgtEl>
                                          <p:spTgt spid="2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0" grpId="1"/>
      <p:bldP spid="11" grpId="0" animBg="1"/>
      <p:bldP spid="12" grpId="0"/>
      <p:bldP spid="12" grpId="1"/>
      <p:bldP spid="16" grpId="0" animBg="1"/>
      <p:bldP spid="17" grpId="0"/>
      <p:bldP spid="17" grpId="1"/>
      <p:bldP spid="18" grpId="0" animBg="1"/>
      <p:bldP spid="19" grpId="0"/>
      <p:bldP spid="19" grpId="1"/>
      <p:bldP spid="20" grpId="0" animBg="1"/>
      <p:bldP spid="21" grpId="0"/>
      <p:bldP spid="21" grpId="1"/>
      <p:bldP spid="22" grpId="0" animBg="1"/>
      <p:bldP spid="23" grpId="0"/>
      <p:bldP spid="23" grpId="1"/>
      <p:bldP spid="24" grpId="0" animBg="1"/>
      <p:bldP spid="25" grpId="0"/>
      <p:bldP spid="25" grpId="1"/>
      <p:bldP spid="26" grpId="0" animBg="1"/>
      <p:bldP spid="27" grpId="0"/>
      <p:bldP spid="27" grpId="1"/>
      <p:bldP spid="28" grpId="0" animBg="1"/>
      <p:bldP spid="29" grpId="0"/>
      <p:bldP spid="29"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1"/>
          <p:cNvPicPr>
            <a:picLocks noChangeAspect="1"/>
          </p:cNvPicPr>
          <p:nvPr/>
        </p:nvPicPr>
        <p:blipFill>
          <a:blip r:embed="rId3" cstate="print"/>
          <a:stretch>
            <a:fillRect/>
          </a:stretch>
        </p:blipFill>
        <p:spPr>
          <a:xfrm>
            <a:off x="1327193" y="1578300"/>
            <a:ext cx="2189031" cy="1410786"/>
          </a:xfrm>
          <a:prstGeom prst="rect">
            <a:avLst/>
          </a:prstGeom>
        </p:spPr>
      </p:pic>
      <p:sp>
        <p:nvSpPr>
          <p:cNvPr id="6" name="文本框 23"/>
          <p:cNvSpPr txBox="1"/>
          <p:nvPr/>
        </p:nvSpPr>
        <p:spPr>
          <a:xfrm>
            <a:off x="828328" y="2989086"/>
            <a:ext cx="3096344" cy="323472"/>
          </a:xfrm>
          <a:prstGeom prst="rect">
            <a:avLst/>
          </a:prstGeom>
          <a:noFill/>
        </p:spPr>
        <p:txBody>
          <a:bodyPr wrap="square" lIns="106985" tIns="53492" rIns="106985" bIns="53492" rtlCol="0">
            <a:spAutoFit/>
          </a:bodyPr>
          <a:lstStyle/>
          <a:p>
            <a:pPr algn="ctr" defTabSz="534924"/>
            <a:r>
              <a:rPr lang="en-US" altLang="zh-CN" sz="1400" b="1" dirty="0" smtClean="0">
                <a:solidFill>
                  <a:prstClr val="black"/>
                </a:solidFill>
                <a:latin typeface="Arial"/>
                <a:ea typeface="微软雅黑" panose="020B0503020204020204" charset="-122"/>
                <a:cs typeface="Arial"/>
              </a:rPr>
              <a:t>Beijing Union Hospital</a:t>
            </a:r>
            <a:endParaRPr lang="zh-CN" altLang="en-US" sz="1400" b="1" dirty="0">
              <a:solidFill>
                <a:prstClr val="black"/>
              </a:solidFill>
              <a:latin typeface="Arial"/>
              <a:ea typeface="微软雅黑" panose="020B0503020204020204" charset="-122"/>
              <a:cs typeface="Arial"/>
            </a:endParaRPr>
          </a:p>
        </p:txBody>
      </p:sp>
      <p:pic>
        <p:nvPicPr>
          <p:cNvPr id="7" name="图片 6" descr="C:\Users\Wilber\Desktop\2.png2"/>
          <p:cNvPicPr>
            <a:picLocks noChangeAspect="1"/>
          </p:cNvPicPr>
          <p:nvPr/>
        </p:nvPicPr>
        <p:blipFill>
          <a:blip r:embed="rId4" cstate="print"/>
          <a:srcRect/>
          <a:stretch>
            <a:fillRect/>
          </a:stretch>
        </p:blipFill>
        <p:spPr>
          <a:xfrm>
            <a:off x="4476855" y="1579903"/>
            <a:ext cx="2189034" cy="1409183"/>
          </a:xfrm>
          <a:prstGeom prst="rect">
            <a:avLst/>
          </a:prstGeom>
        </p:spPr>
      </p:pic>
      <p:pic>
        <p:nvPicPr>
          <p:cNvPr id="8" name="图片 7" descr="C:\Users\Wilber\Desktop\3.png3"/>
          <p:cNvPicPr>
            <a:picLocks noChangeAspect="1"/>
          </p:cNvPicPr>
          <p:nvPr/>
        </p:nvPicPr>
        <p:blipFill>
          <a:blip r:embed="rId5" cstate="print"/>
          <a:srcRect/>
          <a:stretch>
            <a:fillRect/>
          </a:stretch>
        </p:blipFill>
        <p:spPr>
          <a:xfrm>
            <a:off x="7693848" y="1579903"/>
            <a:ext cx="2189034" cy="1409183"/>
          </a:xfrm>
          <a:prstGeom prst="rect">
            <a:avLst/>
          </a:prstGeom>
        </p:spPr>
      </p:pic>
      <p:pic>
        <p:nvPicPr>
          <p:cNvPr id="9" name="图片 8" descr="C:\Users\Wilber\Desktop\4.png4"/>
          <p:cNvPicPr>
            <a:picLocks noChangeAspect="1"/>
          </p:cNvPicPr>
          <p:nvPr/>
        </p:nvPicPr>
        <p:blipFill>
          <a:blip r:embed="rId6" cstate="print"/>
          <a:srcRect/>
          <a:stretch>
            <a:fillRect/>
          </a:stretch>
        </p:blipFill>
        <p:spPr>
          <a:xfrm>
            <a:off x="1327191" y="3478992"/>
            <a:ext cx="2189034" cy="1409183"/>
          </a:xfrm>
          <a:prstGeom prst="rect">
            <a:avLst/>
          </a:prstGeom>
        </p:spPr>
      </p:pic>
      <p:pic>
        <p:nvPicPr>
          <p:cNvPr id="10" name="图片 9" descr="C:\Users\Wilber\Desktop\5.png5"/>
          <p:cNvPicPr>
            <a:picLocks noChangeAspect="1"/>
          </p:cNvPicPr>
          <p:nvPr/>
        </p:nvPicPr>
        <p:blipFill>
          <a:blip r:embed="rId7" cstate="print"/>
          <a:srcRect/>
          <a:stretch>
            <a:fillRect/>
          </a:stretch>
        </p:blipFill>
        <p:spPr>
          <a:xfrm>
            <a:off x="4476855" y="3478992"/>
            <a:ext cx="2189034" cy="1416582"/>
          </a:xfrm>
          <a:prstGeom prst="rect">
            <a:avLst/>
          </a:prstGeom>
        </p:spPr>
      </p:pic>
      <p:pic>
        <p:nvPicPr>
          <p:cNvPr id="11" name="图片 10" descr="C:\Users\Wilber\Desktop\7.png7"/>
          <p:cNvPicPr>
            <a:picLocks noChangeAspect="1"/>
          </p:cNvPicPr>
          <p:nvPr/>
        </p:nvPicPr>
        <p:blipFill>
          <a:blip r:embed="rId8" cstate="print"/>
          <a:srcRect/>
          <a:stretch>
            <a:fillRect/>
          </a:stretch>
        </p:blipFill>
        <p:spPr>
          <a:xfrm>
            <a:off x="1327193" y="5430735"/>
            <a:ext cx="2189031" cy="1409183"/>
          </a:xfrm>
          <a:prstGeom prst="rect">
            <a:avLst/>
          </a:prstGeom>
        </p:spPr>
      </p:pic>
      <p:pic>
        <p:nvPicPr>
          <p:cNvPr id="12" name="图片 11" descr="C:\Users\Wilber\Desktop\6.png6"/>
          <p:cNvPicPr>
            <a:picLocks noChangeAspect="1"/>
          </p:cNvPicPr>
          <p:nvPr/>
        </p:nvPicPr>
        <p:blipFill>
          <a:blip r:embed="rId9" cstate="print"/>
          <a:srcRect/>
          <a:stretch>
            <a:fillRect/>
          </a:stretch>
        </p:blipFill>
        <p:spPr>
          <a:xfrm>
            <a:off x="7693848" y="3478992"/>
            <a:ext cx="2189034" cy="1409183"/>
          </a:xfrm>
          <a:prstGeom prst="rect">
            <a:avLst/>
          </a:prstGeom>
        </p:spPr>
      </p:pic>
      <p:sp>
        <p:nvSpPr>
          <p:cNvPr id="13" name="文本框 30"/>
          <p:cNvSpPr txBox="1"/>
          <p:nvPr/>
        </p:nvSpPr>
        <p:spPr>
          <a:xfrm>
            <a:off x="4068687" y="2989086"/>
            <a:ext cx="3024337" cy="323472"/>
          </a:xfrm>
          <a:prstGeom prst="rect">
            <a:avLst/>
          </a:prstGeom>
          <a:noFill/>
        </p:spPr>
        <p:txBody>
          <a:bodyPr wrap="square" lIns="106985" tIns="53492" rIns="106985" bIns="53492" rtlCol="0">
            <a:spAutoFit/>
          </a:bodyPr>
          <a:lstStyle/>
          <a:p>
            <a:pPr algn="ctr" defTabSz="534924"/>
            <a:r>
              <a:rPr lang="en-US" altLang="zh-CN" sz="1400" b="1" dirty="0" smtClean="0">
                <a:solidFill>
                  <a:prstClr val="black"/>
                </a:solidFill>
                <a:latin typeface="Arial"/>
                <a:ea typeface="微软雅黑" panose="020B0503020204020204" charset="-122"/>
                <a:cs typeface="Arial"/>
              </a:rPr>
              <a:t>Beijing </a:t>
            </a:r>
            <a:r>
              <a:rPr lang="en-US" altLang="zh-CN" sz="1400" b="1" dirty="0" err="1" smtClean="0">
                <a:solidFill>
                  <a:prstClr val="black"/>
                </a:solidFill>
                <a:latin typeface="Arial"/>
                <a:ea typeface="微软雅黑" panose="020B0503020204020204" charset="-122"/>
                <a:cs typeface="Arial"/>
              </a:rPr>
              <a:t>Tiantan</a:t>
            </a:r>
            <a:r>
              <a:rPr lang="en-US" altLang="zh-CN" sz="1400" b="1" dirty="0" smtClean="0">
                <a:solidFill>
                  <a:prstClr val="black"/>
                </a:solidFill>
                <a:latin typeface="Arial"/>
                <a:ea typeface="微软雅黑" panose="020B0503020204020204" charset="-122"/>
                <a:cs typeface="Arial"/>
              </a:rPr>
              <a:t> Hospital</a:t>
            </a:r>
            <a:endParaRPr lang="zh-CN" altLang="en-US" sz="1400" b="1" dirty="0">
              <a:solidFill>
                <a:prstClr val="black"/>
              </a:solidFill>
              <a:latin typeface="Arial"/>
              <a:ea typeface="微软雅黑" panose="020B0503020204020204" charset="-122"/>
              <a:cs typeface="Arial"/>
            </a:endParaRPr>
          </a:p>
        </p:txBody>
      </p:sp>
      <p:sp>
        <p:nvSpPr>
          <p:cNvPr id="14" name="文本框 31"/>
          <p:cNvSpPr txBox="1"/>
          <p:nvPr/>
        </p:nvSpPr>
        <p:spPr>
          <a:xfrm>
            <a:off x="7165032" y="2989086"/>
            <a:ext cx="3096344" cy="354250"/>
          </a:xfrm>
          <a:prstGeom prst="rect">
            <a:avLst/>
          </a:prstGeom>
          <a:noFill/>
        </p:spPr>
        <p:txBody>
          <a:bodyPr wrap="square" lIns="106985" tIns="53492" rIns="106985" bIns="53492" rtlCol="0">
            <a:spAutoFit/>
          </a:bodyPr>
          <a:lstStyle/>
          <a:p>
            <a:pPr algn="ctr" defTabSz="534924"/>
            <a:r>
              <a:rPr lang="en-US" altLang="zh-CN" sz="1600" b="1" dirty="0" smtClean="0">
                <a:solidFill>
                  <a:prstClr val="black"/>
                </a:solidFill>
                <a:latin typeface="Arial"/>
                <a:ea typeface="微软雅黑" panose="020B0503020204020204" charset="-122"/>
                <a:cs typeface="Arial"/>
              </a:rPr>
              <a:t>Shanghai </a:t>
            </a:r>
            <a:r>
              <a:rPr lang="en-US" altLang="zh-CN" sz="1600" b="1" dirty="0" err="1" smtClean="0">
                <a:solidFill>
                  <a:prstClr val="black"/>
                </a:solidFill>
                <a:latin typeface="Arial"/>
                <a:ea typeface="微软雅黑" panose="020B0503020204020204" charset="-122"/>
                <a:cs typeface="Arial"/>
              </a:rPr>
              <a:t>Huashan</a:t>
            </a:r>
            <a:r>
              <a:rPr lang="en-US" altLang="zh-CN" sz="1600" b="1" dirty="0" smtClean="0">
                <a:solidFill>
                  <a:prstClr val="black"/>
                </a:solidFill>
                <a:latin typeface="Arial"/>
                <a:ea typeface="微软雅黑" panose="020B0503020204020204" charset="-122"/>
                <a:cs typeface="Arial"/>
              </a:rPr>
              <a:t> Hospital</a:t>
            </a:r>
            <a:endParaRPr lang="zh-CN" altLang="en-US" sz="1600" b="1" dirty="0">
              <a:solidFill>
                <a:prstClr val="black"/>
              </a:solidFill>
              <a:latin typeface="Arial"/>
              <a:ea typeface="微软雅黑" panose="020B0503020204020204" charset="-122"/>
              <a:cs typeface="Arial"/>
            </a:endParaRPr>
          </a:p>
        </p:txBody>
      </p:sp>
      <p:sp>
        <p:nvSpPr>
          <p:cNvPr id="15" name="文本框 32"/>
          <p:cNvSpPr txBox="1"/>
          <p:nvPr/>
        </p:nvSpPr>
        <p:spPr>
          <a:xfrm>
            <a:off x="1244078" y="4895574"/>
            <a:ext cx="2320554" cy="323472"/>
          </a:xfrm>
          <a:prstGeom prst="rect">
            <a:avLst/>
          </a:prstGeom>
          <a:noFill/>
        </p:spPr>
        <p:txBody>
          <a:bodyPr wrap="square" lIns="106985" tIns="53492" rIns="106985" bIns="53492" rtlCol="0">
            <a:spAutoFit/>
          </a:bodyPr>
          <a:lstStyle/>
          <a:p>
            <a:pPr algn="ctr" defTabSz="534924"/>
            <a:r>
              <a:rPr lang="en-US" altLang="zh-CN" sz="1400" b="1" dirty="0" smtClean="0">
                <a:solidFill>
                  <a:prstClr val="black"/>
                </a:solidFill>
                <a:latin typeface="Arial"/>
                <a:ea typeface="微软雅黑" panose="020B0503020204020204" charset="-122"/>
                <a:cs typeface="Arial"/>
              </a:rPr>
              <a:t>Nanjing </a:t>
            </a:r>
            <a:r>
              <a:rPr lang="en-US" altLang="zh-CN" sz="1400" b="1" dirty="0" err="1" smtClean="0">
                <a:solidFill>
                  <a:prstClr val="black"/>
                </a:solidFill>
                <a:latin typeface="Arial"/>
                <a:ea typeface="微软雅黑" panose="020B0503020204020204" charset="-122"/>
                <a:cs typeface="Arial"/>
              </a:rPr>
              <a:t>Gulou</a:t>
            </a:r>
            <a:r>
              <a:rPr lang="en-US" altLang="zh-CN" sz="1400" b="1" dirty="0" smtClean="0">
                <a:solidFill>
                  <a:prstClr val="black"/>
                </a:solidFill>
                <a:latin typeface="Arial"/>
                <a:ea typeface="微软雅黑" panose="020B0503020204020204" charset="-122"/>
                <a:cs typeface="Arial"/>
              </a:rPr>
              <a:t> Hospital</a:t>
            </a:r>
            <a:endParaRPr lang="zh-CN" altLang="en-US" sz="1400" b="1" dirty="0">
              <a:solidFill>
                <a:prstClr val="black"/>
              </a:solidFill>
              <a:latin typeface="Arial"/>
              <a:ea typeface="微软雅黑" panose="020B0503020204020204" charset="-122"/>
              <a:cs typeface="Arial"/>
            </a:endParaRPr>
          </a:p>
        </p:txBody>
      </p:sp>
      <p:sp>
        <p:nvSpPr>
          <p:cNvPr id="16" name="文本框 33"/>
          <p:cNvSpPr txBox="1"/>
          <p:nvPr/>
        </p:nvSpPr>
        <p:spPr>
          <a:xfrm>
            <a:off x="4356720" y="4895574"/>
            <a:ext cx="2448272" cy="323472"/>
          </a:xfrm>
          <a:prstGeom prst="rect">
            <a:avLst/>
          </a:prstGeom>
          <a:noFill/>
        </p:spPr>
        <p:txBody>
          <a:bodyPr wrap="square" lIns="106985" tIns="53492" rIns="106985" bIns="53492" rtlCol="0">
            <a:spAutoFit/>
          </a:bodyPr>
          <a:lstStyle/>
          <a:p>
            <a:pPr algn="ctr" defTabSz="534924"/>
            <a:r>
              <a:rPr lang="en-US" altLang="zh-CN" sz="1400" b="1" dirty="0" smtClean="0">
                <a:solidFill>
                  <a:prstClr val="black"/>
                </a:solidFill>
                <a:latin typeface="Arial"/>
                <a:ea typeface="微软雅黑" panose="020B0503020204020204" charset="-122"/>
                <a:cs typeface="Arial"/>
              </a:rPr>
              <a:t>Chengdu </a:t>
            </a:r>
            <a:r>
              <a:rPr lang="en-US" altLang="zh-CN" sz="1400" b="1" dirty="0" err="1" smtClean="0">
                <a:solidFill>
                  <a:prstClr val="black"/>
                </a:solidFill>
                <a:latin typeface="Arial"/>
                <a:ea typeface="微软雅黑" panose="020B0503020204020204" charset="-122"/>
                <a:cs typeface="Arial"/>
              </a:rPr>
              <a:t>Huaxi</a:t>
            </a:r>
            <a:r>
              <a:rPr lang="en-US" altLang="zh-CN" sz="1400" b="1" dirty="0" smtClean="0">
                <a:solidFill>
                  <a:prstClr val="black"/>
                </a:solidFill>
                <a:latin typeface="Arial"/>
                <a:ea typeface="微软雅黑" panose="020B0503020204020204" charset="-122"/>
                <a:cs typeface="Arial"/>
              </a:rPr>
              <a:t> Hospital</a:t>
            </a:r>
            <a:endParaRPr lang="zh-CN" altLang="en-US" sz="1400" b="1" dirty="0">
              <a:solidFill>
                <a:prstClr val="black"/>
              </a:solidFill>
              <a:latin typeface="Arial"/>
              <a:ea typeface="微软雅黑" panose="020B0503020204020204" charset="-122"/>
              <a:cs typeface="Arial"/>
            </a:endParaRPr>
          </a:p>
        </p:txBody>
      </p:sp>
      <p:sp>
        <p:nvSpPr>
          <p:cNvPr id="17" name="文本框 34"/>
          <p:cNvSpPr txBox="1"/>
          <p:nvPr/>
        </p:nvSpPr>
        <p:spPr>
          <a:xfrm>
            <a:off x="1338559" y="6822884"/>
            <a:ext cx="2166301" cy="323472"/>
          </a:xfrm>
          <a:prstGeom prst="rect">
            <a:avLst/>
          </a:prstGeom>
          <a:noFill/>
        </p:spPr>
        <p:txBody>
          <a:bodyPr wrap="square" lIns="106985" tIns="53492" rIns="106985" bIns="53492" rtlCol="0">
            <a:spAutoFit/>
          </a:bodyPr>
          <a:lstStyle/>
          <a:p>
            <a:pPr algn="ctr" defTabSz="534924"/>
            <a:r>
              <a:rPr lang="en-US" altLang="zh-CN" sz="1400" b="1" dirty="0" smtClean="0">
                <a:solidFill>
                  <a:prstClr val="black"/>
                </a:solidFill>
                <a:latin typeface="Arial"/>
                <a:ea typeface="微软雅黑" panose="020B0503020204020204" charset="-122"/>
                <a:cs typeface="Arial"/>
              </a:rPr>
              <a:t>Wuhan </a:t>
            </a:r>
            <a:r>
              <a:rPr lang="en-US" altLang="zh-CN" sz="1400" b="1" dirty="0" err="1" smtClean="0">
                <a:solidFill>
                  <a:prstClr val="black"/>
                </a:solidFill>
                <a:latin typeface="Arial"/>
                <a:ea typeface="微软雅黑" panose="020B0503020204020204" charset="-122"/>
                <a:cs typeface="Arial"/>
              </a:rPr>
              <a:t>Tongji</a:t>
            </a:r>
            <a:r>
              <a:rPr lang="en-US" altLang="zh-CN" sz="1400" b="1" dirty="0" smtClean="0">
                <a:solidFill>
                  <a:prstClr val="black"/>
                </a:solidFill>
                <a:latin typeface="Arial"/>
                <a:ea typeface="微软雅黑" panose="020B0503020204020204" charset="-122"/>
                <a:cs typeface="Arial"/>
              </a:rPr>
              <a:t> Hospital</a:t>
            </a:r>
            <a:endParaRPr lang="zh-CN" altLang="en-US" sz="1400" b="1" dirty="0">
              <a:solidFill>
                <a:prstClr val="black"/>
              </a:solidFill>
              <a:latin typeface="Arial"/>
              <a:ea typeface="微软雅黑" panose="020B0503020204020204" charset="-122"/>
              <a:cs typeface="Arial"/>
            </a:endParaRPr>
          </a:p>
        </p:txBody>
      </p:sp>
      <p:pic>
        <p:nvPicPr>
          <p:cNvPr id="18" name="图片 17" descr="C:\Users\Wilber\Desktop\三军大.jpg三军大"/>
          <p:cNvPicPr>
            <a:picLocks noChangeAspect="1"/>
          </p:cNvPicPr>
          <p:nvPr/>
        </p:nvPicPr>
        <p:blipFill>
          <a:blip r:embed="rId10" cstate="print"/>
          <a:srcRect/>
          <a:stretch>
            <a:fillRect/>
          </a:stretch>
        </p:blipFill>
        <p:spPr>
          <a:xfrm>
            <a:off x="4476857" y="5430735"/>
            <a:ext cx="2189032" cy="1409183"/>
          </a:xfrm>
          <a:prstGeom prst="rect">
            <a:avLst/>
          </a:prstGeom>
        </p:spPr>
      </p:pic>
      <p:pic>
        <p:nvPicPr>
          <p:cNvPr id="19" name="图片 18" descr="C:\Users\Wilber\Desktop\浙大二附院.jpg浙大二附院"/>
          <p:cNvPicPr>
            <a:picLocks noChangeAspect="1"/>
          </p:cNvPicPr>
          <p:nvPr/>
        </p:nvPicPr>
        <p:blipFill>
          <a:blip r:embed="rId11" cstate="print"/>
          <a:srcRect/>
          <a:stretch>
            <a:fillRect/>
          </a:stretch>
        </p:blipFill>
        <p:spPr>
          <a:xfrm>
            <a:off x="7693849" y="5430734"/>
            <a:ext cx="2189031" cy="1407512"/>
          </a:xfrm>
          <a:prstGeom prst="rect">
            <a:avLst/>
          </a:prstGeom>
        </p:spPr>
      </p:pic>
      <p:sp>
        <p:nvSpPr>
          <p:cNvPr id="20" name="文本框 37"/>
          <p:cNvSpPr txBox="1"/>
          <p:nvPr/>
        </p:nvSpPr>
        <p:spPr>
          <a:xfrm>
            <a:off x="4272860" y="6822884"/>
            <a:ext cx="2676148" cy="323472"/>
          </a:xfrm>
          <a:prstGeom prst="rect">
            <a:avLst/>
          </a:prstGeom>
          <a:noFill/>
        </p:spPr>
        <p:txBody>
          <a:bodyPr wrap="square" lIns="106985" tIns="53492" rIns="106985" bIns="53492" rtlCol="0">
            <a:spAutoFit/>
          </a:bodyPr>
          <a:lstStyle/>
          <a:p>
            <a:pPr algn="ctr" defTabSz="534924"/>
            <a:r>
              <a:rPr lang="en-US" altLang="zh-CN" sz="1400" b="1" dirty="0" smtClean="0">
                <a:solidFill>
                  <a:prstClr val="black"/>
                </a:solidFill>
                <a:latin typeface="Arial"/>
                <a:ea typeface="微软雅黑" panose="020B0503020204020204" charset="-122"/>
                <a:cs typeface="Arial"/>
              </a:rPr>
              <a:t>Chongqing 3</a:t>
            </a:r>
            <a:r>
              <a:rPr lang="en-US" altLang="zh-CN" sz="1400" b="1" baseline="30000" dirty="0" smtClean="0">
                <a:solidFill>
                  <a:prstClr val="black"/>
                </a:solidFill>
                <a:latin typeface="Arial"/>
                <a:ea typeface="微软雅黑" panose="020B0503020204020204" charset="-122"/>
                <a:cs typeface="Arial"/>
              </a:rPr>
              <a:t>rd</a:t>
            </a:r>
            <a:r>
              <a:rPr lang="en-US" altLang="zh-CN" sz="1400" b="1" dirty="0" smtClean="0">
                <a:solidFill>
                  <a:prstClr val="black"/>
                </a:solidFill>
                <a:latin typeface="Arial"/>
                <a:ea typeface="微软雅黑" panose="020B0503020204020204" charset="-122"/>
                <a:cs typeface="Arial"/>
              </a:rPr>
              <a:t> Hospital</a:t>
            </a:r>
            <a:endParaRPr lang="zh-CN" altLang="en-US" sz="1400" b="1" dirty="0">
              <a:solidFill>
                <a:prstClr val="black"/>
              </a:solidFill>
              <a:latin typeface="Arial"/>
              <a:ea typeface="微软雅黑" panose="020B0503020204020204" charset="-122"/>
              <a:cs typeface="Arial"/>
            </a:endParaRPr>
          </a:p>
        </p:txBody>
      </p:sp>
      <p:sp>
        <p:nvSpPr>
          <p:cNvPr id="21" name="文本框 38"/>
          <p:cNvSpPr txBox="1"/>
          <p:nvPr/>
        </p:nvSpPr>
        <p:spPr>
          <a:xfrm>
            <a:off x="7617641" y="6822884"/>
            <a:ext cx="2341449" cy="538916"/>
          </a:xfrm>
          <a:prstGeom prst="rect">
            <a:avLst/>
          </a:prstGeom>
          <a:noFill/>
        </p:spPr>
        <p:txBody>
          <a:bodyPr wrap="square" lIns="106985" tIns="53492" rIns="106985" bIns="53492" rtlCol="0">
            <a:spAutoFit/>
          </a:bodyPr>
          <a:lstStyle/>
          <a:p>
            <a:pPr algn="ctr" defTabSz="534924"/>
            <a:r>
              <a:rPr lang="en-US" altLang="zh-CN" sz="1400" b="1" dirty="0" smtClean="0">
                <a:solidFill>
                  <a:prstClr val="black"/>
                </a:solidFill>
                <a:latin typeface="Arial"/>
                <a:ea typeface="微软雅黑" panose="020B0503020204020204" charset="-122"/>
                <a:cs typeface="Arial"/>
              </a:rPr>
              <a:t>Hangzhou1 2</a:t>
            </a:r>
            <a:r>
              <a:rPr lang="en-US" altLang="zh-CN" sz="1400" b="1" baseline="30000" dirty="0" smtClean="0">
                <a:solidFill>
                  <a:prstClr val="black"/>
                </a:solidFill>
                <a:latin typeface="Arial"/>
                <a:ea typeface="微软雅黑" panose="020B0503020204020204" charset="-122"/>
                <a:cs typeface="Arial"/>
              </a:rPr>
              <a:t>nd</a:t>
            </a:r>
            <a:r>
              <a:rPr lang="en-US" altLang="zh-CN" sz="1400" b="1" dirty="0" smtClean="0">
                <a:solidFill>
                  <a:prstClr val="black"/>
                </a:solidFill>
                <a:latin typeface="Arial"/>
                <a:ea typeface="微软雅黑" panose="020B0503020204020204" charset="-122"/>
                <a:cs typeface="Arial"/>
              </a:rPr>
              <a:t> Hospital </a:t>
            </a:r>
            <a:r>
              <a:rPr lang="zh-CN" altLang="en-US" sz="1400" b="1" dirty="0" smtClean="0">
                <a:solidFill>
                  <a:prstClr val="black"/>
                </a:solidFill>
                <a:latin typeface="Arial"/>
                <a:ea typeface="微软雅黑" panose="020B0503020204020204" charset="-122"/>
                <a:cs typeface="Arial"/>
              </a:rPr>
              <a:t>院</a:t>
            </a:r>
            <a:endParaRPr lang="zh-CN" altLang="en-US" sz="1400" b="1" dirty="0">
              <a:solidFill>
                <a:prstClr val="black"/>
              </a:solidFill>
              <a:latin typeface="Arial"/>
              <a:ea typeface="微软雅黑" panose="020B0503020204020204" charset="-122"/>
              <a:cs typeface="Arial"/>
            </a:endParaRPr>
          </a:p>
        </p:txBody>
      </p:sp>
      <p:sp>
        <p:nvSpPr>
          <p:cNvPr id="22" name="文本框 39"/>
          <p:cNvSpPr txBox="1"/>
          <p:nvPr/>
        </p:nvSpPr>
        <p:spPr>
          <a:xfrm>
            <a:off x="7531567" y="4895574"/>
            <a:ext cx="2513595" cy="323472"/>
          </a:xfrm>
          <a:prstGeom prst="rect">
            <a:avLst/>
          </a:prstGeom>
          <a:noFill/>
        </p:spPr>
        <p:txBody>
          <a:bodyPr wrap="square" lIns="106985" tIns="53492" rIns="106985" bIns="53492" rtlCol="0">
            <a:spAutoFit/>
          </a:bodyPr>
          <a:lstStyle/>
          <a:p>
            <a:pPr algn="ctr" defTabSz="534924"/>
            <a:r>
              <a:rPr lang="en-US" altLang="zh-CN" sz="1400" b="1" dirty="0" smtClean="0">
                <a:solidFill>
                  <a:prstClr val="black"/>
                </a:solidFill>
                <a:latin typeface="Arial"/>
                <a:ea typeface="微软雅黑" panose="020B0503020204020204" charset="-122"/>
                <a:cs typeface="Arial"/>
              </a:rPr>
              <a:t>Jilin </a:t>
            </a:r>
            <a:r>
              <a:rPr lang="en-US" altLang="zh-CN" sz="1400" b="1" dirty="0" err="1" smtClean="0">
                <a:solidFill>
                  <a:prstClr val="black"/>
                </a:solidFill>
                <a:latin typeface="Arial"/>
                <a:ea typeface="微软雅黑" panose="020B0503020204020204" charset="-122"/>
                <a:cs typeface="Arial"/>
              </a:rPr>
              <a:t>Bethiun</a:t>
            </a:r>
            <a:r>
              <a:rPr lang="en-US" altLang="zh-CN" sz="1400" b="1" dirty="0" smtClean="0">
                <a:solidFill>
                  <a:prstClr val="black"/>
                </a:solidFill>
                <a:latin typeface="Arial"/>
                <a:ea typeface="微软雅黑" panose="020B0503020204020204" charset="-122"/>
                <a:cs typeface="Arial"/>
              </a:rPr>
              <a:t> Hospital</a:t>
            </a:r>
            <a:endParaRPr lang="zh-CN" altLang="en-US" sz="1400" b="1" dirty="0">
              <a:solidFill>
                <a:prstClr val="black"/>
              </a:solidFill>
              <a:latin typeface="Arial"/>
              <a:ea typeface="微软雅黑" panose="020B0503020204020204" charset="-122"/>
              <a:cs typeface="Arial"/>
            </a:endParaRPr>
          </a:p>
        </p:txBody>
      </p:sp>
      <p:sp>
        <p:nvSpPr>
          <p:cNvPr id="23" name="Rectangle 5"/>
          <p:cNvSpPr/>
          <p:nvPr/>
        </p:nvSpPr>
        <p:spPr>
          <a:xfrm>
            <a:off x="766287" y="721435"/>
            <a:ext cx="7478865" cy="538916"/>
          </a:xfrm>
          <a:prstGeom prst="rect">
            <a:avLst/>
          </a:prstGeom>
          <a:solidFill>
            <a:schemeClr val="bg1"/>
          </a:solidFill>
        </p:spPr>
        <p:txBody>
          <a:bodyPr wrap="none" lIns="106985" tIns="53492" rIns="106985" bIns="53492">
            <a:spAutoFit/>
          </a:bodyPr>
          <a:lstStyle/>
          <a:p>
            <a:pPr defTabSz="534924">
              <a:defRPr/>
            </a:pPr>
            <a:r>
              <a:rPr lang="en-US" altLang="zh-CN" sz="2800" b="1" dirty="0" smtClean="0">
                <a:solidFill>
                  <a:srgbClr val="800000"/>
                </a:solidFill>
                <a:effectLst>
                  <a:outerShdw blurRad="38100" dist="38100" dir="2700000" algn="tl">
                    <a:srgbClr val="000000">
                      <a:alpha val="43137"/>
                    </a:srgbClr>
                  </a:outerShdw>
                </a:effectLst>
                <a:latin typeface="Arial"/>
                <a:ea typeface="微软雅黑" panose="020B0503020204020204" charset="-122"/>
                <a:cs typeface="Arial"/>
              </a:rPr>
              <a:t>CAADI Resource</a:t>
            </a:r>
            <a:r>
              <a:rPr lang="zh-CN" altLang="en-US" sz="2800" b="1" dirty="0" smtClean="0">
                <a:solidFill>
                  <a:srgbClr val="800000"/>
                </a:solidFill>
                <a:effectLst>
                  <a:outerShdw blurRad="38100" dist="38100" dir="2700000" algn="tl">
                    <a:srgbClr val="000000">
                      <a:alpha val="43137"/>
                    </a:srgbClr>
                  </a:outerShdw>
                </a:effectLst>
                <a:latin typeface="Arial"/>
                <a:ea typeface="微软雅黑" panose="020B0503020204020204" charset="-122"/>
                <a:cs typeface="Arial"/>
              </a:rPr>
              <a:t>：</a:t>
            </a:r>
            <a:r>
              <a:rPr lang="en-US" altLang="zh-CN" sz="2800" b="1" dirty="0" smtClean="0">
                <a:solidFill>
                  <a:srgbClr val="800000"/>
                </a:solidFill>
                <a:effectLst>
                  <a:outerShdw blurRad="38100" dist="38100" dir="2700000" algn="tl">
                    <a:srgbClr val="000000">
                      <a:alpha val="43137"/>
                    </a:srgbClr>
                  </a:outerShdw>
                </a:effectLst>
                <a:latin typeface="Arial"/>
                <a:ea typeface="微软雅黑" panose="020B0503020204020204" charset="-122"/>
                <a:cs typeface="Arial"/>
              </a:rPr>
              <a:t>multi-centers hospitals</a:t>
            </a:r>
            <a:endParaRPr lang="zh-CN" altLang="en-US" sz="2800" b="1" dirty="0">
              <a:solidFill>
                <a:srgbClr val="800000"/>
              </a:solidFill>
              <a:effectLst>
                <a:outerShdw blurRad="38100" dist="38100" dir="2700000" algn="tl">
                  <a:srgbClr val="000000">
                    <a:alpha val="43137"/>
                  </a:srgbClr>
                </a:outerShdw>
              </a:effectLst>
              <a:latin typeface="Arial"/>
              <a:ea typeface="微软雅黑" panose="020B0503020204020204" charset="-122"/>
              <a:cs typeface="Arial"/>
            </a:endParaRPr>
          </a:p>
        </p:txBody>
      </p:sp>
      <p:sp>
        <p:nvSpPr>
          <p:cNvPr id="24" name="灯片编号占位符 23"/>
          <p:cNvSpPr>
            <a:spLocks noGrp="1"/>
          </p:cNvSpPr>
          <p:nvPr>
            <p:ph type="sldNum" sz="quarter" idx="12"/>
          </p:nvPr>
        </p:nvSpPr>
        <p:spPr/>
        <p:txBody>
          <a:bodyPr/>
          <a:lstStyle/>
          <a:p>
            <a:pPr>
              <a:defRPr/>
            </a:pPr>
            <a:fld id="{87A5B267-6509-4643-AE88-D80591F34348}" type="slidenum">
              <a:rPr lang="zh-CN" altLang="en-US" smtClean="0">
                <a:solidFill>
                  <a:prstClr val="black">
                    <a:tint val="75000"/>
                  </a:prstClr>
                </a:solidFill>
              </a:rPr>
              <a:t>28</a:t>
            </a:fld>
            <a:endParaRPr lang="zh-CN" altLang="en-US" dirty="0">
              <a:solidFill>
                <a:prstClr val="black">
                  <a:tint val="75000"/>
                </a:prstClr>
              </a:solidFill>
            </a:endParaRPr>
          </a:p>
        </p:txBody>
      </p:sp>
    </p:spTree>
    <p:extLst>
      <p:ext uri="{BB962C8B-B14F-4D97-AF65-F5344CB8AC3E}">
        <p14:creationId xmlns:p14="http://schemas.microsoft.com/office/powerpoint/2010/main" val="347602876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25" descr="内页-1.jpg"/>
          <p:cNvPicPr>
            <a:picLocks noChangeAspect="1"/>
          </p:cNvPicPr>
          <p:nvPr/>
        </p:nvPicPr>
        <p:blipFill>
          <a:blip r:embed="rId3"/>
          <a:stretch>
            <a:fillRect/>
          </a:stretch>
        </p:blipFill>
        <p:spPr>
          <a:xfrm>
            <a:off x="1" y="0"/>
            <a:ext cx="11158538" cy="7558088"/>
          </a:xfrm>
          <a:prstGeom prst="rect">
            <a:avLst/>
          </a:prstGeom>
          <a:noFill/>
          <a:ln w="9525">
            <a:noFill/>
          </a:ln>
        </p:spPr>
      </p:pic>
      <p:sp>
        <p:nvSpPr>
          <p:cNvPr id="3" name="灯片编号占位符 6"/>
          <p:cNvSpPr>
            <a:spLocks noGrp="1"/>
          </p:cNvSpPr>
          <p:nvPr>
            <p:ph type="sldNum" sz="quarter" idx="12"/>
          </p:nvPr>
        </p:nvSpPr>
        <p:spPr>
          <a:xfrm>
            <a:off x="7166522" y="6472734"/>
            <a:ext cx="2133600" cy="476250"/>
          </a:xfrm>
        </p:spPr>
        <p:txBody>
          <a:bodyPr/>
          <a:lstStyle/>
          <a:p>
            <a:pPr>
              <a:defRPr/>
            </a:pPr>
            <a:fld id="{87F0B8E0-1EDB-4647-B813-07CEFE98A3BB}" type="slidenum">
              <a:rPr lang="en-US" altLang="zh-CN"/>
              <a:pPr>
                <a:defRPr/>
              </a:pPr>
              <a:t>29</a:t>
            </a:fld>
            <a:endParaRPr lang="en-US" altLang="zh-CN" dirty="0"/>
          </a:p>
        </p:txBody>
      </p:sp>
      <p:pic>
        <p:nvPicPr>
          <p:cNvPr id="4" name="图片 4" descr="微信图片_20180324155631.jpg"/>
          <p:cNvPicPr>
            <a:picLocks noChangeAspect="1"/>
          </p:cNvPicPr>
          <p:nvPr/>
        </p:nvPicPr>
        <p:blipFill>
          <a:blip r:embed="rId4" cstate="print">
            <a:lum bright="3000"/>
          </a:blip>
          <a:stretch>
            <a:fillRect/>
          </a:stretch>
        </p:blipFill>
        <p:spPr>
          <a:xfrm>
            <a:off x="710256" y="3492600"/>
            <a:ext cx="4870600" cy="3332850"/>
          </a:xfrm>
          <a:prstGeom prst="rect">
            <a:avLst/>
          </a:prstGeom>
          <a:effectLst>
            <a:outerShdw blurRad="50800" dist="50800" dir="5400000" algn="ctr" rotWithShape="0">
              <a:srgbClr val="000000"/>
            </a:outerShdw>
          </a:effectLst>
        </p:spPr>
      </p:pic>
      <p:sp>
        <p:nvSpPr>
          <p:cNvPr id="5" name="矩形 5"/>
          <p:cNvSpPr/>
          <p:nvPr/>
        </p:nvSpPr>
        <p:spPr>
          <a:xfrm>
            <a:off x="734620" y="1314117"/>
            <a:ext cx="9022701" cy="2354479"/>
          </a:xfrm>
          <a:prstGeom prst="rect">
            <a:avLst/>
          </a:prstGeom>
        </p:spPr>
        <p:txBody>
          <a:bodyPr wrap="square" lIns="91430" tIns="45714" rIns="91430" bIns="45714">
            <a:spAutoFit/>
          </a:bodyPr>
          <a:lstStyle/>
          <a:p>
            <a:pPr>
              <a:buFont typeface="Wingdings" pitchFamily="2" charset="2"/>
              <a:buChar char="Ø"/>
            </a:pPr>
            <a:r>
              <a:rPr lang="en-US" altLang="en-US" b="1" dirty="0" smtClean="0">
                <a:solidFill>
                  <a:srgbClr val="000090"/>
                </a:solidFill>
                <a:latin typeface="Arial"/>
                <a:ea typeface="Arial Unicode MS" pitchFamily="34" charset="-122"/>
                <a:cs typeface="Arial"/>
              </a:rPr>
              <a:t>6 districts, 5,450 beds</a:t>
            </a:r>
          </a:p>
          <a:p>
            <a:pPr>
              <a:buFont typeface="Wingdings" pitchFamily="2" charset="2"/>
              <a:buChar char="Ø"/>
            </a:pPr>
            <a:r>
              <a:rPr lang="en-US" altLang="en-US" b="1" dirty="0" smtClean="0">
                <a:solidFill>
                  <a:srgbClr val="000090"/>
                </a:solidFill>
                <a:latin typeface="Arial"/>
                <a:ea typeface="Arial Unicode MS" pitchFamily="34" charset="-122"/>
                <a:cs typeface="Arial"/>
              </a:rPr>
              <a:t>maximum of 17,000 outpatient visits a day</a:t>
            </a:r>
          </a:p>
          <a:p>
            <a:pPr>
              <a:buFont typeface="Wingdings" pitchFamily="2" charset="2"/>
              <a:buChar char="Ø"/>
            </a:pPr>
            <a:r>
              <a:rPr lang="en-US" altLang="en-US" b="1" dirty="0" smtClean="0">
                <a:solidFill>
                  <a:srgbClr val="000090"/>
                </a:solidFill>
                <a:latin typeface="Arial"/>
                <a:ea typeface="Arial Unicode MS" pitchFamily="34" charset="-122"/>
                <a:cs typeface="Arial"/>
              </a:rPr>
              <a:t> discharges 176,000 patients on yearly average</a:t>
            </a:r>
          </a:p>
          <a:p>
            <a:pPr>
              <a:buFont typeface="Wingdings" pitchFamily="2" charset="2"/>
              <a:buChar char="Ø"/>
            </a:pPr>
            <a:r>
              <a:rPr lang="en-US" altLang="en-US" b="1" dirty="0" smtClean="0">
                <a:solidFill>
                  <a:srgbClr val="000090"/>
                </a:solidFill>
                <a:latin typeface="Arial"/>
                <a:ea typeface="Arial Unicode MS" pitchFamily="34" charset="-122"/>
                <a:cs typeface="Arial"/>
              </a:rPr>
              <a:t> Advanced medical equipment: PET-CT</a:t>
            </a:r>
            <a:r>
              <a:rPr lang="zh-CN" altLang="en-US" b="1" dirty="0" smtClean="0">
                <a:solidFill>
                  <a:srgbClr val="000090"/>
                </a:solidFill>
                <a:latin typeface="Arial"/>
                <a:ea typeface="Arial Unicode MS" pitchFamily="34" charset="-122"/>
                <a:cs typeface="Arial"/>
              </a:rPr>
              <a:t>、</a:t>
            </a:r>
            <a:r>
              <a:rPr lang="en-US" altLang="en-US" b="1" dirty="0" smtClean="0">
                <a:solidFill>
                  <a:srgbClr val="000090"/>
                </a:solidFill>
                <a:latin typeface="Arial"/>
                <a:ea typeface="Arial Unicode MS" pitchFamily="34" charset="-122"/>
                <a:cs typeface="Arial"/>
              </a:rPr>
              <a:t>TOMO</a:t>
            </a:r>
          </a:p>
          <a:p>
            <a:pPr>
              <a:buFont typeface="Wingdings" pitchFamily="2" charset="2"/>
              <a:buChar char="Ø"/>
            </a:pPr>
            <a:r>
              <a:rPr lang="en-US" altLang="en-US" b="1" dirty="0" smtClean="0">
                <a:solidFill>
                  <a:srgbClr val="000090"/>
                </a:solidFill>
                <a:latin typeface="Arial"/>
                <a:ea typeface="Arial Unicode MS" pitchFamily="34" charset="-122"/>
                <a:cs typeface="Arial"/>
              </a:rPr>
              <a:t>The first Smart Hospital in China</a:t>
            </a:r>
          </a:p>
          <a:p>
            <a:pPr>
              <a:buFont typeface="Wingdings" pitchFamily="2" charset="2"/>
              <a:buChar char="Ø"/>
            </a:pPr>
            <a:r>
              <a:rPr lang="en-US" altLang="en-US" b="1" dirty="0" smtClean="0">
                <a:solidFill>
                  <a:srgbClr val="000090"/>
                </a:solidFill>
                <a:latin typeface="Arial"/>
                <a:ea typeface="Arial Unicode MS" pitchFamily="34" charset="-122"/>
                <a:cs typeface="Arial"/>
              </a:rPr>
              <a:t>Planning to construct a Pre-Hospital for clinical research</a:t>
            </a:r>
          </a:p>
          <a:p>
            <a:pPr>
              <a:buFont typeface="Wingdings" pitchFamily="2" charset="2"/>
              <a:buChar char="Ø"/>
            </a:pPr>
            <a:endParaRPr lang="zh-CN" altLang="en-US" b="1" dirty="0">
              <a:solidFill>
                <a:srgbClr val="000090"/>
              </a:solidFill>
              <a:latin typeface="Arial"/>
              <a:cs typeface="Arial"/>
            </a:endParaRPr>
          </a:p>
        </p:txBody>
      </p:sp>
      <p:pic>
        <p:nvPicPr>
          <p:cNvPr id="6" name="图片 9" descr="20171223184100138.jpg"/>
          <p:cNvPicPr>
            <a:picLocks noChangeAspect="1"/>
          </p:cNvPicPr>
          <p:nvPr/>
        </p:nvPicPr>
        <p:blipFill>
          <a:blip r:embed="rId5" cstate="print"/>
          <a:stretch>
            <a:fillRect/>
          </a:stretch>
        </p:blipFill>
        <p:spPr>
          <a:xfrm>
            <a:off x="5580856" y="3492599"/>
            <a:ext cx="4824536" cy="3343937"/>
          </a:xfrm>
          <a:prstGeom prst="rect">
            <a:avLst/>
          </a:prstGeom>
        </p:spPr>
      </p:pic>
      <p:sp>
        <p:nvSpPr>
          <p:cNvPr id="2" name="Rectangle 1"/>
          <p:cNvSpPr/>
          <p:nvPr/>
        </p:nvSpPr>
        <p:spPr>
          <a:xfrm>
            <a:off x="900337" y="684287"/>
            <a:ext cx="6264695" cy="523208"/>
          </a:xfrm>
          <a:prstGeom prst="rect">
            <a:avLst/>
          </a:prstGeom>
          <a:solidFill>
            <a:schemeClr val="bg1"/>
          </a:solidFill>
        </p:spPr>
        <p:txBody>
          <a:bodyPr wrap="square" lIns="91430" tIns="45714" rIns="91430" bIns="45714">
            <a:spAutoFit/>
          </a:bodyPr>
          <a:lstStyle/>
          <a:p>
            <a:r>
              <a:rPr lang="en-US" sz="2800" b="1" dirty="0" smtClean="0">
                <a:solidFill>
                  <a:srgbClr val="800000"/>
                </a:solidFill>
                <a:latin typeface="Arial"/>
                <a:cs typeface="Arial"/>
              </a:rPr>
              <a:t>The hospital in Hefei with USTC</a:t>
            </a:r>
            <a:endParaRPr lang="en-US" sz="2800" b="1" dirty="0">
              <a:solidFill>
                <a:srgbClr val="800000"/>
              </a:solidFill>
              <a:latin typeface="Arial"/>
              <a:cs typeface="Arial"/>
            </a:endParaRPr>
          </a:p>
        </p:txBody>
      </p:sp>
    </p:spTree>
    <p:extLst>
      <p:ext uri="{BB962C8B-B14F-4D97-AF65-F5344CB8AC3E}">
        <p14:creationId xmlns:p14="http://schemas.microsoft.com/office/powerpoint/2010/main" val="420363680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标题 1"/>
          <p:cNvSpPr>
            <a:spLocks noGrp="1"/>
          </p:cNvSpPr>
          <p:nvPr>
            <p:ph type="title"/>
          </p:nvPr>
        </p:nvSpPr>
        <p:spPr>
          <a:xfrm>
            <a:off x="0" y="756295"/>
            <a:ext cx="8317160" cy="504056"/>
          </a:xfrm>
          <a:solidFill>
            <a:schemeClr val="bg1"/>
          </a:solidFill>
        </p:spPr>
        <p:txBody>
          <a:bodyPr/>
          <a:lstStyle/>
          <a:p>
            <a:r>
              <a:rPr lang="en-US" altLang="zh-CN" sz="2400" b="1" dirty="0">
                <a:solidFill>
                  <a:srgbClr val="800000"/>
                </a:solidFill>
                <a:latin typeface="Arial" charset="0"/>
                <a:ea typeface="微软雅黑" charset="0"/>
              </a:rPr>
              <a:t>H</a:t>
            </a:r>
            <a:r>
              <a:rPr lang="en-US" altLang="zh-CN" sz="2400" b="1" dirty="0" smtClean="0">
                <a:solidFill>
                  <a:srgbClr val="800000"/>
                </a:solidFill>
                <a:latin typeface="Arial" charset="0"/>
                <a:ea typeface="微软雅黑" charset="0"/>
              </a:rPr>
              <a:t>ealthy aging is significant </a:t>
            </a:r>
            <a:r>
              <a:rPr lang="en-US" altLang="zh-CN" sz="2400" b="1" dirty="0">
                <a:solidFill>
                  <a:srgbClr val="800000"/>
                </a:solidFill>
                <a:latin typeface="Arial" charset="0"/>
                <a:ea typeface="微软雅黑" charset="0"/>
              </a:rPr>
              <a:t>in </a:t>
            </a:r>
            <a:r>
              <a:rPr lang="en-US" altLang="zh-CN" sz="2400" b="1" dirty="0" smtClean="0">
                <a:solidFill>
                  <a:srgbClr val="800000"/>
                </a:solidFill>
                <a:latin typeface="Arial" charset="0"/>
                <a:ea typeface="微软雅黑" charset="0"/>
              </a:rPr>
              <a:t>society and of China</a:t>
            </a:r>
            <a:endParaRPr lang="zh-CN" altLang="en-US" sz="2400" b="1" dirty="0">
              <a:solidFill>
                <a:srgbClr val="800000"/>
              </a:solidFill>
              <a:latin typeface="Arial" charset="0"/>
              <a:ea typeface="微软雅黑" charset="0"/>
            </a:endParaRPr>
          </a:p>
        </p:txBody>
      </p:sp>
      <p:pic>
        <p:nvPicPr>
          <p:cNvPr id="26626" name="图片 46" descr="家庭结构.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85188" y="4454495"/>
            <a:ext cx="1881601" cy="302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11"/>
          <p:cNvSpPr txBox="1">
            <a:spLocks noChangeArrowheads="1"/>
          </p:cNvSpPr>
          <p:nvPr/>
        </p:nvSpPr>
        <p:spPr bwMode="auto">
          <a:xfrm>
            <a:off x="7162099" y="1955077"/>
            <a:ext cx="4131384" cy="235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06985" tIns="53492" rIns="106985" bIns="53492">
            <a:spAutoFit/>
          </a:bodyPr>
          <a:lstStyle>
            <a:lvl1pPr marL="457200" indent="-457200"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spcBef>
                <a:spcPct val="45000"/>
              </a:spcBef>
              <a:buFont typeface="Arial" charset="0"/>
              <a:buChar char="•"/>
            </a:pPr>
            <a:r>
              <a:rPr lang="en-US" altLang="zh-CN" sz="2300" dirty="0" smtClean="0">
                <a:solidFill>
                  <a:srgbClr val="000000"/>
                </a:solidFill>
                <a:cs typeface="微软雅黑" charset="0"/>
              </a:rPr>
              <a:t>Life quality in elderly decrease </a:t>
            </a:r>
          </a:p>
          <a:p>
            <a:pPr eaLnBrk="1" hangingPunct="1">
              <a:spcBef>
                <a:spcPct val="45000"/>
              </a:spcBef>
              <a:buFont typeface="Arial" charset="0"/>
              <a:buChar char="•"/>
            </a:pPr>
            <a:r>
              <a:rPr lang="en-US" altLang="zh-CN" sz="2300" dirty="0" smtClean="0">
                <a:solidFill>
                  <a:srgbClr val="000000"/>
                </a:solidFill>
                <a:cs typeface="微软雅黑" charset="0"/>
              </a:rPr>
              <a:t>Family burden increase</a:t>
            </a:r>
            <a:endParaRPr lang="zh-CN" altLang="en-US" sz="2300" dirty="0">
              <a:solidFill>
                <a:srgbClr val="000000"/>
              </a:solidFill>
              <a:cs typeface="微软雅黑" charset="0"/>
            </a:endParaRPr>
          </a:p>
          <a:p>
            <a:pPr eaLnBrk="1" hangingPunct="1">
              <a:spcBef>
                <a:spcPct val="45000"/>
              </a:spcBef>
              <a:buFont typeface="Arial" charset="0"/>
              <a:buChar char="•"/>
            </a:pPr>
            <a:r>
              <a:rPr lang="en-US" altLang="zh-CN" sz="2300" dirty="0" smtClean="0">
                <a:solidFill>
                  <a:srgbClr val="000000"/>
                </a:solidFill>
                <a:cs typeface="微软雅黑" charset="0"/>
              </a:rPr>
              <a:t>Social need increases</a:t>
            </a:r>
            <a:r>
              <a:rPr lang="zh-CN" altLang="en-US" sz="2300" dirty="0" smtClean="0">
                <a:solidFill>
                  <a:srgbClr val="000000"/>
                </a:solidFill>
                <a:cs typeface="微软雅黑" charset="0"/>
              </a:rPr>
              <a:t>   </a:t>
            </a:r>
            <a:endParaRPr lang="zh-CN" altLang="en-US" sz="2300" dirty="0">
              <a:solidFill>
                <a:srgbClr val="000000"/>
              </a:solidFill>
              <a:cs typeface="微软雅黑" charset="0"/>
            </a:endParaRPr>
          </a:p>
          <a:p>
            <a:pPr eaLnBrk="1" hangingPunct="1">
              <a:spcBef>
                <a:spcPct val="45000"/>
              </a:spcBef>
              <a:buFont typeface="Arial" charset="0"/>
              <a:buChar char="•"/>
            </a:pPr>
            <a:r>
              <a:rPr lang="en-US" altLang="zh-CN" sz="2300" dirty="0" smtClean="0">
                <a:solidFill>
                  <a:srgbClr val="000000"/>
                </a:solidFill>
                <a:cs typeface="微软雅黑" charset="0"/>
              </a:rPr>
              <a:t>Medical cost increases</a:t>
            </a:r>
            <a:r>
              <a:rPr lang="zh-CN" altLang="en-US" sz="2300" dirty="0" smtClean="0">
                <a:solidFill>
                  <a:srgbClr val="000000"/>
                </a:solidFill>
                <a:cs typeface="微软雅黑" charset="0"/>
              </a:rPr>
              <a:t>   </a:t>
            </a:r>
            <a:endParaRPr lang="zh-CN" altLang="en-US" sz="2300" dirty="0">
              <a:solidFill>
                <a:srgbClr val="000000"/>
              </a:solidFill>
              <a:cs typeface="微软雅黑" charset="0"/>
            </a:endParaRPr>
          </a:p>
        </p:txBody>
      </p:sp>
      <p:sp>
        <p:nvSpPr>
          <p:cNvPr id="26628" name="Rectangle 24"/>
          <p:cNvSpPr>
            <a:spLocks noChangeArrowheads="1"/>
          </p:cNvSpPr>
          <p:nvPr/>
        </p:nvSpPr>
        <p:spPr bwMode="auto">
          <a:xfrm>
            <a:off x="7381056" y="4542009"/>
            <a:ext cx="2594440" cy="538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6985" tIns="53492" rIns="106985" bIns="53492">
            <a:spAutoFit/>
          </a:bodyPr>
          <a:lstStyle/>
          <a:p>
            <a:r>
              <a:rPr lang="en-US" altLang="zh-CN" sz="2800" b="1" dirty="0" smtClean="0">
                <a:solidFill>
                  <a:srgbClr val="FB0303"/>
                </a:solidFill>
                <a:cs typeface="微软雅黑" charset="0"/>
              </a:rPr>
              <a:t>Healthy aging</a:t>
            </a:r>
            <a:endParaRPr lang="zh-CN" altLang="en-US" sz="2800" b="1" dirty="0">
              <a:solidFill>
                <a:srgbClr val="000000"/>
              </a:solidFill>
              <a:cs typeface="微软雅黑" charset="0"/>
            </a:endParaRPr>
          </a:p>
        </p:txBody>
      </p:sp>
      <p:sp>
        <p:nvSpPr>
          <p:cNvPr id="26629" name="Freeform 25"/>
          <p:cNvSpPr>
            <a:spLocks/>
          </p:cNvSpPr>
          <p:nvPr/>
        </p:nvSpPr>
        <p:spPr bwMode="gray">
          <a:xfrm rot="5400000">
            <a:off x="5125486" y="2159153"/>
            <a:ext cx="2858227" cy="1497918"/>
          </a:xfrm>
          <a:custGeom>
            <a:avLst/>
            <a:gdLst>
              <a:gd name="T0" fmla="*/ 0 w 5016"/>
              <a:gd name="T1" fmla="*/ 2147483647 h 2256"/>
              <a:gd name="T2" fmla="*/ 2147483647 w 5016"/>
              <a:gd name="T3" fmla="*/ 2147483647 h 2256"/>
              <a:gd name="T4" fmla="*/ 2147483647 w 5016"/>
              <a:gd name="T5" fmla="*/ 2147483647 h 2256"/>
              <a:gd name="T6" fmla="*/ 2147483647 w 5016"/>
              <a:gd name="T7" fmla="*/ 2147483647 h 2256"/>
              <a:gd name="T8" fmla="*/ 2147483647 w 5016"/>
              <a:gd name="T9" fmla="*/ 2147483647 h 2256"/>
              <a:gd name="T10" fmla="*/ 2147483647 w 5016"/>
              <a:gd name="T11" fmla="*/ 2147483647 h 2256"/>
              <a:gd name="T12" fmla="*/ 2147483647 w 5016"/>
              <a:gd name="T13" fmla="*/ 2147483647 h 2256"/>
              <a:gd name="T14" fmla="*/ 2147483647 w 5016"/>
              <a:gd name="T15" fmla="*/ 2147483647 h 2256"/>
              <a:gd name="T16" fmla="*/ 2147483647 w 5016"/>
              <a:gd name="T17" fmla="*/ 2147483647 h 2256"/>
              <a:gd name="T18" fmla="*/ 2147483647 w 5016"/>
              <a:gd name="T19" fmla="*/ 0 h 2256"/>
              <a:gd name="T20" fmla="*/ 2147483647 w 5016"/>
              <a:gd name="T21" fmla="*/ 2147483647 h 2256"/>
              <a:gd name="T22" fmla="*/ 2147483647 w 5016"/>
              <a:gd name="T23" fmla="*/ 2147483647 h 2256"/>
              <a:gd name="T24" fmla="*/ 2147483647 w 5016"/>
              <a:gd name="T25" fmla="*/ 2147483647 h 2256"/>
              <a:gd name="T26" fmla="*/ 2147483647 w 5016"/>
              <a:gd name="T27" fmla="*/ 2147483647 h 2256"/>
              <a:gd name="T28" fmla="*/ 2147483647 w 5016"/>
              <a:gd name="T29" fmla="*/ 2147483647 h 2256"/>
              <a:gd name="T30" fmla="*/ 2147483647 w 5016"/>
              <a:gd name="T31" fmla="*/ 2147483647 h 2256"/>
              <a:gd name="T32" fmla="*/ 2147483647 w 5016"/>
              <a:gd name="T33" fmla="*/ 2147483647 h 2256"/>
              <a:gd name="T34" fmla="*/ 2147483647 w 5016"/>
              <a:gd name="T35" fmla="*/ 2147483647 h 2256"/>
              <a:gd name="T36" fmla="*/ 2147483647 w 5016"/>
              <a:gd name="T37" fmla="*/ 2147483647 h 2256"/>
              <a:gd name="T38" fmla="*/ 0 w 5016"/>
              <a:gd name="T39" fmla="*/ 2147483647 h 22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16"/>
              <a:gd name="T61" fmla="*/ 0 h 2256"/>
              <a:gd name="T62" fmla="*/ 5016 w 5016"/>
              <a:gd name="T63" fmla="*/ 2256 h 22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016" h="2256">
                <a:moveTo>
                  <a:pt x="0" y="2240"/>
                </a:moveTo>
                <a:cubicBezTo>
                  <a:pt x="276" y="2109"/>
                  <a:pt x="1182" y="1474"/>
                  <a:pt x="1122" y="702"/>
                </a:cubicBezTo>
                <a:lnTo>
                  <a:pt x="972" y="744"/>
                </a:lnTo>
                <a:cubicBezTo>
                  <a:pt x="988" y="702"/>
                  <a:pt x="1140" y="436"/>
                  <a:pt x="1140" y="438"/>
                </a:cubicBezTo>
                <a:lnTo>
                  <a:pt x="1422" y="642"/>
                </a:lnTo>
                <a:cubicBezTo>
                  <a:pt x="1422" y="642"/>
                  <a:pt x="1260" y="672"/>
                  <a:pt x="1272" y="672"/>
                </a:cubicBezTo>
                <a:cubicBezTo>
                  <a:pt x="1428" y="1008"/>
                  <a:pt x="1620" y="1350"/>
                  <a:pt x="1968" y="1284"/>
                </a:cubicBezTo>
                <a:cubicBezTo>
                  <a:pt x="2316" y="1218"/>
                  <a:pt x="2460" y="576"/>
                  <a:pt x="2466" y="318"/>
                </a:cubicBezTo>
                <a:lnTo>
                  <a:pt x="2280" y="318"/>
                </a:lnTo>
                <a:lnTo>
                  <a:pt x="2598" y="0"/>
                </a:lnTo>
                <a:lnTo>
                  <a:pt x="2898" y="330"/>
                </a:lnTo>
                <a:lnTo>
                  <a:pt x="2724" y="324"/>
                </a:lnTo>
                <a:cubicBezTo>
                  <a:pt x="2724" y="325"/>
                  <a:pt x="2760" y="1284"/>
                  <a:pt x="3210" y="1302"/>
                </a:cubicBezTo>
                <a:cubicBezTo>
                  <a:pt x="3660" y="1320"/>
                  <a:pt x="3816" y="912"/>
                  <a:pt x="3870" y="654"/>
                </a:cubicBezTo>
                <a:lnTo>
                  <a:pt x="3702" y="642"/>
                </a:lnTo>
                <a:lnTo>
                  <a:pt x="3984" y="420"/>
                </a:lnTo>
                <a:lnTo>
                  <a:pt x="4182" y="678"/>
                </a:lnTo>
                <a:lnTo>
                  <a:pt x="4026" y="672"/>
                </a:lnTo>
                <a:cubicBezTo>
                  <a:pt x="4032" y="678"/>
                  <a:pt x="3960" y="1862"/>
                  <a:pt x="5016" y="2225"/>
                </a:cubicBezTo>
                <a:cubicBezTo>
                  <a:pt x="3438" y="2232"/>
                  <a:pt x="1092" y="2256"/>
                  <a:pt x="0" y="2240"/>
                </a:cubicBezTo>
                <a:close/>
              </a:path>
            </a:pathLst>
          </a:custGeom>
          <a:gradFill rotWithShape="1">
            <a:gsLst>
              <a:gs pos="0">
                <a:srgbClr val="FF0000"/>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106985" tIns="53492" rIns="106985" bIns="53492" anchor="ctr"/>
          <a:lstStyle/>
          <a:p>
            <a:endParaRPr lang="en-US"/>
          </a:p>
        </p:txBody>
      </p:sp>
      <p:pic>
        <p:nvPicPr>
          <p:cNvPr id="26630" name="Picture 99" descr="2009111321281942"/>
          <p:cNvPicPr>
            <a:picLocks noChangeAspect="1" noChangeArrowheads="1"/>
          </p:cNvPicPr>
          <p:nvPr/>
        </p:nvPicPr>
        <p:blipFill>
          <a:blip r:embed="rId4">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7043894" y="4983083"/>
            <a:ext cx="3478346" cy="209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2" descr="http://www.yzdsb.com.cn/pic/0/10/05/66/10056613_48333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51" y="5144110"/>
            <a:ext cx="3658561" cy="1930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45"/>
          <p:cNvSpPr txBox="1">
            <a:spLocks noChangeArrowheads="1"/>
          </p:cNvSpPr>
          <p:nvPr/>
        </p:nvSpPr>
        <p:spPr bwMode="auto">
          <a:xfrm>
            <a:off x="1404392" y="1398484"/>
            <a:ext cx="3667012" cy="431194"/>
          </a:xfrm>
          <a:prstGeom prst="rect">
            <a:avLst/>
          </a:prstGeom>
          <a:solidFill>
            <a:schemeClr val="accent1">
              <a:lumMod val="40000"/>
              <a:lumOff val="60000"/>
            </a:schemeClr>
          </a:solidFill>
          <a:ln>
            <a:noFill/>
          </a:ln>
        </p:spPr>
        <p:txBody>
          <a:bodyPr wrap="square" lIns="106985" tIns="53492" rIns="106985" bIns="53492">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defRPr/>
            </a:pPr>
            <a:r>
              <a:rPr lang="en-US" altLang="zh-CN" sz="2100" dirty="0" smtClean="0">
                <a:cs typeface="微软雅黑" charset="0"/>
              </a:rPr>
              <a:t>2013</a:t>
            </a:r>
            <a:r>
              <a:rPr lang="en-US" altLang="zh-CN" sz="2100" dirty="0">
                <a:cs typeface="微软雅黑" charset="0"/>
              </a:rPr>
              <a:t> </a:t>
            </a:r>
            <a:r>
              <a:rPr lang="en-US" altLang="zh-CN" sz="2100" dirty="0" smtClean="0">
                <a:cs typeface="微软雅黑" charset="0"/>
              </a:rPr>
              <a:t>annual report of China</a:t>
            </a:r>
            <a:endParaRPr lang="zh-CN" altLang="en-US" sz="2100" dirty="0">
              <a:cs typeface="微软雅黑" charset="0"/>
            </a:endParaRPr>
          </a:p>
        </p:txBody>
      </p:sp>
      <p:grpSp>
        <p:nvGrpSpPr>
          <p:cNvPr id="26633" name="组合 51"/>
          <p:cNvGrpSpPr>
            <a:grpSpLocks/>
          </p:cNvGrpSpPr>
          <p:nvPr/>
        </p:nvGrpSpPr>
        <p:grpSpPr bwMode="auto">
          <a:xfrm>
            <a:off x="253425" y="1409061"/>
            <a:ext cx="2953630" cy="3091650"/>
            <a:chOff x="206954" y="1277954"/>
            <a:chExt cx="2420359" cy="2804435"/>
          </a:xfrm>
        </p:grpSpPr>
        <p:sp>
          <p:nvSpPr>
            <p:cNvPr id="45" name="矩形 44"/>
            <p:cNvSpPr/>
            <p:nvPr/>
          </p:nvSpPr>
          <p:spPr>
            <a:xfrm>
              <a:off x="1201349" y="1887557"/>
              <a:ext cx="233426" cy="178773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rgbClr val="0070C0"/>
                </a:solidFill>
                <a:latin typeface="Arial" charset="0"/>
                <a:ea typeface="微软雅黑" charset="0"/>
                <a:cs typeface="微软雅黑" charset="0"/>
              </a:endParaRPr>
            </a:p>
          </p:txBody>
        </p:sp>
        <p:sp>
          <p:nvSpPr>
            <p:cNvPr id="46" name="矩形 45"/>
            <p:cNvSpPr/>
            <p:nvPr/>
          </p:nvSpPr>
          <p:spPr>
            <a:xfrm>
              <a:off x="1965145" y="3086261"/>
              <a:ext cx="233427" cy="5890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rgbClr val="FFFFFF"/>
                </a:solidFill>
                <a:latin typeface="Arial" charset="0"/>
                <a:ea typeface="微软雅黑" charset="0"/>
                <a:cs typeface="微软雅黑" charset="0"/>
              </a:endParaRPr>
            </a:p>
          </p:txBody>
        </p:sp>
        <p:grpSp>
          <p:nvGrpSpPr>
            <p:cNvPr id="26654" name="Group 74"/>
            <p:cNvGrpSpPr>
              <a:grpSpLocks/>
            </p:cNvGrpSpPr>
            <p:nvPr/>
          </p:nvGrpSpPr>
          <p:grpSpPr bwMode="auto">
            <a:xfrm>
              <a:off x="857248" y="1725613"/>
              <a:ext cx="1624015" cy="1962150"/>
              <a:chOff x="-514" y="1612"/>
              <a:chExt cx="1023" cy="1236"/>
            </a:xfrm>
          </p:grpSpPr>
          <p:sp>
            <p:nvSpPr>
              <p:cNvPr id="26664" name="Line 62"/>
              <p:cNvSpPr>
                <a:spLocks noChangeShapeType="1"/>
              </p:cNvSpPr>
              <p:nvPr/>
            </p:nvSpPr>
            <p:spPr bwMode="auto">
              <a:xfrm flipV="1">
                <a:off x="-468" y="1612"/>
                <a:ext cx="0" cy="12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65" name="Line 63"/>
              <p:cNvSpPr>
                <a:spLocks noChangeShapeType="1"/>
              </p:cNvSpPr>
              <p:nvPr/>
            </p:nvSpPr>
            <p:spPr bwMode="auto">
              <a:xfrm>
                <a:off x="-466" y="2840"/>
                <a:ext cx="9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66" name="Line 64"/>
              <p:cNvSpPr>
                <a:spLocks noChangeShapeType="1"/>
              </p:cNvSpPr>
              <p:nvPr/>
            </p:nvSpPr>
            <p:spPr bwMode="auto">
              <a:xfrm>
                <a:off x="-514" y="2668"/>
                <a:ext cx="4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67" name="Line 65"/>
              <p:cNvSpPr>
                <a:spLocks noChangeShapeType="1"/>
              </p:cNvSpPr>
              <p:nvPr/>
            </p:nvSpPr>
            <p:spPr bwMode="auto">
              <a:xfrm>
                <a:off x="-514" y="2368"/>
                <a:ext cx="4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68" name="Line 66"/>
              <p:cNvSpPr>
                <a:spLocks noChangeShapeType="1"/>
              </p:cNvSpPr>
              <p:nvPr/>
            </p:nvSpPr>
            <p:spPr bwMode="auto">
              <a:xfrm>
                <a:off x="-514" y="2060"/>
                <a:ext cx="4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69" name="Line 67"/>
              <p:cNvSpPr>
                <a:spLocks noChangeShapeType="1"/>
              </p:cNvSpPr>
              <p:nvPr/>
            </p:nvSpPr>
            <p:spPr bwMode="auto">
              <a:xfrm>
                <a:off x="-505" y="1743"/>
                <a:ext cx="4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6" name="Text Box 77"/>
            <p:cNvSpPr txBox="1">
              <a:spLocks noChangeArrowheads="1"/>
            </p:cNvSpPr>
            <p:nvPr/>
          </p:nvSpPr>
          <p:spPr bwMode="auto">
            <a:xfrm>
              <a:off x="206954" y="1277954"/>
              <a:ext cx="353091" cy="2804435"/>
            </a:xfrm>
            <a:prstGeom prst="rect">
              <a:avLst/>
            </a:prstGeom>
            <a:noFill/>
            <a:ln>
              <a:noFill/>
            </a:ln>
            <a:extLst/>
          </p:spPr>
          <p:txBody>
            <a:bodyPr vert="vert270"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defRPr/>
              </a:pPr>
              <a:r>
                <a:rPr lang="en-US" altLang="zh-CN" sz="1600" dirty="0" smtClean="0">
                  <a:solidFill>
                    <a:srgbClr val="000000"/>
                  </a:solidFill>
                  <a:ea typeface="微软雅黑" pitchFamily="34" charset="-122"/>
                  <a:cs typeface="+mn-cs"/>
                </a:rPr>
                <a:t>Frequency of chronic disease(</a:t>
              </a:r>
              <a:r>
                <a:rPr lang="en-US" altLang="zh-CN" sz="1600" dirty="0">
                  <a:solidFill>
                    <a:srgbClr val="000000"/>
                  </a:solidFill>
                  <a:ea typeface="微软雅黑" pitchFamily="34" charset="-122"/>
                  <a:cs typeface="+mn-cs"/>
                </a:rPr>
                <a:t>%)</a:t>
              </a:r>
              <a:endParaRPr lang="zh-CN" altLang="en-US" sz="1600" dirty="0">
                <a:solidFill>
                  <a:srgbClr val="000000"/>
                </a:solidFill>
                <a:ea typeface="微软雅黑" pitchFamily="34" charset="-122"/>
                <a:cs typeface="+mn-cs"/>
              </a:endParaRPr>
            </a:p>
          </p:txBody>
        </p:sp>
        <p:sp>
          <p:nvSpPr>
            <p:cNvPr id="26656" name="Text Box 78"/>
            <p:cNvSpPr txBox="1">
              <a:spLocks noChangeArrowheads="1"/>
            </p:cNvSpPr>
            <p:nvPr/>
          </p:nvSpPr>
          <p:spPr bwMode="auto">
            <a:xfrm>
              <a:off x="467544" y="3243067"/>
              <a:ext cx="338346" cy="30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altLang="zh-CN" sz="1600">
                  <a:solidFill>
                    <a:srgbClr val="000000"/>
                  </a:solidFill>
                  <a:cs typeface="微软雅黑" charset="0"/>
                </a:rPr>
                <a:t>10</a:t>
              </a:r>
            </a:p>
          </p:txBody>
        </p:sp>
        <p:sp>
          <p:nvSpPr>
            <p:cNvPr id="26657" name="Text Box 80"/>
            <p:cNvSpPr txBox="1">
              <a:spLocks noChangeArrowheads="1"/>
            </p:cNvSpPr>
            <p:nvPr/>
          </p:nvSpPr>
          <p:spPr bwMode="auto">
            <a:xfrm>
              <a:off x="467544" y="2768405"/>
              <a:ext cx="338346" cy="30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altLang="zh-CN" sz="1600">
                  <a:solidFill>
                    <a:srgbClr val="000000"/>
                  </a:solidFill>
                  <a:cs typeface="微软雅黑" charset="0"/>
                </a:rPr>
                <a:t>30</a:t>
              </a:r>
            </a:p>
          </p:txBody>
        </p:sp>
        <p:sp>
          <p:nvSpPr>
            <p:cNvPr id="26658" name="Text Box 81"/>
            <p:cNvSpPr txBox="1">
              <a:spLocks noChangeArrowheads="1"/>
            </p:cNvSpPr>
            <p:nvPr/>
          </p:nvSpPr>
          <p:spPr bwMode="auto">
            <a:xfrm>
              <a:off x="467544" y="2279455"/>
              <a:ext cx="338346" cy="30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altLang="zh-CN" sz="1600">
                  <a:solidFill>
                    <a:srgbClr val="000000"/>
                  </a:solidFill>
                  <a:cs typeface="微软雅黑" charset="0"/>
                </a:rPr>
                <a:t>50</a:t>
              </a:r>
            </a:p>
          </p:txBody>
        </p:sp>
        <p:sp>
          <p:nvSpPr>
            <p:cNvPr id="26659" name="Text Box 82"/>
            <p:cNvSpPr txBox="1">
              <a:spLocks noChangeArrowheads="1"/>
            </p:cNvSpPr>
            <p:nvPr/>
          </p:nvSpPr>
          <p:spPr bwMode="auto">
            <a:xfrm>
              <a:off x="467544" y="1787330"/>
              <a:ext cx="338346" cy="30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altLang="zh-CN" sz="1600">
                  <a:solidFill>
                    <a:srgbClr val="000000"/>
                  </a:solidFill>
                  <a:cs typeface="微软雅黑" charset="0"/>
                </a:rPr>
                <a:t>70</a:t>
              </a:r>
            </a:p>
          </p:txBody>
        </p:sp>
        <p:sp>
          <p:nvSpPr>
            <p:cNvPr id="26660" name="Rectangle 83"/>
            <p:cNvSpPr>
              <a:spLocks noChangeArrowheads="1"/>
            </p:cNvSpPr>
            <p:nvPr/>
          </p:nvSpPr>
          <p:spPr bwMode="auto">
            <a:xfrm>
              <a:off x="1487488" y="2492375"/>
              <a:ext cx="1139825" cy="335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800" b="1" dirty="0">
                  <a:solidFill>
                    <a:srgbClr val="000000"/>
                  </a:solidFill>
                  <a:cs typeface="微软雅黑" charset="0"/>
                </a:rPr>
                <a:t>3~</a:t>
              </a:r>
              <a:r>
                <a:rPr lang="en-US" altLang="zh-CN" sz="1800" b="1" dirty="0" smtClean="0">
                  <a:solidFill>
                    <a:srgbClr val="000000"/>
                  </a:solidFill>
                  <a:cs typeface="微软雅黑" charset="0"/>
                </a:rPr>
                <a:t>4 </a:t>
              </a:r>
              <a:r>
                <a:rPr lang="en-US" altLang="zh-CN" sz="1800" b="1" dirty="0" smtClean="0">
                  <a:solidFill>
                    <a:srgbClr val="000000"/>
                  </a:solidFill>
                  <a:latin typeface="Arial"/>
                  <a:cs typeface="Arial"/>
                </a:rPr>
                <a:t>times</a:t>
              </a:r>
              <a:endParaRPr lang="zh-CN" altLang="en-US" sz="1800" b="1" dirty="0">
                <a:solidFill>
                  <a:srgbClr val="000000"/>
                </a:solidFill>
                <a:cs typeface="微软雅黑" charset="0"/>
              </a:endParaRPr>
            </a:p>
          </p:txBody>
        </p:sp>
        <p:sp>
          <p:nvSpPr>
            <p:cNvPr id="26661" name="Rectangle 84"/>
            <p:cNvSpPr>
              <a:spLocks noChangeArrowheads="1"/>
            </p:cNvSpPr>
            <p:nvPr/>
          </p:nvSpPr>
          <p:spPr bwMode="auto">
            <a:xfrm>
              <a:off x="1032102" y="3702518"/>
              <a:ext cx="466554" cy="335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800" b="1" dirty="0" smtClean="0">
                  <a:solidFill>
                    <a:srgbClr val="000000"/>
                  </a:solidFill>
                  <a:cs typeface="微软雅黑" charset="0"/>
                </a:rPr>
                <a:t>Old </a:t>
              </a:r>
              <a:endParaRPr lang="zh-CN" altLang="en-US" sz="1800" b="1" dirty="0">
                <a:solidFill>
                  <a:srgbClr val="000000"/>
                </a:solidFill>
                <a:cs typeface="微软雅黑" charset="0"/>
              </a:endParaRPr>
            </a:p>
          </p:txBody>
        </p:sp>
        <p:sp>
          <p:nvSpPr>
            <p:cNvPr id="26662" name="Rectangle 85"/>
            <p:cNvSpPr>
              <a:spLocks noChangeArrowheads="1"/>
            </p:cNvSpPr>
            <p:nvPr/>
          </p:nvSpPr>
          <p:spPr bwMode="auto">
            <a:xfrm>
              <a:off x="1576692" y="3702518"/>
              <a:ext cx="991854" cy="30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600" b="1" dirty="0" smtClean="0">
                  <a:cs typeface="微软雅黑" charset="0"/>
                </a:rPr>
                <a:t>Mid/young</a:t>
              </a:r>
              <a:endParaRPr lang="zh-CN" altLang="en-US" sz="1600" b="1" dirty="0">
                <a:cs typeface="微软雅黑" charset="0"/>
              </a:endParaRPr>
            </a:p>
          </p:txBody>
        </p:sp>
        <p:sp>
          <p:nvSpPr>
            <p:cNvPr id="26663" name="Line 65"/>
            <p:cNvSpPr>
              <a:spLocks noChangeShapeType="1"/>
            </p:cNvSpPr>
            <p:nvPr/>
          </p:nvSpPr>
          <p:spPr bwMode="auto">
            <a:xfrm>
              <a:off x="1707354" y="3575347"/>
              <a:ext cx="0" cy="9971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6634" name="组合 50"/>
          <p:cNvGrpSpPr>
            <a:grpSpLocks/>
          </p:cNvGrpSpPr>
          <p:nvPr/>
        </p:nvGrpSpPr>
        <p:grpSpPr bwMode="auto">
          <a:xfrm>
            <a:off x="3060576" y="2002332"/>
            <a:ext cx="3026735" cy="2422691"/>
            <a:chOff x="2263514" y="1816360"/>
            <a:chExt cx="2479593" cy="2197685"/>
          </a:xfrm>
        </p:grpSpPr>
        <p:sp>
          <p:nvSpPr>
            <p:cNvPr id="47" name="矩形 46"/>
            <p:cNvSpPr/>
            <p:nvPr/>
          </p:nvSpPr>
          <p:spPr>
            <a:xfrm>
              <a:off x="4015466" y="2991283"/>
              <a:ext cx="234950" cy="6843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rgbClr val="FFFFFF"/>
                </a:solidFill>
                <a:latin typeface="Arial" charset="0"/>
                <a:ea typeface="微软雅黑" charset="0"/>
                <a:cs typeface="微软雅黑" charset="0"/>
              </a:endParaRPr>
            </a:p>
          </p:txBody>
        </p:sp>
        <p:sp>
          <p:nvSpPr>
            <p:cNvPr id="48" name="矩形 47"/>
            <p:cNvSpPr/>
            <p:nvPr/>
          </p:nvSpPr>
          <p:spPr>
            <a:xfrm>
              <a:off x="3261402" y="2008476"/>
              <a:ext cx="233363" cy="16671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rgbClr val="0070C0"/>
                </a:solidFill>
                <a:latin typeface="Arial" charset="0"/>
                <a:ea typeface="微软雅黑" charset="0"/>
                <a:cs typeface="微软雅黑" charset="0"/>
              </a:endParaRPr>
            </a:p>
          </p:txBody>
        </p:sp>
        <p:sp>
          <p:nvSpPr>
            <p:cNvPr id="26637" name="Line 69"/>
            <p:cNvSpPr>
              <a:spLocks noChangeShapeType="1"/>
            </p:cNvSpPr>
            <p:nvPr/>
          </p:nvSpPr>
          <p:spPr bwMode="auto">
            <a:xfrm flipV="1">
              <a:off x="3000371" y="1816360"/>
              <a:ext cx="0" cy="183965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8" name="Line 70"/>
            <p:cNvSpPr>
              <a:spLocks noChangeShapeType="1"/>
            </p:cNvSpPr>
            <p:nvPr/>
          </p:nvSpPr>
          <p:spPr bwMode="auto">
            <a:xfrm>
              <a:off x="3003546" y="3656019"/>
              <a:ext cx="154781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9" name="Line 71"/>
            <p:cNvSpPr>
              <a:spLocks noChangeShapeType="1"/>
            </p:cNvSpPr>
            <p:nvPr/>
          </p:nvSpPr>
          <p:spPr bwMode="auto">
            <a:xfrm>
              <a:off x="2915684" y="3017549"/>
              <a:ext cx="7143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40" name="Line 72"/>
            <p:cNvSpPr>
              <a:spLocks noChangeShapeType="1"/>
            </p:cNvSpPr>
            <p:nvPr/>
          </p:nvSpPr>
          <p:spPr bwMode="auto">
            <a:xfrm>
              <a:off x="2915684" y="2600920"/>
              <a:ext cx="7143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41" name="Line 73"/>
            <p:cNvSpPr>
              <a:spLocks noChangeShapeType="1"/>
            </p:cNvSpPr>
            <p:nvPr/>
          </p:nvSpPr>
          <p:spPr bwMode="auto">
            <a:xfrm>
              <a:off x="2915684" y="2172118"/>
              <a:ext cx="7143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42" name="Line 75"/>
            <p:cNvSpPr>
              <a:spLocks noChangeShapeType="1"/>
            </p:cNvSpPr>
            <p:nvPr/>
          </p:nvSpPr>
          <p:spPr bwMode="auto">
            <a:xfrm>
              <a:off x="2915684" y="3336784"/>
              <a:ext cx="7143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Text Box 86"/>
            <p:cNvSpPr txBox="1">
              <a:spLocks noChangeArrowheads="1"/>
            </p:cNvSpPr>
            <p:nvPr/>
          </p:nvSpPr>
          <p:spPr bwMode="auto">
            <a:xfrm>
              <a:off x="2263514" y="2035692"/>
              <a:ext cx="554707" cy="1328488"/>
            </a:xfrm>
            <a:prstGeom prst="rect">
              <a:avLst/>
            </a:prstGeom>
            <a:noFill/>
            <a:ln>
              <a:noFill/>
            </a:ln>
            <a:extLst/>
          </p:spPr>
          <p:txBody>
            <a:bodyPr vert="vert270"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defRPr/>
              </a:pPr>
              <a:r>
                <a:rPr lang="en-US" altLang="zh-CN" sz="1600" dirty="0" smtClean="0">
                  <a:solidFill>
                    <a:srgbClr val="000000"/>
                  </a:solidFill>
                  <a:ea typeface="微软雅黑" pitchFamily="34" charset="-122"/>
                  <a:cs typeface="+mn-cs"/>
                </a:rPr>
                <a:t>Medical cost of </a:t>
              </a:r>
            </a:p>
            <a:p>
              <a:pPr>
                <a:defRPr/>
              </a:pPr>
              <a:r>
                <a:rPr lang="en-US" altLang="zh-CN" sz="1600" dirty="0" smtClean="0">
                  <a:solidFill>
                    <a:srgbClr val="000000"/>
                  </a:solidFill>
                  <a:ea typeface="微软雅黑" pitchFamily="34" charset="-122"/>
                  <a:cs typeface="+mn-cs"/>
                </a:rPr>
                <a:t> each person</a:t>
              </a:r>
              <a:endParaRPr lang="zh-CN" altLang="en-US" sz="1600" dirty="0">
                <a:solidFill>
                  <a:srgbClr val="000000"/>
                </a:solidFill>
                <a:ea typeface="微软雅黑" pitchFamily="34" charset="-122"/>
                <a:cs typeface="+mn-cs"/>
              </a:endParaRPr>
            </a:p>
          </p:txBody>
        </p:sp>
        <p:sp>
          <p:nvSpPr>
            <p:cNvPr id="26644" name="Text Box 87"/>
            <p:cNvSpPr txBox="1">
              <a:spLocks noChangeArrowheads="1"/>
            </p:cNvSpPr>
            <p:nvPr/>
          </p:nvSpPr>
          <p:spPr bwMode="auto">
            <a:xfrm>
              <a:off x="2560665" y="3201881"/>
              <a:ext cx="384956" cy="307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r" eaLnBrk="1" hangingPunct="1"/>
              <a:r>
                <a:rPr lang="en-US" altLang="zh-CN" sz="1600">
                  <a:solidFill>
                    <a:srgbClr val="000000"/>
                  </a:solidFill>
                  <a:cs typeface="微软雅黑" charset="0"/>
                </a:rPr>
                <a:t>0.5</a:t>
              </a:r>
            </a:p>
          </p:txBody>
        </p:sp>
        <p:sp>
          <p:nvSpPr>
            <p:cNvPr id="26645" name="Text Box 88"/>
            <p:cNvSpPr txBox="1">
              <a:spLocks noChangeArrowheads="1"/>
            </p:cNvSpPr>
            <p:nvPr/>
          </p:nvSpPr>
          <p:spPr bwMode="auto">
            <a:xfrm>
              <a:off x="2700851" y="2871459"/>
              <a:ext cx="244770" cy="307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r" eaLnBrk="1" hangingPunct="1"/>
              <a:r>
                <a:rPr lang="en-US" altLang="zh-CN" sz="1600">
                  <a:solidFill>
                    <a:srgbClr val="000000"/>
                  </a:solidFill>
                  <a:cs typeface="微软雅黑" charset="0"/>
                </a:rPr>
                <a:t>1</a:t>
              </a:r>
            </a:p>
          </p:txBody>
        </p:sp>
        <p:sp>
          <p:nvSpPr>
            <p:cNvPr id="26646" name="Text Box 89"/>
            <p:cNvSpPr txBox="1">
              <a:spLocks noChangeArrowheads="1"/>
            </p:cNvSpPr>
            <p:nvPr/>
          </p:nvSpPr>
          <p:spPr bwMode="auto">
            <a:xfrm>
              <a:off x="2560665" y="2491353"/>
              <a:ext cx="384956" cy="307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r" eaLnBrk="1" hangingPunct="1"/>
              <a:r>
                <a:rPr lang="en-US" altLang="zh-CN" sz="1600">
                  <a:solidFill>
                    <a:srgbClr val="000000"/>
                  </a:solidFill>
                  <a:cs typeface="微软雅黑" charset="0"/>
                </a:rPr>
                <a:t>1.5</a:t>
              </a:r>
            </a:p>
          </p:txBody>
        </p:sp>
        <p:sp>
          <p:nvSpPr>
            <p:cNvPr id="26647" name="Text Box 90"/>
            <p:cNvSpPr txBox="1">
              <a:spLocks noChangeArrowheads="1"/>
            </p:cNvSpPr>
            <p:nvPr/>
          </p:nvSpPr>
          <p:spPr bwMode="auto">
            <a:xfrm>
              <a:off x="2700851" y="2047670"/>
              <a:ext cx="244770" cy="307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r" eaLnBrk="1" hangingPunct="1"/>
              <a:r>
                <a:rPr lang="en-US" altLang="zh-CN" sz="1600">
                  <a:solidFill>
                    <a:srgbClr val="000000"/>
                  </a:solidFill>
                  <a:cs typeface="微软雅黑" charset="0"/>
                </a:rPr>
                <a:t>2</a:t>
              </a:r>
            </a:p>
          </p:txBody>
        </p:sp>
        <p:sp>
          <p:nvSpPr>
            <p:cNvPr id="26648" name="Rectangle 91"/>
            <p:cNvSpPr>
              <a:spLocks noChangeArrowheads="1"/>
            </p:cNvSpPr>
            <p:nvPr/>
          </p:nvSpPr>
          <p:spPr bwMode="auto">
            <a:xfrm>
              <a:off x="3153882" y="3679015"/>
              <a:ext cx="466428" cy="33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800" b="1" dirty="0" smtClean="0">
                  <a:solidFill>
                    <a:srgbClr val="000000"/>
                  </a:solidFill>
                  <a:cs typeface="微软雅黑" charset="0"/>
                </a:rPr>
                <a:t>Old</a:t>
              </a:r>
              <a:endParaRPr lang="zh-CN" altLang="en-US" sz="1800" b="1" dirty="0">
                <a:solidFill>
                  <a:srgbClr val="000000"/>
                </a:solidFill>
                <a:cs typeface="微软雅黑" charset="0"/>
              </a:endParaRPr>
            </a:p>
          </p:txBody>
        </p:sp>
        <p:sp>
          <p:nvSpPr>
            <p:cNvPr id="26649" name="Rectangle 92"/>
            <p:cNvSpPr>
              <a:spLocks noChangeArrowheads="1"/>
            </p:cNvSpPr>
            <p:nvPr/>
          </p:nvSpPr>
          <p:spPr bwMode="auto">
            <a:xfrm>
              <a:off x="3646483" y="3679015"/>
              <a:ext cx="1096624" cy="33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800" b="1" dirty="0" smtClean="0">
                  <a:solidFill>
                    <a:srgbClr val="000000"/>
                  </a:solidFill>
                  <a:cs typeface="微软雅黑" charset="0"/>
                </a:rPr>
                <a:t>Mid/young</a:t>
              </a:r>
              <a:endParaRPr lang="zh-CN" altLang="en-US" sz="1800" b="1" dirty="0">
                <a:solidFill>
                  <a:srgbClr val="000000"/>
                </a:solidFill>
                <a:cs typeface="微软雅黑" charset="0"/>
              </a:endParaRPr>
            </a:p>
          </p:txBody>
        </p:sp>
        <p:sp>
          <p:nvSpPr>
            <p:cNvPr id="26650" name="Rectangle 95"/>
            <p:cNvSpPr>
              <a:spLocks noChangeArrowheads="1"/>
            </p:cNvSpPr>
            <p:nvPr/>
          </p:nvSpPr>
          <p:spPr bwMode="auto">
            <a:xfrm>
              <a:off x="3520167" y="2524125"/>
              <a:ext cx="1220974" cy="33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800" b="1" dirty="0" smtClean="0">
                  <a:solidFill>
                    <a:srgbClr val="000000"/>
                  </a:solidFill>
                  <a:cs typeface="微软雅黑" charset="0"/>
                </a:rPr>
                <a:t>2.5 times</a:t>
              </a:r>
              <a:endParaRPr lang="zh-CN" altLang="en-US" sz="1800" b="1" dirty="0">
                <a:solidFill>
                  <a:srgbClr val="000000"/>
                </a:solidFill>
                <a:cs typeface="微软雅黑" charset="0"/>
              </a:endParaRPr>
            </a:p>
          </p:txBody>
        </p:sp>
        <p:sp>
          <p:nvSpPr>
            <p:cNvPr id="26651" name="Line 65"/>
            <p:cNvSpPr>
              <a:spLocks noChangeShapeType="1"/>
            </p:cNvSpPr>
            <p:nvPr/>
          </p:nvSpPr>
          <p:spPr bwMode="auto">
            <a:xfrm>
              <a:off x="3746004" y="3573610"/>
              <a:ext cx="0" cy="9971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92676342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25" descr="内页-1.jpg"/>
          <p:cNvPicPr>
            <a:picLocks noChangeAspect="1"/>
          </p:cNvPicPr>
          <p:nvPr/>
        </p:nvPicPr>
        <p:blipFill>
          <a:blip r:embed="rId3"/>
          <a:stretch>
            <a:fillRect/>
          </a:stretch>
        </p:blipFill>
        <p:spPr>
          <a:xfrm>
            <a:off x="1" y="-33041"/>
            <a:ext cx="11158538" cy="7558088"/>
          </a:xfrm>
          <a:prstGeom prst="rect">
            <a:avLst/>
          </a:prstGeom>
          <a:noFill/>
          <a:ln w="9525">
            <a:noFill/>
          </a:ln>
        </p:spPr>
      </p:pic>
      <p:grpSp>
        <p:nvGrpSpPr>
          <p:cNvPr id="3" name="组合 50">
            <a:extLst>
              <a:ext uri="{FF2B5EF4-FFF2-40B4-BE49-F238E27FC236}">
                <a16:creationId xmlns:a16="http://schemas.microsoft.com/office/drawing/2014/main" xmlns="" id="{0AF43625-FA88-4E94-83A3-678E789400F0}"/>
              </a:ext>
            </a:extLst>
          </p:cNvPr>
          <p:cNvGrpSpPr>
            <a:grpSpLocks/>
          </p:cNvGrpSpPr>
          <p:nvPr/>
        </p:nvGrpSpPr>
        <p:grpSpPr bwMode="auto">
          <a:xfrm>
            <a:off x="828328" y="1388889"/>
            <a:ext cx="10009112" cy="5200054"/>
            <a:chOff x="419539" y="2525891"/>
            <a:chExt cx="8701754" cy="3570344"/>
          </a:xfrm>
        </p:grpSpPr>
        <p:sp>
          <p:nvSpPr>
            <p:cNvPr id="4" name="Freeform 53">
              <a:extLst>
                <a:ext uri="{FF2B5EF4-FFF2-40B4-BE49-F238E27FC236}">
                  <a16:creationId xmlns:a16="http://schemas.microsoft.com/office/drawing/2014/main" xmlns="" id="{54451A59-1484-4DB3-A91C-54EFCB0A694F}"/>
                </a:ext>
              </a:extLst>
            </p:cNvPr>
            <p:cNvSpPr>
              <a:spLocks/>
            </p:cNvSpPr>
            <p:nvPr/>
          </p:nvSpPr>
          <p:spPr bwMode="auto">
            <a:xfrm flipH="1">
              <a:off x="2727325" y="2556248"/>
              <a:ext cx="1811338" cy="1127125"/>
            </a:xfrm>
            <a:custGeom>
              <a:avLst/>
              <a:gdLst>
                <a:gd name="T0" fmla="*/ 2147483647 w 1141"/>
                <a:gd name="T1" fmla="*/ 0 h 710"/>
                <a:gd name="T2" fmla="*/ 0 w 1141"/>
                <a:gd name="T3" fmla="*/ 2147483647 h 710"/>
                <a:gd name="T4" fmla="*/ 2147483647 w 1141"/>
                <a:gd name="T5" fmla="*/ 2147483647 h 710"/>
                <a:gd name="T6" fmla="*/ 2147483647 w 1141"/>
                <a:gd name="T7" fmla="*/ 0 h 710"/>
                <a:gd name="T8" fmla="*/ 0 60000 65536"/>
                <a:gd name="T9" fmla="*/ 0 60000 65536"/>
                <a:gd name="T10" fmla="*/ 0 60000 65536"/>
                <a:gd name="T11" fmla="*/ 0 60000 65536"/>
                <a:gd name="T12" fmla="*/ 0 w 1141"/>
                <a:gd name="T13" fmla="*/ 0 h 710"/>
                <a:gd name="T14" fmla="*/ 1141 w 1141"/>
                <a:gd name="T15" fmla="*/ 710 h 710"/>
              </a:gdLst>
              <a:ahLst/>
              <a:cxnLst>
                <a:cxn ang="T8">
                  <a:pos x="T0" y="T1"/>
                </a:cxn>
                <a:cxn ang="T9">
                  <a:pos x="T2" y="T3"/>
                </a:cxn>
                <a:cxn ang="T10">
                  <a:pos x="T4" y="T5"/>
                </a:cxn>
                <a:cxn ang="T11">
                  <a:pos x="T6" y="T7"/>
                </a:cxn>
              </a:cxnLst>
              <a:rect l="T12" t="T13" r="T14" b="T15"/>
              <a:pathLst>
                <a:path w="1141" h="710">
                  <a:moveTo>
                    <a:pt x="1075" y="0"/>
                  </a:moveTo>
                  <a:lnTo>
                    <a:pt x="0" y="710"/>
                  </a:lnTo>
                  <a:lnTo>
                    <a:pt x="1141" y="665"/>
                  </a:lnTo>
                  <a:lnTo>
                    <a:pt x="1075" y="0"/>
                  </a:lnTo>
                  <a:close/>
                </a:path>
              </a:pathLst>
            </a:custGeom>
            <a:gradFill rotWithShape="0">
              <a:gsLst>
                <a:gs pos="0">
                  <a:srgbClr val="8ED5E6"/>
                </a:gs>
                <a:gs pos="100000">
                  <a:srgbClr val="00A0C6"/>
                </a:gs>
              </a:gsLst>
              <a:lin ang="0" scaled="1"/>
            </a:gradFill>
            <a:ln w="9525">
              <a:noFill/>
              <a:round/>
              <a:headEnd/>
              <a:tailEnd/>
            </a:ln>
          </p:spPr>
          <p:txBody>
            <a:bodyPr/>
            <a:lstStyle/>
            <a:p>
              <a:endParaRPr lang="zh-CN" altLang="en-US"/>
            </a:p>
          </p:txBody>
        </p:sp>
        <p:sp>
          <p:nvSpPr>
            <p:cNvPr id="5" name="Freeform 54">
              <a:extLst>
                <a:ext uri="{FF2B5EF4-FFF2-40B4-BE49-F238E27FC236}">
                  <a16:creationId xmlns:a16="http://schemas.microsoft.com/office/drawing/2014/main" xmlns="" id="{6D419D10-9A87-4EAD-B654-94E58E96B8D0}"/>
                </a:ext>
              </a:extLst>
            </p:cNvPr>
            <p:cNvSpPr>
              <a:spLocks/>
            </p:cNvSpPr>
            <p:nvPr/>
          </p:nvSpPr>
          <p:spPr bwMode="auto">
            <a:xfrm flipH="1">
              <a:off x="2760663" y="3793126"/>
              <a:ext cx="1800225" cy="2301875"/>
            </a:xfrm>
            <a:custGeom>
              <a:avLst/>
              <a:gdLst>
                <a:gd name="T0" fmla="*/ 2147483647 w 1134"/>
                <a:gd name="T1" fmla="*/ 2147483647 h 1450"/>
                <a:gd name="T2" fmla="*/ 0 w 1134"/>
                <a:gd name="T3" fmla="*/ 0 h 1450"/>
                <a:gd name="T4" fmla="*/ 2147483647 w 1134"/>
                <a:gd name="T5" fmla="*/ 2147483647 h 1450"/>
                <a:gd name="T6" fmla="*/ 2147483647 w 1134"/>
                <a:gd name="T7" fmla="*/ 2147483647 h 1450"/>
                <a:gd name="T8" fmla="*/ 0 60000 65536"/>
                <a:gd name="T9" fmla="*/ 0 60000 65536"/>
                <a:gd name="T10" fmla="*/ 0 60000 65536"/>
                <a:gd name="T11" fmla="*/ 0 60000 65536"/>
                <a:gd name="T12" fmla="*/ 0 w 1134"/>
                <a:gd name="T13" fmla="*/ 0 h 1450"/>
                <a:gd name="T14" fmla="*/ 1134 w 1134"/>
                <a:gd name="T15" fmla="*/ 1450 h 1450"/>
              </a:gdLst>
              <a:ahLst/>
              <a:cxnLst>
                <a:cxn ang="T8">
                  <a:pos x="T0" y="T1"/>
                </a:cxn>
                <a:cxn ang="T9">
                  <a:pos x="T2" y="T3"/>
                </a:cxn>
                <a:cxn ang="T10">
                  <a:pos x="T4" y="T5"/>
                </a:cxn>
                <a:cxn ang="T11">
                  <a:pos x="T6" y="T7"/>
                </a:cxn>
              </a:cxnLst>
              <a:rect l="T12" t="T13" r="T14" b="T15"/>
              <a:pathLst>
                <a:path w="1134" h="1450">
                  <a:moveTo>
                    <a:pt x="1099" y="1450"/>
                  </a:moveTo>
                  <a:lnTo>
                    <a:pt x="0" y="0"/>
                  </a:lnTo>
                  <a:lnTo>
                    <a:pt x="1134" y="764"/>
                  </a:lnTo>
                  <a:lnTo>
                    <a:pt x="1099" y="1450"/>
                  </a:lnTo>
                  <a:close/>
                </a:path>
              </a:pathLst>
            </a:custGeom>
            <a:gradFill rotWithShape="0">
              <a:gsLst>
                <a:gs pos="0">
                  <a:srgbClr val="8ED5E6"/>
                </a:gs>
                <a:gs pos="100000">
                  <a:srgbClr val="00A0C6"/>
                </a:gs>
              </a:gsLst>
              <a:lin ang="0" scaled="1"/>
            </a:gradFill>
            <a:ln w="9525">
              <a:noFill/>
              <a:round/>
              <a:headEnd/>
              <a:tailEnd/>
            </a:ln>
          </p:spPr>
          <p:txBody>
            <a:bodyPr/>
            <a:lstStyle/>
            <a:p>
              <a:endParaRPr lang="zh-CN" altLang="en-US"/>
            </a:p>
          </p:txBody>
        </p:sp>
        <p:sp>
          <p:nvSpPr>
            <p:cNvPr id="6" name="Freeform 55">
              <a:extLst>
                <a:ext uri="{FF2B5EF4-FFF2-40B4-BE49-F238E27FC236}">
                  <a16:creationId xmlns:a16="http://schemas.microsoft.com/office/drawing/2014/main" xmlns="" id="{535E915F-C0CE-422D-8397-33D71E6B0E63}"/>
                </a:ext>
              </a:extLst>
            </p:cNvPr>
            <p:cNvSpPr>
              <a:spLocks/>
            </p:cNvSpPr>
            <p:nvPr/>
          </p:nvSpPr>
          <p:spPr bwMode="auto">
            <a:xfrm flipH="1">
              <a:off x="2749550" y="3698660"/>
              <a:ext cx="1811338" cy="1109662"/>
            </a:xfrm>
            <a:custGeom>
              <a:avLst/>
              <a:gdLst>
                <a:gd name="T0" fmla="*/ 2147483647 w 1141"/>
                <a:gd name="T1" fmla="*/ 2147483647 h 699"/>
                <a:gd name="T2" fmla="*/ 0 w 1141"/>
                <a:gd name="T3" fmla="*/ 0 h 699"/>
                <a:gd name="T4" fmla="*/ 2147483647 w 1141"/>
                <a:gd name="T5" fmla="*/ 2147483647 h 699"/>
                <a:gd name="T6" fmla="*/ 2147483647 w 1141"/>
                <a:gd name="T7" fmla="*/ 2147483647 h 699"/>
                <a:gd name="T8" fmla="*/ 0 60000 65536"/>
                <a:gd name="T9" fmla="*/ 0 60000 65536"/>
                <a:gd name="T10" fmla="*/ 0 60000 65536"/>
                <a:gd name="T11" fmla="*/ 0 60000 65536"/>
                <a:gd name="T12" fmla="*/ 0 w 1141"/>
                <a:gd name="T13" fmla="*/ 0 h 699"/>
                <a:gd name="T14" fmla="*/ 1141 w 1141"/>
                <a:gd name="T15" fmla="*/ 699 h 699"/>
              </a:gdLst>
              <a:ahLst/>
              <a:cxnLst>
                <a:cxn ang="T8">
                  <a:pos x="T0" y="T1"/>
                </a:cxn>
                <a:cxn ang="T9">
                  <a:pos x="T2" y="T3"/>
                </a:cxn>
                <a:cxn ang="T10">
                  <a:pos x="T4" y="T5"/>
                </a:cxn>
                <a:cxn ang="T11">
                  <a:pos x="T6" y="T7"/>
                </a:cxn>
              </a:cxnLst>
              <a:rect l="T12" t="T13" r="T14" b="T15"/>
              <a:pathLst>
                <a:path w="1141" h="699">
                  <a:moveTo>
                    <a:pt x="1092" y="699"/>
                  </a:moveTo>
                  <a:lnTo>
                    <a:pt x="0" y="0"/>
                  </a:lnTo>
                  <a:lnTo>
                    <a:pt x="1141" y="45"/>
                  </a:lnTo>
                  <a:lnTo>
                    <a:pt x="1092" y="699"/>
                  </a:lnTo>
                  <a:close/>
                </a:path>
              </a:pathLst>
            </a:custGeom>
            <a:gradFill rotWithShape="0">
              <a:gsLst>
                <a:gs pos="0">
                  <a:srgbClr val="8ED5E6"/>
                </a:gs>
                <a:gs pos="100000">
                  <a:srgbClr val="00A0C6"/>
                </a:gs>
              </a:gsLst>
              <a:lin ang="0" scaled="1"/>
            </a:gradFill>
            <a:ln w="9525">
              <a:noFill/>
              <a:round/>
              <a:headEnd/>
              <a:tailEnd/>
            </a:ln>
          </p:spPr>
          <p:txBody>
            <a:bodyPr/>
            <a:lstStyle/>
            <a:p>
              <a:endParaRPr lang="zh-CN" altLang="en-US"/>
            </a:p>
          </p:txBody>
        </p:sp>
        <p:sp>
          <p:nvSpPr>
            <p:cNvPr id="7" name="AutoShape 60">
              <a:extLst>
                <a:ext uri="{FF2B5EF4-FFF2-40B4-BE49-F238E27FC236}">
                  <a16:creationId xmlns:a16="http://schemas.microsoft.com/office/drawing/2014/main" xmlns="" id="{5F906727-C0CC-4CD5-BEB1-7644E8C12EA8}"/>
                </a:ext>
              </a:extLst>
            </p:cNvPr>
            <p:cNvSpPr>
              <a:spLocks noChangeArrowheads="1"/>
            </p:cNvSpPr>
            <p:nvPr/>
          </p:nvSpPr>
          <p:spPr bwMode="auto">
            <a:xfrm flipH="1">
              <a:off x="469900" y="2596090"/>
              <a:ext cx="2370138" cy="1062037"/>
            </a:xfrm>
            <a:prstGeom prst="roundRect">
              <a:avLst>
                <a:gd name="adj" fmla="val 8676"/>
              </a:avLst>
            </a:prstGeom>
            <a:gradFill rotWithShape="1">
              <a:gsLst>
                <a:gs pos="0">
                  <a:srgbClr val="093B82"/>
                </a:gs>
                <a:gs pos="50000">
                  <a:srgbClr val="0C4EB0"/>
                </a:gs>
                <a:gs pos="100000">
                  <a:srgbClr val="093B82"/>
                </a:gs>
              </a:gsLst>
              <a:lin ang="0" scaled="1"/>
            </a:gradFill>
            <a:ln w="9525">
              <a:noFill/>
              <a:round/>
              <a:headEnd/>
              <a:tailEnd/>
            </a:ln>
          </p:spPr>
          <p:txBody>
            <a:bodyPr wrap="none" anchor="ctr"/>
            <a:lstStyle/>
            <a:p>
              <a:pPr eaLnBrk="0" hangingPunct="0">
                <a:buFont typeface="Arial" charset="0"/>
                <a:buNone/>
              </a:pPr>
              <a:endParaRPr lang="zh-CN" altLang="en-US" sz="1800">
                <a:ea typeface="黑体" pitchFamily="49" charset="-122"/>
              </a:endParaRPr>
            </a:p>
          </p:txBody>
        </p:sp>
        <p:sp>
          <p:nvSpPr>
            <p:cNvPr id="8" name="AutoShape 61">
              <a:extLst>
                <a:ext uri="{FF2B5EF4-FFF2-40B4-BE49-F238E27FC236}">
                  <a16:creationId xmlns:a16="http://schemas.microsoft.com/office/drawing/2014/main" xmlns="" id="{CA42BFB1-39AD-49A4-8A28-669589AFAB23}"/>
                </a:ext>
              </a:extLst>
            </p:cNvPr>
            <p:cNvSpPr>
              <a:spLocks noChangeArrowheads="1"/>
            </p:cNvSpPr>
            <p:nvPr/>
          </p:nvSpPr>
          <p:spPr bwMode="auto">
            <a:xfrm flipH="1">
              <a:off x="490538" y="2624118"/>
              <a:ext cx="2330450" cy="989013"/>
            </a:xfrm>
            <a:prstGeom prst="roundRect">
              <a:avLst>
                <a:gd name="adj" fmla="val 7718"/>
              </a:avLst>
            </a:prstGeom>
            <a:gradFill rotWithShape="1">
              <a:gsLst>
                <a:gs pos="0">
                  <a:srgbClr val="F7FDFF"/>
                </a:gs>
                <a:gs pos="50000">
                  <a:srgbClr val="BED9F2"/>
                </a:gs>
                <a:gs pos="100000">
                  <a:srgbClr val="F7FDFF"/>
                </a:gs>
              </a:gsLst>
              <a:lin ang="5400000" scaled="1"/>
            </a:gradFill>
            <a:ln w="9525">
              <a:noFill/>
              <a:round/>
              <a:headEnd/>
              <a:tailEnd/>
            </a:ln>
          </p:spPr>
          <p:txBody>
            <a:bodyPr wrap="none" anchor="ctr"/>
            <a:lstStyle/>
            <a:p>
              <a:pPr eaLnBrk="0" hangingPunct="0">
                <a:buFont typeface="Arial" charset="0"/>
                <a:buNone/>
              </a:pPr>
              <a:endParaRPr lang="zh-CN" altLang="en-US" sz="1800">
                <a:ea typeface="黑体" pitchFamily="49" charset="-122"/>
              </a:endParaRPr>
            </a:p>
          </p:txBody>
        </p:sp>
        <p:sp>
          <p:nvSpPr>
            <p:cNvPr id="9" name="AutoShape 63">
              <a:extLst>
                <a:ext uri="{FF2B5EF4-FFF2-40B4-BE49-F238E27FC236}">
                  <a16:creationId xmlns:a16="http://schemas.microsoft.com/office/drawing/2014/main" xmlns="" id="{205C9523-95DC-4F25-B576-A6368A27111F}"/>
                </a:ext>
              </a:extLst>
            </p:cNvPr>
            <p:cNvSpPr>
              <a:spLocks noChangeArrowheads="1"/>
            </p:cNvSpPr>
            <p:nvPr/>
          </p:nvSpPr>
          <p:spPr bwMode="auto">
            <a:xfrm flipH="1">
              <a:off x="469900" y="3795262"/>
              <a:ext cx="2370138" cy="1062037"/>
            </a:xfrm>
            <a:prstGeom prst="roundRect">
              <a:avLst>
                <a:gd name="adj" fmla="val 8676"/>
              </a:avLst>
            </a:prstGeom>
            <a:gradFill rotWithShape="1">
              <a:gsLst>
                <a:gs pos="0">
                  <a:srgbClr val="093B82"/>
                </a:gs>
                <a:gs pos="50000">
                  <a:srgbClr val="0C4EB0"/>
                </a:gs>
                <a:gs pos="100000">
                  <a:srgbClr val="093B82"/>
                </a:gs>
              </a:gsLst>
              <a:lin ang="0" scaled="1"/>
            </a:gradFill>
            <a:ln w="9525">
              <a:noFill/>
              <a:round/>
              <a:headEnd/>
              <a:tailEnd/>
            </a:ln>
          </p:spPr>
          <p:txBody>
            <a:bodyPr wrap="none" anchor="ctr"/>
            <a:lstStyle/>
            <a:p>
              <a:pPr eaLnBrk="0" hangingPunct="0">
                <a:buFont typeface="Arial" charset="0"/>
                <a:buNone/>
              </a:pPr>
              <a:endParaRPr lang="zh-CN" altLang="en-US" sz="1800">
                <a:ea typeface="黑体" pitchFamily="49" charset="-122"/>
              </a:endParaRPr>
            </a:p>
          </p:txBody>
        </p:sp>
        <p:sp>
          <p:nvSpPr>
            <p:cNvPr id="10" name="AutoShape 64">
              <a:extLst>
                <a:ext uri="{FF2B5EF4-FFF2-40B4-BE49-F238E27FC236}">
                  <a16:creationId xmlns:a16="http://schemas.microsoft.com/office/drawing/2014/main" xmlns="" id="{EDCF82EB-9AA8-42DF-9E10-FA75080F98BA}"/>
                </a:ext>
              </a:extLst>
            </p:cNvPr>
            <p:cNvSpPr>
              <a:spLocks noChangeArrowheads="1"/>
            </p:cNvSpPr>
            <p:nvPr/>
          </p:nvSpPr>
          <p:spPr bwMode="auto">
            <a:xfrm flipH="1">
              <a:off x="490538" y="3831774"/>
              <a:ext cx="2330450" cy="989013"/>
            </a:xfrm>
            <a:prstGeom prst="roundRect">
              <a:avLst>
                <a:gd name="adj" fmla="val 7718"/>
              </a:avLst>
            </a:prstGeom>
            <a:gradFill rotWithShape="1">
              <a:gsLst>
                <a:gs pos="0">
                  <a:srgbClr val="F7FDFF"/>
                </a:gs>
                <a:gs pos="50000">
                  <a:srgbClr val="BED9F2"/>
                </a:gs>
                <a:gs pos="100000">
                  <a:srgbClr val="F7FDFF"/>
                </a:gs>
              </a:gsLst>
              <a:lin ang="5400000" scaled="1"/>
            </a:gradFill>
            <a:ln w="9525">
              <a:noFill/>
              <a:round/>
              <a:headEnd/>
              <a:tailEnd/>
            </a:ln>
          </p:spPr>
          <p:txBody>
            <a:bodyPr wrap="none" anchor="ctr"/>
            <a:lstStyle/>
            <a:p>
              <a:pPr eaLnBrk="0" hangingPunct="0">
                <a:buFont typeface="Arial" charset="0"/>
                <a:buNone/>
              </a:pPr>
              <a:endParaRPr lang="zh-CN" altLang="en-US" sz="1800">
                <a:ea typeface="黑体" pitchFamily="49" charset="-122"/>
              </a:endParaRPr>
            </a:p>
          </p:txBody>
        </p:sp>
        <p:sp>
          <p:nvSpPr>
            <p:cNvPr id="11" name="AutoShape 66">
              <a:extLst>
                <a:ext uri="{FF2B5EF4-FFF2-40B4-BE49-F238E27FC236}">
                  <a16:creationId xmlns:a16="http://schemas.microsoft.com/office/drawing/2014/main" xmlns="" id="{DB4B5C2D-9511-4B6E-A465-C86ADDD1E3FF}"/>
                </a:ext>
              </a:extLst>
            </p:cNvPr>
            <p:cNvSpPr>
              <a:spLocks noChangeArrowheads="1"/>
            </p:cNvSpPr>
            <p:nvPr/>
          </p:nvSpPr>
          <p:spPr bwMode="auto">
            <a:xfrm flipH="1">
              <a:off x="469900" y="5029655"/>
              <a:ext cx="2370138" cy="1062038"/>
            </a:xfrm>
            <a:prstGeom prst="roundRect">
              <a:avLst>
                <a:gd name="adj" fmla="val 8676"/>
              </a:avLst>
            </a:prstGeom>
            <a:gradFill rotWithShape="1">
              <a:gsLst>
                <a:gs pos="0">
                  <a:srgbClr val="093B82"/>
                </a:gs>
                <a:gs pos="50000">
                  <a:srgbClr val="0C4EB0"/>
                </a:gs>
                <a:gs pos="100000">
                  <a:srgbClr val="093B82"/>
                </a:gs>
              </a:gsLst>
              <a:lin ang="0" scaled="1"/>
            </a:gradFill>
            <a:ln w="9525">
              <a:noFill/>
              <a:round/>
              <a:headEnd/>
              <a:tailEnd/>
            </a:ln>
          </p:spPr>
          <p:txBody>
            <a:bodyPr wrap="none" anchor="ctr"/>
            <a:lstStyle/>
            <a:p>
              <a:pPr eaLnBrk="0" hangingPunct="0">
                <a:buFont typeface="Arial" charset="0"/>
                <a:buNone/>
              </a:pPr>
              <a:endParaRPr lang="zh-CN" altLang="en-US" sz="1800">
                <a:ea typeface="黑体" pitchFamily="49" charset="-122"/>
              </a:endParaRPr>
            </a:p>
          </p:txBody>
        </p:sp>
        <p:sp>
          <p:nvSpPr>
            <p:cNvPr id="12" name="AutoShape 67">
              <a:extLst>
                <a:ext uri="{FF2B5EF4-FFF2-40B4-BE49-F238E27FC236}">
                  <a16:creationId xmlns:a16="http://schemas.microsoft.com/office/drawing/2014/main" xmlns="" id="{77DE3772-598E-473B-AC30-A67835961747}"/>
                </a:ext>
              </a:extLst>
            </p:cNvPr>
            <p:cNvSpPr>
              <a:spLocks noChangeArrowheads="1"/>
            </p:cNvSpPr>
            <p:nvPr/>
          </p:nvSpPr>
          <p:spPr bwMode="auto">
            <a:xfrm flipH="1">
              <a:off x="490538" y="5066168"/>
              <a:ext cx="2330450" cy="989012"/>
            </a:xfrm>
            <a:prstGeom prst="roundRect">
              <a:avLst>
                <a:gd name="adj" fmla="val 7718"/>
              </a:avLst>
            </a:prstGeom>
            <a:gradFill rotWithShape="1">
              <a:gsLst>
                <a:gs pos="0">
                  <a:srgbClr val="F7FDFF"/>
                </a:gs>
                <a:gs pos="50000">
                  <a:srgbClr val="BED9F2"/>
                </a:gs>
                <a:gs pos="100000">
                  <a:srgbClr val="F7FDFF"/>
                </a:gs>
              </a:gsLst>
              <a:lin ang="5400000" scaled="1"/>
            </a:gradFill>
            <a:ln w="9525">
              <a:noFill/>
              <a:round/>
              <a:headEnd/>
              <a:tailEnd/>
            </a:ln>
          </p:spPr>
          <p:txBody>
            <a:bodyPr wrap="none" anchor="ctr"/>
            <a:lstStyle/>
            <a:p>
              <a:pPr eaLnBrk="0" hangingPunct="0">
                <a:buFont typeface="Arial" charset="0"/>
                <a:buNone/>
              </a:pPr>
              <a:endParaRPr lang="zh-CN" altLang="en-US" sz="1800">
                <a:ea typeface="黑体" pitchFamily="49" charset="-122"/>
              </a:endParaRPr>
            </a:p>
          </p:txBody>
        </p:sp>
        <p:sp>
          <p:nvSpPr>
            <p:cNvPr id="13" name="Freeform 25">
              <a:extLst>
                <a:ext uri="{FF2B5EF4-FFF2-40B4-BE49-F238E27FC236}">
                  <a16:creationId xmlns:a16="http://schemas.microsoft.com/office/drawing/2014/main" xmlns="" id="{F8971D8D-C479-46E2-97E0-06AB047B5897}"/>
                </a:ext>
              </a:extLst>
            </p:cNvPr>
            <p:cNvSpPr>
              <a:spLocks/>
            </p:cNvSpPr>
            <p:nvPr/>
          </p:nvSpPr>
          <p:spPr bwMode="auto">
            <a:xfrm>
              <a:off x="4583113" y="2556248"/>
              <a:ext cx="1811337" cy="1127125"/>
            </a:xfrm>
            <a:custGeom>
              <a:avLst/>
              <a:gdLst>
                <a:gd name="T0" fmla="*/ 2147483647 w 1141"/>
                <a:gd name="T1" fmla="*/ 0 h 710"/>
                <a:gd name="T2" fmla="*/ 0 w 1141"/>
                <a:gd name="T3" fmla="*/ 2147483647 h 710"/>
                <a:gd name="T4" fmla="*/ 2147483647 w 1141"/>
                <a:gd name="T5" fmla="*/ 2147483647 h 710"/>
                <a:gd name="T6" fmla="*/ 2147483647 w 1141"/>
                <a:gd name="T7" fmla="*/ 0 h 710"/>
                <a:gd name="T8" fmla="*/ 0 60000 65536"/>
                <a:gd name="T9" fmla="*/ 0 60000 65536"/>
                <a:gd name="T10" fmla="*/ 0 60000 65536"/>
                <a:gd name="T11" fmla="*/ 0 60000 65536"/>
                <a:gd name="T12" fmla="*/ 0 w 1141"/>
                <a:gd name="T13" fmla="*/ 0 h 710"/>
                <a:gd name="T14" fmla="*/ 1141 w 1141"/>
                <a:gd name="T15" fmla="*/ 710 h 710"/>
              </a:gdLst>
              <a:ahLst/>
              <a:cxnLst>
                <a:cxn ang="T8">
                  <a:pos x="T0" y="T1"/>
                </a:cxn>
                <a:cxn ang="T9">
                  <a:pos x="T2" y="T3"/>
                </a:cxn>
                <a:cxn ang="T10">
                  <a:pos x="T4" y="T5"/>
                </a:cxn>
                <a:cxn ang="T11">
                  <a:pos x="T6" y="T7"/>
                </a:cxn>
              </a:cxnLst>
              <a:rect l="T12" t="T13" r="T14" b="T15"/>
              <a:pathLst>
                <a:path w="1141" h="710">
                  <a:moveTo>
                    <a:pt x="1075" y="0"/>
                  </a:moveTo>
                  <a:lnTo>
                    <a:pt x="0" y="710"/>
                  </a:lnTo>
                  <a:lnTo>
                    <a:pt x="1141" y="665"/>
                  </a:lnTo>
                  <a:lnTo>
                    <a:pt x="1075" y="0"/>
                  </a:lnTo>
                  <a:close/>
                </a:path>
              </a:pathLst>
            </a:custGeom>
            <a:gradFill rotWithShape="0">
              <a:gsLst>
                <a:gs pos="0">
                  <a:srgbClr val="8ED5E6"/>
                </a:gs>
                <a:gs pos="100000">
                  <a:srgbClr val="00A0C6"/>
                </a:gs>
              </a:gsLst>
              <a:lin ang="0" scaled="1"/>
            </a:gradFill>
            <a:ln w="9525">
              <a:noFill/>
              <a:round/>
              <a:headEnd/>
              <a:tailEnd/>
            </a:ln>
          </p:spPr>
          <p:txBody>
            <a:bodyPr/>
            <a:lstStyle/>
            <a:p>
              <a:endParaRPr lang="zh-CN" altLang="en-US"/>
            </a:p>
          </p:txBody>
        </p:sp>
        <p:sp>
          <p:nvSpPr>
            <p:cNvPr id="14" name="Freeform 26">
              <a:extLst>
                <a:ext uri="{FF2B5EF4-FFF2-40B4-BE49-F238E27FC236}">
                  <a16:creationId xmlns:a16="http://schemas.microsoft.com/office/drawing/2014/main" xmlns="" id="{756F720A-C645-4C7B-AF23-F01965A0E5A7}"/>
                </a:ext>
              </a:extLst>
            </p:cNvPr>
            <p:cNvSpPr>
              <a:spLocks/>
            </p:cNvSpPr>
            <p:nvPr/>
          </p:nvSpPr>
          <p:spPr bwMode="auto">
            <a:xfrm>
              <a:off x="4560888" y="3793126"/>
              <a:ext cx="1800225" cy="2301875"/>
            </a:xfrm>
            <a:custGeom>
              <a:avLst/>
              <a:gdLst>
                <a:gd name="T0" fmla="*/ 2147483647 w 1134"/>
                <a:gd name="T1" fmla="*/ 2147483647 h 1450"/>
                <a:gd name="T2" fmla="*/ 0 w 1134"/>
                <a:gd name="T3" fmla="*/ 0 h 1450"/>
                <a:gd name="T4" fmla="*/ 2147483647 w 1134"/>
                <a:gd name="T5" fmla="*/ 2147483647 h 1450"/>
                <a:gd name="T6" fmla="*/ 2147483647 w 1134"/>
                <a:gd name="T7" fmla="*/ 2147483647 h 1450"/>
                <a:gd name="T8" fmla="*/ 0 60000 65536"/>
                <a:gd name="T9" fmla="*/ 0 60000 65536"/>
                <a:gd name="T10" fmla="*/ 0 60000 65536"/>
                <a:gd name="T11" fmla="*/ 0 60000 65536"/>
                <a:gd name="T12" fmla="*/ 0 w 1134"/>
                <a:gd name="T13" fmla="*/ 0 h 1450"/>
                <a:gd name="T14" fmla="*/ 1134 w 1134"/>
                <a:gd name="T15" fmla="*/ 1450 h 1450"/>
              </a:gdLst>
              <a:ahLst/>
              <a:cxnLst>
                <a:cxn ang="T8">
                  <a:pos x="T0" y="T1"/>
                </a:cxn>
                <a:cxn ang="T9">
                  <a:pos x="T2" y="T3"/>
                </a:cxn>
                <a:cxn ang="T10">
                  <a:pos x="T4" y="T5"/>
                </a:cxn>
                <a:cxn ang="T11">
                  <a:pos x="T6" y="T7"/>
                </a:cxn>
              </a:cxnLst>
              <a:rect l="T12" t="T13" r="T14" b="T15"/>
              <a:pathLst>
                <a:path w="1134" h="1450">
                  <a:moveTo>
                    <a:pt x="1099" y="1450"/>
                  </a:moveTo>
                  <a:lnTo>
                    <a:pt x="0" y="0"/>
                  </a:lnTo>
                  <a:lnTo>
                    <a:pt x="1134" y="764"/>
                  </a:lnTo>
                  <a:lnTo>
                    <a:pt x="1099" y="1450"/>
                  </a:lnTo>
                  <a:close/>
                </a:path>
              </a:pathLst>
            </a:custGeom>
            <a:gradFill rotWithShape="0">
              <a:gsLst>
                <a:gs pos="0">
                  <a:srgbClr val="8ED5E6"/>
                </a:gs>
                <a:gs pos="100000">
                  <a:srgbClr val="00A0C6"/>
                </a:gs>
              </a:gsLst>
              <a:lin ang="0" scaled="1"/>
            </a:gradFill>
            <a:ln w="9525">
              <a:noFill/>
              <a:round/>
              <a:headEnd/>
              <a:tailEnd/>
            </a:ln>
          </p:spPr>
          <p:txBody>
            <a:bodyPr/>
            <a:lstStyle/>
            <a:p>
              <a:endParaRPr lang="zh-CN" altLang="en-US"/>
            </a:p>
          </p:txBody>
        </p:sp>
        <p:sp>
          <p:nvSpPr>
            <p:cNvPr id="15" name="Freeform 27">
              <a:extLst>
                <a:ext uri="{FF2B5EF4-FFF2-40B4-BE49-F238E27FC236}">
                  <a16:creationId xmlns:a16="http://schemas.microsoft.com/office/drawing/2014/main" xmlns="" id="{EB1ACDCE-713B-475A-8909-27698FFA0976}"/>
                </a:ext>
              </a:extLst>
            </p:cNvPr>
            <p:cNvSpPr>
              <a:spLocks/>
            </p:cNvSpPr>
            <p:nvPr/>
          </p:nvSpPr>
          <p:spPr bwMode="auto">
            <a:xfrm>
              <a:off x="4560888" y="3698660"/>
              <a:ext cx="1811337" cy="1109662"/>
            </a:xfrm>
            <a:custGeom>
              <a:avLst/>
              <a:gdLst>
                <a:gd name="T0" fmla="*/ 2147483647 w 1141"/>
                <a:gd name="T1" fmla="*/ 2147483647 h 699"/>
                <a:gd name="T2" fmla="*/ 0 w 1141"/>
                <a:gd name="T3" fmla="*/ 0 h 699"/>
                <a:gd name="T4" fmla="*/ 2147483647 w 1141"/>
                <a:gd name="T5" fmla="*/ 2147483647 h 699"/>
                <a:gd name="T6" fmla="*/ 2147483647 w 1141"/>
                <a:gd name="T7" fmla="*/ 2147483647 h 699"/>
                <a:gd name="T8" fmla="*/ 0 60000 65536"/>
                <a:gd name="T9" fmla="*/ 0 60000 65536"/>
                <a:gd name="T10" fmla="*/ 0 60000 65536"/>
                <a:gd name="T11" fmla="*/ 0 60000 65536"/>
                <a:gd name="T12" fmla="*/ 0 w 1141"/>
                <a:gd name="T13" fmla="*/ 0 h 699"/>
                <a:gd name="T14" fmla="*/ 1141 w 1141"/>
                <a:gd name="T15" fmla="*/ 699 h 699"/>
              </a:gdLst>
              <a:ahLst/>
              <a:cxnLst>
                <a:cxn ang="T8">
                  <a:pos x="T0" y="T1"/>
                </a:cxn>
                <a:cxn ang="T9">
                  <a:pos x="T2" y="T3"/>
                </a:cxn>
                <a:cxn ang="T10">
                  <a:pos x="T4" y="T5"/>
                </a:cxn>
                <a:cxn ang="T11">
                  <a:pos x="T6" y="T7"/>
                </a:cxn>
              </a:cxnLst>
              <a:rect l="T12" t="T13" r="T14" b="T15"/>
              <a:pathLst>
                <a:path w="1141" h="699">
                  <a:moveTo>
                    <a:pt x="1092" y="699"/>
                  </a:moveTo>
                  <a:lnTo>
                    <a:pt x="0" y="0"/>
                  </a:lnTo>
                  <a:lnTo>
                    <a:pt x="1141" y="45"/>
                  </a:lnTo>
                  <a:lnTo>
                    <a:pt x="1092" y="699"/>
                  </a:lnTo>
                  <a:close/>
                </a:path>
              </a:pathLst>
            </a:custGeom>
            <a:gradFill rotWithShape="0">
              <a:gsLst>
                <a:gs pos="0">
                  <a:srgbClr val="8ED5E6"/>
                </a:gs>
                <a:gs pos="100000">
                  <a:srgbClr val="00A0C6"/>
                </a:gs>
              </a:gsLst>
              <a:lin ang="0" scaled="1"/>
            </a:gradFill>
            <a:ln w="9525">
              <a:noFill/>
              <a:round/>
              <a:headEnd/>
              <a:tailEnd/>
            </a:ln>
          </p:spPr>
          <p:txBody>
            <a:bodyPr/>
            <a:lstStyle/>
            <a:p>
              <a:endParaRPr lang="zh-CN" altLang="en-US"/>
            </a:p>
          </p:txBody>
        </p:sp>
        <p:sp>
          <p:nvSpPr>
            <p:cNvPr id="16" name="AutoShape 6">
              <a:extLst>
                <a:ext uri="{FF2B5EF4-FFF2-40B4-BE49-F238E27FC236}">
                  <a16:creationId xmlns:a16="http://schemas.microsoft.com/office/drawing/2014/main" xmlns="" id="{238C585C-89CF-41FD-AB95-360208FAD895}"/>
                </a:ext>
              </a:extLst>
            </p:cNvPr>
            <p:cNvSpPr>
              <a:spLocks noChangeArrowheads="1"/>
            </p:cNvSpPr>
            <p:nvPr/>
          </p:nvSpPr>
          <p:spPr bwMode="auto">
            <a:xfrm>
              <a:off x="6281739" y="2525891"/>
              <a:ext cx="2839554" cy="1142586"/>
            </a:xfrm>
            <a:prstGeom prst="roundRect">
              <a:avLst>
                <a:gd name="adj" fmla="val 8676"/>
              </a:avLst>
            </a:prstGeom>
            <a:gradFill rotWithShape="1">
              <a:gsLst>
                <a:gs pos="0">
                  <a:srgbClr val="093B82"/>
                </a:gs>
                <a:gs pos="50000">
                  <a:srgbClr val="0C4EB0"/>
                </a:gs>
                <a:gs pos="100000">
                  <a:srgbClr val="093B82"/>
                </a:gs>
              </a:gsLst>
              <a:lin ang="0" scaled="1"/>
            </a:gradFill>
            <a:ln w="9525">
              <a:noFill/>
              <a:round/>
              <a:headEnd/>
              <a:tailEnd/>
            </a:ln>
          </p:spPr>
          <p:txBody>
            <a:bodyPr wrap="none" anchor="ctr"/>
            <a:lstStyle/>
            <a:p>
              <a:pPr eaLnBrk="0" hangingPunct="0">
                <a:buFont typeface="Arial" charset="0"/>
                <a:buNone/>
              </a:pPr>
              <a:endParaRPr lang="zh-CN" altLang="en-US" sz="1800">
                <a:ea typeface="黑体" pitchFamily="49" charset="-122"/>
              </a:endParaRPr>
            </a:p>
          </p:txBody>
        </p:sp>
        <p:sp>
          <p:nvSpPr>
            <p:cNvPr id="17" name="AutoShape 7">
              <a:extLst>
                <a:ext uri="{FF2B5EF4-FFF2-40B4-BE49-F238E27FC236}">
                  <a16:creationId xmlns:a16="http://schemas.microsoft.com/office/drawing/2014/main" xmlns="" id="{FFEE2192-A37E-4B7B-B3F0-F29AE767CF63}"/>
                </a:ext>
              </a:extLst>
            </p:cNvPr>
            <p:cNvSpPr>
              <a:spLocks noChangeArrowheads="1"/>
            </p:cNvSpPr>
            <p:nvPr/>
          </p:nvSpPr>
          <p:spPr bwMode="auto">
            <a:xfrm>
              <a:off x="6354763" y="2564195"/>
              <a:ext cx="2686323" cy="1048936"/>
            </a:xfrm>
            <a:prstGeom prst="roundRect">
              <a:avLst>
                <a:gd name="adj" fmla="val 7718"/>
              </a:avLst>
            </a:prstGeom>
            <a:gradFill rotWithShape="1">
              <a:gsLst>
                <a:gs pos="0">
                  <a:srgbClr val="F7FDFF"/>
                </a:gs>
                <a:gs pos="50000">
                  <a:srgbClr val="BED9F2"/>
                </a:gs>
                <a:gs pos="100000">
                  <a:srgbClr val="F7FDFF"/>
                </a:gs>
              </a:gsLst>
              <a:lin ang="5400000" scaled="1"/>
            </a:gradFill>
            <a:ln w="9525">
              <a:noFill/>
              <a:round/>
              <a:headEnd/>
              <a:tailEnd/>
            </a:ln>
          </p:spPr>
          <p:txBody>
            <a:bodyPr wrap="none" anchor="ctr"/>
            <a:lstStyle/>
            <a:p>
              <a:pPr eaLnBrk="0" hangingPunct="0">
                <a:buFont typeface="Arial" charset="0"/>
                <a:buNone/>
              </a:pPr>
              <a:endParaRPr lang="zh-CN" altLang="en-US" sz="1800">
                <a:ea typeface="黑体" pitchFamily="49" charset="-122"/>
              </a:endParaRPr>
            </a:p>
          </p:txBody>
        </p:sp>
        <p:sp>
          <p:nvSpPr>
            <p:cNvPr id="18" name="AutoShape 12">
              <a:extLst>
                <a:ext uri="{FF2B5EF4-FFF2-40B4-BE49-F238E27FC236}">
                  <a16:creationId xmlns:a16="http://schemas.microsoft.com/office/drawing/2014/main" xmlns="" id="{D2FA5A07-9837-4F24-85C9-A489377A74EF}"/>
                </a:ext>
              </a:extLst>
            </p:cNvPr>
            <p:cNvSpPr>
              <a:spLocks noChangeArrowheads="1"/>
            </p:cNvSpPr>
            <p:nvPr/>
          </p:nvSpPr>
          <p:spPr bwMode="auto">
            <a:xfrm>
              <a:off x="6281737" y="3794360"/>
              <a:ext cx="2759348" cy="1062037"/>
            </a:xfrm>
            <a:prstGeom prst="roundRect">
              <a:avLst>
                <a:gd name="adj" fmla="val 8676"/>
              </a:avLst>
            </a:prstGeom>
            <a:gradFill rotWithShape="1">
              <a:gsLst>
                <a:gs pos="0">
                  <a:srgbClr val="093B82"/>
                </a:gs>
                <a:gs pos="50000">
                  <a:srgbClr val="0C4EB0"/>
                </a:gs>
                <a:gs pos="100000">
                  <a:srgbClr val="093B82"/>
                </a:gs>
              </a:gsLst>
              <a:lin ang="0" scaled="1"/>
            </a:gradFill>
            <a:ln w="9525">
              <a:noFill/>
              <a:round/>
              <a:headEnd/>
              <a:tailEnd/>
            </a:ln>
          </p:spPr>
          <p:txBody>
            <a:bodyPr wrap="none" anchor="ctr"/>
            <a:lstStyle/>
            <a:p>
              <a:pPr eaLnBrk="0" hangingPunct="0">
                <a:buFont typeface="Arial" charset="0"/>
                <a:buNone/>
              </a:pPr>
              <a:endParaRPr lang="zh-CN" altLang="en-US" sz="1800">
                <a:ea typeface="黑体" pitchFamily="49" charset="-122"/>
              </a:endParaRPr>
            </a:p>
          </p:txBody>
        </p:sp>
        <p:sp>
          <p:nvSpPr>
            <p:cNvPr id="19" name="AutoShape 13">
              <a:extLst>
                <a:ext uri="{FF2B5EF4-FFF2-40B4-BE49-F238E27FC236}">
                  <a16:creationId xmlns:a16="http://schemas.microsoft.com/office/drawing/2014/main" xmlns="" id="{00DB0C65-218A-4B2F-B7B7-19807E7AE7F7}"/>
                </a:ext>
              </a:extLst>
            </p:cNvPr>
            <p:cNvSpPr>
              <a:spLocks noChangeArrowheads="1"/>
            </p:cNvSpPr>
            <p:nvPr/>
          </p:nvSpPr>
          <p:spPr bwMode="auto">
            <a:xfrm>
              <a:off x="6354763" y="3830578"/>
              <a:ext cx="2639529" cy="989013"/>
            </a:xfrm>
            <a:prstGeom prst="roundRect">
              <a:avLst>
                <a:gd name="adj" fmla="val 7718"/>
              </a:avLst>
            </a:prstGeom>
            <a:gradFill rotWithShape="1">
              <a:gsLst>
                <a:gs pos="0">
                  <a:srgbClr val="F7FDFF"/>
                </a:gs>
                <a:gs pos="50000">
                  <a:srgbClr val="BED9F2"/>
                </a:gs>
                <a:gs pos="100000">
                  <a:srgbClr val="F7FDFF"/>
                </a:gs>
              </a:gsLst>
              <a:lin ang="5400000" scaled="1"/>
            </a:gradFill>
            <a:ln w="9525">
              <a:noFill/>
              <a:round/>
              <a:headEnd/>
              <a:tailEnd/>
            </a:ln>
          </p:spPr>
          <p:txBody>
            <a:bodyPr wrap="none" anchor="ctr"/>
            <a:lstStyle/>
            <a:p>
              <a:pPr eaLnBrk="0" hangingPunct="0">
                <a:buFont typeface="Arial" charset="0"/>
                <a:buNone/>
              </a:pPr>
              <a:endParaRPr lang="zh-CN" altLang="en-US" sz="1800">
                <a:ea typeface="黑体" pitchFamily="49" charset="-122"/>
              </a:endParaRPr>
            </a:p>
          </p:txBody>
        </p:sp>
        <p:sp>
          <p:nvSpPr>
            <p:cNvPr id="20" name="AutoShape 15">
              <a:extLst>
                <a:ext uri="{FF2B5EF4-FFF2-40B4-BE49-F238E27FC236}">
                  <a16:creationId xmlns:a16="http://schemas.microsoft.com/office/drawing/2014/main" xmlns="" id="{6543B7BA-EE50-4A67-9ECE-3BFA86581BAB}"/>
                </a:ext>
              </a:extLst>
            </p:cNvPr>
            <p:cNvSpPr>
              <a:spLocks noChangeArrowheads="1"/>
            </p:cNvSpPr>
            <p:nvPr/>
          </p:nvSpPr>
          <p:spPr bwMode="auto">
            <a:xfrm>
              <a:off x="6311971" y="5034198"/>
              <a:ext cx="2729115" cy="1062037"/>
            </a:xfrm>
            <a:prstGeom prst="roundRect">
              <a:avLst>
                <a:gd name="adj" fmla="val 8676"/>
              </a:avLst>
            </a:prstGeom>
            <a:gradFill rotWithShape="1">
              <a:gsLst>
                <a:gs pos="0">
                  <a:srgbClr val="093B82"/>
                </a:gs>
                <a:gs pos="50000">
                  <a:srgbClr val="0C4EB0"/>
                </a:gs>
                <a:gs pos="100000">
                  <a:srgbClr val="093B82"/>
                </a:gs>
              </a:gsLst>
              <a:lin ang="0" scaled="1"/>
            </a:gradFill>
            <a:ln w="9525">
              <a:noFill/>
              <a:round/>
              <a:headEnd/>
              <a:tailEnd/>
            </a:ln>
          </p:spPr>
          <p:txBody>
            <a:bodyPr wrap="none" anchor="ctr"/>
            <a:lstStyle/>
            <a:p>
              <a:pPr eaLnBrk="0" hangingPunct="0">
                <a:buFont typeface="Arial" charset="0"/>
                <a:buNone/>
              </a:pPr>
              <a:endParaRPr lang="zh-CN" altLang="en-US" sz="1800">
                <a:ea typeface="黑体" pitchFamily="49" charset="-122"/>
              </a:endParaRPr>
            </a:p>
          </p:txBody>
        </p:sp>
        <p:sp>
          <p:nvSpPr>
            <p:cNvPr id="21" name="AutoShape 16">
              <a:extLst>
                <a:ext uri="{FF2B5EF4-FFF2-40B4-BE49-F238E27FC236}">
                  <a16:creationId xmlns:a16="http://schemas.microsoft.com/office/drawing/2014/main" xmlns="" id="{33FEFA9B-73C5-42DB-B6FE-B3F66C233F92}"/>
                </a:ext>
              </a:extLst>
            </p:cNvPr>
            <p:cNvSpPr>
              <a:spLocks noChangeArrowheads="1"/>
            </p:cNvSpPr>
            <p:nvPr/>
          </p:nvSpPr>
          <p:spPr bwMode="auto">
            <a:xfrm>
              <a:off x="6354762" y="5066168"/>
              <a:ext cx="2606240" cy="989012"/>
            </a:xfrm>
            <a:prstGeom prst="roundRect">
              <a:avLst>
                <a:gd name="adj" fmla="val 7718"/>
              </a:avLst>
            </a:prstGeom>
            <a:gradFill rotWithShape="1">
              <a:gsLst>
                <a:gs pos="0">
                  <a:srgbClr val="F7FDFF"/>
                </a:gs>
                <a:gs pos="50000">
                  <a:srgbClr val="BED9F2"/>
                </a:gs>
                <a:gs pos="100000">
                  <a:srgbClr val="F7FDFF"/>
                </a:gs>
              </a:gsLst>
              <a:lin ang="5400000" scaled="1"/>
            </a:gradFill>
            <a:ln w="9525">
              <a:noFill/>
              <a:round/>
              <a:headEnd/>
              <a:tailEnd/>
            </a:ln>
          </p:spPr>
          <p:txBody>
            <a:bodyPr wrap="none" anchor="ctr"/>
            <a:lstStyle/>
            <a:p>
              <a:pPr eaLnBrk="0" hangingPunct="0">
                <a:buFont typeface="Arial" charset="0"/>
                <a:buNone/>
              </a:pPr>
              <a:endParaRPr lang="zh-CN" altLang="en-US" sz="1800" dirty="0">
                <a:ea typeface="黑体" pitchFamily="49" charset="-122"/>
              </a:endParaRPr>
            </a:p>
          </p:txBody>
        </p:sp>
        <p:sp>
          <p:nvSpPr>
            <p:cNvPr id="22" name="Oval 29">
              <a:extLst>
                <a:ext uri="{FF2B5EF4-FFF2-40B4-BE49-F238E27FC236}">
                  <a16:creationId xmlns:a16="http://schemas.microsoft.com/office/drawing/2014/main" xmlns="" id="{293CC7D7-40E4-44F3-83DB-7566493AAC58}"/>
                </a:ext>
              </a:extLst>
            </p:cNvPr>
            <p:cNvSpPr>
              <a:spLocks noChangeArrowheads="1"/>
            </p:cNvSpPr>
            <p:nvPr/>
          </p:nvSpPr>
          <p:spPr bwMode="auto">
            <a:xfrm>
              <a:off x="3373791" y="3029096"/>
              <a:ext cx="2713481" cy="1664450"/>
            </a:xfrm>
            <a:prstGeom prst="ellipse">
              <a:avLst/>
            </a:prstGeom>
            <a:gradFill rotWithShape="1">
              <a:gsLst>
                <a:gs pos="0">
                  <a:srgbClr val="03678F"/>
                </a:gs>
                <a:gs pos="100000">
                  <a:srgbClr val="00A0C6"/>
                </a:gs>
              </a:gsLst>
              <a:lin ang="5400000" scaled="1"/>
            </a:gradFill>
            <a:ln w="9525">
              <a:noFill/>
              <a:round/>
            </a:ln>
            <a:effectLst>
              <a:outerShdw dist="38100" dir="5400000" algn="ctr" rotWithShape="0">
                <a:srgbClr val="024560"/>
              </a:outerShdw>
            </a:effectLst>
          </p:spPr>
          <p:txBody>
            <a:bodyPr wrap="none" anchor="ctr"/>
            <a:lstStyle/>
            <a:p>
              <a:pPr eaLnBrk="0" fontAlgn="auto" hangingPunct="0">
                <a:spcBef>
                  <a:spcPts val="0"/>
                </a:spcBef>
                <a:spcAft>
                  <a:spcPts val="0"/>
                </a:spcAft>
                <a:defRPr/>
              </a:pPr>
              <a:endParaRPr lang="zh-CN" altLang="en-US" sz="1800">
                <a:latin typeface="+mn-lt"/>
                <a:ea typeface="+mn-ea"/>
              </a:endParaRPr>
            </a:p>
          </p:txBody>
        </p:sp>
        <p:sp>
          <p:nvSpPr>
            <p:cNvPr id="23" name="Rectangle 72">
              <a:extLst>
                <a:ext uri="{FF2B5EF4-FFF2-40B4-BE49-F238E27FC236}">
                  <a16:creationId xmlns:a16="http://schemas.microsoft.com/office/drawing/2014/main" xmlns="" id="{130F2FE9-2118-47D6-8F43-94CAD6F9ABEE}"/>
                </a:ext>
              </a:extLst>
            </p:cNvPr>
            <p:cNvSpPr>
              <a:spLocks noChangeArrowheads="1"/>
            </p:cNvSpPr>
            <p:nvPr/>
          </p:nvSpPr>
          <p:spPr bwMode="auto">
            <a:xfrm>
              <a:off x="572388" y="2638185"/>
              <a:ext cx="2204108" cy="952199"/>
            </a:xfrm>
            <a:prstGeom prst="rect">
              <a:avLst/>
            </a:prstGeom>
          </p:spPr>
          <p:style>
            <a:lnRef idx="2">
              <a:schemeClr val="accent5"/>
            </a:lnRef>
            <a:fillRef idx="1">
              <a:schemeClr val="lt1"/>
            </a:fillRef>
            <a:effectRef idx="0">
              <a:schemeClr val="accent5"/>
            </a:effectRef>
            <a:fontRef idx="minor">
              <a:schemeClr val="dk1"/>
            </a:fontRef>
          </p:style>
          <p:txBody>
            <a:bodyPr anchor="ctr"/>
            <a:lstStyle/>
            <a:p>
              <a:pPr eaLnBrk="0" hangingPunct="0">
                <a:buFont typeface="Arial" charset="0"/>
                <a:buNone/>
                <a:defRPr/>
              </a:pPr>
              <a:r>
                <a:rPr lang="en-GB" altLang="zh-CN" sz="1600" b="1" dirty="0">
                  <a:solidFill>
                    <a:srgbClr val="FF0000"/>
                  </a:solidFill>
                  <a:latin typeface="Arial"/>
                  <a:ea typeface="华文中宋" pitchFamily="2" charset="-122"/>
                  <a:cs typeface="Arial"/>
                </a:rPr>
                <a:t>Headquarter</a:t>
              </a:r>
              <a:r>
                <a:rPr lang="zh-CN" altLang="en-US" sz="1600" b="1" dirty="0">
                  <a:solidFill>
                    <a:srgbClr val="000090"/>
                  </a:solidFill>
                  <a:latin typeface="Arial"/>
                  <a:ea typeface="华文中宋" pitchFamily="2" charset="-122"/>
                  <a:cs typeface="Arial"/>
                </a:rPr>
                <a:t>：</a:t>
              </a:r>
              <a:r>
                <a:rPr lang="en-GB" altLang="zh-CN" sz="1600" b="1" dirty="0">
                  <a:solidFill>
                    <a:srgbClr val="000090"/>
                  </a:solidFill>
                  <a:latin typeface="Arial"/>
                  <a:ea typeface="黑体" pitchFamily="49" charset="-122"/>
                  <a:cs typeface="Arial"/>
                  <a:sym typeface="+mn-ea"/>
                </a:rPr>
                <a:t>2445 </a:t>
              </a:r>
              <a:r>
                <a:rPr lang="en-US" altLang="zh-CN" sz="1600" b="1" dirty="0">
                  <a:solidFill>
                    <a:srgbClr val="000090"/>
                  </a:solidFill>
                  <a:latin typeface="Arial"/>
                  <a:ea typeface="黑体" pitchFamily="49" charset="-122"/>
                  <a:cs typeface="Arial"/>
                  <a:sym typeface="+mn-ea"/>
                </a:rPr>
                <a:t>beds</a:t>
              </a:r>
              <a:r>
                <a:rPr lang="zh-CN" altLang="en-US" sz="1600" b="1" dirty="0">
                  <a:solidFill>
                    <a:srgbClr val="000090"/>
                  </a:solidFill>
                  <a:latin typeface="Arial"/>
                  <a:ea typeface="黑体" pitchFamily="49" charset="-122"/>
                  <a:cs typeface="Arial"/>
                  <a:sym typeface="+mn-ea"/>
                </a:rPr>
                <a:t>，</a:t>
              </a:r>
              <a:r>
                <a:rPr lang="en-GB" altLang="zh-CN" sz="1600" b="1" dirty="0">
                  <a:solidFill>
                    <a:srgbClr val="000090"/>
                  </a:solidFill>
                  <a:latin typeface="Arial"/>
                  <a:ea typeface="黑体" pitchFamily="49" charset="-122"/>
                  <a:cs typeface="Arial"/>
                  <a:sym typeface="+mn-ea"/>
                </a:rPr>
                <a:t>33 clinical disciplines,</a:t>
              </a:r>
              <a:r>
                <a:rPr lang="zh-CN" altLang="en-US" sz="1600" b="1" dirty="0">
                  <a:solidFill>
                    <a:srgbClr val="000090"/>
                  </a:solidFill>
                  <a:latin typeface="Arial"/>
                  <a:ea typeface="黑体" pitchFamily="49" charset="-122"/>
                  <a:cs typeface="Arial"/>
                  <a:sym typeface="+mn-ea"/>
                </a:rPr>
                <a:t> </a:t>
              </a:r>
              <a:r>
                <a:rPr lang="en-GB" altLang="zh-CN" sz="1600" b="1" dirty="0">
                  <a:solidFill>
                    <a:srgbClr val="000090"/>
                  </a:solidFill>
                  <a:latin typeface="Arial"/>
                  <a:ea typeface="黑体" pitchFamily="49" charset="-122"/>
                  <a:cs typeface="Arial"/>
                  <a:sym typeface="+mn-ea"/>
                </a:rPr>
                <a:t>17 </a:t>
              </a:r>
              <a:r>
                <a:rPr lang="en-US" altLang="zh-CN" sz="1600" b="1" dirty="0">
                  <a:solidFill>
                    <a:srgbClr val="000090"/>
                  </a:solidFill>
                  <a:latin typeface="Arial"/>
                  <a:ea typeface="黑体" pitchFamily="49" charset="-122"/>
                  <a:cs typeface="Arial"/>
                  <a:sym typeface="+mn-ea"/>
                </a:rPr>
                <a:t>medical technical disciplines</a:t>
              </a:r>
              <a:r>
                <a:rPr lang="en-GB" altLang="zh-CN" sz="1600" b="1" dirty="0">
                  <a:solidFill>
                    <a:srgbClr val="000090"/>
                  </a:solidFill>
                  <a:latin typeface="Arial"/>
                  <a:ea typeface="黑体" pitchFamily="49" charset="-122"/>
                  <a:cs typeface="Arial"/>
                  <a:sym typeface="+mn-ea"/>
                </a:rPr>
                <a:t>.</a:t>
              </a:r>
              <a:r>
                <a:rPr lang="zh-CN" altLang="en-US" sz="1600" b="1" dirty="0">
                  <a:solidFill>
                    <a:srgbClr val="000090"/>
                  </a:solidFill>
                  <a:latin typeface="Arial"/>
                  <a:ea typeface="黑体" pitchFamily="49" charset="-122"/>
                  <a:cs typeface="Arial"/>
                  <a:sym typeface="+mn-ea"/>
                </a:rPr>
                <a:t> </a:t>
              </a:r>
              <a:r>
                <a:rPr lang="en-GB" altLang="zh-CN" sz="1600" b="1" dirty="0">
                  <a:solidFill>
                    <a:srgbClr val="000090"/>
                  </a:solidFill>
                  <a:latin typeface="Arial"/>
                  <a:ea typeface="黑体" pitchFamily="49" charset="-122"/>
                  <a:cs typeface="Arial"/>
                  <a:sym typeface="+mn-ea"/>
                </a:rPr>
                <a:t>General</a:t>
              </a:r>
              <a:r>
                <a:rPr lang="zh-CN" altLang="en-US" sz="1600" b="1" dirty="0">
                  <a:solidFill>
                    <a:srgbClr val="000090"/>
                  </a:solidFill>
                  <a:latin typeface="Arial"/>
                  <a:ea typeface="黑体" pitchFamily="49" charset="-122"/>
                  <a:cs typeface="Arial"/>
                  <a:sym typeface="+mn-ea"/>
                </a:rPr>
                <a:t> </a:t>
              </a:r>
              <a:r>
                <a:rPr lang="en-GB" altLang="zh-CN" sz="1600" b="1" dirty="0">
                  <a:solidFill>
                    <a:srgbClr val="000090"/>
                  </a:solidFill>
                  <a:latin typeface="Arial"/>
                  <a:ea typeface="黑体" pitchFamily="49" charset="-122"/>
                  <a:cs typeface="Arial"/>
                  <a:sym typeface="+mn-ea"/>
                </a:rPr>
                <a:t>hospital.</a:t>
              </a:r>
              <a:endParaRPr lang="ko-KR" altLang="en-US" sz="1600" b="1" dirty="0">
                <a:solidFill>
                  <a:srgbClr val="000090"/>
                </a:solidFill>
                <a:latin typeface="Arial"/>
                <a:ea typeface="HY헤드라인M"/>
                <a:cs typeface="Arial"/>
              </a:endParaRPr>
            </a:p>
          </p:txBody>
        </p:sp>
        <p:sp>
          <p:nvSpPr>
            <p:cNvPr id="24" name="Rectangle 73">
              <a:extLst>
                <a:ext uri="{FF2B5EF4-FFF2-40B4-BE49-F238E27FC236}">
                  <a16:creationId xmlns:a16="http://schemas.microsoft.com/office/drawing/2014/main" xmlns="" id="{E0252F20-DFB1-4D8D-892F-B05E71813701}"/>
                </a:ext>
              </a:extLst>
            </p:cNvPr>
            <p:cNvSpPr>
              <a:spLocks noChangeArrowheads="1"/>
            </p:cNvSpPr>
            <p:nvPr/>
          </p:nvSpPr>
          <p:spPr bwMode="auto">
            <a:xfrm>
              <a:off x="573088" y="4051300"/>
              <a:ext cx="2151062" cy="793750"/>
            </a:xfrm>
            <a:prstGeom prst="rect">
              <a:avLst/>
            </a:prstGeom>
            <a:noFill/>
            <a:ln w="9525">
              <a:noFill/>
              <a:miter lim="800000"/>
              <a:headEnd/>
              <a:tailEnd/>
            </a:ln>
          </p:spPr>
          <p:txBody>
            <a:bodyPr anchor="ctr"/>
            <a:lstStyle/>
            <a:p>
              <a:pPr eaLnBrk="0" hangingPunct="0">
                <a:lnSpc>
                  <a:spcPct val="120000"/>
                </a:lnSpc>
                <a:spcBef>
                  <a:spcPct val="20000"/>
                </a:spcBef>
                <a:buFont typeface="Arial" charset="0"/>
                <a:buNone/>
              </a:pPr>
              <a:endParaRPr lang="ko-KR" altLang="en-US" sz="1200">
                <a:solidFill>
                  <a:srgbClr val="000000"/>
                </a:solidFill>
                <a:latin typeface="HY헤드라인M"/>
                <a:ea typeface="HY헤드라인M"/>
                <a:cs typeface="HY헤드라인M"/>
              </a:endParaRPr>
            </a:p>
          </p:txBody>
        </p:sp>
        <p:sp>
          <p:nvSpPr>
            <p:cNvPr id="25" name="Rectangle 74">
              <a:extLst>
                <a:ext uri="{FF2B5EF4-FFF2-40B4-BE49-F238E27FC236}">
                  <a16:creationId xmlns:a16="http://schemas.microsoft.com/office/drawing/2014/main" xmlns="" id="{86BC59F8-CC24-46D4-89CE-84D80ABC9D1C}"/>
                </a:ext>
              </a:extLst>
            </p:cNvPr>
            <p:cNvSpPr>
              <a:spLocks noChangeArrowheads="1"/>
            </p:cNvSpPr>
            <p:nvPr/>
          </p:nvSpPr>
          <p:spPr bwMode="auto">
            <a:xfrm>
              <a:off x="419539" y="5102875"/>
              <a:ext cx="2316294" cy="924683"/>
            </a:xfrm>
            <a:prstGeom prst="rect">
              <a:avLst/>
            </a:prstGeom>
          </p:spPr>
          <p:style>
            <a:lnRef idx="2">
              <a:schemeClr val="accent5"/>
            </a:lnRef>
            <a:fillRef idx="1">
              <a:schemeClr val="lt1"/>
            </a:fillRef>
            <a:effectRef idx="0">
              <a:schemeClr val="accent5"/>
            </a:effectRef>
            <a:fontRef idx="minor">
              <a:schemeClr val="dk1"/>
            </a:fontRef>
          </p:style>
          <p:txBody>
            <a:bodyPr anchor="ctr"/>
            <a:lstStyle/>
            <a:p>
              <a:pPr eaLnBrk="0" hangingPunct="0">
                <a:lnSpc>
                  <a:spcPct val="120000"/>
                </a:lnSpc>
                <a:spcBef>
                  <a:spcPct val="20000"/>
                </a:spcBef>
                <a:buFont typeface="Arial" panose="020B0604020202020204" pitchFamily="34" charset="0"/>
                <a:buNone/>
                <a:defRPr/>
              </a:pPr>
              <a:r>
                <a:rPr lang="en-US" sz="1600" b="1" dirty="0">
                  <a:solidFill>
                    <a:srgbClr val="C00000"/>
                  </a:solidFill>
                  <a:latin typeface="Arial"/>
                  <a:ea typeface="华文中宋" pitchFamily="2" charset="-122"/>
                  <a:cs typeface="Arial"/>
                </a:rPr>
                <a:t>Geriatric Medicine and </a:t>
              </a:r>
              <a:r>
                <a:rPr lang="en-US" sz="1600" b="1" dirty="0" err="1">
                  <a:solidFill>
                    <a:srgbClr val="C00000"/>
                  </a:solidFill>
                  <a:latin typeface="Arial"/>
                  <a:ea typeface="华文中宋" pitchFamily="2" charset="-122"/>
                  <a:cs typeface="Arial"/>
                </a:rPr>
                <a:t>RehabilitationCenter</a:t>
              </a:r>
              <a:r>
                <a:rPr lang="en-US" sz="1600" b="1" dirty="0">
                  <a:solidFill>
                    <a:srgbClr val="C00000"/>
                  </a:solidFill>
                  <a:latin typeface="Arial"/>
                  <a:ea typeface="华文中宋" pitchFamily="2" charset="-122"/>
                  <a:cs typeface="Arial"/>
                </a:rPr>
                <a:t>(</a:t>
              </a:r>
              <a:r>
                <a:rPr lang="en-US" altLang="zh-CN" sz="1600" b="1" dirty="0">
                  <a:solidFill>
                    <a:srgbClr val="C00000"/>
                  </a:solidFill>
                  <a:latin typeface="Arial"/>
                  <a:ea typeface="华文中宋" pitchFamily="2" charset="-122"/>
                  <a:cs typeface="Arial"/>
                </a:rPr>
                <a:t>under construction</a:t>
              </a:r>
              <a:r>
                <a:rPr lang="en-GB" altLang="zh-CN" sz="1600" b="1" dirty="0">
                  <a:solidFill>
                    <a:srgbClr val="C00000"/>
                  </a:solidFill>
                  <a:latin typeface="Arial"/>
                  <a:ea typeface="华文中宋" pitchFamily="2" charset="-122"/>
                  <a:cs typeface="Arial"/>
                </a:rPr>
                <a:t>)</a:t>
              </a:r>
              <a:r>
                <a:rPr lang="zh-CN" altLang="en-US" sz="1600" b="1" dirty="0">
                  <a:solidFill>
                    <a:srgbClr val="C00000"/>
                  </a:solidFill>
                  <a:latin typeface="Arial"/>
                  <a:ea typeface="华文中宋"/>
                  <a:cs typeface="Arial"/>
                </a:rPr>
                <a:t>：</a:t>
              </a:r>
              <a:r>
                <a:rPr lang="en-GB" altLang="zh-CN" sz="1600" b="1" dirty="0">
                  <a:solidFill>
                    <a:srgbClr val="000090"/>
                  </a:solidFill>
                  <a:latin typeface="Arial"/>
                  <a:ea typeface="黑体" pitchFamily="49" charset="-122"/>
                  <a:cs typeface="Arial"/>
                </a:rPr>
                <a:t>6000 beds,</a:t>
              </a:r>
              <a:r>
                <a:rPr lang="en-US" sz="1600" b="1" dirty="0">
                  <a:solidFill>
                    <a:srgbClr val="000090"/>
                  </a:solidFill>
                  <a:latin typeface="Arial"/>
                  <a:ea typeface="黑体" pitchFamily="49" charset="-122"/>
                  <a:cs typeface="Arial"/>
                </a:rPr>
                <a:t> Geriatric rehabilitation center.</a:t>
              </a:r>
              <a:endParaRPr lang="ko-KR" altLang="en-US" sz="1600" b="1" dirty="0">
                <a:solidFill>
                  <a:srgbClr val="000090"/>
                </a:solidFill>
                <a:latin typeface="Arial"/>
                <a:cs typeface="Arial"/>
              </a:endParaRPr>
            </a:p>
          </p:txBody>
        </p:sp>
        <p:sp>
          <p:nvSpPr>
            <p:cNvPr id="26" name="Rectangle 75">
              <a:extLst>
                <a:ext uri="{FF2B5EF4-FFF2-40B4-BE49-F238E27FC236}">
                  <a16:creationId xmlns:a16="http://schemas.microsoft.com/office/drawing/2014/main" xmlns="" id="{CE21465E-2ACC-405E-BF7A-633EE5B002B1}"/>
                </a:ext>
              </a:extLst>
            </p:cNvPr>
            <p:cNvSpPr>
              <a:spLocks noChangeArrowheads="1"/>
            </p:cNvSpPr>
            <p:nvPr/>
          </p:nvSpPr>
          <p:spPr bwMode="auto">
            <a:xfrm>
              <a:off x="6438899" y="2594024"/>
              <a:ext cx="2522104" cy="996359"/>
            </a:xfrm>
            <a:prstGeom prst="rect">
              <a:avLst/>
            </a:prstGeom>
          </p:spPr>
          <p:style>
            <a:lnRef idx="2">
              <a:schemeClr val="accent5"/>
            </a:lnRef>
            <a:fillRef idx="1">
              <a:schemeClr val="lt1"/>
            </a:fillRef>
            <a:effectRef idx="0">
              <a:schemeClr val="accent5"/>
            </a:effectRef>
            <a:fontRef idx="minor">
              <a:schemeClr val="dk1"/>
            </a:fontRef>
          </p:style>
          <p:txBody>
            <a:bodyPr anchor="ctr"/>
            <a:lstStyle/>
            <a:p>
              <a:pPr eaLnBrk="0" hangingPunct="0">
                <a:lnSpc>
                  <a:spcPct val="120000"/>
                </a:lnSpc>
                <a:buFont typeface="Arial" panose="020B0604020202020204" pitchFamily="34" charset="0"/>
                <a:buNone/>
                <a:defRPr/>
              </a:pPr>
              <a:r>
                <a:rPr lang="en-US" sz="1600" b="1" dirty="0">
                  <a:solidFill>
                    <a:srgbClr val="FF0000"/>
                  </a:solidFill>
                  <a:latin typeface="Arial"/>
                  <a:ea typeface="华文中宋" pitchFamily="2" charset="-122"/>
                  <a:cs typeface="Arial"/>
                </a:rPr>
                <a:t>South district (Anhui Provincial Cardio-Cerebral-Vascular Hospital): </a:t>
              </a:r>
              <a:r>
                <a:rPr lang="en-US" sz="1600" b="1" dirty="0">
                  <a:solidFill>
                    <a:srgbClr val="000090"/>
                  </a:solidFill>
                  <a:latin typeface="Arial"/>
                  <a:ea typeface="黑体" pitchFamily="49" charset="-122"/>
                  <a:cs typeface="Arial"/>
                </a:rPr>
                <a:t>2000 </a:t>
              </a:r>
              <a:r>
                <a:rPr lang="en-US" altLang="zh-CN" sz="1600" b="1" dirty="0">
                  <a:solidFill>
                    <a:srgbClr val="000090"/>
                  </a:solidFill>
                  <a:latin typeface="Arial"/>
                  <a:ea typeface="黑体" pitchFamily="49" charset="-122"/>
                  <a:cs typeface="Arial"/>
                  <a:sym typeface="+mn-ea"/>
                </a:rPr>
                <a:t>beds. </a:t>
              </a:r>
              <a:r>
                <a:rPr lang="en-US" sz="1600" b="1" dirty="0">
                  <a:solidFill>
                    <a:srgbClr val="000090"/>
                  </a:solidFill>
                  <a:latin typeface="Arial"/>
                  <a:ea typeface="黑体" pitchFamily="49" charset="-122"/>
                  <a:cs typeface="Arial"/>
                </a:rPr>
                <a:t>Cardio-cerebral-vascular treatment and clinical college center.</a:t>
              </a:r>
              <a:endParaRPr lang="ko-KR" altLang="en-US" sz="1600" b="1" dirty="0">
                <a:solidFill>
                  <a:srgbClr val="000090"/>
                </a:solidFill>
                <a:latin typeface="Arial"/>
                <a:ea typeface="黑体" panose="02010609060101010101" pitchFamily="49" charset="-122"/>
                <a:cs typeface="Arial"/>
              </a:endParaRPr>
            </a:p>
          </p:txBody>
        </p:sp>
        <p:sp>
          <p:nvSpPr>
            <p:cNvPr id="27" name="Rectangle 76">
              <a:extLst>
                <a:ext uri="{FF2B5EF4-FFF2-40B4-BE49-F238E27FC236}">
                  <a16:creationId xmlns:a16="http://schemas.microsoft.com/office/drawing/2014/main" xmlns="" id="{DF21B37D-5C62-4EC2-850D-B1CA828FAC88}"/>
                </a:ext>
              </a:extLst>
            </p:cNvPr>
            <p:cNvSpPr>
              <a:spLocks noChangeArrowheads="1"/>
            </p:cNvSpPr>
            <p:nvPr/>
          </p:nvSpPr>
          <p:spPr bwMode="auto">
            <a:xfrm>
              <a:off x="6445251" y="3879852"/>
              <a:ext cx="2515751" cy="916182"/>
            </a:xfrm>
            <a:prstGeom prst="rect">
              <a:avLst/>
            </a:prstGeom>
          </p:spPr>
          <p:style>
            <a:lnRef idx="2">
              <a:schemeClr val="accent5"/>
            </a:lnRef>
            <a:fillRef idx="1">
              <a:schemeClr val="lt1"/>
            </a:fillRef>
            <a:effectRef idx="0">
              <a:schemeClr val="accent5"/>
            </a:effectRef>
            <a:fontRef idx="minor">
              <a:schemeClr val="dk1"/>
            </a:fontRef>
          </p:style>
          <p:txBody>
            <a:bodyPr anchor="ctr"/>
            <a:lstStyle/>
            <a:p>
              <a:pPr eaLnBrk="0" hangingPunct="0">
                <a:lnSpc>
                  <a:spcPct val="120000"/>
                </a:lnSpc>
                <a:spcBef>
                  <a:spcPct val="20000"/>
                </a:spcBef>
                <a:buFont typeface="Arial" panose="020B0604020202020204" pitchFamily="34" charset="0"/>
                <a:buNone/>
                <a:defRPr/>
              </a:pPr>
              <a:r>
                <a:rPr lang="en-US" sz="1600" b="1" dirty="0">
                  <a:solidFill>
                    <a:srgbClr val="FF0000"/>
                  </a:solidFill>
                  <a:latin typeface="Arial"/>
                  <a:ea typeface="华文中宋" pitchFamily="2" charset="-122"/>
                  <a:cs typeface="Arial"/>
                </a:rPr>
                <a:t>North District(under construction):  </a:t>
              </a:r>
              <a:r>
                <a:rPr lang="en-US" sz="1600" b="1" dirty="0">
                  <a:solidFill>
                    <a:srgbClr val="000090"/>
                  </a:solidFill>
                  <a:latin typeface="Arial"/>
                  <a:ea typeface="黑体" pitchFamily="49" charset="-122"/>
                  <a:cs typeface="Arial"/>
                </a:rPr>
                <a:t>1800 beds.</a:t>
              </a:r>
              <a:r>
                <a:rPr lang="zh-CN" altLang="en-US" sz="1600" b="1" dirty="0">
                  <a:solidFill>
                    <a:srgbClr val="000090"/>
                  </a:solidFill>
                  <a:latin typeface="Arial"/>
                  <a:ea typeface="黑体" panose="02010609060101010101" pitchFamily="49" charset="-122"/>
                  <a:cs typeface="Arial"/>
                  <a:sym typeface="+mn-ea"/>
                </a:rPr>
                <a:t> </a:t>
              </a:r>
              <a:r>
                <a:rPr lang="en-GB" altLang="zh-CN" sz="1600" b="1" dirty="0">
                  <a:solidFill>
                    <a:srgbClr val="000090"/>
                  </a:solidFill>
                  <a:latin typeface="Arial"/>
                  <a:ea typeface="黑体" panose="02010609060101010101" pitchFamily="49" charset="-122"/>
                  <a:cs typeface="Arial"/>
                  <a:sym typeface="+mn-ea"/>
                </a:rPr>
                <a:t>Research centre and international medical transformation center.</a:t>
              </a:r>
              <a:endParaRPr lang="ko-KR" altLang="en-US" sz="1600" b="1" dirty="0">
                <a:solidFill>
                  <a:srgbClr val="000090"/>
                </a:solidFill>
                <a:latin typeface="Arial"/>
                <a:cs typeface="Arial"/>
              </a:endParaRPr>
            </a:p>
          </p:txBody>
        </p:sp>
        <p:sp>
          <p:nvSpPr>
            <p:cNvPr id="28" name="Rectangle 77">
              <a:extLst>
                <a:ext uri="{FF2B5EF4-FFF2-40B4-BE49-F238E27FC236}">
                  <a16:creationId xmlns:a16="http://schemas.microsoft.com/office/drawing/2014/main" xmlns="" id="{C08A8093-F07C-41FA-AFF7-289F29E2DCE7}"/>
                </a:ext>
              </a:extLst>
            </p:cNvPr>
            <p:cNvSpPr>
              <a:spLocks noChangeArrowheads="1"/>
            </p:cNvSpPr>
            <p:nvPr/>
          </p:nvSpPr>
          <p:spPr bwMode="auto">
            <a:xfrm>
              <a:off x="6354763" y="5154100"/>
              <a:ext cx="2165350" cy="793750"/>
            </a:xfrm>
            <a:prstGeom prst="rect">
              <a:avLst/>
            </a:prstGeom>
            <a:noFill/>
            <a:ln w="9525">
              <a:noFill/>
              <a:miter lim="800000"/>
              <a:headEnd/>
              <a:tailEnd/>
            </a:ln>
          </p:spPr>
          <p:txBody>
            <a:bodyPr anchor="ctr"/>
            <a:lstStyle/>
            <a:p>
              <a:pPr eaLnBrk="0" hangingPunct="0">
                <a:lnSpc>
                  <a:spcPct val="120000"/>
                </a:lnSpc>
                <a:spcBef>
                  <a:spcPct val="20000"/>
                </a:spcBef>
                <a:buFont typeface="Arial" charset="0"/>
                <a:buNone/>
              </a:pPr>
              <a:endParaRPr lang="ko-KR" altLang="en-US" sz="1200">
                <a:solidFill>
                  <a:srgbClr val="000000"/>
                </a:solidFill>
                <a:latin typeface="HY헤드라인M"/>
                <a:ea typeface="HY헤드라인M"/>
                <a:cs typeface="HY헤드라인M"/>
              </a:endParaRPr>
            </a:p>
          </p:txBody>
        </p:sp>
        <p:sp>
          <p:nvSpPr>
            <p:cNvPr id="29" name="Rectangle 82">
              <a:extLst>
                <a:ext uri="{FF2B5EF4-FFF2-40B4-BE49-F238E27FC236}">
                  <a16:creationId xmlns:a16="http://schemas.microsoft.com/office/drawing/2014/main" xmlns="" id="{CC457FCC-6C02-4B2D-8242-37F963D8DD3F}"/>
                </a:ext>
              </a:extLst>
            </p:cNvPr>
            <p:cNvSpPr>
              <a:spLocks noChangeArrowheads="1"/>
            </p:cNvSpPr>
            <p:nvPr/>
          </p:nvSpPr>
          <p:spPr bwMode="auto">
            <a:xfrm>
              <a:off x="3499151" y="3041262"/>
              <a:ext cx="2127940" cy="1767303"/>
            </a:xfrm>
            <a:prstGeom prst="rect">
              <a:avLst/>
            </a:prstGeom>
            <a:noFill/>
            <a:ln w="28575" algn="ctr">
              <a:noFill/>
              <a:miter lim="800000"/>
            </a:ln>
            <a:effectLst>
              <a:outerShdw dist="35921" dir="2700000" algn="ctr" rotWithShape="0">
                <a:schemeClr val="tx1"/>
              </a:outerShdw>
            </a:effectLst>
          </p:spPr>
          <p:txBody>
            <a:bodyPr anchor="ctr"/>
            <a:lstStyle/>
            <a:p>
              <a:pPr algn="ctr" eaLnBrk="0" hangingPunct="0">
                <a:defRPr/>
              </a:pPr>
              <a:r>
                <a:rPr lang="zh-CN" altLang="en-US" sz="2700" noProof="1">
                  <a:solidFill>
                    <a:srgbClr val="FFFFFF"/>
                  </a:solidFill>
                  <a:effectLst>
                    <a:outerShdw blurRad="38100" dist="38100" dir="2700000">
                      <a:srgbClr val="C0C0C0"/>
                    </a:outerShdw>
                  </a:effectLst>
                  <a:latin typeface="HY헤드라인M"/>
                  <a:ea typeface="HY헤드라인M"/>
                  <a:cs typeface="+mn-ea"/>
                </a:rPr>
                <a:t>   </a:t>
              </a:r>
              <a:endParaRPr lang="zh-CN" altLang="en-US" sz="2700" noProof="1">
                <a:solidFill>
                  <a:srgbClr val="FFFFFF"/>
                </a:solidFill>
                <a:effectLst>
                  <a:outerShdw blurRad="38100" dist="38100" dir="2700000">
                    <a:srgbClr val="C0C0C0"/>
                  </a:outerShdw>
                </a:effectLst>
                <a:latin typeface="HY헤드라인M"/>
                <a:ea typeface="HY헤드라인M"/>
              </a:endParaRPr>
            </a:p>
          </p:txBody>
        </p:sp>
        <p:sp>
          <p:nvSpPr>
            <p:cNvPr id="30" name="Rectangle 72">
              <a:extLst>
                <a:ext uri="{FF2B5EF4-FFF2-40B4-BE49-F238E27FC236}">
                  <a16:creationId xmlns:a16="http://schemas.microsoft.com/office/drawing/2014/main" xmlns="" id="{569B8A5F-1E53-4290-AC84-F6B981D238AB}"/>
                </a:ext>
              </a:extLst>
            </p:cNvPr>
            <p:cNvSpPr>
              <a:spLocks noChangeArrowheads="1"/>
            </p:cNvSpPr>
            <p:nvPr/>
          </p:nvSpPr>
          <p:spPr bwMode="auto">
            <a:xfrm>
              <a:off x="579732" y="3846886"/>
              <a:ext cx="2156504" cy="949148"/>
            </a:xfrm>
            <a:prstGeom prst="rect">
              <a:avLst/>
            </a:prstGeom>
          </p:spPr>
          <p:style>
            <a:lnRef idx="2">
              <a:schemeClr val="accent5"/>
            </a:lnRef>
            <a:fillRef idx="1">
              <a:schemeClr val="lt1"/>
            </a:fillRef>
            <a:effectRef idx="0">
              <a:schemeClr val="accent5"/>
            </a:effectRef>
            <a:fontRef idx="minor">
              <a:schemeClr val="dk1"/>
            </a:fontRef>
          </p:style>
          <p:txBody>
            <a:bodyPr anchor="ctr"/>
            <a:lstStyle/>
            <a:p>
              <a:pPr eaLnBrk="0" hangingPunct="0">
                <a:lnSpc>
                  <a:spcPct val="120000"/>
                </a:lnSpc>
                <a:buFont typeface="Arial" panose="020B0604020202020204" pitchFamily="34" charset="0"/>
                <a:buNone/>
                <a:defRPr/>
              </a:pPr>
              <a:r>
                <a:rPr lang="en-US" sz="1600" b="1" dirty="0">
                  <a:solidFill>
                    <a:srgbClr val="FF0000"/>
                  </a:solidFill>
                  <a:latin typeface="Arial"/>
                  <a:ea typeface="华文中宋" pitchFamily="2" charset="-122"/>
                  <a:cs typeface="Arial"/>
                </a:rPr>
                <a:t>West district (Anhui Provincial </a:t>
              </a:r>
              <a:r>
                <a:rPr lang="en-US" sz="1600" b="1" dirty="0">
                  <a:solidFill>
                    <a:srgbClr val="000090"/>
                  </a:solidFill>
                  <a:latin typeface="Arial"/>
                  <a:ea typeface="华文中宋" pitchFamily="2" charset="-122"/>
                  <a:cs typeface="Arial"/>
                </a:rPr>
                <a:t>Tumor Hospital)</a:t>
              </a:r>
              <a:r>
                <a:rPr lang="zh-CN" altLang="en-US" sz="1600" b="1" dirty="0">
                  <a:solidFill>
                    <a:srgbClr val="000090"/>
                  </a:solidFill>
                  <a:latin typeface="Arial"/>
                  <a:ea typeface="华文中宋"/>
                  <a:cs typeface="Arial"/>
                </a:rPr>
                <a:t>：</a:t>
              </a:r>
              <a:r>
                <a:rPr lang="en-GB" altLang="zh-CN" sz="1600" b="1" dirty="0">
                  <a:solidFill>
                    <a:srgbClr val="000090"/>
                  </a:solidFill>
                  <a:latin typeface="Arial"/>
                  <a:ea typeface="黑体" pitchFamily="49" charset="-122"/>
                  <a:cs typeface="Arial"/>
                </a:rPr>
                <a:t>1100 </a:t>
              </a:r>
              <a:r>
                <a:rPr lang="en-US" altLang="zh-CN" sz="1600" b="1" dirty="0">
                  <a:solidFill>
                    <a:srgbClr val="000090"/>
                  </a:solidFill>
                  <a:latin typeface="Arial"/>
                  <a:ea typeface="黑体" pitchFamily="49" charset="-122"/>
                  <a:cs typeface="Arial"/>
                  <a:sym typeface="+mn-ea"/>
                </a:rPr>
                <a:t>beds</a:t>
              </a:r>
              <a:r>
                <a:rPr lang="en-GB" altLang="zh-CN" sz="1600" b="1" dirty="0">
                  <a:solidFill>
                    <a:srgbClr val="000090"/>
                  </a:solidFill>
                  <a:latin typeface="Arial"/>
                  <a:ea typeface="黑体" pitchFamily="49" charset="-122"/>
                  <a:cs typeface="Arial"/>
                </a:rPr>
                <a:t>.T</a:t>
              </a:r>
              <a:r>
                <a:rPr lang="en-GB" altLang="zh-CN" sz="1600" b="1" dirty="0">
                  <a:solidFill>
                    <a:srgbClr val="000090"/>
                  </a:solidFill>
                  <a:latin typeface="Arial"/>
                  <a:ea typeface="黑体" pitchFamily="49" charset="-122"/>
                  <a:cs typeface="Arial"/>
                  <a:sym typeface="+mn-ea"/>
                </a:rPr>
                <a:t>umor prevention and treatment center.</a:t>
              </a:r>
              <a:endParaRPr lang="ko-KR" altLang="en-US" sz="1600" b="1" dirty="0">
                <a:solidFill>
                  <a:srgbClr val="000090"/>
                </a:solidFill>
                <a:latin typeface="Arial"/>
                <a:cs typeface="Arial"/>
              </a:endParaRPr>
            </a:p>
          </p:txBody>
        </p:sp>
      </p:grpSp>
      <p:sp>
        <p:nvSpPr>
          <p:cNvPr id="31" name="Rectangle 76">
            <a:extLst>
              <a:ext uri="{FF2B5EF4-FFF2-40B4-BE49-F238E27FC236}">
                <a16:creationId xmlns:a16="http://schemas.microsoft.com/office/drawing/2014/main" xmlns="" id="{4B7D1397-6126-471C-8DF8-9F36616208B1}"/>
              </a:ext>
            </a:extLst>
          </p:cNvPr>
          <p:cNvSpPr>
            <a:spLocks noChangeArrowheads="1"/>
          </p:cNvSpPr>
          <p:nvPr/>
        </p:nvSpPr>
        <p:spPr bwMode="auto">
          <a:xfrm>
            <a:off x="7802366" y="5148783"/>
            <a:ext cx="2819050" cy="1330807"/>
          </a:xfrm>
          <a:prstGeom prst="rect">
            <a:avLst/>
          </a:prstGeom>
        </p:spPr>
        <p:style>
          <a:lnRef idx="2">
            <a:schemeClr val="accent5"/>
          </a:lnRef>
          <a:fillRef idx="1">
            <a:schemeClr val="lt1"/>
          </a:fillRef>
          <a:effectRef idx="0">
            <a:schemeClr val="accent5"/>
          </a:effectRef>
          <a:fontRef idx="minor">
            <a:schemeClr val="dk1"/>
          </a:fontRef>
        </p:style>
        <p:txBody>
          <a:bodyPr lIns="91430" tIns="45714" rIns="91430" bIns="45714" anchor="ctr"/>
          <a:lstStyle/>
          <a:p>
            <a:pPr eaLnBrk="0" hangingPunct="0">
              <a:lnSpc>
                <a:spcPct val="120000"/>
              </a:lnSpc>
              <a:spcBef>
                <a:spcPct val="20000"/>
              </a:spcBef>
              <a:buFont typeface="Arial" panose="020B0604020202020204" pitchFamily="34" charset="0"/>
              <a:buNone/>
              <a:defRPr/>
            </a:pPr>
            <a:r>
              <a:rPr lang="en-US" sz="1600" b="1" dirty="0">
                <a:solidFill>
                  <a:srgbClr val="FF0000"/>
                </a:solidFill>
                <a:latin typeface="Arial"/>
                <a:ea typeface="华文中宋" pitchFamily="2" charset="-122"/>
                <a:cs typeface="Arial"/>
              </a:rPr>
              <a:t>Infectious Diseases Hospital: </a:t>
            </a:r>
            <a:r>
              <a:rPr lang="en-US" sz="1600" b="1" dirty="0">
                <a:solidFill>
                  <a:srgbClr val="000090"/>
                </a:solidFill>
                <a:latin typeface="Arial"/>
                <a:ea typeface="黑体" pitchFamily="49" charset="-122"/>
                <a:cs typeface="Arial"/>
              </a:rPr>
              <a:t>Health emergencies center and infectious diseases center in Anhui province. </a:t>
            </a:r>
            <a:endParaRPr lang="ko-KR" altLang="en-US" sz="1600" b="1" dirty="0">
              <a:solidFill>
                <a:srgbClr val="000090"/>
              </a:solidFill>
              <a:latin typeface="Arial"/>
              <a:cs typeface="Arial"/>
            </a:endParaRPr>
          </a:p>
        </p:txBody>
      </p:sp>
      <p:sp>
        <p:nvSpPr>
          <p:cNvPr id="32" name="矩形 2">
            <a:extLst>
              <a:ext uri="{FF2B5EF4-FFF2-40B4-BE49-F238E27FC236}">
                <a16:creationId xmlns:a16="http://schemas.microsoft.com/office/drawing/2014/main" xmlns="" id="{EF2D6D13-B1BF-4D65-9151-DCC4B48A72A3}"/>
              </a:ext>
            </a:extLst>
          </p:cNvPr>
          <p:cNvSpPr>
            <a:spLocks noChangeArrowheads="1"/>
          </p:cNvSpPr>
          <p:nvPr/>
        </p:nvSpPr>
        <p:spPr bwMode="auto">
          <a:xfrm>
            <a:off x="3060476" y="2968460"/>
            <a:ext cx="5256683" cy="861762"/>
          </a:xfrm>
          <a:prstGeom prst="rect">
            <a:avLst/>
          </a:prstGeom>
          <a:noFill/>
          <a:ln w="9525">
            <a:noFill/>
            <a:miter lim="800000"/>
            <a:headEnd/>
            <a:tailEnd/>
          </a:ln>
        </p:spPr>
        <p:txBody>
          <a:bodyPr wrap="square" lIns="91430" tIns="45714" rIns="91430" bIns="45714">
            <a:spAutoFit/>
          </a:bodyPr>
          <a:lstStyle/>
          <a:p>
            <a:pPr algn="ctr" eaLnBrk="0" hangingPunct="0"/>
            <a:r>
              <a:rPr lang="en-GB" altLang="zh-CN" sz="2500" b="1" noProof="1">
                <a:solidFill>
                  <a:srgbClr val="FFFFFF"/>
                </a:solidFill>
                <a:latin typeface="Arial"/>
                <a:ea typeface="微软雅黑" pitchFamily="34" charset="-122"/>
                <a:cs typeface="Arial"/>
              </a:rPr>
              <a:t>The First Affiliated </a:t>
            </a:r>
          </a:p>
          <a:p>
            <a:pPr algn="ctr" eaLnBrk="0" hangingPunct="0"/>
            <a:r>
              <a:rPr lang="en-GB" altLang="zh-CN" sz="2500" b="1" noProof="1">
                <a:solidFill>
                  <a:srgbClr val="FFFFFF"/>
                </a:solidFill>
                <a:latin typeface="Arial"/>
                <a:ea typeface="微软雅黑" pitchFamily="34" charset="-122"/>
                <a:cs typeface="Arial"/>
              </a:rPr>
              <a:t>Hospital of USTC</a:t>
            </a:r>
            <a:endParaRPr lang="zh-CN" altLang="en-US" sz="2500" b="1" dirty="0">
              <a:latin typeface="Arial"/>
              <a:ea typeface="微软雅黑" pitchFamily="34" charset="-122"/>
              <a:cs typeface="Arial"/>
            </a:endParaRPr>
          </a:p>
        </p:txBody>
      </p:sp>
      <p:sp>
        <p:nvSpPr>
          <p:cNvPr id="33" name="矩形 41">
            <a:extLst>
              <a:ext uri="{FF2B5EF4-FFF2-40B4-BE49-F238E27FC236}">
                <a16:creationId xmlns:a16="http://schemas.microsoft.com/office/drawing/2014/main" xmlns="" id="{2E8B4A84-173E-4F23-B596-C858C21966B0}"/>
              </a:ext>
            </a:extLst>
          </p:cNvPr>
          <p:cNvSpPr>
            <a:spLocks noChangeArrowheads="1"/>
          </p:cNvSpPr>
          <p:nvPr/>
        </p:nvSpPr>
        <p:spPr bwMode="auto">
          <a:xfrm>
            <a:off x="3780656" y="4572720"/>
            <a:ext cx="3701548" cy="2123646"/>
          </a:xfrm>
          <a:prstGeom prst="rect">
            <a:avLst/>
          </a:prstGeom>
          <a:noFill/>
          <a:ln w="9525">
            <a:noFill/>
            <a:miter lim="800000"/>
            <a:headEnd/>
            <a:tailEnd/>
          </a:ln>
        </p:spPr>
        <p:txBody>
          <a:bodyPr wrap="square" lIns="91430" tIns="45714" rIns="91430" bIns="45714">
            <a:spAutoFit/>
          </a:bodyPr>
          <a:lstStyle/>
          <a:p>
            <a:pPr eaLnBrk="0" hangingPunct="0"/>
            <a:r>
              <a:rPr lang="en-US" altLang="zh-CN" sz="1600" b="1" dirty="0">
                <a:solidFill>
                  <a:srgbClr val="C00000"/>
                </a:solidFill>
                <a:latin typeface="Arial"/>
                <a:cs typeface="Arial"/>
              </a:rPr>
              <a:t>USTC-FAH has </a:t>
            </a:r>
            <a:r>
              <a:rPr lang="en-US" sz="1600" b="1" dirty="0">
                <a:solidFill>
                  <a:srgbClr val="C00000"/>
                </a:solidFill>
                <a:latin typeface="Arial"/>
                <a:cs typeface="Arial"/>
              </a:rPr>
              <a:t>7.72 million square meters  construction area, 5545 beds, the scale </a:t>
            </a:r>
            <a:r>
              <a:rPr lang="en-US" altLang="zh-CN" sz="1600" b="1" dirty="0">
                <a:solidFill>
                  <a:srgbClr val="C00000"/>
                </a:solidFill>
                <a:latin typeface="Arial"/>
                <a:ea typeface="黑体" pitchFamily="49" charset="-122"/>
                <a:cs typeface="Arial"/>
              </a:rPr>
              <a:t>ranks top 10 in China, and has advantageous technologies in aspects of </a:t>
            </a:r>
            <a:r>
              <a:rPr lang="en-US" altLang="zh-CN" sz="1600" b="1" dirty="0">
                <a:solidFill>
                  <a:srgbClr val="C00000"/>
                </a:solidFill>
                <a:latin typeface="Arial"/>
                <a:cs typeface="Arial"/>
              </a:rPr>
              <a:t>cardiovascular, cancer, </a:t>
            </a:r>
            <a:r>
              <a:rPr lang="en-US" sz="1600" b="1" dirty="0">
                <a:solidFill>
                  <a:srgbClr val="C00000"/>
                </a:solidFill>
                <a:latin typeface="Arial"/>
                <a:cs typeface="Arial"/>
              </a:rPr>
              <a:t>geriatric </a:t>
            </a:r>
            <a:r>
              <a:rPr lang="en-US" sz="1600" b="1" dirty="0" err="1">
                <a:solidFill>
                  <a:srgbClr val="C00000"/>
                </a:solidFill>
                <a:latin typeface="Arial"/>
                <a:cs typeface="Arial"/>
              </a:rPr>
              <a:t>medicine,neurosurgery</a:t>
            </a:r>
            <a:r>
              <a:rPr lang="en-US" sz="1600" b="1" dirty="0">
                <a:solidFill>
                  <a:srgbClr val="C00000"/>
                </a:solidFill>
                <a:latin typeface="Arial"/>
                <a:cs typeface="Arial"/>
              </a:rPr>
              <a:t> </a:t>
            </a:r>
            <a:r>
              <a:rPr lang="en-GB" sz="1600" b="1" dirty="0">
                <a:solidFill>
                  <a:srgbClr val="C00000"/>
                </a:solidFill>
                <a:latin typeface="Arial"/>
                <a:cs typeface="Arial"/>
              </a:rPr>
              <a:t>etc.</a:t>
            </a:r>
            <a:endParaRPr lang="zh-CN" altLang="en-US" sz="1600" b="1" dirty="0">
              <a:solidFill>
                <a:srgbClr val="C00000"/>
              </a:solidFill>
              <a:latin typeface="Arial"/>
              <a:cs typeface="Arial"/>
            </a:endParaRPr>
          </a:p>
          <a:p>
            <a:pPr eaLnBrk="0" hangingPunct="0"/>
            <a:endParaRPr lang="zh-CN" altLang="en-US" sz="2000" dirty="0">
              <a:ea typeface="黑体" pitchFamily="49" charset="-122"/>
            </a:endParaRPr>
          </a:p>
        </p:txBody>
      </p:sp>
      <p:sp>
        <p:nvSpPr>
          <p:cNvPr id="2" name="Rectangle 1"/>
          <p:cNvSpPr/>
          <p:nvPr/>
        </p:nvSpPr>
        <p:spPr>
          <a:xfrm>
            <a:off x="756321" y="306256"/>
            <a:ext cx="6912767" cy="954095"/>
          </a:xfrm>
          <a:prstGeom prst="rect">
            <a:avLst/>
          </a:prstGeom>
          <a:solidFill>
            <a:schemeClr val="bg1"/>
          </a:solidFill>
        </p:spPr>
        <p:txBody>
          <a:bodyPr wrap="square" lIns="91430" tIns="45714" rIns="91430" bIns="45714">
            <a:spAutoFit/>
          </a:bodyPr>
          <a:lstStyle/>
          <a:p>
            <a:pPr algn="ctr" eaLnBrk="0" hangingPunct="0"/>
            <a:r>
              <a:rPr lang="en-US" altLang="zh-CN" sz="2800" b="1" dirty="0">
                <a:solidFill>
                  <a:srgbClr val="000090"/>
                </a:solidFill>
                <a:ea typeface="黑体" pitchFamily="49" charset="-122"/>
              </a:rPr>
              <a:t>Top 10 largest </a:t>
            </a:r>
            <a:r>
              <a:rPr lang="en-GB" altLang="zh-CN" sz="2800" b="1" dirty="0">
                <a:solidFill>
                  <a:srgbClr val="000090"/>
                </a:solidFill>
                <a:ea typeface="黑体" pitchFamily="49" charset="-122"/>
              </a:rPr>
              <a:t>hospital in China </a:t>
            </a:r>
          </a:p>
          <a:p>
            <a:pPr algn="ctr" eaLnBrk="0" hangingPunct="0"/>
            <a:r>
              <a:rPr lang="en-GB" altLang="zh-CN" sz="2800" b="1" dirty="0">
                <a:solidFill>
                  <a:srgbClr val="000090"/>
                </a:solidFill>
                <a:ea typeface="黑体" pitchFamily="49" charset="-122"/>
              </a:rPr>
              <a:t>Full-scale </a:t>
            </a:r>
            <a:r>
              <a:rPr lang="en-US" altLang="zh-CN" sz="2800" b="1" dirty="0">
                <a:solidFill>
                  <a:srgbClr val="000090"/>
                </a:solidFill>
                <a:ea typeface="黑体" pitchFamily="49" charset="-122"/>
              </a:rPr>
              <a:t>services</a:t>
            </a:r>
            <a:endParaRPr lang="zh-CN" altLang="en-US" sz="2800" b="1" dirty="0">
              <a:solidFill>
                <a:srgbClr val="000090"/>
              </a:solidFill>
              <a:ea typeface="黑体" pitchFamily="49" charset="-122"/>
            </a:endParaRPr>
          </a:p>
        </p:txBody>
      </p:sp>
    </p:spTree>
    <p:extLst>
      <p:ext uri="{BB962C8B-B14F-4D97-AF65-F5344CB8AC3E}">
        <p14:creationId xmlns:p14="http://schemas.microsoft.com/office/powerpoint/2010/main" val="343968854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图片 14" descr="内页-1.jpg"/>
          <p:cNvPicPr>
            <a:picLocks noChangeAspect="1"/>
          </p:cNvPicPr>
          <p:nvPr/>
        </p:nvPicPr>
        <p:blipFill>
          <a:blip r:embed="rId3"/>
          <a:stretch>
            <a:fillRect/>
          </a:stretch>
        </p:blipFill>
        <p:spPr>
          <a:xfrm>
            <a:off x="1" y="0"/>
            <a:ext cx="11158538" cy="7558088"/>
          </a:xfrm>
          <a:prstGeom prst="rect">
            <a:avLst/>
          </a:prstGeom>
          <a:noFill/>
          <a:ln w="9525">
            <a:noFill/>
          </a:ln>
        </p:spPr>
      </p:pic>
      <p:sp>
        <p:nvSpPr>
          <p:cNvPr id="8" name="TextBox 22"/>
          <p:cNvSpPr txBox="1">
            <a:spLocks noChangeArrowheads="1"/>
          </p:cNvSpPr>
          <p:nvPr/>
        </p:nvSpPr>
        <p:spPr bwMode="auto">
          <a:xfrm>
            <a:off x="828328" y="675588"/>
            <a:ext cx="6402389" cy="584763"/>
          </a:xfrm>
          <a:prstGeom prst="rect">
            <a:avLst/>
          </a:prstGeom>
          <a:solidFill>
            <a:schemeClr val="bg1"/>
          </a:solidFill>
          <a:ln w="9525">
            <a:noFill/>
            <a:miter lim="800000"/>
          </a:ln>
        </p:spPr>
        <p:txBody>
          <a:bodyPr lIns="91430" tIns="45714" rIns="91430" bIns="45714">
            <a:spAutoFit/>
          </a:bodyPr>
          <a:lstStyle/>
          <a:p>
            <a:pPr defTabSz="1069214" rtl="0" eaLnBrk="0" fontAlgn="auto" hangingPunct="0">
              <a:spcBef>
                <a:spcPts val="0"/>
              </a:spcBef>
              <a:spcAft>
                <a:spcPts val="0"/>
              </a:spcAft>
              <a:buClr>
                <a:schemeClr val="bg1">
                  <a:lumMod val="65000"/>
                </a:schemeClr>
              </a:buClr>
              <a:buSzPct val="50000"/>
              <a:defRPr/>
            </a:pPr>
            <a:r>
              <a:rPr lang="en-US" altLang="zh-CN" sz="3200" b="1" dirty="0">
                <a:solidFill>
                  <a:srgbClr val="000090"/>
                </a:solidFill>
                <a:latin typeface="Arial"/>
                <a:ea typeface="+mn-ea"/>
                <a:cs typeface="Arial"/>
              </a:rPr>
              <a:t>FACILITY EXCELLENCE</a:t>
            </a:r>
          </a:p>
        </p:txBody>
      </p:sp>
      <p:sp>
        <p:nvSpPr>
          <p:cNvPr id="28" name="TextBox 22"/>
          <p:cNvSpPr txBox="1">
            <a:spLocks noChangeArrowheads="1"/>
          </p:cNvSpPr>
          <p:nvPr/>
        </p:nvSpPr>
        <p:spPr bwMode="auto">
          <a:xfrm>
            <a:off x="755650" y="1908175"/>
            <a:ext cx="10009782" cy="3737421"/>
          </a:xfrm>
          <a:prstGeom prst="rect">
            <a:avLst/>
          </a:prstGeom>
          <a:noFill/>
          <a:ln w="9525">
            <a:noFill/>
            <a:miter lim="800000"/>
          </a:ln>
        </p:spPr>
        <p:txBody>
          <a:bodyPr wrap="square" lIns="91430" tIns="45714" rIns="91430" bIns="45714">
            <a:spAutoFit/>
          </a:bodyPr>
          <a:lstStyle/>
          <a:p>
            <a:pPr marL="179684" indent="-179684" defTabSz="1069214" rtl="0" eaLnBrk="0" fontAlgn="auto" hangingPunct="0">
              <a:lnSpc>
                <a:spcPct val="120000"/>
              </a:lnSpc>
              <a:spcBef>
                <a:spcPts val="0"/>
              </a:spcBef>
              <a:spcAft>
                <a:spcPts val="0"/>
              </a:spcAft>
              <a:buClr>
                <a:schemeClr val="tx1">
                  <a:lumMod val="50000"/>
                  <a:lumOff val="50000"/>
                </a:schemeClr>
              </a:buClr>
              <a:buSzPct val="85000"/>
              <a:buFont typeface="Arial" panose="020B0604020202020204" pitchFamily="34" charset="0"/>
              <a:buChar char="•"/>
              <a:defRPr/>
            </a:pPr>
            <a:r>
              <a:rPr lang="en-US" altLang="zh-CN" sz="2200" dirty="0">
                <a:ea typeface="+mn-ea"/>
                <a:cs typeface="Arial" panose="020B0604020202020204" pitchFamily="34" charset="0"/>
              </a:rPr>
              <a:t>Hefei City is one of the only three </a:t>
            </a:r>
            <a:r>
              <a:rPr lang="en-US" altLang="zh-CN" sz="2200" b="1" i="1" dirty="0">
                <a:solidFill>
                  <a:schemeClr val="accent2">
                    <a:lumMod val="50000"/>
                  </a:schemeClr>
                </a:solidFill>
                <a:ea typeface="+mn-ea"/>
                <a:cs typeface="Arial" panose="020B0604020202020204" pitchFamily="34" charset="0"/>
              </a:rPr>
              <a:t>Comprehensive National Science Centers</a:t>
            </a:r>
            <a:r>
              <a:rPr lang="en-US" altLang="zh-CN" sz="2200" dirty="0">
                <a:ea typeface="+mn-ea"/>
                <a:cs typeface="Arial" panose="020B0604020202020204" pitchFamily="34" charset="0"/>
              </a:rPr>
              <a:t> in China, other than Beijing and Shanghai.</a:t>
            </a:r>
          </a:p>
          <a:p>
            <a:pPr marL="179684" indent="-179684" defTabSz="1069214" rtl="0" eaLnBrk="0" fontAlgn="auto" hangingPunct="0">
              <a:lnSpc>
                <a:spcPct val="120000"/>
              </a:lnSpc>
              <a:spcBef>
                <a:spcPts val="0"/>
              </a:spcBef>
              <a:spcAft>
                <a:spcPts val="0"/>
              </a:spcAft>
              <a:buClr>
                <a:schemeClr val="tx1">
                  <a:lumMod val="50000"/>
                  <a:lumOff val="50000"/>
                </a:schemeClr>
              </a:buClr>
              <a:buSzPct val="85000"/>
              <a:buFont typeface="Arial" panose="020B0604020202020204" pitchFamily="34" charset="0"/>
              <a:buChar char="•"/>
              <a:defRPr/>
            </a:pPr>
            <a:r>
              <a:rPr lang="en-US" altLang="zh-CN" sz="2200" dirty="0">
                <a:ea typeface="+mn-ea"/>
                <a:cs typeface="Arial" panose="020B0604020202020204" pitchFamily="34" charset="0"/>
                <a:sym typeface="+mn-ea"/>
              </a:rPr>
              <a:t>USTC is one of the most important innovation center in China </a:t>
            </a:r>
            <a:r>
              <a:rPr lang="en-US" altLang="zh-CN" sz="2200" dirty="0">
                <a:cs typeface="Arial" panose="020B0604020202020204" pitchFamily="34" charset="0"/>
                <a:sym typeface="+mn-ea"/>
              </a:rPr>
              <a:t>operating </a:t>
            </a:r>
            <a:r>
              <a:rPr lang="en-US" altLang="zh-CN" sz="2200" b="1" i="1" dirty="0">
                <a:solidFill>
                  <a:schemeClr val="accent2">
                    <a:lumMod val="50000"/>
                  </a:schemeClr>
                </a:solidFill>
                <a:cs typeface="Arial" panose="020B0604020202020204" pitchFamily="34" charset="0"/>
                <a:sym typeface="+mn-ea"/>
              </a:rPr>
              <a:t>national level labs </a:t>
            </a:r>
            <a:r>
              <a:rPr lang="en-US" altLang="zh-CN" sz="2200" dirty="0">
                <a:ea typeface="+mn-ea"/>
                <a:cs typeface="Arial" panose="020B0604020202020204" pitchFamily="34" charset="0"/>
                <a:sym typeface="+mn-ea"/>
              </a:rPr>
              <a:t>and </a:t>
            </a:r>
            <a:r>
              <a:rPr lang="en-US" altLang="zh-CN" sz="2200" b="1" i="1" dirty="0">
                <a:solidFill>
                  <a:schemeClr val="accent2">
                    <a:lumMod val="50000"/>
                  </a:schemeClr>
                </a:solidFill>
                <a:cs typeface="Arial" panose="020B0604020202020204" pitchFamily="34" charset="0"/>
                <a:sym typeface="+mn-ea"/>
              </a:rPr>
              <a:t>national scientific large facilities</a:t>
            </a:r>
            <a:r>
              <a:rPr lang="en-US" altLang="zh-CN" sz="2200" b="1" i="1" dirty="0">
                <a:cs typeface="Arial" panose="020B0604020202020204" pitchFamily="34" charset="0"/>
                <a:sym typeface="+mn-ea"/>
              </a:rPr>
              <a:t>.</a:t>
            </a:r>
          </a:p>
          <a:p>
            <a:pPr marL="179684" indent="-179684" defTabSz="1069214" rtl="0" eaLnBrk="0" fontAlgn="auto" hangingPunct="0">
              <a:lnSpc>
                <a:spcPct val="120000"/>
              </a:lnSpc>
              <a:spcBef>
                <a:spcPts val="0"/>
              </a:spcBef>
              <a:spcAft>
                <a:spcPts val="0"/>
              </a:spcAft>
              <a:buClr>
                <a:schemeClr val="tx1">
                  <a:lumMod val="50000"/>
                  <a:lumOff val="50000"/>
                </a:schemeClr>
              </a:buClr>
              <a:buSzPct val="85000"/>
              <a:buFont typeface="Arial" panose="020B0604020202020204" pitchFamily="34" charset="0"/>
              <a:buChar char="•"/>
              <a:defRPr/>
            </a:pPr>
            <a:r>
              <a:rPr lang="en-US" altLang="zh-CN" sz="2200" dirty="0">
                <a:ea typeface="+mn-ea"/>
                <a:cs typeface="Arial" panose="020B0604020202020204" pitchFamily="34" charset="0"/>
              </a:rPr>
              <a:t>The </a:t>
            </a:r>
            <a:r>
              <a:rPr lang="en-US" altLang="zh-CN" sz="2200" b="1" i="1" dirty="0">
                <a:solidFill>
                  <a:schemeClr val="accent2">
                    <a:lumMod val="50000"/>
                  </a:schemeClr>
                </a:solidFill>
                <a:cs typeface="Arial" panose="020B0604020202020204" pitchFamily="34" charset="0"/>
              </a:rPr>
              <a:t>National Laboratory for Quantum Information Science</a:t>
            </a:r>
            <a:r>
              <a:rPr lang="en-US" altLang="zh-CN" sz="2200" b="1" dirty="0">
                <a:cs typeface="Arial" panose="020B0604020202020204" pitchFamily="34" charset="0"/>
              </a:rPr>
              <a:t> </a:t>
            </a:r>
            <a:r>
              <a:rPr lang="en-US" altLang="zh-CN" sz="2200" dirty="0">
                <a:ea typeface="+mn-ea"/>
                <a:cs typeface="Arial" panose="020B0604020202020204" pitchFamily="34" charset="0"/>
              </a:rPr>
              <a:t>has been kicked off last year.</a:t>
            </a:r>
          </a:p>
          <a:p>
            <a:pPr marL="179684" indent="-179684" defTabSz="1069214" rtl="0" eaLnBrk="0" fontAlgn="auto" hangingPunct="0">
              <a:lnSpc>
                <a:spcPct val="120000"/>
              </a:lnSpc>
              <a:spcBef>
                <a:spcPts val="0"/>
              </a:spcBef>
              <a:spcAft>
                <a:spcPts val="0"/>
              </a:spcAft>
              <a:buClr>
                <a:schemeClr val="tx1">
                  <a:lumMod val="50000"/>
                  <a:lumOff val="50000"/>
                </a:schemeClr>
              </a:buClr>
              <a:buSzPct val="85000"/>
              <a:buFont typeface="Arial" panose="020B0604020202020204" pitchFamily="34" charset="0"/>
              <a:buChar char="•"/>
              <a:defRPr/>
            </a:pPr>
            <a:endParaRPr lang="en-US" altLang="zh-CN" sz="2200" dirty="0">
              <a:ea typeface="+mn-ea"/>
              <a:cs typeface="Arial" panose="020B0604020202020204" pitchFamily="34" charset="0"/>
            </a:endParaRPr>
          </a:p>
          <a:p>
            <a:pPr marL="179684" indent="-179684" defTabSz="1069214" rtl="0" eaLnBrk="0" fontAlgn="auto" hangingPunct="0">
              <a:lnSpc>
                <a:spcPct val="120000"/>
              </a:lnSpc>
              <a:spcBef>
                <a:spcPts val="0"/>
              </a:spcBef>
              <a:spcAft>
                <a:spcPts val="0"/>
              </a:spcAft>
              <a:buClr>
                <a:schemeClr val="tx1">
                  <a:lumMod val="50000"/>
                  <a:lumOff val="50000"/>
                </a:schemeClr>
              </a:buClr>
              <a:buSzPct val="85000"/>
              <a:buFont typeface="Arial" panose="020B0604020202020204" pitchFamily="34" charset="0"/>
              <a:buChar char="•"/>
              <a:defRPr/>
            </a:pPr>
            <a:endParaRPr lang="en-US" altLang="zh-CN" sz="2200" dirty="0">
              <a:ea typeface="+mn-ea"/>
              <a:cs typeface="Arial" panose="020B0604020202020204" pitchFamily="34" charset="0"/>
            </a:endParaRPr>
          </a:p>
          <a:p>
            <a:pPr marL="179684" indent="-179684" defTabSz="1069214" rtl="0" eaLnBrk="0" fontAlgn="auto" hangingPunct="0">
              <a:lnSpc>
                <a:spcPct val="120000"/>
              </a:lnSpc>
              <a:spcBef>
                <a:spcPts val="0"/>
              </a:spcBef>
              <a:spcAft>
                <a:spcPts val="0"/>
              </a:spcAft>
              <a:buClr>
                <a:schemeClr val="tx1">
                  <a:lumMod val="50000"/>
                  <a:lumOff val="50000"/>
                </a:schemeClr>
              </a:buClr>
              <a:buSzPct val="85000"/>
              <a:buFont typeface="Arial" panose="020B0604020202020204" pitchFamily="34" charset="0"/>
              <a:buChar char="•"/>
              <a:defRPr/>
            </a:pPr>
            <a:endParaRPr lang="en-US" altLang="zh-CN" sz="2200" dirty="0">
              <a:ea typeface="+mn-ea"/>
              <a:cs typeface="Arial" panose="020B0604020202020204" pitchFamily="34" charset="0"/>
            </a:endParaRPr>
          </a:p>
        </p:txBody>
      </p:sp>
      <p:grpSp>
        <p:nvGrpSpPr>
          <p:cNvPr id="2" name="组合 1"/>
          <p:cNvGrpSpPr/>
          <p:nvPr/>
        </p:nvGrpSpPr>
        <p:grpSpPr>
          <a:xfrm>
            <a:off x="1" y="4185920"/>
            <a:ext cx="11001374" cy="2941955"/>
            <a:chOff x="-16597" y="2988543"/>
            <a:chExt cx="11178627" cy="3157222"/>
          </a:xfrm>
        </p:grpSpPr>
        <p:pic>
          <p:nvPicPr>
            <p:cNvPr id="16" name="图片 15" descr="未标题-17gif.gif"/>
            <p:cNvPicPr>
              <a:picLocks noChangeAspect="1"/>
            </p:cNvPicPr>
            <p:nvPr/>
          </p:nvPicPr>
          <p:blipFill>
            <a:blip r:embed="rId4" cstate="print"/>
            <a:stretch>
              <a:fillRect/>
            </a:stretch>
          </p:blipFill>
          <p:spPr>
            <a:xfrm>
              <a:off x="8119530" y="3204567"/>
              <a:ext cx="2832709" cy="2664296"/>
            </a:xfrm>
            <a:prstGeom prst="rect">
              <a:avLst/>
            </a:prstGeom>
          </p:spPr>
        </p:pic>
        <p:pic>
          <p:nvPicPr>
            <p:cNvPr id="18" name="图片 17" descr="未标题-14gif.gif"/>
            <p:cNvPicPr>
              <a:picLocks noChangeAspect="1"/>
            </p:cNvPicPr>
            <p:nvPr/>
          </p:nvPicPr>
          <p:blipFill>
            <a:blip r:embed="rId5" cstate="print"/>
            <a:stretch>
              <a:fillRect/>
            </a:stretch>
          </p:blipFill>
          <p:spPr>
            <a:xfrm>
              <a:off x="468289" y="3204567"/>
              <a:ext cx="2711452" cy="2664296"/>
            </a:xfrm>
            <a:prstGeom prst="rect">
              <a:avLst/>
            </a:prstGeom>
          </p:spPr>
        </p:pic>
        <p:pic>
          <p:nvPicPr>
            <p:cNvPr id="19" name="图片 18" descr="未标题-16gif.gif"/>
            <p:cNvPicPr>
              <a:picLocks noChangeAspect="1"/>
            </p:cNvPicPr>
            <p:nvPr/>
          </p:nvPicPr>
          <p:blipFill>
            <a:blip r:embed="rId6" cstate="print"/>
            <a:stretch>
              <a:fillRect/>
            </a:stretch>
          </p:blipFill>
          <p:spPr>
            <a:xfrm>
              <a:off x="5436840" y="3060551"/>
              <a:ext cx="3052630" cy="3024336"/>
            </a:xfrm>
            <a:prstGeom prst="rect">
              <a:avLst/>
            </a:prstGeom>
          </p:spPr>
        </p:pic>
        <p:pic>
          <p:nvPicPr>
            <p:cNvPr id="20" name="图片 19" descr="未标题-15gif.gif"/>
            <p:cNvPicPr>
              <a:picLocks noChangeAspect="1"/>
            </p:cNvPicPr>
            <p:nvPr/>
          </p:nvPicPr>
          <p:blipFill>
            <a:blip r:embed="rId7" cstate="print"/>
            <a:stretch>
              <a:fillRect/>
            </a:stretch>
          </p:blipFill>
          <p:spPr>
            <a:xfrm>
              <a:off x="2700536" y="2988543"/>
              <a:ext cx="3183478" cy="3157222"/>
            </a:xfrm>
            <a:prstGeom prst="rect">
              <a:avLst/>
            </a:prstGeom>
          </p:spPr>
        </p:pic>
        <p:sp>
          <p:nvSpPr>
            <p:cNvPr id="21" name="矩形 20"/>
            <p:cNvSpPr/>
            <p:nvPr/>
          </p:nvSpPr>
          <p:spPr>
            <a:xfrm>
              <a:off x="-16597" y="3708623"/>
              <a:ext cx="11178627" cy="1163320"/>
            </a:xfrm>
            <a:prstGeom prst="rect">
              <a:avLst/>
            </a:prstGeom>
            <a:solidFill>
              <a:srgbClr val="143D55">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ln w="12700">
                  <a:solidFill>
                    <a:schemeClr val="tx2">
                      <a:satMod val="155000"/>
                    </a:schemeClr>
                  </a:solidFill>
                  <a:prstDash val="solid"/>
                </a:ln>
                <a:no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22" name="TextBox 22"/>
            <p:cNvSpPr txBox="1">
              <a:spLocks noChangeArrowheads="1"/>
            </p:cNvSpPr>
            <p:nvPr/>
          </p:nvSpPr>
          <p:spPr bwMode="auto">
            <a:xfrm>
              <a:off x="379682" y="3698629"/>
              <a:ext cx="2592288" cy="1288159"/>
            </a:xfrm>
            <a:prstGeom prst="rect">
              <a:avLst/>
            </a:prstGeom>
            <a:noFill/>
            <a:ln w="9525">
              <a:noFill/>
              <a:miter lim="800000"/>
            </a:ln>
          </p:spPr>
          <p:txBody>
            <a:bodyPr wrap="square">
              <a:spAutoFit/>
            </a:bodyPr>
            <a:lstStyle/>
            <a:p>
              <a:pPr algn="ctr" eaLnBrk="0" hangingPunct="0">
                <a:buClr>
                  <a:schemeClr val="bg1">
                    <a:lumMod val="65000"/>
                  </a:schemeClr>
                </a:buClr>
                <a:buSzPct val="50000"/>
              </a:pPr>
              <a:r>
                <a:rPr lang="en-US" altLang="zh-CN" sz="1800" dirty="0">
                  <a:solidFill>
                    <a:schemeClr val="bg1"/>
                  </a:solidFill>
                  <a:cs typeface="Arial" panose="020B0604020202020204" pitchFamily="34" charset="0"/>
                </a:rPr>
                <a:t>Experimental Advanced    Superconducting </a:t>
              </a:r>
              <a:r>
                <a:rPr lang="en-US" altLang="zh-CN" sz="1800" dirty="0" err="1">
                  <a:solidFill>
                    <a:schemeClr val="bg1"/>
                  </a:solidFill>
                  <a:cs typeface="Arial" panose="020B0604020202020204" pitchFamily="34" charset="0"/>
                </a:rPr>
                <a:t>Tokamak</a:t>
              </a:r>
              <a:endParaRPr lang="zh-CN" altLang="en-US" sz="1800" dirty="0">
                <a:solidFill>
                  <a:schemeClr val="bg1"/>
                </a:solidFill>
                <a:cs typeface="Arial" panose="020B0604020202020204" pitchFamily="34" charset="0"/>
              </a:endParaRPr>
            </a:p>
          </p:txBody>
        </p:sp>
        <p:sp>
          <p:nvSpPr>
            <p:cNvPr id="23" name="TextBox 22"/>
            <p:cNvSpPr txBox="1">
              <a:spLocks noChangeArrowheads="1"/>
            </p:cNvSpPr>
            <p:nvPr/>
          </p:nvSpPr>
          <p:spPr bwMode="auto">
            <a:xfrm>
              <a:off x="3132584" y="3852639"/>
              <a:ext cx="2448273" cy="990891"/>
            </a:xfrm>
            <a:prstGeom prst="rect">
              <a:avLst/>
            </a:prstGeom>
            <a:noFill/>
            <a:ln w="9525">
              <a:noFill/>
              <a:miter lim="800000"/>
            </a:ln>
          </p:spPr>
          <p:txBody>
            <a:bodyPr wrap="square">
              <a:spAutoFit/>
            </a:bodyPr>
            <a:lstStyle/>
            <a:p>
              <a:pPr algn="ctr" eaLnBrk="0" hangingPunct="0">
                <a:buClr>
                  <a:schemeClr val="bg1">
                    <a:lumMod val="65000"/>
                  </a:schemeClr>
                </a:buClr>
                <a:buSzPct val="50000"/>
              </a:pPr>
              <a:r>
                <a:rPr lang="en-US" altLang="zh-CN" sz="1800" dirty="0">
                  <a:solidFill>
                    <a:schemeClr val="bg1"/>
                  </a:solidFill>
                  <a:cs typeface="Arial" panose="020B0604020202020204" pitchFamily="34" charset="0"/>
                </a:rPr>
                <a:t>National Synchrotron Radiation Laboratory</a:t>
              </a:r>
            </a:p>
            <a:p>
              <a:pPr algn="ctr" eaLnBrk="0" hangingPunct="0">
                <a:buClr>
                  <a:schemeClr val="bg1">
                    <a:lumMod val="65000"/>
                  </a:schemeClr>
                </a:buClr>
                <a:buSzPct val="50000"/>
              </a:pPr>
              <a:r>
                <a:rPr lang="en-US" altLang="zh-CN" sz="1800" dirty="0">
                  <a:solidFill>
                    <a:schemeClr val="bg1"/>
                  </a:solidFill>
                  <a:cs typeface="Arial" panose="020B0604020202020204" pitchFamily="34" charset="0"/>
                </a:rPr>
                <a:t>(NSRL)</a:t>
              </a:r>
            </a:p>
          </p:txBody>
        </p:sp>
        <p:sp>
          <p:nvSpPr>
            <p:cNvPr id="24" name="TextBox 22"/>
            <p:cNvSpPr txBox="1">
              <a:spLocks noChangeArrowheads="1"/>
            </p:cNvSpPr>
            <p:nvPr/>
          </p:nvSpPr>
          <p:spPr bwMode="auto">
            <a:xfrm>
              <a:off x="8300562" y="3852639"/>
              <a:ext cx="2664297" cy="990891"/>
            </a:xfrm>
            <a:prstGeom prst="rect">
              <a:avLst/>
            </a:prstGeom>
            <a:noFill/>
            <a:ln w="9525">
              <a:noFill/>
              <a:miter lim="800000"/>
            </a:ln>
          </p:spPr>
          <p:txBody>
            <a:bodyPr wrap="square">
              <a:spAutoFit/>
            </a:bodyPr>
            <a:lstStyle/>
            <a:p>
              <a:pPr algn="ctr" eaLnBrk="0" hangingPunct="0">
                <a:buClr>
                  <a:schemeClr val="bg1">
                    <a:lumMod val="65000"/>
                  </a:schemeClr>
                </a:buClr>
                <a:buSzPct val="50000"/>
              </a:pPr>
              <a:r>
                <a:rPr lang="en-US" altLang="zh-CN" sz="1800" dirty="0">
                  <a:solidFill>
                    <a:schemeClr val="bg1"/>
                  </a:solidFill>
                  <a:cs typeface="Arial" panose="020B0604020202020204" pitchFamily="34" charset="0"/>
                </a:rPr>
                <a:t>Experimental Facility of Stable High Magnetic Facilities</a:t>
              </a:r>
              <a:endParaRPr lang="zh-CN" altLang="en-US" sz="1800" dirty="0">
                <a:solidFill>
                  <a:schemeClr val="bg1"/>
                </a:solidFill>
                <a:cs typeface="Arial" panose="020B0604020202020204" pitchFamily="34" charset="0"/>
              </a:endParaRPr>
            </a:p>
          </p:txBody>
        </p:sp>
        <p:sp>
          <p:nvSpPr>
            <p:cNvPr id="25" name="TextBox 22"/>
            <p:cNvSpPr txBox="1">
              <a:spLocks noChangeArrowheads="1"/>
            </p:cNvSpPr>
            <p:nvPr/>
          </p:nvSpPr>
          <p:spPr bwMode="auto">
            <a:xfrm>
              <a:off x="5564259" y="3865413"/>
              <a:ext cx="2792133" cy="990891"/>
            </a:xfrm>
            <a:prstGeom prst="rect">
              <a:avLst/>
            </a:prstGeom>
            <a:noFill/>
            <a:ln w="9525">
              <a:noFill/>
              <a:miter lim="800000"/>
            </a:ln>
          </p:spPr>
          <p:txBody>
            <a:bodyPr wrap="square">
              <a:spAutoFit/>
            </a:bodyPr>
            <a:lstStyle/>
            <a:p>
              <a:pPr algn="ctr" eaLnBrk="0" hangingPunct="0">
                <a:buClr>
                  <a:schemeClr val="bg1">
                    <a:lumMod val="65000"/>
                  </a:schemeClr>
                </a:buClr>
                <a:buSzPct val="50000"/>
              </a:pPr>
              <a:r>
                <a:rPr lang="en-US" altLang="zh-CN" sz="1800" dirty="0">
                  <a:solidFill>
                    <a:schemeClr val="bg1"/>
                  </a:solidFill>
                  <a:cs typeface="Arial" panose="020B0604020202020204" pitchFamily="34" charset="0"/>
                </a:rPr>
                <a:t>Hefei National Center for Physical Sciences </a:t>
              </a:r>
            </a:p>
            <a:p>
              <a:pPr algn="ctr" eaLnBrk="0" hangingPunct="0">
                <a:buClr>
                  <a:schemeClr val="bg1">
                    <a:lumMod val="65000"/>
                  </a:schemeClr>
                </a:buClr>
                <a:buSzPct val="50000"/>
              </a:pPr>
              <a:r>
                <a:rPr lang="en-US" altLang="zh-CN" sz="1800" dirty="0">
                  <a:solidFill>
                    <a:schemeClr val="bg1"/>
                  </a:solidFill>
                  <a:cs typeface="Arial" panose="020B0604020202020204" pitchFamily="34" charset="0"/>
                </a:rPr>
                <a:t>at Microscale (HFNL)</a:t>
              </a:r>
            </a:p>
          </p:txBody>
        </p:sp>
      </p:gr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
          <p:cNvSpPr>
            <a:spLocks noGrp="1"/>
          </p:cNvSpPr>
          <p:nvPr/>
        </p:nvSpPr>
        <p:spPr>
          <a:xfrm>
            <a:off x="558086" y="-29755"/>
            <a:ext cx="10045542" cy="1260212"/>
          </a:xfrm>
          <a:prstGeom prst="rect">
            <a:avLst/>
          </a:prstGeom>
          <a:noFill/>
          <a:ln w="9525">
            <a:noFill/>
            <a:miter lim="800000"/>
          </a:ln>
        </p:spPr>
        <p:txBody>
          <a:bodyPr vert="horz" wrap="square" lIns="106985" tIns="53492" rIns="106985" bIns="53492" numCol="1" anchor="ctr" anchorCtr="0" compatLnSpc="1"/>
          <a:lstStyle>
            <a:lvl1pPr algn="ctr" rtl="0" eaLnBrk="0" fontAlgn="base" hangingPunct="0">
              <a:spcBef>
                <a:spcPct val="0"/>
              </a:spcBef>
              <a:spcAft>
                <a:spcPct val="0"/>
              </a:spcAft>
              <a:defRPr sz="2800" b="1" kern="1200">
                <a:solidFill>
                  <a:sysClr val="windowText" lastClr="000000"/>
                </a:solidFill>
                <a:latin typeface="Arial" panose="020B0604020202020204" pitchFamily="34" charset="0"/>
                <a:ea typeface="微软雅黑" panose="020B0503020204020204" charset="-122"/>
                <a:cs typeface="宋体" panose="02010600030101010101" pitchFamily="2" charset="-122"/>
              </a:defRPr>
            </a:lvl1pPr>
            <a:lvl2pPr algn="ctr" rtl="0" eaLnBrk="0" fontAlgn="base" hangingPunct="0">
              <a:spcBef>
                <a:spcPct val="0"/>
              </a:spcBef>
              <a:spcAft>
                <a:spcPct val="0"/>
              </a:spcAft>
              <a:defRPr sz="2800" b="1">
                <a:solidFill>
                  <a:sysClr val="windowText" lastClr="000000"/>
                </a:solidFill>
                <a:latin typeface="Arial" panose="020B0604020202020204" pitchFamily="34" charset="0"/>
                <a:ea typeface="微软雅黑" panose="020B0503020204020204" charset="-122"/>
                <a:cs typeface="宋体" panose="02010600030101010101" pitchFamily="2" charset="-122"/>
              </a:defRPr>
            </a:lvl2pPr>
            <a:lvl3pPr algn="ctr" rtl="0" eaLnBrk="0" fontAlgn="base" hangingPunct="0">
              <a:spcBef>
                <a:spcPct val="0"/>
              </a:spcBef>
              <a:spcAft>
                <a:spcPct val="0"/>
              </a:spcAft>
              <a:defRPr sz="2800" b="1">
                <a:solidFill>
                  <a:sysClr val="windowText" lastClr="000000"/>
                </a:solidFill>
                <a:latin typeface="Arial" panose="020B0604020202020204" pitchFamily="34" charset="0"/>
                <a:ea typeface="微软雅黑" panose="020B0503020204020204" charset="-122"/>
                <a:cs typeface="宋体" panose="02010600030101010101" pitchFamily="2" charset="-122"/>
              </a:defRPr>
            </a:lvl3pPr>
            <a:lvl4pPr algn="ctr" rtl="0" eaLnBrk="0" fontAlgn="base" hangingPunct="0">
              <a:spcBef>
                <a:spcPct val="0"/>
              </a:spcBef>
              <a:spcAft>
                <a:spcPct val="0"/>
              </a:spcAft>
              <a:defRPr sz="2800" b="1">
                <a:solidFill>
                  <a:sysClr val="windowText" lastClr="000000"/>
                </a:solidFill>
                <a:latin typeface="Arial" panose="020B0604020202020204" pitchFamily="34" charset="0"/>
                <a:ea typeface="微软雅黑" panose="020B0503020204020204" charset="-122"/>
                <a:cs typeface="宋体" panose="02010600030101010101" pitchFamily="2" charset="-122"/>
              </a:defRPr>
            </a:lvl4pPr>
            <a:lvl5pPr algn="ctr" rtl="0" eaLnBrk="0" fontAlgn="base" hangingPunct="0">
              <a:spcBef>
                <a:spcPct val="0"/>
              </a:spcBef>
              <a:spcAft>
                <a:spcPct val="0"/>
              </a:spcAft>
              <a:defRPr sz="2800" b="1">
                <a:solidFill>
                  <a:sysClr val="windowText" lastClr="000000"/>
                </a:solidFill>
                <a:latin typeface="Arial" panose="020B0604020202020204" pitchFamily="34" charset="0"/>
                <a:ea typeface="微软雅黑" panose="020B0503020204020204" charset="-122"/>
                <a:cs typeface="宋体" panose="02010600030101010101" pitchFamily="2" charset="-122"/>
              </a:defRPr>
            </a:lvl5pPr>
            <a:lvl6pPr marL="457200" algn="ctr" rtl="0" fontAlgn="base">
              <a:spcBef>
                <a:spcPct val="0"/>
              </a:spcBef>
              <a:spcAft>
                <a:spcPct val="0"/>
              </a:spcAft>
              <a:defRPr sz="4400">
                <a:solidFill>
                  <a:sysClr val="windowText" lastClr="000000"/>
                </a:solidFill>
                <a:latin typeface="Calibri" panose="020F0502020204030204" charset="0"/>
                <a:ea typeface="宋体" panose="02010600030101010101" pitchFamily="2" charset="-122"/>
              </a:defRPr>
            </a:lvl6pPr>
            <a:lvl7pPr marL="914400" algn="ctr" rtl="0" fontAlgn="base">
              <a:spcBef>
                <a:spcPct val="0"/>
              </a:spcBef>
              <a:spcAft>
                <a:spcPct val="0"/>
              </a:spcAft>
              <a:defRPr sz="4400">
                <a:solidFill>
                  <a:sysClr val="windowText" lastClr="000000"/>
                </a:solidFill>
                <a:latin typeface="Calibri" panose="020F0502020204030204" charset="0"/>
                <a:ea typeface="宋体" panose="02010600030101010101" pitchFamily="2" charset="-122"/>
              </a:defRPr>
            </a:lvl7pPr>
            <a:lvl8pPr marL="1371600" algn="ctr" rtl="0" fontAlgn="base">
              <a:spcBef>
                <a:spcPct val="0"/>
              </a:spcBef>
              <a:spcAft>
                <a:spcPct val="0"/>
              </a:spcAft>
              <a:defRPr sz="4400">
                <a:solidFill>
                  <a:sysClr val="windowText" lastClr="000000"/>
                </a:solidFill>
                <a:latin typeface="Calibri" panose="020F0502020204030204" charset="0"/>
                <a:ea typeface="宋体" panose="02010600030101010101" pitchFamily="2" charset="-122"/>
              </a:defRPr>
            </a:lvl8pPr>
            <a:lvl9pPr marL="1828800" algn="ctr" rtl="0" fontAlgn="base">
              <a:spcBef>
                <a:spcPct val="0"/>
              </a:spcBef>
              <a:spcAft>
                <a:spcPct val="0"/>
              </a:spcAft>
              <a:defRPr sz="4400">
                <a:solidFill>
                  <a:sysClr val="windowText" lastClr="000000"/>
                </a:solidFill>
                <a:latin typeface="Calibri" panose="020F0502020204030204" charset="0"/>
                <a:ea typeface="宋体" panose="02010600030101010101" pitchFamily="2" charset="-122"/>
              </a:defRPr>
            </a:lvl9pPr>
          </a:lstStyle>
          <a:p>
            <a:r>
              <a:rPr kumimoji="1" lang="zh-CN" altLang="en-US" sz="3700" dirty="0">
                <a:solidFill>
                  <a:schemeClr val="bg1"/>
                </a:solidFill>
                <a:latin typeface="黑体" panose="02010609060101010101" charset="-122"/>
                <a:ea typeface="黑体" panose="02010609060101010101" charset="-122"/>
                <a:cs typeface="黑体" panose="02010609060101010101" charset="-122"/>
              </a:rPr>
              <a:t>衰老的生物学基础与干预策略</a:t>
            </a:r>
            <a:r>
              <a:rPr kumimoji="1" lang="en-US" altLang="zh-CN" sz="3700" dirty="0">
                <a:solidFill>
                  <a:schemeClr val="bg1"/>
                </a:solidFill>
                <a:latin typeface="黑体" panose="02010609060101010101" charset="-122"/>
                <a:ea typeface="黑体" panose="02010609060101010101" charset="-122"/>
                <a:cs typeface="黑体" panose="02010609060101010101" charset="-122"/>
              </a:rPr>
              <a:t>—</a:t>
            </a:r>
            <a:r>
              <a:rPr kumimoji="1" lang="zh-CN" altLang="en-US" sz="3700" dirty="0">
                <a:solidFill>
                  <a:schemeClr val="bg1"/>
                </a:solidFill>
                <a:latin typeface="黑体" panose="02010609060101010101" charset="-122"/>
                <a:ea typeface="黑体" panose="02010609060101010101" charset="-122"/>
                <a:cs typeface="黑体" panose="02010609060101010101" charset="-122"/>
              </a:rPr>
              <a:t>保障措施</a:t>
            </a:r>
          </a:p>
        </p:txBody>
      </p:sp>
      <p:grpSp>
        <p:nvGrpSpPr>
          <p:cNvPr id="76" name="组合 75"/>
          <p:cNvGrpSpPr/>
          <p:nvPr/>
        </p:nvGrpSpPr>
        <p:grpSpPr>
          <a:xfrm>
            <a:off x="47283" y="1516454"/>
            <a:ext cx="11126822" cy="5629640"/>
            <a:chOff x="61" y="1998"/>
            <a:chExt cx="14355" cy="8041"/>
          </a:xfrm>
        </p:grpSpPr>
        <p:sp>
          <p:nvSpPr>
            <p:cNvPr id="42" name="TextBox 4"/>
            <p:cNvSpPr txBox="1"/>
            <p:nvPr/>
          </p:nvSpPr>
          <p:spPr>
            <a:xfrm>
              <a:off x="614" y="7350"/>
              <a:ext cx="12903" cy="659"/>
            </a:xfrm>
            <a:prstGeom prst="rect">
              <a:avLst/>
            </a:prstGeom>
            <a:noFill/>
          </p:spPr>
          <p:txBody>
            <a:bodyPr wrap="none" rtlCol="0">
              <a:spAutoFit/>
            </a:bodyPr>
            <a:lstStyle/>
            <a:p>
              <a:r>
                <a:rPr lang="en-US" altLang="zh-CN" sz="2400" b="1" dirty="0" smtClean="0">
                  <a:solidFill>
                    <a:srgbClr val="800000"/>
                  </a:solidFill>
                  <a:latin typeface="Arial"/>
                  <a:ea typeface="黑体" panose="02010609060101010101" charset="-122"/>
                  <a:cs typeface="Arial"/>
                </a:rPr>
                <a:t>Supports from 4 State-Key Laboratories and CAS-Key Laboratories</a:t>
              </a:r>
            </a:p>
          </p:txBody>
        </p:sp>
        <p:sp>
          <p:nvSpPr>
            <p:cNvPr id="43" name="圆角矩形 42"/>
            <p:cNvSpPr/>
            <p:nvPr/>
          </p:nvSpPr>
          <p:spPr>
            <a:xfrm>
              <a:off x="1780" y="1998"/>
              <a:ext cx="10416" cy="1729"/>
            </a:xfrm>
            <a:prstGeom prst="roundRect">
              <a:avLst/>
            </a:prstGeom>
            <a:solidFill>
              <a:srgbClr val="4BACC6">
                <a:lumMod val="50000"/>
              </a:srgbClr>
            </a:solidFill>
            <a:ln w="25400" cap="flat" cmpd="sng" algn="ctr">
              <a:noFill/>
              <a:prstDash val="solid"/>
            </a:ln>
            <a:effectLst/>
          </p:spPr>
          <p:txBody>
            <a:bodyPr rtlCol="0" anchor="ctr"/>
            <a:lstStyle/>
            <a:p>
              <a:pPr algn="ctr"/>
              <a:r>
                <a:rPr lang="en-US" altLang="zh-CN" sz="2600" b="1" dirty="0" smtClean="0">
                  <a:solidFill>
                    <a:sysClr val="window" lastClr="FFFFFF"/>
                  </a:solidFill>
                  <a:latin typeface="Arial"/>
                  <a:ea typeface="黑体" panose="02010609060101010101" charset="-122"/>
                  <a:cs typeface="Arial"/>
                </a:rPr>
                <a:t>China Aging and Alzheimer’s Disease Initiative</a:t>
              </a:r>
              <a:endParaRPr lang="zh-CN" altLang="en-US" sz="2600" b="1" dirty="0">
                <a:solidFill>
                  <a:sysClr val="window" lastClr="FFFFFF"/>
                </a:solidFill>
                <a:latin typeface="Arial"/>
                <a:ea typeface="黑体" panose="02010609060101010101" charset="-122"/>
                <a:cs typeface="Arial"/>
              </a:endParaRPr>
            </a:p>
          </p:txBody>
        </p:sp>
        <p:sp>
          <p:nvSpPr>
            <p:cNvPr id="44" name="三角形 8"/>
            <p:cNvSpPr/>
            <p:nvPr/>
          </p:nvSpPr>
          <p:spPr>
            <a:xfrm>
              <a:off x="396" y="3727"/>
              <a:ext cx="13394" cy="1089"/>
            </a:xfrm>
            <a:prstGeom prst="triangle">
              <a:avLst/>
            </a:prstGeom>
            <a:solidFill>
              <a:srgbClr val="4BACC6">
                <a:lumMod val="50000"/>
              </a:srgbClr>
            </a:solidFill>
            <a:ln w="25400" cap="flat" cmpd="sng" algn="ctr">
              <a:solidFill>
                <a:srgbClr val="4F81BD">
                  <a:shade val="50000"/>
                </a:srgbClr>
              </a:solidFill>
              <a:prstDash val="solid"/>
            </a:ln>
            <a:effectLst/>
          </p:spPr>
          <p:txBody>
            <a:bodyPr rtlCol="0" anchor="ctr"/>
            <a:lstStyle/>
            <a:p>
              <a:pPr algn="ctr"/>
              <a:endParaRPr kumimoji="1" lang="zh-CN" altLang="en-US">
                <a:cs typeface="黑体" panose="02010609060101010101" charset="-122"/>
              </a:endParaRPr>
            </a:p>
          </p:txBody>
        </p:sp>
        <p:grpSp>
          <p:nvGrpSpPr>
            <p:cNvPr id="75" name="组合 74"/>
            <p:cNvGrpSpPr/>
            <p:nvPr/>
          </p:nvGrpSpPr>
          <p:grpSpPr>
            <a:xfrm>
              <a:off x="322" y="8286"/>
              <a:ext cx="13536" cy="1753"/>
              <a:chOff x="354" y="8852"/>
              <a:chExt cx="13536" cy="1753"/>
            </a:xfrm>
          </p:grpSpPr>
          <p:pic>
            <p:nvPicPr>
              <p:cNvPr id="56" name="图片 55"/>
              <p:cNvPicPr>
                <a:picLocks noChangeAspect="1"/>
              </p:cNvPicPr>
              <p:nvPr/>
            </p:nvPicPr>
            <p:blipFill>
              <a:blip r:embed="rId2"/>
              <a:stretch>
                <a:fillRect/>
              </a:stretch>
            </p:blipFill>
            <p:spPr>
              <a:xfrm>
                <a:off x="354" y="9213"/>
                <a:ext cx="1382" cy="1392"/>
              </a:xfrm>
              <a:prstGeom prst="rect">
                <a:avLst/>
              </a:prstGeom>
            </p:spPr>
          </p:pic>
          <p:pic>
            <p:nvPicPr>
              <p:cNvPr id="57" name="图片 56"/>
              <p:cNvPicPr>
                <a:picLocks noChangeAspect="1"/>
              </p:cNvPicPr>
              <p:nvPr/>
            </p:nvPicPr>
            <p:blipFill>
              <a:blip r:embed="rId3"/>
              <a:stretch>
                <a:fillRect/>
              </a:stretch>
            </p:blipFill>
            <p:spPr>
              <a:xfrm>
                <a:off x="1735" y="9214"/>
                <a:ext cx="1452" cy="1391"/>
              </a:xfrm>
              <a:prstGeom prst="rect">
                <a:avLst/>
              </a:prstGeom>
            </p:spPr>
          </p:pic>
          <p:pic>
            <p:nvPicPr>
              <p:cNvPr id="58" name="图片 57"/>
              <p:cNvPicPr>
                <a:picLocks noChangeAspect="1"/>
              </p:cNvPicPr>
              <p:nvPr/>
            </p:nvPicPr>
            <p:blipFill>
              <a:blip r:embed="rId4"/>
              <a:stretch>
                <a:fillRect/>
              </a:stretch>
            </p:blipFill>
            <p:spPr>
              <a:xfrm>
                <a:off x="3359" y="9137"/>
                <a:ext cx="1302" cy="1468"/>
              </a:xfrm>
              <a:prstGeom prst="rect">
                <a:avLst/>
              </a:prstGeom>
            </p:spPr>
          </p:pic>
          <p:pic>
            <p:nvPicPr>
              <p:cNvPr id="59" name="图片 58"/>
              <p:cNvPicPr>
                <a:picLocks noChangeAspect="1"/>
              </p:cNvPicPr>
              <p:nvPr/>
            </p:nvPicPr>
            <p:blipFill>
              <a:blip r:embed="rId5"/>
              <a:stretch>
                <a:fillRect/>
              </a:stretch>
            </p:blipFill>
            <p:spPr>
              <a:xfrm>
                <a:off x="4904" y="9328"/>
                <a:ext cx="1345" cy="1277"/>
              </a:xfrm>
              <a:prstGeom prst="rect">
                <a:avLst/>
              </a:prstGeom>
            </p:spPr>
          </p:pic>
          <p:pic>
            <p:nvPicPr>
              <p:cNvPr id="60" name="图片 59"/>
              <p:cNvPicPr>
                <a:picLocks noChangeAspect="1"/>
              </p:cNvPicPr>
              <p:nvPr/>
            </p:nvPicPr>
            <p:blipFill>
              <a:blip r:embed="rId6"/>
              <a:stretch>
                <a:fillRect/>
              </a:stretch>
            </p:blipFill>
            <p:spPr>
              <a:xfrm>
                <a:off x="6414" y="8852"/>
                <a:ext cx="1422" cy="1753"/>
              </a:xfrm>
              <a:prstGeom prst="rect">
                <a:avLst/>
              </a:prstGeom>
            </p:spPr>
          </p:pic>
          <p:pic>
            <p:nvPicPr>
              <p:cNvPr id="61" name="图片 60"/>
              <p:cNvPicPr>
                <a:picLocks noChangeAspect="1"/>
              </p:cNvPicPr>
              <p:nvPr/>
            </p:nvPicPr>
            <p:blipFill>
              <a:blip r:embed="rId7"/>
              <a:stretch>
                <a:fillRect/>
              </a:stretch>
            </p:blipFill>
            <p:spPr>
              <a:xfrm>
                <a:off x="8011" y="9222"/>
                <a:ext cx="1187" cy="1382"/>
              </a:xfrm>
              <a:prstGeom prst="rect">
                <a:avLst/>
              </a:prstGeom>
            </p:spPr>
          </p:pic>
          <p:pic>
            <p:nvPicPr>
              <p:cNvPr id="62" name="图片 61"/>
              <p:cNvPicPr>
                <a:picLocks noChangeAspect="1"/>
              </p:cNvPicPr>
              <p:nvPr/>
            </p:nvPicPr>
            <p:blipFill>
              <a:blip r:embed="rId8"/>
              <a:stretch>
                <a:fillRect/>
              </a:stretch>
            </p:blipFill>
            <p:spPr>
              <a:xfrm>
                <a:off x="9572" y="9084"/>
                <a:ext cx="1326" cy="1520"/>
              </a:xfrm>
              <a:prstGeom prst="rect">
                <a:avLst/>
              </a:prstGeom>
            </p:spPr>
          </p:pic>
          <p:pic>
            <p:nvPicPr>
              <p:cNvPr id="63" name="图片 62"/>
              <p:cNvPicPr>
                <a:picLocks noChangeAspect="1"/>
              </p:cNvPicPr>
              <p:nvPr/>
            </p:nvPicPr>
            <p:blipFill>
              <a:blip r:embed="rId9"/>
              <a:stretch>
                <a:fillRect/>
              </a:stretch>
            </p:blipFill>
            <p:spPr>
              <a:xfrm>
                <a:off x="11181" y="9112"/>
                <a:ext cx="1191" cy="1493"/>
              </a:xfrm>
              <a:prstGeom prst="rect">
                <a:avLst/>
              </a:prstGeom>
            </p:spPr>
          </p:pic>
          <p:pic>
            <p:nvPicPr>
              <p:cNvPr id="64" name="图片 63"/>
              <p:cNvPicPr>
                <a:picLocks noChangeAspect="1"/>
              </p:cNvPicPr>
              <p:nvPr/>
            </p:nvPicPr>
            <p:blipFill>
              <a:blip r:embed="rId10"/>
              <a:stretch>
                <a:fillRect/>
              </a:stretch>
            </p:blipFill>
            <p:spPr>
              <a:xfrm>
                <a:off x="12496" y="9353"/>
                <a:ext cx="1395" cy="1251"/>
              </a:xfrm>
              <a:prstGeom prst="rect">
                <a:avLst/>
              </a:prstGeom>
            </p:spPr>
          </p:pic>
        </p:grpSp>
        <p:grpSp>
          <p:nvGrpSpPr>
            <p:cNvPr id="74" name="组合 73"/>
            <p:cNvGrpSpPr/>
            <p:nvPr/>
          </p:nvGrpSpPr>
          <p:grpSpPr>
            <a:xfrm>
              <a:off x="61" y="4990"/>
              <a:ext cx="14355" cy="2291"/>
              <a:chOff x="18" y="4683"/>
              <a:chExt cx="14355" cy="2291"/>
            </a:xfrm>
          </p:grpSpPr>
          <p:pic>
            <p:nvPicPr>
              <p:cNvPr id="41" name="图片 40"/>
              <p:cNvPicPr>
                <a:picLocks noChangeAspect="1"/>
              </p:cNvPicPr>
              <p:nvPr/>
            </p:nvPicPr>
            <p:blipFill>
              <a:blip r:embed="rId11"/>
              <a:stretch>
                <a:fillRect/>
              </a:stretch>
            </p:blipFill>
            <p:spPr>
              <a:xfrm>
                <a:off x="86" y="4733"/>
                <a:ext cx="1773" cy="1726"/>
              </a:xfrm>
              <a:prstGeom prst="rect">
                <a:avLst/>
              </a:prstGeom>
            </p:spPr>
          </p:pic>
          <p:pic>
            <p:nvPicPr>
              <p:cNvPr id="45" name="图片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97" y="4722"/>
                <a:ext cx="1486" cy="1486"/>
              </a:xfrm>
              <a:prstGeom prst="rect">
                <a:avLst/>
              </a:prstGeom>
            </p:spPr>
          </p:pic>
          <p:pic>
            <p:nvPicPr>
              <p:cNvPr id="46" name="图片 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978" y="4722"/>
                <a:ext cx="1744" cy="1538"/>
              </a:xfrm>
              <a:prstGeom prst="rect">
                <a:avLst/>
              </a:prstGeom>
            </p:spPr>
          </p:pic>
          <p:pic>
            <p:nvPicPr>
              <p:cNvPr id="47" name="图片 46"/>
              <p:cNvPicPr>
                <a:picLocks noChangeAspect="1"/>
              </p:cNvPicPr>
              <p:nvPr/>
            </p:nvPicPr>
            <p:blipFill>
              <a:blip r:embed="rId14"/>
              <a:stretch>
                <a:fillRect/>
              </a:stretch>
            </p:blipFill>
            <p:spPr>
              <a:xfrm>
                <a:off x="5953" y="4952"/>
                <a:ext cx="1615" cy="1118"/>
              </a:xfrm>
              <a:prstGeom prst="rect">
                <a:avLst/>
              </a:prstGeom>
            </p:spPr>
          </p:pic>
          <p:sp>
            <p:nvSpPr>
              <p:cNvPr id="48" name="矩形 47"/>
              <p:cNvSpPr/>
              <p:nvPr/>
            </p:nvSpPr>
            <p:spPr>
              <a:xfrm>
                <a:off x="4052" y="6174"/>
                <a:ext cx="1787" cy="747"/>
              </a:xfrm>
              <a:prstGeom prst="rect">
                <a:avLst/>
              </a:prstGeom>
            </p:spPr>
            <p:txBody>
              <a:bodyPr wrap="square">
                <a:spAutoFit/>
              </a:bodyPr>
              <a:lstStyle/>
              <a:p>
                <a:r>
                  <a:rPr lang="zh-CN" altLang="en-US" sz="1400" dirty="0">
                    <a:latin typeface="微软雅黑" panose="020B0503020204020204" charset="-122"/>
                    <a:ea typeface="微软雅黑" panose="020B0503020204020204" charset="-122"/>
                    <a:cs typeface="黑体" panose="02010609060101010101" charset="-122"/>
                  </a:rPr>
                  <a:t>膜生物学国家重点实验室</a:t>
                </a:r>
              </a:p>
            </p:txBody>
          </p:sp>
          <p:sp>
            <p:nvSpPr>
              <p:cNvPr id="49" name="矩形 48"/>
              <p:cNvSpPr/>
              <p:nvPr/>
            </p:nvSpPr>
            <p:spPr>
              <a:xfrm>
                <a:off x="56" y="6174"/>
                <a:ext cx="1835" cy="747"/>
              </a:xfrm>
              <a:prstGeom prst="rect">
                <a:avLst/>
              </a:prstGeom>
            </p:spPr>
            <p:txBody>
              <a:bodyPr wrap="square">
                <a:spAutoFit/>
              </a:bodyPr>
              <a:lstStyle/>
              <a:p>
                <a:r>
                  <a:rPr lang="zh-CN" altLang="en-US" sz="1400" dirty="0">
                    <a:latin typeface="微软雅黑" panose="020B0503020204020204" charset="-122"/>
                    <a:ea typeface="微软雅黑" panose="020B0503020204020204" charset="-122"/>
                    <a:cs typeface="黑体" panose="02010609060101010101" charset="-122"/>
                  </a:rPr>
                  <a:t>神经科学国家重点实验室</a:t>
                </a:r>
              </a:p>
            </p:txBody>
          </p:sp>
          <p:sp>
            <p:nvSpPr>
              <p:cNvPr id="50" name="矩形 49"/>
              <p:cNvSpPr/>
              <p:nvPr/>
            </p:nvSpPr>
            <p:spPr>
              <a:xfrm>
                <a:off x="1968" y="6174"/>
                <a:ext cx="1755" cy="747"/>
              </a:xfrm>
              <a:prstGeom prst="rect">
                <a:avLst/>
              </a:prstGeom>
            </p:spPr>
            <p:txBody>
              <a:bodyPr wrap="square">
                <a:spAutoFit/>
              </a:bodyPr>
              <a:lstStyle/>
              <a:p>
                <a:r>
                  <a:rPr lang="zh-CN" altLang="en-US" sz="1400" dirty="0">
                    <a:latin typeface="微软雅黑" panose="020B0503020204020204" charset="-122"/>
                    <a:ea typeface="微软雅黑" panose="020B0503020204020204" charset="-122"/>
                    <a:cs typeface="黑体" panose="02010609060101010101" charset="-122"/>
                  </a:rPr>
                  <a:t>分子发育生物学重点实验室</a:t>
                </a:r>
              </a:p>
            </p:txBody>
          </p:sp>
          <p:sp>
            <p:nvSpPr>
              <p:cNvPr id="51" name="矩形 50"/>
              <p:cNvSpPr/>
              <p:nvPr/>
            </p:nvSpPr>
            <p:spPr>
              <a:xfrm>
                <a:off x="5877" y="6154"/>
                <a:ext cx="1776" cy="747"/>
              </a:xfrm>
              <a:prstGeom prst="rect">
                <a:avLst/>
              </a:prstGeom>
            </p:spPr>
            <p:txBody>
              <a:bodyPr wrap="square">
                <a:spAutoFit/>
              </a:bodyPr>
              <a:lstStyle/>
              <a:p>
                <a:r>
                  <a:rPr lang="zh-CN" altLang="en-US" sz="1400" dirty="0">
                    <a:latin typeface="微软雅黑" panose="020B0503020204020204" charset="-122"/>
                    <a:ea typeface="微软雅黑" panose="020B0503020204020204" charset="-122"/>
                    <a:cs typeface="黑体" panose="02010609060101010101" charset="-122"/>
                  </a:rPr>
                  <a:t>新药研究国家重点实验室</a:t>
                </a:r>
              </a:p>
            </p:txBody>
          </p:sp>
          <p:sp>
            <p:nvSpPr>
              <p:cNvPr id="52" name="圆角矩形 51"/>
              <p:cNvSpPr/>
              <p:nvPr/>
            </p:nvSpPr>
            <p:spPr>
              <a:xfrm>
                <a:off x="18" y="4722"/>
                <a:ext cx="1852" cy="2179"/>
              </a:xfrm>
              <a:prstGeom prst="roundRect">
                <a:avLst/>
              </a:prstGeom>
              <a:noFill/>
              <a:ln w="25400" cap="flat" cmpd="sng" algn="ctr">
                <a:solidFill>
                  <a:srgbClr val="C00000"/>
                </a:solidFill>
                <a:prstDash val="lgDash"/>
              </a:ln>
              <a:effectLst/>
            </p:spPr>
            <p:txBody>
              <a:bodyPr rtlCol="0" anchor="ctr"/>
              <a:lstStyle/>
              <a:p>
                <a:pPr algn="ctr"/>
                <a:endParaRPr kumimoji="1" lang="zh-CN" altLang="en-US">
                  <a:cs typeface="黑体" panose="02010609060101010101" charset="-122"/>
                </a:endParaRPr>
              </a:p>
            </p:txBody>
          </p:sp>
          <p:sp>
            <p:nvSpPr>
              <p:cNvPr id="53" name="圆角矩形 52"/>
              <p:cNvSpPr/>
              <p:nvPr/>
            </p:nvSpPr>
            <p:spPr>
              <a:xfrm>
                <a:off x="1951" y="4720"/>
                <a:ext cx="1852" cy="2179"/>
              </a:xfrm>
              <a:prstGeom prst="roundRect">
                <a:avLst/>
              </a:prstGeom>
              <a:noFill/>
              <a:ln w="25400" cap="flat" cmpd="sng" algn="ctr">
                <a:solidFill>
                  <a:srgbClr val="C00000"/>
                </a:solidFill>
                <a:prstDash val="lgDash"/>
              </a:ln>
              <a:effectLst/>
            </p:spPr>
            <p:txBody>
              <a:bodyPr rtlCol="0" anchor="ctr"/>
              <a:lstStyle/>
              <a:p>
                <a:pPr algn="ctr"/>
                <a:endParaRPr kumimoji="1" lang="zh-CN" altLang="en-US">
                  <a:cs typeface="黑体" panose="02010609060101010101" charset="-122"/>
                </a:endParaRPr>
              </a:p>
            </p:txBody>
          </p:sp>
          <p:sp>
            <p:nvSpPr>
              <p:cNvPr id="54" name="圆角矩形 53"/>
              <p:cNvSpPr/>
              <p:nvPr/>
            </p:nvSpPr>
            <p:spPr>
              <a:xfrm>
                <a:off x="3911" y="4701"/>
                <a:ext cx="1852" cy="2179"/>
              </a:xfrm>
              <a:prstGeom prst="roundRect">
                <a:avLst/>
              </a:prstGeom>
              <a:noFill/>
              <a:ln w="25400" cap="flat" cmpd="sng" algn="ctr">
                <a:solidFill>
                  <a:srgbClr val="C00000"/>
                </a:solidFill>
                <a:prstDash val="lgDash"/>
              </a:ln>
              <a:effectLst/>
            </p:spPr>
            <p:txBody>
              <a:bodyPr rtlCol="0" anchor="ctr"/>
              <a:lstStyle/>
              <a:p>
                <a:pPr algn="ctr"/>
                <a:endParaRPr kumimoji="1" lang="zh-CN" altLang="en-US">
                  <a:cs typeface="黑体" panose="02010609060101010101" charset="-122"/>
                </a:endParaRPr>
              </a:p>
            </p:txBody>
          </p:sp>
          <p:sp>
            <p:nvSpPr>
              <p:cNvPr id="55" name="圆角矩形 54"/>
              <p:cNvSpPr/>
              <p:nvPr/>
            </p:nvSpPr>
            <p:spPr>
              <a:xfrm>
                <a:off x="5839" y="4695"/>
                <a:ext cx="1852" cy="2179"/>
              </a:xfrm>
              <a:prstGeom prst="roundRect">
                <a:avLst/>
              </a:prstGeom>
              <a:noFill/>
              <a:ln w="25400" cap="flat" cmpd="sng" algn="ctr">
                <a:solidFill>
                  <a:srgbClr val="C00000"/>
                </a:solidFill>
                <a:prstDash val="lgDash"/>
              </a:ln>
              <a:effectLst/>
            </p:spPr>
            <p:txBody>
              <a:bodyPr rtlCol="0" anchor="ctr"/>
              <a:lstStyle/>
              <a:p>
                <a:pPr algn="ctr"/>
                <a:endParaRPr kumimoji="1" lang="zh-CN" altLang="en-US">
                  <a:cs typeface="黑体" panose="02010609060101010101" charset="-122"/>
                </a:endParaRPr>
              </a:p>
            </p:txBody>
          </p:sp>
          <p:pic>
            <p:nvPicPr>
              <p:cNvPr id="65" name="图片 6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69" y="4683"/>
                <a:ext cx="1656" cy="1656"/>
              </a:xfrm>
              <a:prstGeom prst="rect">
                <a:avLst/>
              </a:prstGeom>
            </p:spPr>
          </p:pic>
          <p:sp>
            <p:nvSpPr>
              <p:cNvPr id="66" name="矩形 65"/>
              <p:cNvSpPr/>
              <p:nvPr/>
            </p:nvSpPr>
            <p:spPr>
              <a:xfrm>
                <a:off x="7738" y="6197"/>
                <a:ext cx="2067" cy="747"/>
              </a:xfrm>
              <a:prstGeom prst="rect">
                <a:avLst/>
              </a:prstGeom>
            </p:spPr>
            <p:txBody>
              <a:bodyPr wrap="square">
                <a:spAutoFit/>
              </a:bodyPr>
              <a:lstStyle/>
              <a:p>
                <a:r>
                  <a:rPr lang="zh-CN" altLang="en-US" sz="1400" dirty="0">
                    <a:latin typeface="微软雅黑" panose="020B0503020204020204" charset="-122"/>
                    <a:ea typeface="微软雅黑" panose="020B0503020204020204" charset="-122"/>
                    <a:cs typeface="黑体" panose="02010609060101010101" charset="-122"/>
                  </a:rPr>
                  <a:t>中科院干细胞生物学重点实验室</a:t>
                </a:r>
              </a:p>
            </p:txBody>
          </p:sp>
          <p:sp>
            <p:nvSpPr>
              <p:cNvPr id="67" name="圆角矩形 66"/>
              <p:cNvSpPr/>
              <p:nvPr/>
            </p:nvSpPr>
            <p:spPr>
              <a:xfrm>
                <a:off x="7792" y="4731"/>
                <a:ext cx="1874" cy="2179"/>
              </a:xfrm>
              <a:prstGeom prst="roundRect">
                <a:avLst/>
              </a:prstGeom>
              <a:noFill/>
              <a:ln w="25400" cap="flat" cmpd="sng" algn="ctr">
                <a:solidFill>
                  <a:srgbClr val="C00000"/>
                </a:solidFill>
                <a:prstDash val="lgDash"/>
              </a:ln>
              <a:effectLst/>
            </p:spPr>
            <p:txBody>
              <a:bodyPr rtlCol="0" anchor="ctr"/>
              <a:lstStyle/>
              <a:p>
                <a:pPr algn="ctr"/>
                <a:endParaRPr kumimoji="1" lang="zh-CN" altLang="en-US">
                  <a:cs typeface="黑体" panose="02010609060101010101" charset="-122"/>
                </a:endParaRPr>
              </a:p>
            </p:txBody>
          </p:sp>
          <p:pic>
            <p:nvPicPr>
              <p:cNvPr id="68" name="图片 67"/>
              <p:cNvPicPr>
                <a:picLocks noChangeAspect="1"/>
              </p:cNvPicPr>
              <p:nvPr/>
            </p:nvPicPr>
            <p:blipFill>
              <a:blip r:embed="rId16"/>
              <a:stretch>
                <a:fillRect/>
              </a:stretch>
            </p:blipFill>
            <p:spPr>
              <a:xfrm>
                <a:off x="9983" y="4807"/>
                <a:ext cx="1517" cy="1495"/>
              </a:xfrm>
              <a:prstGeom prst="rect">
                <a:avLst/>
              </a:prstGeom>
            </p:spPr>
          </p:pic>
          <p:sp>
            <p:nvSpPr>
              <p:cNvPr id="69" name="矩形 68"/>
              <p:cNvSpPr/>
              <p:nvPr/>
            </p:nvSpPr>
            <p:spPr>
              <a:xfrm>
                <a:off x="9747" y="6147"/>
                <a:ext cx="2329" cy="747"/>
              </a:xfrm>
              <a:prstGeom prst="rect">
                <a:avLst/>
              </a:prstGeom>
            </p:spPr>
            <p:txBody>
              <a:bodyPr wrap="square">
                <a:spAutoFit/>
              </a:bodyPr>
              <a:lstStyle/>
              <a:p>
                <a:r>
                  <a:rPr lang="zh-CN" altLang="en-US" sz="1400" dirty="0">
                    <a:latin typeface="微软雅黑" panose="020B0503020204020204" charset="-122"/>
                    <a:ea typeface="微软雅黑" panose="020B0503020204020204" charset="-122"/>
                    <a:cs typeface="黑体" panose="02010609060101010101" charset="-122"/>
                  </a:rPr>
                  <a:t>中科院脑疾病与脑功能重点实验室</a:t>
                </a:r>
              </a:p>
            </p:txBody>
          </p:sp>
          <p:sp>
            <p:nvSpPr>
              <p:cNvPr id="70" name="圆角矩形 69"/>
              <p:cNvSpPr/>
              <p:nvPr/>
            </p:nvSpPr>
            <p:spPr>
              <a:xfrm>
                <a:off x="9793" y="4745"/>
                <a:ext cx="2056" cy="2179"/>
              </a:xfrm>
              <a:prstGeom prst="roundRect">
                <a:avLst/>
              </a:prstGeom>
              <a:noFill/>
              <a:ln w="25400" cap="flat" cmpd="sng" algn="ctr">
                <a:solidFill>
                  <a:srgbClr val="C00000"/>
                </a:solidFill>
                <a:prstDash val="lgDash"/>
              </a:ln>
              <a:effectLst/>
            </p:spPr>
            <p:txBody>
              <a:bodyPr rtlCol="0" anchor="ctr"/>
              <a:lstStyle/>
              <a:p>
                <a:pPr algn="ctr"/>
                <a:endParaRPr kumimoji="1" lang="zh-CN" altLang="en-US">
                  <a:cs typeface="黑体" panose="02010609060101010101" charset="-122"/>
                </a:endParaRPr>
              </a:p>
            </p:txBody>
          </p:sp>
          <p:pic>
            <p:nvPicPr>
              <p:cNvPr id="71" name="图片 70"/>
              <p:cNvPicPr>
                <a:picLocks noChangeAspect="1"/>
              </p:cNvPicPr>
              <p:nvPr/>
            </p:nvPicPr>
            <p:blipFill>
              <a:blip r:embed="rId17"/>
              <a:stretch>
                <a:fillRect/>
              </a:stretch>
            </p:blipFill>
            <p:spPr>
              <a:xfrm>
                <a:off x="12331" y="4790"/>
                <a:ext cx="1319" cy="1256"/>
              </a:xfrm>
              <a:prstGeom prst="rect">
                <a:avLst/>
              </a:prstGeom>
            </p:spPr>
          </p:pic>
          <p:sp>
            <p:nvSpPr>
              <p:cNvPr id="72" name="圆角矩形 71"/>
              <p:cNvSpPr/>
              <p:nvPr/>
            </p:nvSpPr>
            <p:spPr>
              <a:xfrm>
                <a:off x="11963" y="4720"/>
                <a:ext cx="2056" cy="2179"/>
              </a:xfrm>
              <a:prstGeom prst="roundRect">
                <a:avLst/>
              </a:prstGeom>
              <a:noFill/>
              <a:ln w="25400" cap="flat" cmpd="sng" algn="ctr">
                <a:solidFill>
                  <a:srgbClr val="C00000"/>
                </a:solidFill>
                <a:prstDash val="lgDash"/>
              </a:ln>
              <a:effectLst/>
            </p:spPr>
            <p:txBody>
              <a:bodyPr rtlCol="0" anchor="ctr"/>
              <a:lstStyle/>
              <a:p>
                <a:pPr algn="ctr"/>
                <a:endParaRPr kumimoji="1" lang="zh-CN" altLang="en-US">
                  <a:cs typeface="黑体" panose="02010609060101010101" charset="-122"/>
                </a:endParaRPr>
              </a:p>
            </p:txBody>
          </p:sp>
          <p:sp>
            <p:nvSpPr>
              <p:cNvPr id="73" name="矩形 72"/>
              <p:cNvSpPr/>
              <p:nvPr/>
            </p:nvSpPr>
            <p:spPr>
              <a:xfrm>
                <a:off x="11963" y="5919"/>
                <a:ext cx="2410" cy="1055"/>
              </a:xfrm>
              <a:prstGeom prst="rect">
                <a:avLst/>
              </a:prstGeom>
            </p:spPr>
            <p:txBody>
              <a:bodyPr wrap="square">
                <a:spAutoFit/>
              </a:bodyPr>
              <a:lstStyle/>
              <a:p>
                <a:r>
                  <a:rPr lang="zh-CN" altLang="en-US" sz="1400" dirty="0">
                    <a:solidFill>
                      <a:srgbClr val="333333"/>
                    </a:solidFill>
                    <a:latin typeface="微软雅黑" panose="020B0503020204020204" charset="-122"/>
                    <a:ea typeface="微软雅黑" panose="020B0503020204020204" charset="-122"/>
                    <a:cs typeface="黑体" panose="02010609060101010101" charset="-122"/>
                  </a:rPr>
                  <a:t>中国科学院天然免疫与慢性疾病重点实验室</a:t>
                </a:r>
                <a:endParaRPr lang="zh-CN" altLang="en-US" sz="1400" dirty="0">
                  <a:latin typeface="微软雅黑" panose="020B0503020204020204" charset="-122"/>
                  <a:ea typeface="微软雅黑" panose="020B0503020204020204" charset="-122"/>
                  <a:cs typeface="黑体" panose="02010609060101010101" charset="-122"/>
                </a:endParaRPr>
              </a:p>
            </p:txBody>
          </p:sp>
        </p:grpSp>
      </p:grpSp>
    </p:spTree>
    <p:extLst>
      <p:ext uri="{BB962C8B-B14F-4D97-AF65-F5344CB8AC3E}">
        <p14:creationId xmlns:p14="http://schemas.microsoft.com/office/powerpoint/2010/main" val="283491017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nvSpPr>
        <p:spPr>
          <a:xfrm>
            <a:off x="721636" y="10501"/>
            <a:ext cx="10045542" cy="1260212"/>
          </a:xfrm>
          <a:prstGeom prst="rect">
            <a:avLst/>
          </a:prstGeom>
          <a:noFill/>
          <a:ln w="9525">
            <a:noFill/>
            <a:miter lim="800000"/>
          </a:ln>
        </p:spPr>
        <p:txBody>
          <a:bodyPr vert="horz" wrap="square" lIns="106985" tIns="53492" rIns="106985" bIns="53492" numCol="1" anchor="ctr" anchorCtr="0" compatLnSpc="1"/>
          <a:lstStyle>
            <a:lvl1pPr algn="ctr" rtl="0" eaLnBrk="0" fontAlgn="base" hangingPunct="0">
              <a:spcBef>
                <a:spcPct val="0"/>
              </a:spcBef>
              <a:spcAft>
                <a:spcPct val="0"/>
              </a:spcAft>
              <a:defRPr sz="2800" b="1" kern="1200">
                <a:solidFill>
                  <a:sysClr val="windowText" lastClr="000000"/>
                </a:solidFill>
                <a:latin typeface="Arial" panose="020B0604020202020204" pitchFamily="34" charset="0"/>
                <a:ea typeface="微软雅黑" panose="020B0503020204020204" charset="-122"/>
                <a:cs typeface="宋体" panose="02010600030101010101" pitchFamily="2" charset="-122"/>
              </a:defRPr>
            </a:lvl1pPr>
            <a:lvl2pPr algn="ctr" rtl="0" eaLnBrk="0" fontAlgn="base" hangingPunct="0">
              <a:spcBef>
                <a:spcPct val="0"/>
              </a:spcBef>
              <a:spcAft>
                <a:spcPct val="0"/>
              </a:spcAft>
              <a:defRPr sz="2800" b="1">
                <a:solidFill>
                  <a:sysClr val="windowText" lastClr="000000"/>
                </a:solidFill>
                <a:latin typeface="Arial" panose="020B0604020202020204" pitchFamily="34" charset="0"/>
                <a:ea typeface="微软雅黑" panose="020B0503020204020204" charset="-122"/>
                <a:cs typeface="宋体" panose="02010600030101010101" pitchFamily="2" charset="-122"/>
              </a:defRPr>
            </a:lvl2pPr>
            <a:lvl3pPr algn="ctr" rtl="0" eaLnBrk="0" fontAlgn="base" hangingPunct="0">
              <a:spcBef>
                <a:spcPct val="0"/>
              </a:spcBef>
              <a:spcAft>
                <a:spcPct val="0"/>
              </a:spcAft>
              <a:defRPr sz="2800" b="1">
                <a:solidFill>
                  <a:sysClr val="windowText" lastClr="000000"/>
                </a:solidFill>
                <a:latin typeface="Arial" panose="020B0604020202020204" pitchFamily="34" charset="0"/>
                <a:ea typeface="微软雅黑" panose="020B0503020204020204" charset="-122"/>
                <a:cs typeface="宋体" panose="02010600030101010101" pitchFamily="2" charset="-122"/>
              </a:defRPr>
            </a:lvl3pPr>
            <a:lvl4pPr algn="ctr" rtl="0" eaLnBrk="0" fontAlgn="base" hangingPunct="0">
              <a:spcBef>
                <a:spcPct val="0"/>
              </a:spcBef>
              <a:spcAft>
                <a:spcPct val="0"/>
              </a:spcAft>
              <a:defRPr sz="2800" b="1">
                <a:solidFill>
                  <a:sysClr val="windowText" lastClr="000000"/>
                </a:solidFill>
                <a:latin typeface="Arial" panose="020B0604020202020204" pitchFamily="34" charset="0"/>
                <a:ea typeface="微软雅黑" panose="020B0503020204020204" charset="-122"/>
                <a:cs typeface="宋体" panose="02010600030101010101" pitchFamily="2" charset="-122"/>
              </a:defRPr>
            </a:lvl4pPr>
            <a:lvl5pPr algn="ctr" rtl="0" eaLnBrk="0" fontAlgn="base" hangingPunct="0">
              <a:spcBef>
                <a:spcPct val="0"/>
              </a:spcBef>
              <a:spcAft>
                <a:spcPct val="0"/>
              </a:spcAft>
              <a:defRPr sz="2800" b="1">
                <a:solidFill>
                  <a:sysClr val="windowText" lastClr="000000"/>
                </a:solidFill>
                <a:latin typeface="Arial" panose="020B0604020202020204" pitchFamily="34" charset="0"/>
                <a:ea typeface="微软雅黑" panose="020B0503020204020204" charset="-122"/>
                <a:cs typeface="宋体" panose="02010600030101010101" pitchFamily="2" charset="-122"/>
              </a:defRPr>
            </a:lvl5pPr>
            <a:lvl6pPr marL="457200" algn="ctr" rtl="0" fontAlgn="base">
              <a:spcBef>
                <a:spcPct val="0"/>
              </a:spcBef>
              <a:spcAft>
                <a:spcPct val="0"/>
              </a:spcAft>
              <a:defRPr sz="4400">
                <a:solidFill>
                  <a:sysClr val="windowText" lastClr="000000"/>
                </a:solidFill>
                <a:latin typeface="Calibri" panose="020F0502020204030204" charset="0"/>
                <a:ea typeface="宋体" panose="02010600030101010101" pitchFamily="2" charset="-122"/>
              </a:defRPr>
            </a:lvl6pPr>
            <a:lvl7pPr marL="914400" algn="ctr" rtl="0" fontAlgn="base">
              <a:spcBef>
                <a:spcPct val="0"/>
              </a:spcBef>
              <a:spcAft>
                <a:spcPct val="0"/>
              </a:spcAft>
              <a:defRPr sz="4400">
                <a:solidFill>
                  <a:sysClr val="windowText" lastClr="000000"/>
                </a:solidFill>
                <a:latin typeface="Calibri" panose="020F0502020204030204" charset="0"/>
                <a:ea typeface="宋体" panose="02010600030101010101" pitchFamily="2" charset="-122"/>
              </a:defRPr>
            </a:lvl7pPr>
            <a:lvl8pPr marL="1371600" algn="ctr" rtl="0" fontAlgn="base">
              <a:spcBef>
                <a:spcPct val="0"/>
              </a:spcBef>
              <a:spcAft>
                <a:spcPct val="0"/>
              </a:spcAft>
              <a:defRPr sz="4400">
                <a:solidFill>
                  <a:sysClr val="windowText" lastClr="000000"/>
                </a:solidFill>
                <a:latin typeface="Calibri" panose="020F0502020204030204" charset="0"/>
                <a:ea typeface="宋体" panose="02010600030101010101" pitchFamily="2" charset="-122"/>
              </a:defRPr>
            </a:lvl8pPr>
            <a:lvl9pPr marL="1828800" algn="ctr" rtl="0" fontAlgn="base">
              <a:spcBef>
                <a:spcPct val="0"/>
              </a:spcBef>
              <a:spcAft>
                <a:spcPct val="0"/>
              </a:spcAft>
              <a:defRPr sz="4400">
                <a:solidFill>
                  <a:sysClr val="windowText" lastClr="000000"/>
                </a:solidFill>
                <a:latin typeface="Calibri" panose="020F0502020204030204" charset="0"/>
                <a:ea typeface="宋体" panose="02010600030101010101" pitchFamily="2" charset="-122"/>
              </a:defRPr>
            </a:lvl9pPr>
          </a:lstStyle>
          <a:p>
            <a:r>
              <a:rPr kumimoji="1" lang="zh-CN" altLang="en-US" sz="3700" dirty="0">
                <a:solidFill>
                  <a:schemeClr val="bg1"/>
                </a:solidFill>
                <a:latin typeface="黑体" panose="02010609060101010101" charset="-122"/>
                <a:ea typeface="黑体" panose="02010609060101010101" charset="-122"/>
                <a:cs typeface="黑体" panose="02010609060101010101" charset="-122"/>
              </a:rPr>
              <a:t>衰老的生物学基础与</a:t>
            </a:r>
            <a:r>
              <a:rPr kumimoji="1" lang="zh-CN" altLang="en-US" sz="3700">
                <a:solidFill>
                  <a:schemeClr val="bg1"/>
                </a:solidFill>
                <a:latin typeface="黑体" panose="02010609060101010101" charset="-122"/>
                <a:ea typeface="黑体" panose="02010609060101010101" charset="-122"/>
                <a:cs typeface="黑体" panose="02010609060101010101" charset="-122"/>
              </a:rPr>
              <a:t>干预策略</a:t>
            </a:r>
            <a:r>
              <a:rPr kumimoji="1" lang="en-US" altLang="zh-CN" sz="3700" dirty="0">
                <a:solidFill>
                  <a:schemeClr val="bg1"/>
                </a:solidFill>
                <a:latin typeface="黑体" panose="02010609060101010101" charset="-122"/>
                <a:ea typeface="黑体" panose="02010609060101010101" charset="-122"/>
                <a:cs typeface="黑体" panose="02010609060101010101" charset="-122"/>
              </a:rPr>
              <a:t>—</a:t>
            </a:r>
            <a:r>
              <a:rPr kumimoji="1" lang="zh-CN" altLang="en-US" sz="3700" dirty="0">
                <a:solidFill>
                  <a:schemeClr val="bg1"/>
                </a:solidFill>
                <a:latin typeface="黑体" panose="02010609060101010101" charset="-122"/>
                <a:ea typeface="黑体" panose="02010609060101010101" charset="-122"/>
                <a:cs typeface="黑体" panose="02010609060101010101" charset="-122"/>
              </a:rPr>
              <a:t>保障措施</a:t>
            </a:r>
          </a:p>
        </p:txBody>
      </p:sp>
      <p:pic>
        <p:nvPicPr>
          <p:cNvPr id="7" name="图片 6"/>
          <p:cNvPicPr>
            <a:picLocks noChangeAspect="1"/>
          </p:cNvPicPr>
          <p:nvPr/>
        </p:nvPicPr>
        <p:blipFill>
          <a:blip r:embed="rId2"/>
          <a:stretch>
            <a:fillRect/>
          </a:stretch>
        </p:blipFill>
        <p:spPr>
          <a:xfrm>
            <a:off x="540296" y="6779605"/>
            <a:ext cx="805310" cy="732650"/>
          </a:xfrm>
          <a:prstGeom prst="rect">
            <a:avLst/>
          </a:prstGeom>
        </p:spPr>
      </p:pic>
      <p:pic>
        <p:nvPicPr>
          <p:cNvPr id="8" name="图片 7"/>
          <p:cNvPicPr>
            <a:picLocks noChangeAspect="1"/>
          </p:cNvPicPr>
          <p:nvPr/>
        </p:nvPicPr>
        <p:blipFill>
          <a:blip r:embed="rId3"/>
          <a:stretch>
            <a:fillRect/>
          </a:stretch>
        </p:blipFill>
        <p:spPr>
          <a:xfrm>
            <a:off x="1620416" y="6776855"/>
            <a:ext cx="849888" cy="735401"/>
          </a:xfrm>
          <a:prstGeom prst="rect">
            <a:avLst/>
          </a:prstGeom>
        </p:spPr>
      </p:pic>
      <p:pic>
        <p:nvPicPr>
          <p:cNvPr id="9" name="图片 8"/>
          <p:cNvPicPr>
            <a:picLocks noChangeAspect="1"/>
          </p:cNvPicPr>
          <p:nvPr/>
        </p:nvPicPr>
        <p:blipFill>
          <a:blip r:embed="rId4"/>
          <a:stretch>
            <a:fillRect/>
          </a:stretch>
        </p:blipFill>
        <p:spPr>
          <a:xfrm>
            <a:off x="2916560" y="6803175"/>
            <a:ext cx="696270" cy="709080"/>
          </a:xfrm>
          <a:prstGeom prst="rect">
            <a:avLst/>
          </a:prstGeom>
        </p:spPr>
      </p:pic>
      <p:pic>
        <p:nvPicPr>
          <p:cNvPr id="10" name="图片 9"/>
          <p:cNvPicPr>
            <a:picLocks noChangeAspect="1"/>
          </p:cNvPicPr>
          <p:nvPr/>
        </p:nvPicPr>
        <p:blipFill>
          <a:blip r:embed="rId5"/>
          <a:stretch>
            <a:fillRect/>
          </a:stretch>
        </p:blipFill>
        <p:spPr>
          <a:xfrm>
            <a:off x="4068688" y="6847610"/>
            <a:ext cx="775031" cy="664645"/>
          </a:xfrm>
          <a:prstGeom prst="rect">
            <a:avLst/>
          </a:prstGeom>
        </p:spPr>
      </p:pic>
      <p:pic>
        <p:nvPicPr>
          <p:cNvPr id="11" name="图片 10"/>
          <p:cNvPicPr>
            <a:picLocks noChangeAspect="1"/>
          </p:cNvPicPr>
          <p:nvPr/>
        </p:nvPicPr>
        <p:blipFill>
          <a:blip r:embed="rId6"/>
          <a:stretch>
            <a:fillRect/>
          </a:stretch>
        </p:blipFill>
        <p:spPr>
          <a:xfrm>
            <a:off x="5198717" y="6654677"/>
            <a:ext cx="814187" cy="906586"/>
          </a:xfrm>
          <a:prstGeom prst="rect">
            <a:avLst/>
          </a:prstGeom>
        </p:spPr>
      </p:pic>
      <p:pic>
        <p:nvPicPr>
          <p:cNvPr id="12" name="图片 11"/>
          <p:cNvPicPr>
            <a:picLocks noChangeAspect="1"/>
          </p:cNvPicPr>
          <p:nvPr/>
        </p:nvPicPr>
        <p:blipFill>
          <a:blip r:embed="rId7"/>
          <a:stretch>
            <a:fillRect/>
          </a:stretch>
        </p:blipFill>
        <p:spPr>
          <a:xfrm>
            <a:off x="6444951" y="6791621"/>
            <a:ext cx="684593" cy="719933"/>
          </a:xfrm>
          <a:prstGeom prst="rect">
            <a:avLst/>
          </a:prstGeom>
        </p:spPr>
      </p:pic>
      <p:pic>
        <p:nvPicPr>
          <p:cNvPr id="13" name="图片 12"/>
          <p:cNvPicPr>
            <a:picLocks noChangeAspect="1"/>
          </p:cNvPicPr>
          <p:nvPr/>
        </p:nvPicPr>
        <p:blipFill>
          <a:blip r:embed="rId8"/>
          <a:stretch>
            <a:fillRect/>
          </a:stretch>
        </p:blipFill>
        <p:spPr>
          <a:xfrm>
            <a:off x="7669087" y="6706559"/>
            <a:ext cx="778159" cy="805695"/>
          </a:xfrm>
          <a:prstGeom prst="rect">
            <a:avLst/>
          </a:prstGeom>
        </p:spPr>
      </p:pic>
      <p:pic>
        <p:nvPicPr>
          <p:cNvPr id="14" name="图片 13"/>
          <p:cNvPicPr>
            <a:picLocks noChangeAspect="1"/>
          </p:cNvPicPr>
          <p:nvPr/>
        </p:nvPicPr>
        <p:blipFill>
          <a:blip r:embed="rId9"/>
          <a:stretch>
            <a:fillRect/>
          </a:stretch>
        </p:blipFill>
        <p:spPr>
          <a:xfrm>
            <a:off x="8749208" y="6804967"/>
            <a:ext cx="840565" cy="707289"/>
          </a:xfrm>
          <a:prstGeom prst="rect">
            <a:avLst/>
          </a:prstGeom>
        </p:spPr>
      </p:pic>
      <p:pic>
        <p:nvPicPr>
          <p:cNvPr id="15" name="图片 14"/>
          <p:cNvPicPr>
            <a:picLocks noChangeAspect="1"/>
          </p:cNvPicPr>
          <p:nvPr/>
        </p:nvPicPr>
        <p:blipFill>
          <a:blip r:embed="rId10"/>
          <a:stretch>
            <a:fillRect/>
          </a:stretch>
        </p:blipFill>
        <p:spPr>
          <a:xfrm>
            <a:off x="9685312" y="6732959"/>
            <a:ext cx="793834" cy="643006"/>
          </a:xfrm>
          <a:prstGeom prst="rect">
            <a:avLst/>
          </a:prstGeom>
        </p:spPr>
      </p:pic>
      <p:pic>
        <p:nvPicPr>
          <p:cNvPr id="19" name="图片 18"/>
          <p:cNvPicPr>
            <a:picLocks noChangeAspect="1"/>
          </p:cNvPicPr>
          <p:nvPr/>
        </p:nvPicPr>
        <p:blipFill>
          <a:blip r:embed="rId11"/>
          <a:stretch>
            <a:fillRect/>
          </a:stretch>
        </p:blipFill>
        <p:spPr>
          <a:xfrm>
            <a:off x="2698189" y="3534191"/>
            <a:ext cx="1615348" cy="1113886"/>
          </a:xfrm>
          <a:prstGeom prst="rect">
            <a:avLst/>
          </a:prstGeom>
        </p:spPr>
      </p:pic>
      <p:pic>
        <p:nvPicPr>
          <p:cNvPr id="20" name="图片 19"/>
          <p:cNvPicPr>
            <a:picLocks noChangeAspect="1"/>
          </p:cNvPicPr>
          <p:nvPr/>
        </p:nvPicPr>
        <p:blipFill>
          <a:blip r:embed="rId12"/>
          <a:stretch>
            <a:fillRect/>
          </a:stretch>
        </p:blipFill>
        <p:spPr>
          <a:xfrm>
            <a:off x="351905" y="3462778"/>
            <a:ext cx="2163357" cy="1212603"/>
          </a:xfrm>
          <a:prstGeom prst="rect">
            <a:avLst/>
          </a:prstGeom>
        </p:spPr>
      </p:pic>
      <p:pic>
        <p:nvPicPr>
          <p:cNvPr id="30" name="图片 29"/>
          <p:cNvPicPr>
            <a:picLocks noChangeAspect="1"/>
          </p:cNvPicPr>
          <p:nvPr/>
        </p:nvPicPr>
        <p:blipFill>
          <a:blip r:embed="rId13"/>
          <a:stretch>
            <a:fillRect/>
          </a:stretch>
        </p:blipFill>
        <p:spPr>
          <a:xfrm>
            <a:off x="4496465" y="3462778"/>
            <a:ext cx="1575042" cy="1267212"/>
          </a:xfrm>
          <a:prstGeom prst="rect">
            <a:avLst/>
          </a:prstGeom>
        </p:spPr>
      </p:pic>
      <p:pic>
        <p:nvPicPr>
          <p:cNvPr id="34" name="图片 33"/>
          <p:cNvPicPr>
            <a:picLocks noChangeAspect="1"/>
          </p:cNvPicPr>
          <p:nvPr/>
        </p:nvPicPr>
        <p:blipFill>
          <a:blip r:embed="rId14"/>
          <a:stretch>
            <a:fillRect/>
          </a:stretch>
        </p:blipFill>
        <p:spPr>
          <a:xfrm>
            <a:off x="6255210" y="3585999"/>
            <a:ext cx="2015309" cy="1089382"/>
          </a:xfrm>
          <a:prstGeom prst="rect">
            <a:avLst/>
          </a:prstGeom>
        </p:spPr>
      </p:pic>
      <p:pic>
        <p:nvPicPr>
          <p:cNvPr id="39" name="图片 38"/>
          <p:cNvPicPr>
            <a:picLocks noChangeAspect="1"/>
          </p:cNvPicPr>
          <p:nvPr/>
        </p:nvPicPr>
        <p:blipFill>
          <a:blip r:embed="rId15"/>
          <a:stretch>
            <a:fillRect/>
          </a:stretch>
        </p:blipFill>
        <p:spPr>
          <a:xfrm flipH="1">
            <a:off x="9623878" y="4098485"/>
            <a:ext cx="791396" cy="802334"/>
          </a:xfrm>
          <a:prstGeom prst="rect">
            <a:avLst/>
          </a:prstGeom>
        </p:spPr>
      </p:pic>
      <p:pic>
        <p:nvPicPr>
          <p:cNvPr id="40" name="图片 39"/>
          <p:cNvPicPr>
            <a:picLocks noChangeAspect="1"/>
          </p:cNvPicPr>
          <p:nvPr/>
        </p:nvPicPr>
        <p:blipFill>
          <a:blip r:embed="rId16"/>
          <a:stretch>
            <a:fillRect/>
          </a:stretch>
        </p:blipFill>
        <p:spPr>
          <a:xfrm>
            <a:off x="8569716" y="3413071"/>
            <a:ext cx="1014631" cy="1479347"/>
          </a:xfrm>
          <a:prstGeom prst="rect">
            <a:avLst/>
          </a:prstGeom>
        </p:spPr>
      </p:pic>
      <p:pic>
        <p:nvPicPr>
          <p:cNvPr id="41" name="图片 40"/>
          <p:cNvPicPr>
            <a:picLocks noChangeAspect="1"/>
          </p:cNvPicPr>
          <p:nvPr/>
        </p:nvPicPr>
        <p:blipFill>
          <a:blip r:embed="rId17"/>
          <a:stretch>
            <a:fillRect/>
          </a:stretch>
        </p:blipFill>
        <p:spPr>
          <a:xfrm>
            <a:off x="9581246" y="3462778"/>
            <a:ext cx="766593" cy="712719"/>
          </a:xfrm>
          <a:prstGeom prst="rect">
            <a:avLst/>
          </a:prstGeom>
        </p:spPr>
      </p:pic>
      <p:sp>
        <p:nvSpPr>
          <p:cNvPr id="42" name="矩形 41"/>
          <p:cNvSpPr/>
          <p:nvPr/>
        </p:nvSpPr>
        <p:spPr>
          <a:xfrm>
            <a:off x="180256" y="5192028"/>
            <a:ext cx="10801200" cy="892859"/>
          </a:xfrm>
          <a:prstGeom prst="rect">
            <a:avLst/>
          </a:prstGeom>
          <a:solidFill>
            <a:sysClr val="window" lastClr="FFFFFF"/>
          </a:solidFill>
          <a:ln w="34925" cap="flat" cmpd="sng" algn="ctr">
            <a:solidFill>
              <a:srgbClr val="002060"/>
            </a:solidFill>
            <a:prstDash val="lgDash"/>
          </a:ln>
          <a:effectLst/>
        </p:spPr>
        <p:txBody>
          <a:bodyPr wrap="square" lIns="106985" tIns="53492" rIns="106985" bIns="53492">
            <a:spAutoFit/>
          </a:bodyPr>
          <a:lstStyle/>
          <a:p>
            <a:pPr algn="just">
              <a:lnSpc>
                <a:spcPct val="130000"/>
              </a:lnSpc>
            </a:pPr>
            <a:r>
              <a:rPr lang="en-US" altLang="zh-CN" sz="2000" kern="100" dirty="0" smtClean="0">
                <a:latin typeface="Arial"/>
                <a:ea typeface="黑体" panose="02010609060101010101" charset="-122"/>
                <a:cs typeface="Arial"/>
              </a:rPr>
              <a:t>Supports are also from </a:t>
            </a:r>
            <a:r>
              <a:rPr lang="en-US" altLang="zh-CN" sz="2000" b="1" kern="100" dirty="0" smtClean="0">
                <a:latin typeface="Arial"/>
                <a:ea typeface="黑体" panose="02010609060101010101" charset="-122"/>
                <a:cs typeface="Arial"/>
              </a:rPr>
              <a:t>Beijing</a:t>
            </a:r>
            <a:r>
              <a:rPr lang="en-US" altLang="zh-CN" sz="2000" kern="100" dirty="0" smtClean="0">
                <a:latin typeface="Arial"/>
                <a:ea typeface="黑体" panose="02010609060101010101" charset="-122"/>
                <a:cs typeface="Arial"/>
              </a:rPr>
              <a:t> Comprehensive National Science Center, </a:t>
            </a:r>
            <a:r>
              <a:rPr lang="en-US" altLang="zh-CN" sz="2000" b="1" kern="100" dirty="0" smtClean="0">
                <a:latin typeface="Arial"/>
                <a:ea typeface="黑体" panose="02010609060101010101" charset="-122"/>
                <a:cs typeface="Arial"/>
              </a:rPr>
              <a:t>Shanghai</a:t>
            </a:r>
            <a:r>
              <a:rPr lang="en-US" altLang="zh-CN" sz="2000" kern="100" dirty="0" smtClean="0">
                <a:latin typeface="Arial"/>
                <a:ea typeface="黑体" panose="02010609060101010101" charset="-122"/>
                <a:cs typeface="Arial"/>
              </a:rPr>
              <a:t> Comprehensive National Science Center and </a:t>
            </a:r>
            <a:r>
              <a:rPr lang="en-US" altLang="zh-CN" sz="2000" b="1" kern="100" dirty="0" smtClean="0">
                <a:latin typeface="Arial"/>
                <a:ea typeface="黑体" panose="02010609060101010101" charset="-122"/>
                <a:cs typeface="Arial"/>
              </a:rPr>
              <a:t>Hefei </a:t>
            </a:r>
            <a:r>
              <a:rPr lang="en-US" altLang="zh-CN" sz="2000" kern="100" dirty="0" smtClean="0">
                <a:latin typeface="Arial"/>
                <a:ea typeface="黑体" panose="02010609060101010101" charset="-122"/>
                <a:cs typeface="Arial"/>
              </a:rPr>
              <a:t>Comprehensive National Science Center. </a:t>
            </a:r>
            <a:endParaRPr lang="zh-CN" altLang="en-US" sz="2000" kern="100" dirty="0">
              <a:latin typeface="黑体" panose="02010609060101010101" charset="-122"/>
              <a:ea typeface="黑体" panose="02010609060101010101" charset="-122"/>
              <a:cs typeface="Times New Roman" panose="02020603050405020304" pitchFamily="18" charset="0"/>
            </a:endParaRPr>
          </a:p>
        </p:txBody>
      </p:sp>
      <p:pic>
        <p:nvPicPr>
          <p:cNvPr id="46" name="图片 45"/>
          <p:cNvPicPr>
            <a:picLocks noChangeAspect="1"/>
          </p:cNvPicPr>
          <p:nvPr/>
        </p:nvPicPr>
        <p:blipFill>
          <a:blip r:embed="rId18"/>
          <a:stretch>
            <a:fillRect/>
          </a:stretch>
        </p:blipFill>
        <p:spPr>
          <a:xfrm>
            <a:off x="541033" y="1382731"/>
            <a:ext cx="1523884" cy="1349825"/>
          </a:xfrm>
          <a:prstGeom prst="rect">
            <a:avLst/>
          </a:prstGeom>
          <a:solidFill>
            <a:srgbClr val="1F497D">
              <a:lumMod val="50000"/>
            </a:srgbClr>
          </a:solidFill>
        </p:spPr>
      </p:pic>
      <p:sp>
        <p:nvSpPr>
          <p:cNvPr id="47" name="文本框 46"/>
          <p:cNvSpPr txBox="1"/>
          <p:nvPr/>
        </p:nvSpPr>
        <p:spPr>
          <a:xfrm>
            <a:off x="606143" y="2830572"/>
            <a:ext cx="1422182" cy="662027"/>
          </a:xfrm>
          <a:prstGeom prst="rect">
            <a:avLst/>
          </a:prstGeom>
          <a:noFill/>
        </p:spPr>
        <p:txBody>
          <a:bodyPr wrap="none" lIns="106985" tIns="53492" rIns="106985" bIns="53492" rtlCol="0">
            <a:spAutoFit/>
          </a:bodyPr>
          <a:lstStyle/>
          <a:p>
            <a:r>
              <a:rPr lang="en-US" altLang="zh-CN" sz="1800" dirty="0" err="1" smtClean="0">
                <a:latin typeface="Arial"/>
                <a:ea typeface="黑体" panose="02010609060101010101" charset="-122"/>
                <a:cs typeface="Arial"/>
              </a:rPr>
              <a:t>Epigenomic</a:t>
            </a:r>
            <a:r>
              <a:rPr lang="en-US" altLang="zh-CN" sz="1800" dirty="0" smtClean="0">
                <a:latin typeface="Arial"/>
                <a:ea typeface="黑体" panose="02010609060101010101" charset="-122"/>
                <a:cs typeface="Arial"/>
              </a:rPr>
              <a:t> </a:t>
            </a:r>
          </a:p>
          <a:p>
            <a:r>
              <a:rPr kumimoji="1" lang="en-US" altLang="zh-CN" sz="1800" dirty="0" smtClean="0">
                <a:latin typeface="Arial"/>
                <a:ea typeface="黑体" panose="02010609060101010101" charset="-122"/>
                <a:cs typeface="Arial"/>
              </a:rPr>
              <a:t>platform</a:t>
            </a:r>
            <a:endParaRPr kumimoji="1" lang="zh-CN" altLang="en-US" sz="1800" dirty="0">
              <a:latin typeface="Arial"/>
              <a:ea typeface="黑体" panose="02010609060101010101" charset="-122"/>
              <a:cs typeface="Arial"/>
            </a:endParaRPr>
          </a:p>
        </p:txBody>
      </p:sp>
      <p:pic>
        <p:nvPicPr>
          <p:cNvPr id="48" name="图片 47"/>
          <p:cNvPicPr>
            <a:picLocks noChangeAspect="1"/>
          </p:cNvPicPr>
          <p:nvPr/>
        </p:nvPicPr>
        <p:blipFill>
          <a:blip r:embed="rId19"/>
          <a:stretch>
            <a:fillRect/>
          </a:stretch>
        </p:blipFill>
        <p:spPr>
          <a:xfrm>
            <a:off x="2443175" y="1272813"/>
            <a:ext cx="1706037" cy="1419137"/>
          </a:xfrm>
          <a:prstGeom prst="rect">
            <a:avLst/>
          </a:prstGeom>
        </p:spPr>
      </p:pic>
      <p:sp>
        <p:nvSpPr>
          <p:cNvPr id="49" name="文本框 48"/>
          <p:cNvSpPr txBox="1"/>
          <p:nvPr/>
        </p:nvSpPr>
        <p:spPr>
          <a:xfrm>
            <a:off x="2515261" y="2750759"/>
            <a:ext cx="1769451" cy="939026"/>
          </a:xfrm>
          <a:prstGeom prst="rect">
            <a:avLst/>
          </a:prstGeom>
          <a:noFill/>
        </p:spPr>
        <p:txBody>
          <a:bodyPr wrap="square" lIns="106985" tIns="53492" rIns="106985" bIns="53492" rtlCol="0">
            <a:spAutoFit/>
          </a:bodyPr>
          <a:lstStyle/>
          <a:p>
            <a:r>
              <a:rPr lang="en-US" altLang="zh-CN" sz="1800" dirty="0" smtClean="0">
                <a:latin typeface="Arial"/>
                <a:ea typeface="黑体" panose="02010609060101010101" charset="-122"/>
                <a:cs typeface="Arial"/>
              </a:rPr>
              <a:t>Single cell</a:t>
            </a:r>
          </a:p>
          <a:p>
            <a:r>
              <a:rPr kumimoji="1" lang="en-US" altLang="zh-CN" sz="1800" dirty="0" smtClean="0">
                <a:latin typeface="Arial"/>
                <a:ea typeface="黑体" panose="02010609060101010101" charset="-122"/>
                <a:cs typeface="Arial"/>
              </a:rPr>
              <a:t>Sequencing</a:t>
            </a:r>
          </a:p>
          <a:p>
            <a:r>
              <a:rPr kumimoji="1" lang="en-US" altLang="zh-CN" sz="1800" dirty="0" smtClean="0">
                <a:latin typeface="Arial"/>
                <a:ea typeface="黑体" panose="02010609060101010101" charset="-122"/>
                <a:cs typeface="Arial"/>
              </a:rPr>
              <a:t>platform</a:t>
            </a:r>
            <a:endParaRPr kumimoji="1" lang="zh-CN" altLang="en-US" sz="1800" dirty="0">
              <a:latin typeface="Arial"/>
              <a:ea typeface="黑体" panose="02010609060101010101" charset="-122"/>
              <a:cs typeface="Arial"/>
            </a:endParaRPr>
          </a:p>
        </p:txBody>
      </p:sp>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599556" y="1430339"/>
            <a:ext cx="1289023" cy="1349825"/>
          </a:xfrm>
          <a:prstGeom prst="rect">
            <a:avLst/>
          </a:prstGeom>
        </p:spPr>
      </p:pic>
      <p:sp>
        <p:nvSpPr>
          <p:cNvPr id="51" name="文本框 50"/>
          <p:cNvSpPr txBox="1"/>
          <p:nvPr/>
        </p:nvSpPr>
        <p:spPr>
          <a:xfrm>
            <a:off x="4377873" y="2750759"/>
            <a:ext cx="1923063" cy="662027"/>
          </a:xfrm>
          <a:prstGeom prst="rect">
            <a:avLst/>
          </a:prstGeom>
          <a:noFill/>
        </p:spPr>
        <p:txBody>
          <a:bodyPr wrap="square" lIns="106985" tIns="53492" rIns="106985" bIns="53492" rtlCol="0">
            <a:spAutoFit/>
          </a:bodyPr>
          <a:lstStyle/>
          <a:p>
            <a:r>
              <a:rPr lang="en-US" altLang="zh-CN" sz="1800" dirty="0" smtClean="0">
                <a:latin typeface="Arial"/>
                <a:ea typeface="黑体" panose="02010609060101010101" charset="-122"/>
                <a:cs typeface="Arial"/>
              </a:rPr>
              <a:t>Animal model platform</a:t>
            </a:r>
            <a:endParaRPr kumimoji="1" lang="zh-CN" altLang="en-US" sz="1800" dirty="0">
              <a:latin typeface="Arial"/>
              <a:ea typeface="黑体" panose="02010609060101010101" charset="-122"/>
              <a:cs typeface="Arial"/>
            </a:endParaRPr>
          </a:p>
        </p:txBody>
      </p:sp>
      <p:pic>
        <p:nvPicPr>
          <p:cNvPr id="52" name="图片 51"/>
          <p:cNvPicPr>
            <a:picLocks noChangeAspect="1"/>
          </p:cNvPicPr>
          <p:nvPr/>
        </p:nvPicPr>
        <p:blipFill>
          <a:blip r:embed="rId21"/>
          <a:stretch>
            <a:fillRect/>
          </a:stretch>
        </p:blipFill>
        <p:spPr>
          <a:xfrm>
            <a:off x="6414109" y="1398834"/>
            <a:ext cx="1664956" cy="1379230"/>
          </a:xfrm>
          <a:prstGeom prst="rect">
            <a:avLst/>
          </a:prstGeom>
        </p:spPr>
      </p:pic>
      <p:sp>
        <p:nvSpPr>
          <p:cNvPr id="53" name="文本框 52"/>
          <p:cNvSpPr txBox="1"/>
          <p:nvPr/>
        </p:nvSpPr>
        <p:spPr>
          <a:xfrm>
            <a:off x="6515651" y="2750759"/>
            <a:ext cx="1873517" cy="662027"/>
          </a:xfrm>
          <a:prstGeom prst="rect">
            <a:avLst/>
          </a:prstGeom>
          <a:noFill/>
        </p:spPr>
        <p:txBody>
          <a:bodyPr wrap="square" lIns="106985" tIns="53492" rIns="106985" bIns="53492" rtlCol="0">
            <a:spAutoFit/>
          </a:bodyPr>
          <a:lstStyle/>
          <a:p>
            <a:r>
              <a:rPr lang="en-US" altLang="zh-CN" sz="1800" dirty="0" smtClean="0">
                <a:latin typeface="Arial"/>
                <a:ea typeface="黑体" panose="02010609060101010101" charset="-122"/>
                <a:cs typeface="Arial"/>
              </a:rPr>
              <a:t>Drug screening</a:t>
            </a:r>
          </a:p>
          <a:p>
            <a:r>
              <a:rPr kumimoji="1" lang="en-US" altLang="zh-CN" sz="1800" dirty="0" smtClean="0">
                <a:latin typeface="Arial"/>
                <a:ea typeface="黑体" panose="02010609060101010101" charset="-122"/>
                <a:cs typeface="Arial"/>
              </a:rPr>
              <a:t>platform</a:t>
            </a:r>
            <a:endParaRPr kumimoji="1" lang="zh-CN" altLang="en-US" sz="1800" dirty="0">
              <a:latin typeface="Arial"/>
              <a:ea typeface="黑体" panose="02010609060101010101" charset="-122"/>
              <a:cs typeface="Arial"/>
            </a:endParaRPr>
          </a:p>
        </p:txBody>
      </p:sp>
      <p:pic>
        <p:nvPicPr>
          <p:cNvPr id="54" name="图片 53"/>
          <p:cNvPicPr>
            <a:picLocks noChangeAspect="1"/>
          </p:cNvPicPr>
          <p:nvPr/>
        </p:nvPicPr>
        <p:blipFill>
          <a:blip r:embed="rId22"/>
          <a:stretch>
            <a:fillRect/>
          </a:stretch>
        </p:blipFill>
        <p:spPr>
          <a:xfrm>
            <a:off x="8523208" y="1396033"/>
            <a:ext cx="1818429" cy="1467445"/>
          </a:xfrm>
          <a:prstGeom prst="rect">
            <a:avLst/>
          </a:prstGeom>
        </p:spPr>
      </p:pic>
      <p:sp>
        <p:nvSpPr>
          <p:cNvPr id="55" name="文本框 54"/>
          <p:cNvSpPr txBox="1"/>
          <p:nvPr/>
        </p:nvSpPr>
        <p:spPr>
          <a:xfrm>
            <a:off x="8749543" y="2750759"/>
            <a:ext cx="1841683" cy="662027"/>
          </a:xfrm>
          <a:prstGeom prst="rect">
            <a:avLst/>
          </a:prstGeom>
          <a:noFill/>
        </p:spPr>
        <p:txBody>
          <a:bodyPr wrap="square" lIns="106985" tIns="53492" rIns="106985" bIns="53492" rtlCol="0">
            <a:spAutoFit/>
          </a:bodyPr>
          <a:lstStyle/>
          <a:p>
            <a:r>
              <a:rPr lang="en-US" altLang="zh-CN" sz="1800" dirty="0" smtClean="0">
                <a:latin typeface="Arial"/>
                <a:ea typeface="黑体" panose="02010609060101010101" charset="-122"/>
                <a:cs typeface="Arial"/>
              </a:rPr>
              <a:t>Brain bank</a:t>
            </a:r>
          </a:p>
          <a:p>
            <a:r>
              <a:rPr kumimoji="1" lang="en-US" altLang="zh-CN" sz="1800" dirty="0" smtClean="0">
                <a:latin typeface="Arial"/>
                <a:ea typeface="黑体" panose="02010609060101010101" charset="-122"/>
                <a:cs typeface="Arial"/>
              </a:rPr>
              <a:t>platform</a:t>
            </a:r>
            <a:endParaRPr kumimoji="1" lang="zh-CN" altLang="en-US" sz="1800" dirty="0">
              <a:latin typeface="Arial"/>
              <a:ea typeface="黑体" panose="02010609060101010101" charset="-122"/>
              <a:cs typeface="Arial"/>
            </a:endParaRPr>
          </a:p>
        </p:txBody>
      </p:sp>
      <p:sp>
        <p:nvSpPr>
          <p:cNvPr id="31" name="TextBox 30"/>
          <p:cNvSpPr txBox="1"/>
          <p:nvPr/>
        </p:nvSpPr>
        <p:spPr>
          <a:xfrm>
            <a:off x="612304" y="828303"/>
            <a:ext cx="8199660" cy="415486"/>
          </a:xfrm>
          <a:prstGeom prst="rect">
            <a:avLst/>
          </a:prstGeom>
          <a:solidFill>
            <a:schemeClr val="bg1"/>
          </a:solidFill>
        </p:spPr>
        <p:txBody>
          <a:bodyPr wrap="none" lIns="91430" tIns="45714" rIns="91430" bIns="45714" rtlCol="0">
            <a:spAutoFit/>
          </a:bodyPr>
          <a:lstStyle/>
          <a:p>
            <a:r>
              <a:rPr lang="en-US" b="1" dirty="0" smtClean="0">
                <a:solidFill>
                  <a:srgbClr val="800000"/>
                </a:solidFill>
              </a:rPr>
              <a:t>CAADI</a:t>
            </a:r>
            <a:r>
              <a:rPr lang="en-US" b="1" dirty="0">
                <a:solidFill>
                  <a:srgbClr val="800000"/>
                </a:solidFill>
              </a:rPr>
              <a:t> </a:t>
            </a:r>
            <a:r>
              <a:rPr lang="en-US" b="1" dirty="0" smtClean="0">
                <a:solidFill>
                  <a:srgbClr val="800000"/>
                </a:solidFill>
              </a:rPr>
              <a:t>is supported by three national science centers in China</a:t>
            </a:r>
            <a:endParaRPr lang="en-US" b="1" dirty="0">
              <a:solidFill>
                <a:srgbClr val="800000"/>
              </a:solidFill>
            </a:endParaRPr>
          </a:p>
        </p:txBody>
      </p:sp>
    </p:spTree>
    <p:extLst>
      <p:ext uri="{BB962C8B-B14F-4D97-AF65-F5344CB8AC3E}">
        <p14:creationId xmlns:p14="http://schemas.microsoft.com/office/powerpoint/2010/main" val="371300599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http://www.people.com.cn/mediafile/pic/20131110/69/7354565475099233017.jpg"/>
          <p:cNvPicPr>
            <a:picLocks noChangeArrowheads="1"/>
          </p:cNvPicPr>
          <p:nvPr/>
        </p:nvPicPr>
        <p:blipFill>
          <a:blip r:embed="rId2" cstate="print"/>
          <a:srcRect/>
          <a:stretch>
            <a:fillRect/>
          </a:stretch>
        </p:blipFill>
        <p:spPr bwMode="auto">
          <a:xfrm>
            <a:off x="7669088" y="3636615"/>
            <a:ext cx="2952328" cy="1656184"/>
          </a:xfrm>
          <a:prstGeom prst="rect">
            <a:avLst/>
          </a:prstGeom>
          <a:noFill/>
          <a:ln w="9525">
            <a:noFill/>
            <a:miter lim="800000"/>
            <a:headEnd/>
            <a:tailEnd/>
          </a:ln>
        </p:spPr>
      </p:pic>
      <p:pic>
        <p:nvPicPr>
          <p:cNvPr id="9" name="图片 9" descr="http://gdjy.hfut.edu.cn/comp/pic/sm0416_2.jpg"/>
          <p:cNvPicPr>
            <a:picLocks noChangeArrowheads="1"/>
          </p:cNvPicPr>
          <p:nvPr/>
        </p:nvPicPr>
        <p:blipFill>
          <a:blip r:embed="rId3" cstate="print"/>
          <a:srcRect/>
          <a:stretch>
            <a:fillRect/>
          </a:stretch>
        </p:blipFill>
        <p:spPr bwMode="auto">
          <a:xfrm>
            <a:off x="7741096" y="5580831"/>
            <a:ext cx="2880319" cy="1728192"/>
          </a:xfrm>
          <a:prstGeom prst="rect">
            <a:avLst/>
          </a:prstGeom>
          <a:noFill/>
          <a:ln w="9525">
            <a:noFill/>
            <a:miter lim="800000"/>
            <a:headEnd/>
            <a:tailEnd/>
          </a:ln>
        </p:spPr>
      </p:pic>
      <p:pic>
        <p:nvPicPr>
          <p:cNvPr id="11" name="Picture 4" descr="01储存环大厅方案二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9088" y="1764407"/>
            <a:ext cx="2932215" cy="165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972344" y="3996655"/>
            <a:ext cx="6336704" cy="969789"/>
          </a:xfrm>
          <a:prstGeom prst="rect">
            <a:avLst/>
          </a:prstGeom>
          <a:noFill/>
        </p:spPr>
        <p:txBody>
          <a:bodyPr wrap="square" lIns="106972" tIns="53485" rIns="106972" bIns="53485" rtlCol="0">
            <a:spAutoFit/>
          </a:bodyPr>
          <a:lstStyle/>
          <a:p>
            <a:pPr algn="ctr"/>
            <a:r>
              <a:rPr lang="en-US" sz="2800" dirty="0">
                <a:latin typeface="Arial"/>
                <a:ea typeface="黑体"/>
                <a:cs typeface="Arial"/>
              </a:rPr>
              <a:t>Material Science at micro-scale National Science Center</a:t>
            </a:r>
          </a:p>
        </p:txBody>
      </p:sp>
      <p:sp>
        <p:nvSpPr>
          <p:cNvPr id="10" name="TextBox 9"/>
          <p:cNvSpPr txBox="1"/>
          <p:nvPr/>
        </p:nvSpPr>
        <p:spPr>
          <a:xfrm>
            <a:off x="540296" y="2268463"/>
            <a:ext cx="7128792" cy="538902"/>
          </a:xfrm>
          <a:prstGeom prst="rect">
            <a:avLst/>
          </a:prstGeom>
          <a:noFill/>
        </p:spPr>
        <p:txBody>
          <a:bodyPr wrap="square" lIns="106972" tIns="53485" rIns="106972" bIns="53485" rtlCol="0">
            <a:spAutoFit/>
          </a:bodyPr>
          <a:lstStyle>
            <a:defPPr>
              <a:defRPr lang="zh-CN"/>
            </a:defPPr>
            <a:lvl1pPr algn="ctr">
              <a:defRPr sz="3200" b="1">
                <a:latin typeface="Arial"/>
                <a:ea typeface="黑体"/>
                <a:cs typeface="Arial"/>
              </a:defRPr>
            </a:lvl1pPr>
          </a:lstStyle>
          <a:p>
            <a:r>
              <a:rPr lang="en-US" altLang="zh-CN" sz="2800" b="0" dirty="0"/>
              <a:t>National Synchrotron Radiation Laboratory</a:t>
            </a:r>
          </a:p>
        </p:txBody>
      </p:sp>
      <p:sp>
        <p:nvSpPr>
          <p:cNvPr id="5" name="TextBox 4"/>
          <p:cNvSpPr txBox="1"/>
          <p:nvPr/>
        </p:nvSpPr>
        <p:spPr>
          <a:xfrm>
            <a:off x="2" y="287377"/>
            <a:ext cx="6384389" cy="677401"/>
          </a:xfrm>
          <a:prstGeom prst="rect">
            <a:avLst/>
          </a:prstGeom>
          <a:noFill/>
        </p:spPr>
        <p:txBody>
          <a:bodyPr wrap="none" lIns="106972" tIns="53485" rIns="106972" bIns="53485" rtlCol="0">
            <a:spAutoFit/>
          </a:bodyPr>
          <a:lstStyle/>
          <a:p>
            <a:r>
              <a:rPr lang="zh-CN" altLang="en-US" sz="3700" b="1" dirty="0">
                <a:solidFill>
                  <a:schemeClr val="bg1"/>
                </a:solidFill>
                <a:latin typeface="黑体"/>
                <a:ea typeface="黑体"/>
                <a:cs typeface="黑体"/>
              </a:rPr>
              <a:t>地缘优势：合肥大科学综合区</a:t>
            </a:r>
            <a:endParaRPr lang="en-US" sz="3700" b="1" dirty="0">
              <a:solidFill>
                <a:schemeClr val="bg1"/>
              </a:solidFill>
              <a:latin typeface="黑体"/>
              <a:ea typeface="黑体"/>
              <a:cs typeface="黑体"/>
            </a:endParaRPr>
          </a:p>
        </p:txBody>
      </p:sp>
      <p:sp>
        <p:nvSpPr>
          <p:cNvPr id="12" name="TextBox 11"/>
          <p:cNvSpPr txBox="1"/>
          <p:nvPr/>
        </p:nvSpPr>
        <p:spPr>
          <a:xfrm>
            <a:off x="684312" y="798698"/>
            <a:ext cx="8330205" cy="461653"/>
          </a:xfrm>
          <a:prstGeom prst="rect">
            <a:avLst/>
          </a:prstGeom>
          <a:solidFill>
            <a:schemeClr val="bg1"/>
          </a:solidFill>
        </p:spPr>
        <p:txBody>
          <a:bodyPr wrap="none" lIns="91430" tIns="45714" rIns="91430" bIns="45714" rtlCol="0">
            <a:spAutoFit/>
          </a:bodyPr>
          <a:lstStyle/>
          <a:p>
            <a:r>
              <a:rPr lang="en-US" altLang="zh-CN" sz="2400" b="1" dirty="0" smtClean="0">
                <a:solidFill>
                  <a:srgbClr val="000090"/>
                </a:solidFill>
                <a:latin typeface="Arial"/>
                <a:ea typeface="黑体"/>
                <a:cs typeface="Arial"/>
              </a:rPr>
              <a:t>HEFEI COMPREHENSIVE NATIONAL SCIENCE CENTER</a:t>
            </a:r>
            <a:endParaRPr lang="en-US" sz="2400" b="1" dirty="0">
              <a:solidFill>
                <a:srgbClr val="000090"/>
              </a:solidFill>
              <a:latin typeface="Arial"/>
              <a:ea typeface="黑体"/>
              <a:cs typeface="Arial"/>
            </a:endParaRPr>
          </a:p>
        </p:txBody>
      </p:sp>
      <p:sp>
        <p:nvSpPr>
          <p:cNvPr id="13" name="TextBox 12"/>
          <p:cNvSpPr txBox="1"/>
          <p:nvPr/>
        </p:nvSpPr>
        <p:spPr>
          <a:xfrm>
            <a:off x="0" y="6156895"/>
            <a:ext cx="7840140" cy="954107"/>
          </a:xfrm>
          <a:prstGeom prst="rect">
            <a:avLst/>
          </a:prstGeom>
          <a:noFill/>
        </p:spPr>
        <p:txBody>
          <a:bodyPr wrap="square" rtlCol="0">
            <a:spAutoFit/>
          </a:bodyPr>
          <a:lstStyle/>
          <a:p>
            <a:pPr algn="ctr"/>
            <a:r>
              <a:rPr lang="en-US" altLang="zh-CN" sz="2800" dirty="0"/>
              <a:t>Hefei </a:t>
            </a:r>
            <a:r>
              <a:rPr lang="en-US" altLang="zh-CN" sz="2800" dirty="0" smtClean="0"/>
              <a:t>Comprehensive National Science Center </a:t>
            </a:r>
          </a:p>
          <a:p>
            <a:pPr algn="ctr"/>
            <a:r>
              <a:rPr lang="en-US" altLang="zh-CN" sz="2800" dirty="0" smtClean="0"/>
              <a:t>Chinese Academy </a:t>
            </a:r>
            <a:r>
              <a:rPr lang="en-US" altLang="zh-CN" sz="2800" dirty="0"/>
              <a:t>Of Sciences</a:t>
            </a:r>
            <a:endParaRPr lang="zh-CN" altLang="en-US" sz="2800" dirty="0"/>
          </a:p>
        </p:txBody>
      </p:sp>
    </p:spTree>
    <p:extLst>
      <p:ext uri="{BB962C8B-B14F-4D97-AF65-F5344CB8AC3E}">
        <p14:creationId xmlns:p14="http://schemas.microsoft.com/office/powerpoint/2010/main" val="4961126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6676" y="2121185"/>
            <a:ext cx="6573009" cy="468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矩形 60"/>
          <p:cNvSpPr/>
          <p:nvPr/>
        </p:nvSpPr>
        <p:spPr>
          <a:xfrm>
            <a:off x="6039144" y="1826419"/>
            <a:ext cx="4726288" cy="449134"/>
          </a:xfrm>
          <a:prstGeom prst="rect">
            <a:avLst/>
          </a:prstGeom>
          <a:solidFill>
            <a:schemeClr val="bg1">
              <a:lumMod val="95000"/>
              <a:alpha val="80000"/>
            </a:schemeClr>
          </a:solidFill>
        </p:spPr>
        <p:txBody>
          <a:bodyPr lIns="106972" tIns="53485" rIns="106972" bIns="53485">
            <a:spAutoFit/>
          </a:bodyPr>
          <a:lstStyle/>
          <a:p>
            <a:pPr algn="ctr">
              <a:lnSpc>
                <a:spcPct val="120000"/>
              </a:lnSpc>
              <a:defRPr/>
            </a:pPr>
            <a:r>
              <a:rPr lang="en-US" altLang="zh-CN" sz="1900" b="1" dirty="0">
                <a:solidFill>
                  <a:srgbClr val="000090"/>
                </a:solidFill>
                <a:latin typeface="Arial"/>
                <a:ea typeface="黑体"/>
                <a:cs typeface="Arial"/>
              </a:rPr>
              <a:t>Aging Research Center </a:t>
            </a:r>
          </a:p>
        </p:txBody>
      </p:sp>
      <p:sp>
        <p:nvSpPr>
          <p:cNvPr id="51" name="矩形 50"/>
          <p:cNvSpPr/>
          <p:nvPr/>
        </p:nvSpPr>
        <p:spPr>
          <a:xfrm>
            <a:off x="6014851" y="2804719"/>
            <a:ext cx="5040560" cy="846678"/>
          </a:xfrm>
          <a:prstGeom prst="rect">
            <a:avLst/>
          </a:prstGeom>
          <a:noFill/>
        </p:spPr>
        <p:txBody>
          <a:bodyPr wrap="square" lIns="106972" tIns="53485" rIns="106972" bIns="53485">
            <a:spAutoFit/>
          </a:bodyPr>
          <a:lstStyle/>
          <a:p>
            <a:pPr lvl="0" rtl="0"/>
            <a:r>
              <a:rPr lang="zh-CN" altLang="zh-CN" sz="1600" dirty="0"/>
              <a:t>Institute of Biophysics</a:t>
            </a:r>
            <a:r>
              <a:rPr lang="en-US" altLang="zh-CN" sz="1600" dirty="0"/>
              <a:t> </a:t>
            </a:r>
            <a:r>
              <a:rPr lang="zh-CN" altLang="zh-CN" sz="1600" dirty="0"/>
              <a:t>Research Center for Aging </a:t>
            </a:r>
          </a:p>
          <a:p>
            <a:r>
              <a:rPr lang="en-US" altLang="zh-CN" sz="1600" dirty="0"/>
              <a:t>Key laboratory of behavioral sciences</a:t>
            </a:r>
          </a:p>
        </p:txBody>
      </p:sp>
      <p:sp>
        <p:nvSpPr>
          <p:cNvPr id="60" name="Text Box 25"/>
          <p:cNvSpPr txBox="1">
            <a:spLocks noChangeArrowheads="1"/>
          </p:cNvSpPr>
          <p:nvPr/>
        </p:nvSpPr>
        <p:spPr bwMode="auto">
          <a:xfrm>
            <a:off x="395312" y="1826419"/>
            <a:ext cx="4703035" cy="449134"/>
          </a:xfrm>
          <a:prstGeom prst="rect">
            <a:avLst/>
          </a:prstGeom>
          <a:solidFill>
            <a:schemeClr val="bg1">
              <a:lumMod val="95000"/>
              <a:alpha val="80000"/>
            </a:schemeClr>
          </a:solidFill>
          <a:ln w="9525">
            <a:noFill/>
            <a:miter lim="800000"/>
          </a:ln>
        </p:spPr>
        <p:txBody>
          <a:bodyPr lIns="106972" tIns="53485" rIns="106972" bIns="53485">
            <a:spAutoFit/>
          </a:bodyPr>
          <a:lstStyle>
            <a:lvl1pPr eaLnBrk="0" hangingPunct="0">
              <a:defRPr sz="2400">
                <a:solidFill>
                  <a:schemeClr val="tx1"/>
                </a:solidFill>
                <a:latin typeface="Arial" panose="020B0604020202020204" pitchFamily="34" charset="0"/>
                <a:ea typeface="MS PGothic" panose="020B0600070205080204" charset="-128"/>
                <a:cs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cs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cs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cs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cs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cs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cs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cs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pPr algn="ctr" eaLnBrk="1" hangingPunct="1">
              <a:lnSpc>
                <a:spcPct val="120000"/>
              </a:lnSpc>
              <a:defRPr/>
            </a:pPr>
            <a:r>
              <a:rPr lang="en-US" altLang="zh-CN" sz="1900" b="1" dirty="0">
                <a:solidFill>
                  <a:srgbClr val="000090"/>
                </a:solidFill>
                <a:latin typeface="Arial"/>
                <a:ea typeface="黑体"/>
                <a:cs typeface="Arial"/>
              </a:rPr>
              <a:t>National or CAS </a:t>
            </a:r>
            <a:r>
              <a:rPr lang="en-US" altLang="zh-CN" sz="1900" b="1" dirty="0" smtClean="0">
                <a:solidFill>
                  <a:srgbClr val="000090"/>
                </a:solidFill>
                <a:latin typeface="Arial"/>
                <a:ea typeface="黑体"/>
                <a:cs typeface="Arial"/>
              </a:rPr>
              <a:t>Key </a:t>
            </a:r>
            <a:r>
              <a:rPr lang="en-US" altLang="zh-CN" sz="1900" b="1" dirty="0">
                <a:solidFill>
                  <a:srgbClr val="000090"/>
                </a:solidFill>
                <a:latin typeface="Arial"/>
                <a:ea typeface="黑体"/>
                <a:cs typeface="Arial"/>
              </a:rPr>
              <a:t>labs </a:t>
            </a:r>
          </a:p>
        </p:txBody>
      </p:sp>
      <p:sp>
        <p:nvSpPr>
          <p:cNvPr id="62" name="Text Box 25"/>
          <p:cNvSpPr txBox="1">
            <a:spLocks noChangeArrowheads="1"/>
          </p:cNvSpPr>
          <p:nvPr/>
        </p:nvSpPr>
        <p:spPr bwMode="auto">
          <a:xfrm>
            <a:off x="72009" y="2469086"/>
            <a:ext cx="6228928" cy="1281669"/>
          </a:xfrm>
          <a:prstGeom prst="rect">
            <a:avLst/>
          </a:prstGeom>
          <a:noFill/>
          <a:ln w="9525">
            <a:noFill/>
            <a:miter lim="800000"/>
          </a:ln>
        </p:spPr>
        <p:txBody>
          <a:bodyPr wrap="square" lIns="106972" tIns="53485" rIns="106972" bIns="5348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20000"/>
              </a:lnSpc>
              <a:defRPr/>
            </a:pPr>
            <a:r>
              <a:rPr lang="en-US" altLang="zh-CN" sz="1600" dirty="0">
                <a:solidFill>
                  <a:srgbClr val="FF0000"/>
                </a:solidFill>
              </a:rPr>
              <a:t>National Synchrotron Radiation Laboratory</a:t>
            </a:r>
          </a:p>
          <a:p>
            <a:pPr eaLnBrk="1" hangingPunct="1">
              <a:lnSpc>
                <a:spcPct val="120000"/>
              </a:lnSpc>
              <a:defRPr/>
            </a:pPr>
            <a:r>
              <a:rPr lang="en-US" altLang="zh-CN" sz="1600" dirty="0">
                <a:solidFill>
                  <a:srgbClr val="FF0000"/>
                </a:solidFill>
              </a:rPr>
              <a:t>National research center for microscale material science</a:t>
            </a:r>
          </a:p>
          <a:p>
            <a:pPr eaLnBrk="1" hangingPunct="1">
              <a:lnSpc>
                <a:spcPct val="120000"/>
              </a:lnSpc>
              <a:defRPr/>
            </a:pPr>
            <a:r>
              <a:rPr lang="en-US" altLang="zh-CN" sz="1600" dirty="0"/>
              <a:t>National key laboratory of brain and cognitive science</a:t>
            </a:r>
          </a:p>
          <a:p>
            <a:pPr eaLnBrk="1" hangingPunct="1">
              <a:lnSpc>
                <a:spcPct val="120000"/>
              </a:lnSpc>
              <a:defRPr/>
            </a:pPr>
            <a:r>
              <a:rPr lang="en-US" altLang="zh-CN" sz="1600" dirty="0"/>
              <a:t>National key laboratory for biological macromolecules</a:t>
            </a:r>
            <a:endParaRPr lang="zh-CN" altLang="en-US" sz="1600" dirty="0">
              <a:effectLst>
                <a:outerShdw blurRad="38100" dist="38100" dir="2700000" algn="tl">
                  <a:srgbClr val="DDDDDD"/>
                </a:outerShdw>
              </a:effectLst>
              <a:cs typeface="微软雅黑" charset="0"/>
            </a:endParaRPr>
          </a:p>
        </p:txBody>
      </p:sp>
      <p:sp>
        <p:nvSpPr>
          <p:cNvPr id="63" name="Text Box 25"/>
          <p:cNvSpPr txBox="1">
            <a:spLocks noChangeArrowheads="1"/>
          </p:cNvSpPr>
          <p:nvPr/>
        </p:nvSpPr>
        <p:spPr bwMode="auto">
          <a:xfrm>
            <a:off x="72009" y="3765230"/>
            <a:ext cx="6228000" cy="2162423"/>
          </a:xfrm>
          <a:prstGeom prst="rect">
            <a:avLst/>
          </a:prstGeom>
          <a:noFill/>
          <a:ln w="9525">
            <a:noFill/>
            <a:miter lim="800000"/>
          </a:ln>
        </p:spPr>
        <p:txBody>
          <a:bodyPr wrap="square" lIns="106972" tIns="53485" rIns="106972" bIns="53485">
            <a:spAutoFit/>
          </a:bodyPr>
          <a:lstStyle>
            <a:lvl1pPr eaLnBrk="0" hangingPunct="0">
              <a:defRPr sz="2400">
                <a:solidFill>
                  <a:schemeClr val="tx1"/>
                </a:solidFill>
                <a:latin typeface="Arial" panose="020B0604020202020204" pitchFamily="34" charset="0"/>
                <a:ea typeface="MS PGothic" panose="020B0600070205080204" charset="-128"/>
                <a:cs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cs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cs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cs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cs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cs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cs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cs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pPr eaLnBrk="1" hangingPunct="1">
              <a:lnSpc>
                <a:spcPct val="150000"/>
              </a:lnSpc>
              <a:defRPr/>
            </a:pPr>
            <a:r>
              <a:rPr lang="en-US" altLang="zh-CN" sz="1800" dirty="0"/>
              <a:t>National key laboratory of neuroscience</a:t>
            </a:r>
          </a:p>
          <a:p>
            <a:pPr eaLnBrk="1" hangingPunct="1">
              <a:lnSpc>
                <a:spcPct val="150000"/>
              </a:lnSpc>
              <a:defRPr/>
            </a:pPr>
            <a:r>
              <a:rPr lang="en-US" altLang="zh-CN" sz="1800" dirty="0"/>
              <a:t>National key laboratory for new drug research</a:t>
            </a:r>
          </a:p>
          <a:p>
            <a:pPr eaLnBrk="1" hangingPunct="1">
              <a:lnSpc>
                <a:spcPct val="150000"/>
              </a:lnSpc>
              <a:defRPr/>
            </a:pPr>
            <a:r>
              <a:rPr lang="en-US" altLang="zh-CN" sz="1800" dirty="0"/>
              <a:t>National key laboratory of cell biology</a:t>
            </a:r>
          </a:p>
          <a:p>
            <a:pPr eaLnBrk="1" hangingPunct="1">
              <a:lnSpc>
                <a:spcPct val="150000"/>
              </a:lnSpc>
              <a:defRPr/>
            </a:pPr>
            <a:r>
              <a:rPr lang="en-US" altLang="zh-CN" sz="1800" dirty="0"/>
              <a:t>Key laboratory of brain function and disease </a:t>
            </a:r>
          </a:p>
          <a:p>
            <a:pPr eaLnBrk="1" hangingPunct="1">
              <a:lnSpc>
                <a:spcPct val="150000"/>
              </a:lnSpc>
              <a:defRPr/>
            </a:pPr>
            <a:r>
              <a:rPr lang="en-US" altLang="zh-CN" sz="1800" dirty="0"/>
              <a:t>Key laboratory of the primate neuro</a:t>
            </a:r>
            <a:r>
              <a:rPr lang="en-US" altLang="zh-CN" sz="1800" b="1" dirty="0"/>
              <a:t>biology</a:t>
            </a:r>
            <a:endParaRPr lang="zh-CN" altLang="en-US" sz="1800" b="1" dirty="0">
              <a:effectLst>
                <a:outerShdw blurRad="38100" dist="38100" dir="2700000" algn="tl">
                  <a:srgbClr val="DDDDDD"/>
                </a:outerShdw>
              </a:effectLst>
              <a:latin typeface="+mn-lt"/>
              <a:ea typeface="微软雅黑" panose="020B0503020204020204" charset="-122"/>
              <a:cs typeface="Adobe 黑体 Std R" charset="0"/>
            </a:endParaRPr>
          </a:p>
        </p:txBody>
      </p:sp>
      <p:sp>
        <p:nvSpPr>
          <p:cNvPr id="53256" name="椭圆 35"/>
          <p:cNvSpPr>
            <a:spLocks noChangeArrowheads="1"/>
          </p:cNvSpPr>
          <p:nvPr/>
        </p:nvSpPr>
        <p:spPr bwMode="auto">
          <a:xfrm>
            <a:off x="6090499" y="4681863"/>
            <a:ext cx="147273" cy="122520"/>
          </a:xfrm>
          <a:prstGeom prst="ellipse">
            <a:avLst/>
          </a:prstGeom>
          <a:solidFill>
            <a:schemeClr val="accent1"/>
          </a:solidFill>
          <a:ln w="9525">
            <a:solidFill>
              <a:schemeClr val="tx1"/>
            </a:solidFill>
            <a:round/>
            <a:headEnd/>
            <a:tailEnd/>
          </a:ln>
        </p:spPr>
        <p:txBody>
          <a:bodyPr lIns="106972" tIns="53485" rIns="106972" bIns="53485"/>
          <a:lstStyle/>
          <a:p>
            <a:endParaRPr lang="en-US" altLang="zh-CN"/>
          </a:p>
        </p:txBody>
      </p:sp>
      <p:sp>
        <p:nvSpPr>
          <p:cNvPr id="72" name="Text Box 25"/>
          <p:cNvSpPr txBox="1">
            <a:spLocks noChangeArrowheads="1"/>
          </p:cNvSpPr>
          <p:nvPr/>
        </p:nvSpPr>
        <p:spPr bwMode="auto">
          <a:xfrm>
            <a:off x="72009" y="5712786"/>
            <a:ext cx="6228000" cy="915928"/>
          </a:xfrm>
          <a:prstGeom prst="rect">
            <a:avLst/>
          </a:prstGeom>
          <a:noFill/>
          <a:ln w="9525">
            <a:noFill/>
            <a:miter lim="800000"/>
          </a:ln>
        </p:spPr>
        <p:txBody>
          <a:bodyPr wrap="square" lIns="106972" tIns="53485" rIns="106972" bIns="53485">
            <a:spAutoFit/>
          </a:bodyPr>
          <a:lstStyle>
            <a:lvl1pPr eaLnBrk="0" hangingPunct="0">
              <a:defRPr sz="2400">
                <a:solidFill>
                  <a:schemeClr val="tx1"/>
                </a:solidFill>
                <a:latin typeface="Arial" panose="020B0604020202020204" pitchFamily="34" charset="0"/>
                <a:ea typeface="MS PGothic" panose="020B0600070205080204" charset="-128"/>
                <a:cs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cs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cs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cs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cs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cs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cs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cs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pPr eaLnBrk="1" hangingPunct="1">
              <a:lnSpc>
                <a:spcPct val="150000"/>
              </a:lnSpc>
              <a:defRPr/>
            </a:pPr>
            <a:r>
              <a:rPr lang="en-US" altLang="zh-CN" sz="1800" dirty="0"/>
              <a:t>Animal models and human diseases</a:t>
            </a:r>
          </a:p>
          <a:p>
            <a:pPr eaLnBrk="1" hangingPunct="1">
              <a:lnSpc>
                <a:spcPct val="150000"/>
              </a:lnSpc>
              <a:defRPr/>
            </a:pPr>
            <a:r>
              <a:rPr lang="en-US" altLang="zh-CN" sz="1800" dirty="0"/>
              <a:t>Key laboratory of mechanism </a:t>
            </a:r>
            <a:endParaRPr lang="zh-CN" altLang="en-US" sz="1800" dirty="0">
              <a:effectLst>
                <a:outerShdw blurRad="38100" dist="38100" dir="2700000" algn="tl">
                  <a:srgbClr val="DDDDDD"/>
                </a:outerShdw>
              </a:effectLst>
              <a:latin typeface="+mn-lt"/>
              <a:ea typeface="微软雅黑" panose="020B0503020204020204" charset="-122"/>
              <a:cs typeface="Adobe 黑体 Std R" charset="0"/>
            </a:endParaRPr>
          </a:p>
        </p:txBody>
      </p:sp>
      <p:sp>
        <p:nvSpPr>
          <p:cNvPr id="53258" name="椭圆 53"/>
          <p:cNvSpPr>
            <a:spLocks noChangeArrowheads="1"/>
          </p:cNvSpPr>
          <p:nvPr/>
        </p:nvSpPr>
        <p:spPr bwMode="auto">
          <a:xfrm>
            <a:off x="3941482" y="5833556"/>
            <a:ext cx="145335" cy="120771"/>
          </a:xfrm>
          <a:prstGeom prst="ellipse">
            <a:avLst/>
          </a:prstGeom>
          <a:solidFill>
            <a:schemeClr val="accent1"/>
          </a:solidFill>
          <a:ln w="9525">
            <a:solidFill>
              <a:schemeClr val="tx1"/>
            </a:solidFill>
            <a:round/>
            <a:headEnd/>
            <a:tailEnd/>
          </a:ln>
        </p:spPr>
        <p:txBody>
          <a:bodyPr lIns="106972" tIns="53485" rIns="106972" bIns="53485"/>
          <a:lstStyle/>
          <a:p>
            <a:endParaRPr lang="en-US" altLang="zh-CN"/>
          </a:p>
        </p:txBody>
      </p:sp>
      <p:sp>
        <p:nvSpPr>
          <p:cNvPr id="53259" name="椭圆 63"/>
          <p:cNvSpPr>
            <a:spLocks noChangeArrowheads="1"/>
          </p:cNvSpPr>
          <p:nvPr/>
        </p:nvSpPr>
        <p:spPr bwMode="auto">
          <a:xfrm>
            <a:off x="6119564" y="4463078"/>
            <a:ext cx="147273" cy="120770"/>
          </a:xfrm>
          <a:prstGeom prst="ellipse">
            <a:avLst/>
          </a:prstGeom>
          <a:solidFill>
            <a:schemeClr val="accent1"/>
          </a:solidFill>
          <a:ln w="9525">
            <a:solidFill>
              <a:schemeClr val="tx1"/>
            </a:solidFill>
            <a:round/>
            <a:headEnd/>
            <a:tailEnd/>
          </a:ln>
        </p:spPr>
        <p:txBody>
          <a:bodyPr lIns="106972" tIns="53485" rIns="106972" bIns="53485"/>
          <a:lstStyle/>
          <a:p>
            <a:endParaRPr lang="en-US" altLang="zh-CN"/>
          </a:p>
        </p:txBody>
      </p:sp>
      <p:sp>
        <p:nvSpPr>
          <p:cNvPr id="78" name="椭圆 73"/>
          <p:cNvSpPr>
            <a:spLocks noChangeArrowheads="1"/>
          </p:cNvSpPr>
          <p:nvPr/>
        </p:nvSpPr>
        <p:spPr bwMode="auto">
          <a:xfrm>
            <a:off x="1098732" y="1982913"/>
            <a:ext cx="145334" cy="120771"/>
          </a:xfrm>
          <a:prstGeom prst="ellipse">
            <a:avLst/>
          </a:prstGeom>
          <a:solidFill>
            <a:schemeClr val="accent5">
              <a:lumMod val="75000"/>
            </a:schemeClr>
          </a:solidFill>
          <a:ln w="9525" algn="ctr">
            <a:solidFill>
              <a:schemeClr val="tx1"/>
            </a:solidFill>
            <a:round/>
          </a:ln>
        </p:spPr>
        <p:txBody>
          <a:bodyPr lIns="106972" tIns="53485" rIns="106972" bIns="53485"/>
          <a:lstStyle/>
          <a:p>
            <a:pPr>
              <a:defRPr/>
            </a:pPr>
            <a:endParaRPr lang="en-US" altLang="zh-CN">
              <a:ea typeface="微软雅黑" panose="020B0503020204020204" charset="-122"/>
              <a:cs typeface="微软雅黑" panose="020B0503020204020204" charset="-122"/>
            </a:endParaRPr>
          </a:p>
        </p:txBody>
      </p:sp>
      <p:sp>
        <p:nvSpPr>
          <p:cNvPr id="53261" name="椭圆 37"/>
          <p:cNvSpPr>
            <a:spLocks noChangeArrowheads="1"/>
          </p:cNvSpPr>
          <p:nvPr/>
        </p:nvSpPr>
        <p:spPr bwMode="auto">
          <a:xfrm>
            <a:off x="5970354" y="4552342"/>
            <a:ext cx="145334" cy="120771"/>
          </a:xfrm>
          <a:prstGeom prst="ellipse">
            <a:avLst/>
          </a:prstGeom>
          <a:solidFill>
            <a:schemeClr val="accent1"/>
          </a:solidFill>
          <a:ln w="9525">
            <a:solidFill>
              <a:schemeClr val="tx1"/>
            </a:solidFill>
            <a:round/>
            <a:headEnd/>
            <a:tailEnd/>
          </a:ln>
        </p:spPr>
        <p:txBody>
          <a:bodyPr lIns="106972" tIns="53485" rIns="106972" bIns="53485"/>
          <a:lstStyle/>
          <a:p>
            <a:endParaRPr lang="en-US" altLang="zh-CN"/>
          </a:p>
        </p:txBody>
      </p:sp>
      <p:sp>
        <p:nvSpPr>
          <p:cNvPr id="53262" name="椭圆 61"/>
          <p:cNvSpPr>
            <a:spLocks noChangeArrowheads="1"/>
          </p:cNvSpPr>
          <p:nvPr/>
        </p:nvSpPr>
        <p:spPr bwMode="auto">
          <a:xfrm>
            <a:off x="5873465" y="4741372"/>
            <a:ext cx="145334" cy="120771"/>
          </a:xfrm>
          <a:prstGeom prst="ellipse">
            <a:avLst/>
          </a:prstGeom>
          <a:solidFill>
            <a:schemeClr val="accent1"/>
          </a:solidFill>
          <a:ln w="9525">
            <a:solidFill>
              <a:schemeClr val="tx1"/>
            </a:solidFill>
            <a:round/>
            <a:headEnd/>
            <a:tailEnd/>
          </a:ln>
        </p:spPr>
        <p:txBody>
          <a:bodyPr lIns="106972" tIns="53485" rIns="106972" bIns="53485"/>
          <a:lstStyle/>
          <a:p>
            <a:endParaRPr lang="en-US" altLang="zh-CN"/>
          </a:p>
        </p:txBody>
      </p:sp>
      <p:sp>
        <p:nvSpPr>
          <p:cNvPr id="3" name="椭圆 73"/>
          <p:cNvSpPr>
            <a:spLocks noChangeArrowheads="1"/>
          </p:cNvSpPr>
          <p:nvPr/>
        </p:nvSpPr>
        <p:spPr bwMode="auto">
          <a:xfrm>
            <a:off x="5666122" y="3642190"/>
            <a:ext cx="145335" cy="120771"/>
          </a:xfrm>
          <a:prstGeom prst="ellipse">
            <a:avLst/>
          </a:prstGeom>
          <a:solidFill>
            <a:schemeClr val="accent5">
              <a:lumMod val="75000"/>
            </a:schemeClr>
          </a:solidFill>
          <a:ln w="9525" algn="ctr">
            <a:solidFill>
              <a:schemeClr val="tx1"/>
            </a:solidFill>
            <a:round/>
          </a:ln>
        </p:spPr>
        <p:txBody>
          <a:bodyPr lIns="106972" tIns="53485" rIns="106972" bIns="53485"/>
          <a:lstStyle/>
          <a:p>
            <a:pPr>
              <a:defRPr/>
            </a:pPr>
            <a:endParaRPr lang="en-US" altLang="zh-CN">
              <a:ea typeface="微软雅黑" panose="020B0503020204020204" charset="-122"/>
              <a:cs typeface="微软雅黑" panose="020B0503020204020204" charset="-122"/>
            </a:endParaRPr>
          </a:p>
        </p:txBody>
      </p:sp>
      <p:sp>
        <p:nvSpPr>
          <p:cNvPr id="4" name="椭圆 73"/>
          <p:cNvSpPr>
            <a:spLocks noChangeArrowheads="1"/>
          </p:cNvSpPr>
          <p:nvPr/>
        </p:nvSpPr>
        <p:spPr bwMode="auto">
          <a:xfrm>
            <a:off x="6137005" y="4575097"/>
            <a:ext cx="145334" cy="120770"/>
          </a:xfrm>
          <a:prstGeom prst="ellipse">
            <a:avLst/>
          </a:prstGeom>
          <a:solidFill>
            <a:schemeClr val="accent5">
              <a:lumMod val="75000"/>
            </a:schemeClr>
          </a:solidFill>
          <a:ln w="9525" algn="ctr">
            <a:solidFill>
              <a:schemeClr val="tx1"/>
            </a:solidFill>
            <a:round/>
          </a:ln>
        </p:spPr>
        <p:txBody>
          <a:bodyPr lIns="106972" tIns="53485" rIns="106972" bIns="53485"/>
          <a:lstStyle/>
          <a:p>
            <a:pPr>
              <a:defRPr/>
            </a:pPr>
            <a:endParaRPr lang="en-US" altLang="zh-CN">
              <a:ea typeface="微软雅黑" panose="020B0503020204020204" charset="-122"/>
              <a:cs typeface="微软雅黑" panose="020B0503020204020204" charset="-122"/>
            </a:endParaRPr>
          </a:p>
        </p:txBody>
      </p:sp>
      <p:sp>
        <p:nvSpPr>
          <p:cNvPr id="5" name="椭圆 73"/>
          <p:cNvSpPr>
            <a:spLocks noChangeArrowheads="1"/>
          </p:cNvSpPr>
          <p:nvPr/>
        </p:nvSpPr>
        <p:spPr bwMode="auto">
          <a:xfrm>
            <a:off x="5821145" y="3684197"/>
            <a:ext cx="145335" cy="120771"/>
          </a:xfrm>
          <a:prstGeom prst="ellipse">
            <a:avLst/>
          </a:prstGeom>
          <a:solidFill>
            <a:schemeClr val="accent5">
              <a:lumMod val="75000"/>
            </a:schemeClr>
          </a:solidFill>
          <a:ln w="9525" algn="ctr">
            <a:solidFill>
              <a:schemeClr val="tx1"/>
            </a:solidFill>
            <a:round/>
          </a:ln>
        </p:spPr>
        <p:txBody>
          <a:bodyPr lIns="106972" tIns="53485" rIns="106972" bIns="53485"/>
          <a:lstStyle/>
          <a:p>
            <a:pPr>
              <a:defRPr/>
            </a:pPr>
            <a:endParaRPr lang="en-US" altLang="zh-CN">
              <a:ea typeface="微软雅黑" panose="020B0503020204020204" charset="-122"/>
              <a:cs typeface="微软雅黑" panose="020B0503020204020204" charset="-122"/>
            </a:endParaRPr>
          </a:p>
        </p:txBody>
      </p:sp>
      <p:sp>
        <p:nvSpPr>
          <p:cNvPr id="6" name="矩形 5"/>
          <p:cNvSpPr/>
          <p:nvPr/>
        </p:nvSpPr>
        <p:spPr>
          <a:xfrm>
            <a:off x="6014852" y="3477198"/>
            <a:ext cx="4788000" cy="846693"/>
          </a:xfrm>
          <a:prstGeom prst="rect">
            <a:avLst/>
          </a:prstGeom>
          <a:noFill/>
        </p:spPr>
        <p:txBody>
          <a:bodyPr wrap="square" lIns="106972" tIns="53485" rIns="106972" bIns="53485">
            <a:spAutoFit/>
          </a:bodyPr>
          <a:lstStyle/>
          <a:p>
            <a:r>
              <a:rPr lang="en-US" altLang="zh-CN" sz="1600" b="1" dirty="0">
                <a:solidFill>
                  <a:srgbClr val="FF0000"/>
                </a:solidFill>
              </a:rPr>
              <a:t/>
            </a:r>
            <a:br>
              <a:rPr lang="en-US" altLang="zh-CN" sz="1600" b="1" dirty="0">
                <a:solidFill>
                  <a:srgbClr val="FF0000"/>
                </a:solidFill>
              </a:rPr>
            </a:br>
            <a:r>
              <a:rPr lang="en-US" altLang="zh-CN" sz="1600" dirty="0">
                <a:solidFill>
                  <a:srgbClr val="FF0000"/>
                </a:solidFill>
              </a:rPr>
              <a:t>CAS Key Laboratory of Brain Disease Hospital and brain function</a:t>
            </a:r>
            <a:endParaRPr lang="zh-CN" altLang="en-US" sz="1600" dirty="0">
              <a:solidFill>
                <a:srgbClr val="FF0000"/>
              </a:solidFill>
              <a:sym typeface="+mn-ea"/>
            </a:endParaRPr>
          </a:p>
        </p:txBody>
      </p:sp>
      <p:pic>
        <p:nvPicPr>
          <p:cNvPr id="53267" name="图片 7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6894" y="1947908"/>
            <a:ext cx="199594" cy="173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8" name="图片 7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2077" y="4631105"/>
            <a:ext cx="201531" cy="17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9" name="图片 7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6335" y="4681864"/>
            <a:ext cx="199593" cy="17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6014852" y="4269285"/>
            <a:ext cx="5400600" cy="354236"/>
          </a:xfrm>
          <a:prstGeom prst="rect">
            <a:avLst/>
          </a:prstGeom>
          <a:noFill/>
        </p:spPr>
        <p:txBody>
          <a:bodyPr wrap="square" lIns="106972" tIns="53485" rIns="106972" bIns="53485">
            <a:spAutoFit/>
          </a:bodyPr>
          <a:lstStyle/>
          <a:p>
            <a:r>
              <a:rPr lang="en-US" altLang="zh-CN" sz="1600" dirty="0">
                <a:solidFill>
                  <a:srgbClr val="FF0000"/>
                </a:solidFill>
              </a:rPr>
              <a:t>USTC</a:t>
            </a:r>
            <a:r>
              <a:rPr lang="en-US" altLang="zh-CN" sz="1600" b="1" dirty="0">
                <a:solidFill>
                  <a:srgbClr val="FF0000"/>
                </a:solidFill>
              </a:rPr>
              <a:t> affiliated hospital geriatrics</a:t>
            </a:r>
            <a:endParaRPr lang="zh-CN" altLang="en-US" sz="1600" b="1" dirty="0">
              <a:solidFill>
                <a:srgbClr val="FF0000"/>
              </a:solidFill>
            </a:endParaRPr>
          </a:p>
        </p:txBody>
      </p:sp>
      <p:sp>
        <p:nvSpPr>
          <p:cNvPr id="12" name="矩形 11"/>
          <p:cNvSpPr/>
          <p:nvPr/>
        </p:nvSpPr>
        <p:spPr>
          <a:xfrm>
            <a:off x="6014852" y="4557318"/>
            <a:ext cx="5076801" cy="600457"/>
          </a:xfrm>
          <a:prstGeom prst="rect">
            <a:avLst/>
          </a:prstGeom>
          <a:noFill/>
        </p:spPr>
        <p:txBody>
          <a:bodyPr wrap="square" lIns="106972" tIns="53485" rIns="106972" bIns="53485">
            <a:spAutoFit/>
          </a:bodyPr>
          <a:lstStyle/>
          <a:p>
            <a:r>
              <a:rPr lang="en-US" altLang="zh-CN" sz="1600" dirty="0">
                <a:solidFill>
                  <a:srgbClr val="FF0000"/>
                </a:solidFill>
              </a:rPr>
              <a:t>USTC aging neurological disease research center &amp; brain bank</a:t>
            </a:r>
            <a:endParaRPr lang="zh-CN" altLang="en-US" sz="1600" dirty="0">
              <a:solidFill>
                <a:srgbClr val="FF0000"/>
              </a:solidFill>
            </a:endParaRPr>
          </a:p>
        </p:txBody>
      </p:sp>
      <p:sp>
        <p:nvSpPr>
          <p:cNvPr id="14" name="椭圆 73"/>
          <p:cNvSpPr>
            <a:spLocks noChangeArrowheads="1"/>
          </p:cNvSpPr>
          <p:nvPr/>
        </p:nvSpPr>
        <p:spPr bwMode="auto">
          <a:xfrm>
            <a:off x="5805643" y="3810218"/>
            <a:ext cx="145335" cy="120771"/>
          </a:xfrm>
          <a:prstGeom prst="ellipse">
            <a:avLst/>
          </a:prstGeom>
          <a:solidFill>
            <a:schemeClr val="accent5">
              <a:lumMod val="75000"/>
            </a:schemeClr>
          </a:solidFill>
          <a:ln w="9525" algn="ctr">
            <a:solidFill>
              <a:schemeClr val="tx1"/>
            </a:solidFill>
            <a:round/>
          </a:ln>
        </p:spPr>
        <p:txBody>
          <a:bodyPr lIns="106972" tIns="53485" rIns="106972" bIns="53485"/>
          <a:lstStyle/>
          <a:p>
            <a:pPr>
              <a:defRPr/>
            </a:pPr>
            <a:endParaRPr lang="en-US" altLang="zh-CN">
              <a:ea typeface="微软雅黑" panose="020B0503020204020204" charset="-122"/>
              <a:cs typeface="微软雅黑" panose="020B0503020204020204" charset="-122"/>
            </a:endParaRPr>
          </a:p>
        </p:txBody>
      </p:sp>
      <p:pic>
        <p:nvPicPr>
          <p:cNvPr id="53273" name="图片 7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9612" y="3684198"/>
            <a:ext cx="201531" cy="173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本框 15"/>
          <p:cNvSpPr txBox="1"/>
          <p:nvPr/>
        </p:nvSpPr>
        <p:spPr>
          <a:xfrm>
            <a:off x="6014852" y="2469085"/>
            <a:ext cx="5614677" cy="354236"/>
          </a:xfrm>
          <a:prstGeom prst="rect">
            <a:avLst/>
          </a:prstGeom>
          <a:noFill/>
        </p:spPr>
        <p:txBody>
          <a:bodyPr wrap="square" lIns="106972" tIns="53485" rIns="106972" bIns="53485">
            <a:spAutoFit/>
          </a:bodyPr>
          <a:lstStyle/>
          <a:p>
            <a:pPr>
              <a:defRPr/>
            </a:pPr>
            <a:r>
              <a:rPr lang="en-US" altLang="zh-CN" sz="1600" dirty="0"/>
              <a:t>CAS institute of genetics and developmental biology </a:t>
            </a:r>
            <a:endParaRPr lang="zh-CN" altLang="en-US" sz="1600" dirty="0">
              <a:effectLst>
                <a:outerShdw blurRad="38100" dist="38100" dir="2700000" algn="tl">
                  <a:srgbClr val="DDDDDD"/>
                </a:outerShdw>
              </a:effectLst>
              <a:ea typeface="微软雅黑" panose="020B0503020204020204" charset="-122"/>
              <a:cs typeface="Adobe 黑体 Std R" charset="0"/>
            </a:endParaRPr>
          </a:p>
        </p:txBody>
      </p:sp>
      <p:sp>
        <p:nvSpPr>
          <p:cNvPr id="17" name="椭圆 73"/>
          <p:cNvSpPr>
            <a:spLocks noChangeArrowheads="1"/>
          </p:cNvSpPr>
          <p:nvPr/>
        </p:nvSpPr>
        <p:spPr bwMode="auto">
          <a:xfrm>
            <a:off x="5681624" y="3796214"/>
            <a:ext cx="145335" cy="120771"/>
          </a:xfrm>
          <a:prstGeom prst="ellipse">
            <a:avLst/>
          </a:prstGeom>
          <a:solidFill>
            <a:schemeClr val="accent5">
              <a:lumMod val="75000"/>
            </a:schemeClr>
          </a:solidFill>
          <a:ln w="9525" algn="ctr">
            <a:solidFill>
              <a:schemeClr val="tx1"/>
            </a:solidFill>
            <a:round/>
          </a:ln>
        </p:spPr>
        <p:txBody>
          <a:bodyPr lIns="106972" tIns="53485" rIns="106972" bIns="53485"/>
          <a:lstStyle/>
          <a:p>
            <a:pPr>
              <a:defRPr/>
            </a:pPr>
            <a:endParaRPr lang="en-US" altLang="zh-CN">
              <a:ea typeface="微软雅黑" panose="020B0503020204020204" charset="-122"/>
              <a:cs typeface="微软雅黑" panose="020B0503020204020204" charset="-122"/>
            </a:endParaRPr>
          </a:p>
        </p:txBody>
      </p:sp>
      <p:sp>
        <p:nvSpPr>
          <p:cNvPr id="30" name="矩形 10"/>
          <p:cNvSpPr/>
          <p:nvPr/>
        </p:nvSpPr>
        <p:spPr>
          <a:xfrm>
            <a:off x="6014852" y="5102599"/>
            <a:ext cx="5184575" cy="354236"/>
          </a:xfrm>
          <a:prstGeom prst="rect">
            <a:avLst/>
          </a:prstGeom>
          <a:noFill/>
        </p:spPr>
        <p:txBody>
          <a:bodyPr wrap="square" lIns="106972" tIns="53485" rIns="106972" bIns="53485">
            <a:spAutoFit/>
          </a:bodyPr>
          <a:lstStyle/>
          <a:p>
            <a:r>
              <a:rPr lang="en-US" altLang="zh-CN" sz="1600" dirty="0">
                <a:solidFill>
                  <a:srgbClr val="FF0000"/>
                </a:solidFill>
              </a:rPr>
              <a:t>USTC affiliated hospital geriatrics rehabilitation center</a:t>
            </a:r>
            <a:endParaRPr lang="zh-CN" altLang="en-US" sz="1600" dirty="0">
              <a:solidFill>
                <a:srgbClr val="FF0000"/>
              </a:solidFill>
            </a:endParaRPr>
          </a:p>
        </p:txBody>
      </p:sp>
      <p:sp>
        <p:nvSpPr>
          <p:cNvPr id="31" name="矩形 10"/>
          <p:cNvSpPr/>
          <p:nvPr/>
        </p:nvSpPr>
        <p:spPr>
          <a:xfrm>
            <a:off x="6012905" y="5656430"/>
            <a:ext cx="4788000" cy="354236"/>
          </a:xfrm>
          <a:prstGeom prst="rect">
            <a:avLst/>
          </a:prstGeom>
          <a:noFill/>
        </p:spPr>
        <p:txBody>
          <a:bodyPr wrap="square" lIns="106972" tIns="53485" rIns="106972" bIns="53485">
            <a:spAutoFit/>
          </a:bodyPr>
          <a:lstStyle/>
          <a:p>
            <a:r>
              <a:rPr lang="en-US" altLang="zh-CN" sz="1600" b="1" dirty="0">
                <a:solidFill>
                  <a:srgbClr val="FF0000"/>
                </a:solidFill>
              </a:rPr>
              <a:t>USTC affiliated hospital Institute of geriatrics</a:t>
            </a:r>
            <a:endParaRPr lang="zh-CN" altLang="en-US" sz="1600" b="1" dirty="0">
              <a:solidFill>
                <a:srgbClr val="FF0000"/>
              </a:solidFill>
            </a:endParaRPr>
          </a:p>
        </p:txBody>
      </p:sp>
      <p:sp>
        <p:nvSpPr>
          <p:cNvPr id="32" name="TextBox 7"/>
          <p:cNvSpPr txBox="1">
            <a:spLocks noChangeArrowheads="1"/>
          </p:cNvSpPr>
          <p:nvPr/>
        </p:nvSpPr>
        <p:spPr bwMode="auto">
          <a:xfrm>
            <a:off x="612304" y="684287"/>
            <a:ext cx="7488832" cy="538902"/>
          </a:xfrm>
          <a:prstGeom prst="rect">
            <a:avLst/>
          </a:prstGeom>
          <a:solidFill>
            <a:schemeClr val="bg1"/>
          </a:solidFill>
          <a:ln w="9525">
            <a:noFill/>
            <a:miter lim="800000"/>
          </a:ln>
        </p:spPr>
        <p:txBody>
          <a:bodyPr wrap="square" lIns="106972" tIns="53485" rIns="106972" bIns="53485">
            <a:spAutoFit/>
          </a:bodyPr>
          <a:lstStyle/>
          <a:p>
            <a:pPr marL="0" lvl="2" algn="ctr" defTabSz="534861"/>
            <a:r>
              <a:rPr lang="en-US" altLang="zh-CN" sz="2800" b="1" dirty="0" smtClean="0">
                <a:solidFill>
                  <a:srgbClr val="800000"/>
                </a:solidFill>
                <a:ea typeface="黑体" panose="02010609060101010101" pitchFamily="49" charset="-122"/>
                <a:cs typeface="Arial" panose="020B0604020202020204" pitchFamily="34" charset="0"/>
              </a:rPr>
              <a:t>CAADI is supported by national </a:t>
            </a:r>
            <a:r>
              <a:rPr lang="en-US" altLang="zh-CN" sz="2800" b="1" dirty="0" smtClean="0">
                <a:solidFill>
                  <a:srgbClr val="800000"/>
                </a:solidFill>
                <a:ea typeface="黑体" panose="02010609060101010101" pitchFamily="49" charset="-122"/>
                <a:cs typeface="Arial" panose="020B0604020202020204" pitchFamily="34" charset="0"/>
              </a:rPr>
              <a:t>p</a:t>
            </a:r>
            <a:r>
              <a:rPr lang="en-US" altLang="zh-CN" sz="2800" b="1" dirty="0" smtClean="0">
                <a:solidFill>
                  <a:srgbClr val="800000"/>
                </a:solidFill>
                <a:ea typeface="黑体" panose="02010609060101010101" pitchFamily="49" charset="-122"/>
                <a:cs typeface="Arial" panose="020B0604020202020204" pitchFamily="34" charset="0"/>
              </a:rPr>
              <a:t>latforms</a:t>
            </a:r>
            <a:endParaRPr lang="en-US" altLang="zh-CN" sz="2800" b="1" dirty="0">
              <a:solidFill>
                <a:srgbClr val="800000"/>
              </a:solidFill>
              <a:ea typeface="微软雅黑" panose="020B0503020204020204" charset="-122"/>
              <a:cs typeface="Arial" panose="020B0604020202020204" pitchFamily="34" charset="0"/>
            </a:endParaRPr>
          </a:p>
        </p:txBody>
      </p:sp>
      <p:pic>
        <p:nvPicPr>
          <p:cNvPr id="34" name="图片 7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2012" y="3836598"/>
            <a:ext cx="201531" cy="173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椭圆 37"/>
          <p:cNvSpPr>
            <a:spLocks noChangeArrowheads="1"/>
          </p:cNvSpPr>
          <p:nvPr/>
        </p:nvSpPr>
        <p:spPr bwMode="auto">
          <a:xfrm>
            <a:off x="5004792" y="6036124"/>
            <a:ext cx="145334" cy="120771"/>
          </a:xfrm>
          <a:prstGeom prst="ellipse">
            <a:avLst/>
          </a:prstGeom>
          <a:solidFill>
            <a:schemeClr val="accent1"/>
          </a:solidFill>
          <a:ln w="9525">
            <a:solidFill>
              <a:schemeClr val="tx1"/>
            </a:solidFill>
            <a:round/>
            <a:headEnd/>
            <a:tailEnd/>
          </a:ln>
        </p:spPr>
        <p:txBody>
          <a:bodyPr lIns="106972" tIns="53485" rIns="106972" bIns="53485"/>
          <a:lstStyle/>
          <a:p>
            <a:endParaRPr lang="en-US" altLang="zh-CN"/>
          </a:p>
        </p:txBody>
      </p:sp>
      <p:sp>
        <p:nvSpPr>
          <p:cNvPr id="36" name="椭圆 37"/>
          <p:cNvSpPr>
            <a:spLocks noChangeArrowheads="1"/>
          </p:cNvSpPr>
          <p:nvPr/>
        </p:nvSpPr>
        <p:spPr bwMode="auto">
          <a:xfrm>
            <a:off x="4284712" y="4163916"/>
            <a:ext cx="145334" cy="120771"/>
          </a:xfrm>
          <a:prstGeom prst="ellipse">
            <a:avLst/>
          </a:prstGeom>
          <a:solidFill>
            <a:schemeClr val="accent1"/>
          </a:solidFill>
          <a:ln w="9525">
            <a:solidFill>
              <a:schemeClr val="tx1"/>
            </a:solidFill>
            <a:round/>
            <a:headEnd/>
            <a:tailEnd/>
          </a:ln>
        </p:spPr>
        <p:txBody>
          <a:bodyPr lIns="106972" tIns="53485" rIns="106972" bIns="53485"/>
          <a:lstStyle/>
          <a:p>
            <a:endParaRPr lang="en-US" altLang="zh-CN"/>
          </a:p>
        </p:txBody>
      </p:sp>
      <p:sp>
        <p:nvSpPr>
          <p:cNvPr id="37" name="椭圆 37"/>
          <p:cNvSpPr>
            <a:spLocks noChangeArrowheads="1"/>
          </p:cNvSpPr>
          <p:nvPr/>
        </p:nvSpPr>
        <p:spPr bwMode="auto">
          <a:xfrm>
            <a:off x="6012904" y="2412479"/>
            <a:ext cx="145334" cy="120771"/>
          </a:xfrm>
          <a:prstGeom prst="ellipse">
            <a:avLst/>
          </a:prstGeom>
          <a:solidFill>
            <a:schemeClr val="accent1"/>
          </a:solidFill>
          <a:ln w="9525">
            <a:solidFill>
              <a:schemeClr val="tx1"/>
            </a:solidFill>
            <a:round/>
            <a:headEnd/>
            <a:tailEnd/>
          </a:ln>
        </p:spPr>
        <p:txBody>
          <a:bodyPr lIns="106972" tIns="53485" rIns="106972" bIns="53485"/>
          <a:lstStyle/>
          <a:p>
            <a:endParaRPr lang="en-US" altLang="zh-CN"/>
          </a:p>
        </p:txBody>
      </p:sp>
      <p:sp>
        <p:nvSpPr>
          <p:cNvPr id="38" name="椭圆 37"/>
          <p:cNvSpPr>
            <a:spLocks noChangeArrowheads="1"/>
          </p:cNvSpPr>
          <p:nvPr/>
        </p:nvSpPr>
        <p:spPr bwMode="auto">
          <a:xfrm>
            <a:off x="6122754" y="4704742"/>
            <a:ext cx="145334" cy="120771"/>
          </a:xfrm>
          <a:prstGeom prst="ellipse">
            <a:avLst/>
          </a:prstGeom>
          <a:solidFill>
            <a:schemeClr val="accent1"/>
          </a:solidFill>
          <a:ln w="9525">
            <a:solidFill>
              <a:schemeClr val="tx1"/>
            </a:solidFill>
            <a:round/>
            <a:headEnd/>
            <a:tailEnd/>
          </a:ln>
        </p:spPr>
        <p:txBody>
          <a:bodyPr lIns="106972" tIns="53485" rIns="106972" bIns="53485"/>
          <a:lstStyle/>
          <a:p>
            <a:endParaRPr lang="en-US" altLang="zh-CN"/>
          </a:p>
        </p:txBody>
      </p:sp>
      <p:sp>
        <p:nvSpPr>
          <p:cNvPr id="39" name="椭圆 37"/>
          <p:cNvSpPr>
            <a:spLocks noChangeArrowheads="1"/>
          </p:cNvSpPr>
          <p:nvPr/>
        </p:nvSpPr>
        <p:spPr bwMode="auto">
          <a:xfrm>
            <a:off x="6443634" y="3011788"/>
            <a:ext cx="145334" cy="120771"/>
          </a:xfrm>
          <a:prstGeom prst="ellipse">
            <a:avLst/>
          </a:prstGeom>
          <a:solidFill>
            <a:schemeClr val="accent1"/>
          </a:solidFill>
          <a:ln w="9525">
            <a:solidFill>
              <a:schemeClr val="tx1"/>
            </a:solidFill>
            <a:round/>
            <a:headEnd/>
            <a:tailEnd/>
          </a:ln>
        </p:spPr>
        <p:txBody>
          <a:bodyPr lIns="106972" tIns="53485" rIns="106972" bIns="53485"/>
          <a:lstStyle/>
          <a:p>
            <a:endParaRPr lang="en-US" altLang="zh-CN"/>
          </a:p>
        </p:txBody>
      </p:sp>
    </p:spTree>
    <p:extLst>
      <p:ext uri="{BB962C8B-B14F-4D97-AF65-F5344CB8AC3E}">
        <p14:creationId xmlns:p14="http://schemas.microsoft.com/office/powerpoint/2010/main" val="398299740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2"/>
          <p:cNvSpPr txBox="1">
            <a:spLocks noChangeArrowheads="1"/>
          </p:cNvSpPr>
          <p:nvPr/>
        </p:nvSpPr>
        <p:spPr bwMode="auto">
          <a:xfrm>
            <a:off x="900336" y="612279"/>
            <a:ext cx="6402389" cy="584763"/>
          </a:xfrm>
          <a:prstGeom prst="rect">
            <a:avLst/>
          </a:prstGeom>
          <a:solidFill>
            <a:schemeClr val="bg1"/>
          </a:solidFill>
          <a:ln w="9525">
            <a:noFill/>
            <a:miter lim="800000"/>
          </a:ln>
        </p:spPr>
        <p:txBody>
          <a:bodyPr lIns="91430" tIns="45714" rIns="91430" bIns="45714">
            <a:spAutoFit/>
          </a:bodyPr>
          <a:lstStyle/>
          <a:p>
            <a:pPr defTabSz="1067944" rtl="0" eaLnBrk="0" hangingPunct="0">
              <a:buClr>
                <a:schemeClr val="bg1">
                  <a:lumMod val="65000"/>
                </a:schemeClr>
              </a:buClr>
              <a:buSzPct val="50000"/>
              <a:defRPr/>
            </a:pPr>
            <a:r>
              <a:rPr lang="en-US" altLang="zh-CN" sz="3200" b="1" dirty="0">
                <a:solidFill>
                  <a:srgbClr val="000090"/>
                </a:solidFill>
                <a:latin typeface="Arial"/>
                <a:cs typeface="Arial"/>
              </a:rPr>
              <a:t>RESEARCH EXCELLENCE</a:t>
            </a:r>
          </a:p>
        </p:txBody>
      </p:sp>
      <p:sp>
        <p:nvSpPr>
          <p:cNvPr id="4" name="矩形 3"/>
          <p:cNvSpPr/>
          <p:nvPr/>
        </p:nvSpPr>
        <p:spPr>
          <a:xfrm>
            <a:off x="2052343" y="1548384"/>
            <a:ext cx="7341605" cy="430875"/>
          </a:xfrm>
          <a:prstGeom prst="rect">
            <a:avLst/>
          </a:prstGeom>
        </p:spPr>
        <p:txBody>
          <a:bodyPr wrap="square" lIns="91430" tIns="45714" rIns="91430" bIns="45714">
            <a:spAutoFit/>
          </a:bodyPr>
          <a:lstStyle/>
          <a:p>
            <a:r>
              <a:rPr lang="en-US" altLang="zh-CN" sz="2200" b="1" dirty="0">
                <a:solidFill>
                  <a:srgbClr val="002060"/>
                </a:solidFill>
                <a:ea typeface="Arial Unicode MS" panose="020B0604020202020204" pitchFamily="34" charset="-122"/>
                <a:cs typeface="Arial" panose="020B0604020202020204" pitchFamily="34" charset="0"/>
              </a:rPr>
              <a:t>Iron-Based High Temperature Superconductor</a:t>
            </a:r>
            <a:endParaRPr lang="zh-CN" altLang="en-US" sz="2200" b="1" dirty="0">
              <a:solidFill>
                <a:srgbClr val="002060"/>
              </a:solidFill>
              <a:ea typeface="Arial Unicode MS" panose="020B0604020202020204" pitchFamily="34" charset="-122"/>
              <a:cs typeface="Arial" panose="020B0604020202020204" pitchFamily="34" charset="0"/>
            </a:endParaRPr>
          </a:p>
        </p:txBody>
      </p:sp>
      <p:sp>
        <p:nvSpPr>
          <p:cNvPr id="17" name="矩形 16"/>
          <p:cNvSpPr/>
          <p:nvPr/>
        </p:nvSpPr>
        <p:spPr>
          <a:xfrm>
            <a:off x="2089844" y="2844528"/>
            <a:ext cx="2661817" cy="430875"/>
          </a:xfrm>
          <a:prstGeom prst="rect">
            <a:avLst/>
          </a:prstGeom>
        </p:spPr>
        <p:txBody>
          <a:bodyPr wrap="square" lIns="91430" tIns="45714" rIns="91430" bIns="45714">
            <a:spAutoFit/>
          </a:bodyPr>
          <a:lstStyle/>
          <a:p>
            <a:r>
              <a:rPr lang="en-US" altLang="zh-CN" sz="2200" b="1" dirty="0">
                <a:solidFill>
                  <a:srgbClr val="002060"/>
                </a:solidFill>
                <a:ea typeface="Arial Unicode MS" panose="020B0604020202020204" pitchFamily="34" charset="-122"/>
                <a:cs typeface="Arial" panose="020B0604020202020204" pitchFamily="34" charset="0"/>
              </a:rPr>
              <a:t>Nano-Materials</a:t>
            </a:r>
            <a:endParaRPr lang="zh-CN" altLang="en-US" sz="2200" b="1" dirty="0">
              <a:solidFill>
                <a:srgbClr val="002060"/>
              </a:solidFill>
              <a:ea typeface="Arial Unicode MS" panose="020B0604020202020204" pitchFamily="34" charset="-122"/>
              <a:cs typeface="Arial" panose="020B0604020202020204" pitchFamily="34" charset="0"/>
            </a:endParaRPr>
          </a:p>
        </p:txBody>
      </p:sp>
      <p:sp>
        <p:nvSpPr>
          <p:cNvPr id="18" name="矩形 17"/>
          <p:cNvSpPr/>
          <p:nvPr/>
        </p:nvSpPr>
        <p:spPr>
          <a:xfrm>
            <a:off x="2071539" y="4140672"/>
            <a:ext cx="2789237" cy="430875"/>
          </a:xfrm>
          <a:prstGeom prst="rect">
            <a:avLst/>
          </a:prstGeom>
        </p:spPr>
        <p:txBody>
          <a:bodyPr wrap="square" lIns="91430" tIns="45714" rIns="91430" bIns="45714">
            <a:spAutoFit/>
          </a:bodyPr>
          <a:lstStyle/>
          <a:p>
            <a:r>
              <a:rPr lang="en-US" altLang="zh-CN" sz="2200" b="1" dirty="0">
                <a:solidFill>
                  <a:srgbClr val="002060"/>
                </a:solidFill>
                <a:ea typeface="Arial Unicode MS" panose="020B0604020202020204" pitchFamily="34" charset="-122"/>
                <a:cs typeface="Arial" panose="020B0604020202020204" pitchFamily="34" charset="0"/>
              </a:rPr>
              <a:t>Fire Safety Science</a:t>
            </a:r>
            <a:endParaRPr lang="zh-CN" altLang="en-US" sz="2200" b="1" dirty="0">
              <a:solidFill>
                <a:srgbClr val="002060"/>
              </a:solidFill>
              <a:ea typeface="Arial Unicode MS" panose="020B0604020202020204" pitchFamily="34" charset="-122"/>
              <a:cs typeface="Arial" panose="020B0604020202020204" pitchFamily="34" charset="0"/>
            </a:endParaRPr>
          </a:p>
        </p:txBody>
      </p:sp>
      <p:pic>
        <p:nvPicPr>
          <p:cNvPr id="2" name="Picture 4" descr="http://news.ustc.edu.cn/xwbl/201605/W020160525593849775997.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761" y="2934034"/>
            <a:ext cx="1079999" cy="1080000"/>
          </a:xfrm>
          <a:prstGeom prst="rect">
            <a:avLst/>
          </a:prstGeom>
          <a:noFill/>
        </p:spPr>
      </p:pic>
      <p:pic>
        <p:nvPicPr>
          <p:cNvPr id="1029" name="Picture 5"/>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345" y="1651474"/>
            <a:ext cx="1079999" cy="1069881"/>
          </a:xfrm>
          <a:prstGeom prst="rect">
            <a:avLst/>
          </a:prstGeom>
          <a:noFill/>
          <a:ln>
            <a:noFill/>
          </a:ln>
          <a:effectLst/>
        </p:spPr>
      </p:pic>
      <p:pic>
        <p:nvPicPr>
          <p:cNvPr id="1031" name="Picture 7" descr="“火灾科学国家重点实验室火旋风”的图片搜索结果"/>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1537" y="4212800"/>
            <a:ext cx="1079999" cy="1080000"/>
          </a:xfrm>
          <a:prstGeom prst="rect">
            <a:avLst/>
          </a:prstGeom>
          <a:noFill/>
        </p:spPr>
      </p:pic>
      <p:sp>
        <p:nvSpPr>
          <p:cNvPr id="6" name="矩形 5"/>
          <p:cNvSpPr/>
          <p:nvPr/>
        </p:nvSpPr>
        <p:spPr>
          <a:xfrm>
            <a:off x="2072130" y="3288770"/>
            <a:ext cx="6029006" cy="707874"/>
          </a:xfrm>
          <a:prstGeom prst="rect">
            <a:avLst/>
          </a:prstGeom>
        </p:spPr>
        <p:txBody>
          <a:bodyPr wrap="square" lIns="91430" tIns="45714" rIns="91430" bIns="45714">
            <a:spAutoFit/>
          </a:bodyPr>
          <a:lstStyle/>
          <a:p>
            <a:pPr marL="342859" indent="-342859">
              <a:buFont typeface="Arial" panose="020B0604020202020204" pitchFamily="34" charset="0"/>
              <a:buChar char="•"/>
            </a:pPr>
            <a:r>
              <a:rPr lang="en-US" altLang="zh-CN" sz="2000" dirty="0"/>
              <a:t>Synthesis &amp; Self-assembly</a:t>
            </a:r>
            <a:endParaRPr lang="zh-CN" altLang="en-US" sz="2000" dirty="0"/>
          </a:p>
          <a:p>
            <a:pPr marL="342859" indent="-342859">
              <a:buFont typeface="Arial" panose="020B0604020202020204" pitchFamily="34" charset="0"/>
              <a:buChar char="•"/>
            </a:pPr>
            <a:r>
              <a:rPr lang="en-US" altLang="zh-CN" sz="2000" dirty="0"/>
              <a:t>Biomimetic Nano-materials &amp; Energy conversion</a:t>
            </a:r>
          </a:p>
        </p:txBody>
      </p:sp>
      <p:sp>
        <p:nvSpPr>
          <p:cNvPr id="7" name="矩形 6"/>
          <p:cNvSpPr/>
          <p:nvPr/>
        </p:nvSpPr>
        <p:spPr>
          <a:xfrm>
            <a:off x="2049131" y="1908423"/>
            <a:ext cx="7708189" cy="1015651"/>
          </a:xfrm>
          <a:prstGeom prst="rect">
            <a:avLst/>
          </a:prstGeom>
        </p:spPr>
        <p:txBody>
          <a:bodyPr wrap="square" lIns="91430" tIns="45714" rIns="91430" bIns="45714">
            <a:spAutoFit/>
          </a:bodyPr>
          <a:lstStyle/>
          <a:p>
            <a:pPr marL="342859" indent="-342859">
              <a:buFont typeface="Arial" panose="020B0604020202020204" pitchFamily="34" charset="0"/>
              <a:buChar char="•"/>
            </a:pPr>
            <a:r>
              <a:rPr lang="en-US" altLang="zh-CN" sz="2000" dirty="0"/>
              <a:t>Superconductivity at 43 K in SmFeAsO</a:t>
            </a:r>
            <a:r>
              <a:rPr lang="en-US" altLang="zh-CN" sz="2000" baseline="-25000" dirty="0"/>
              <a:t>1-</a:t>
            </a:r>
            <a:r>
              <a:rPr lang="en-US" altLang="zh-CN" sz="2000" i="1" baseline="-25000" dirty="0"/>
              <a:t>x</a:t>
            </a:r>
            <a:r>
              <a:rPr lang="en-US" altLang="zh-CN" sz="2000" dirty="0"/>
              <a:t>F</a:t>
            </a:r>
            <a:r>
              <a:rPr lang="en-US" altLang="zh-CN" sz="2000" i="1" baseline="-25000" dirty="0"/>
              <a:t>x</a:t>
            </a:r>
            <a:r>
              <a:rPr lang="en-US" altLang="zh-CN" sz="2000" dirty="0"/>
              <a:t>first time broke</a:t>
            </a:r>
            <a:r>
              <a:rPr lang="en-US" altLang="zh-CN" sz="2000" i="1" dirty="0"/>
              <a:t> </a:t>
            </a:r>
            <a:r>
              <a:rPr lang="en-US" altLang="zh-CN" sz="2000" i="1" dirty="0" err="1"/>
              <a:t>Mcmillan</a:t>
            </a:r>
            <a:r>
              <a:rPr lang="en-US" altLang="zh-CN" sz="2000" i="1" dirty="0"/>
              <a:t> Limit </a:t>
            </a:r>
            <a:r>
              <a:rPr lang="en-US" altLang="zh-CN" sz="2000" dirty="0"/>
              <a:t> </a:t>
            </a:r>
            <a:endParaRPr lang="en-US" altLang="zh-CN" sz="2000" i="1" dirty="0"/>
          </a:p>
          <a:p>
            <a:pPr marL="342859" indent="-342859">
              <a:buFont typeface="Arial" panose="020B0604020202020204" pitchFamily="34" charset="0"/>
              <a:buChar char="•"/>
            </a:pPr>
            <a:r>
              <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rPr>
              <a:t>Winner of China’s first prize for natural science in 2013</a:t>
            </a:r>
          </a:p>
        </p:txBody>
      </p:sp>
      <p:sp>
        <p:nvSpPr>
          <p:cNvPr id="20" name="矩形 19"/>
          <p:cNvSpPr/>
          <p:nvPr/>
        </p:nvSpPr>
        <p:spPr>
          <a:xfrm>
            <a:off x="2106895" y="4571559"/>
            <a:ext cx="7866450" cy="707874"/>
          </a:xfrm>
          <a:prstGeom prst="rect">
            <a:avLst/>
          </a:prstGeom>
        </p:spPr>
        <p:txBody>
          <a:bodyPr wrap="square" lIns="91430" tIns="45714" rIns="91430" bIns="45714">
            <a:spAutoFit/>
          </a:bodyPr>
          <a:lstStyle/>
          <a:p>
            <a:pPr marL="342859" indent="-342859">
              <a:buFont typeface="Arial" panose="020B0604020202020204" pitchFamily="34" charset="0"/>
              <a:buChar char="•"/>
            </a:pPr>
            <a:r>
              <a:rPr lang="en-US" altLang="zh-CN" sz="2000" dirty="0"/>
              <a:t>Building &amp; Industrial Fire, Wildland &amp; Urban Fire </a:t>
            </a:r>
          </a:p>
          <a:p>
            <a:pPr marL="342859" indent="-342859">
              <a:buFont typeface="Arial" panose="020B0604020202020204" pitchFamily="34" charset="0"/>
              <a:buChar char="•"/>
            </a:pPr>
            <a:r>
              <a:rPr lang="en-US" altLang="zh-CN" sz="2000" dirty="0"/>
              <a:t>Fire Risk Assessment, etc.</a:t>
            </a:r>
            <a:endParaRPr lang="zh-CN" altLang="en-US" sz="2000" dirty="0"/>
          </a:p>
        </p:txBody>
      </p:sp>
      <p:pic>
        <p:nvPicPr>
          <p:cNvPr id="1026" name="Picture 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9192" y="5652840"/>
            <a:ext cx="1079999" cy="1080000"/>
          </a:xfrm>
          <a:prstGeom prst="rect">
            <a:avLst/>
          </a:prstGeom>
          <a:noFill/>
          <a:ln>
            <a:noFill/>
          </a:ln>
          <a:effectLst/>
        </p:spPr>
      </p:pic>
      <p:sp>
        <p:nvSpPr>
          <p:cNvPr id="13" name="矩形 12"/>
          <p:cNvSpPr/>
          <p:nvPr/>
        </p:nvSpPr>
        <p:spPr>
          <a:xfrm>
            <a:off x="2089844" y="5652840"/>
            <a:ext cx="8891612" cy="430875"/>
          </a:xfrm>
          <a:prstGeom prst="rect">
            <a:avLst/>
          </a:prstGeom>
        </p:spPr>
        <p:txBody>
          <a:bodyPr wrap="square" lIns="91430" tIns="45714" rIns="91430" bIns="45714">
            <a:spAutoFit/>
          </a:bodyPr>
          <a:lstStyle/>
          <a:p>
            <a:r>
              <a:rPr lang="en-US" altLang="zh-CN" sz="2200" b="1" dirty="0">
                <a:solidFill>
                  <a:srgbClr val="002060"/>
                </a:solidFill>
                <a:ea typeface="Arial Unicode MS" panose="020B0604020202020204" pitchFamily="34" charset="-122"/>
                <a:cs typeface="Arial" panose="020B0604020202020204" pitchFamily="34" charset="0"/>
              </a:rPr>
              <a:t>Speech Synthesis and Language Information Processing</a:t>
            </a:r>
            <a:endParaRPr lang="zh-CN" altLang="en-US" sz="2200" b="1" dirty="0">
              <a:solidFill>
                <a:srgbClr val="002060"/>
              </a:solidFill>
              <a:ea typeface="Arial Unicode MS" panose="020B0604020202020204" pitchFamily="34" charset="-122"/>
              <a:cs typeface="Arial" panose="020B0604020202020204" pitchFamily="34" charset="0"/>
            </a:endParaRPr>
          </a:p>
        </p:txBody>
      </p:sp>
      <p:sp>
        <p:nvSpPr>
          <p:cNvPr id="14" name="矩形 13"/>
          <p:cNvSpPr/>
          <p:nvPr/>
        </p:nvSpPr>
        <p:spPr>
          <a:xfrm>
            <a:off x="2106895" y="6024953"/>
            <a:ext cx="7866450" cy="707874"/>
          </a:xfrm>
          <a:prstGeom prst="rect">
            <a:avLst/>
          </a:prstGeom>
        </p:spPr>
        <p:txBody>
          <a:bodyPr wrap="square" lIns="91430" tIns="45714" rIns="91430" bIns="45714">
            <a:spAutoFit/>
          </a:bodyPr>
          <a:lstStyle/>
          <a:p>
            <a:pPr marL="342859" indent="-342859">
              <a:buFont typeface="Arial" panose="020B0604020202020204" pitchFamily="34" charset="0"/>
              <a:buChar char="•"/>
            </a:pPr>
            <a:r>
              <a:rPr lang="en-US" altLang="zh-CN" sz="2000" dirty="0"/>
              <a:t>Big Data</a:t>
            </a:r>
          </a:p>
          <a:p>
            <a:pPr marL="342859" indent="-342859">
              <a:buFont typeface="Arial" panose="020B0604020202020204" pitchFamily="34" charset="0"/>
              <a:buChar char="•"/>
            </a:pPr>
            <a:r>
              <a:rPr lang="en-US" altLang="zh-CN" sz="2000" dirty="0"/>
              <a:t>Artificial Intelligence</a:t>
            </a:r>
            <a:endParaRPr lang="zh-CN" altLang="en-US" sz="2000" dirty="0"/>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828328" y="612279"/>
            <a:ext cx="7689850" cy="584763"/>
          </a:xfrm>
          <a:prstGeom prst="rect">
            <a:avLst/>
          </a:prstGeom>
          <a:solidFill>
            <a:schemeClr val="bg1"/>
          </a:solidFill>
          <a:ln w="9525">
            <a:noFill/>
            <a:miter lim="800000"/>
          </a:ln>
        </p:spPr>
        <p:txBody>
          <a:bodyPr lIns="91430" tIns="45714" rIns="91430" bIns="45714">
            <a:spAutoFit/>
          </a:bodyPr>
          <a:lstStyle/>
          <a:p>
            <a:pPr defTabSz="1067944" rtl="0" eaLnBrk="0" hangingPunct="0">
              <a:buClr>
                <a:schemeClr val="bg1">
                  <a:lumMod val="65000"/>
                </a:schemeClr>
              </a:buClr>
              <a:buSzPct val="50000"/>
              <a:defRPr/>
            </a:pPr>
            <a:r>
              <a:rPr lang="en-US" altLang="zh-CN" sz="3200" b="1" cap="all" dirty="0">
                <a:solidFill>
                  <a:srgbClr val="000090"/>
                </a:solidFill>
                <a:latin typeface="Arial"/>
                <a:cs typeface="Arial"/>
                <a:sym typeface="+mn-ea"/>
              </a:rPr>
              <a:t>University Reputation</a:t>
            </a:r>
          </a:p>
        </p:txBody>
      </p:sp>
      <p:sp>
        <p:nvSpPr>
          <p:cNvPr id="5" name="文本框 4"/>
          <p:cNvSpPr txBox="1"/>
          <p:nvPr/>
        </p:nvSpPr>
        <p:spPr>
          <a:xfrm>
            <a:off x="4008231" y="1908423"/>
            <a:ext cx="3381084" cy="1985147"/>
          </a:xfrm>
          <a:prstGeom prst="rect">
            <a:avLst/>
          </a:prstGeom>
          <a:noFill/>
        </p:spPr>
        <p:txBody>
          <a:bodyPr wrap="square" lIns="91430" tIns="45714" rIns="91430" bIns="45714" rtlCol="0">
            <a:spAutoFit/>
          </a:bodyPr>
          <a:lstStyle/>
          <a:p>
            <a:pPr algn="ctr"/>
            <a:r>
              <a:rPr lang="en-US" altLang="zh-CN" sz="4800" dirty="0">
                <a:solidFill>
                  <a:srgbClr val="0070C0"/>
                </a:solidFill>
              </a:rPr>
              <a:t>TOP 3</a:t>
            </a:r>
          </a:p>
          <a:p>
            <a:pPr algn="ctr"/>
            <a:r>
              <a:rPr lang="en-US" altLang="zh-CN" sz="1800" dirty="0">
                <a:solidFill>
                  <a:schemeClr val="accent6">
                    <a:lumMod val="50000"/>
                  </a:schemeClr>
                </a:solidFill>
              </a:rPr>
              <a:t>Best global universities in China</a:t>
            </a:r>
          </a:p>
          <a:p>
            <a:pPr algn="ctr"/>
            <a:r>
              <a:rPr lang="en-US" altLang="zh-CN" sz="1800" dirty="0">
                <a:solidFill>
                  <a:schemeClr val="accent6">
                    <a:lumMod val="50000"/>
                  </a:schemeClr>
                </a:solidFill>
              </a:rPr>
              <a:t>U.S. News Rankings 2018 </a:t>
            </a:r>
          </a:p>
          <a:p>
            <a:r>
              <a:rPr lang="en-US" altLang="zh-CN" dirty="0"/>
              <a:t> </a:t>
            </a:r>
            <a:endParaRPr lang="zh-CN" altLang="en-US" dirty="0"/>
          </a:p>
        </p:txBody>
      </p:sp>
      <p:sp>
        <p:nvSpPr>
          <p:cNvPr id="6" name="文本框 5"/>
          <p:cNvSpPr txBox="1"/>
          <p:nvPr/>
        </p:nvSpPr>
        <p:spPr>
          <a:xfrm>
            <a:off x="474873" y="1908423"/>
            <a:ext cx="3168352" cy="1708148"/>
          </a:xfrm>
          <a:prstGeom prst="rect">
            <a:avLst/>
          </a:prstGeom>
          <a:noFill/>
        </p:spPr>
        <p:txBody>
          <a:bodyPr wrap="square" lIns="91430" tIns="45714" rIns="91430" bIns="45714" rtlCol="0">
            <a:spAutoFit/>
          </a:bodyPr>
          <a:lstStyle/>
          <a:p>
            <a:pPr algn="ctr"/>
            <a:r>
              <a:rPr lang="en-US" altLang="zh-CN" sz="4800" dirty="0">
                <a:solidFill>
                  <a:srgbClr val="0070C0"/>
                </a:solidFill>
              </a:rPr>
              <a:t>TOP 100</a:t>
            </a:r>
          </a:p>
          <a:p>
            <a:pPr algn="ctr"/>
            <a:r>
              <a:rPr lang="en-US" altLang="zh-CN" sz="1800" dirty="0">
                <a:solidFill>
                  <a:schemeClr val="accent6">
                    <a:lumMod val="50000"/>
                  </a:schemeClr>
                </a:solidFill>
              </a:rPr>
              <a:t>QS World University Rankings 2017/18</a:t>
            </a:r>
          </a:p>
          <a:p>
            <a:r>
              <a:rPr lang="en-US" altLang="zh-CN" dirty="0"/>
              <a:t> </a:t>
            </a:r>
            <a:endParaRPr lang="zh-CN" altLang="en-US" dirty="0"/>
          </a:p>
        </p:txBody>
      </p:sp>
      <p:sp>
        <p:nvSpPr>
          <p:cNvPr id="8" name="文本框 7"/>
          <p:cNvSpPr txBox="1"/>
          <p:nvPr/>
        </p:nvSpPr>
        <p:spPr>
          <a:xfrm>
            <a:off x="474873" y="3841433"/>
            <a:ext cx="3168352" cy="2477589"/>
          </a:xfrm>
          <a:prstGeom prst="rect">
            <a:avLst/>
          </a:prstGeom>
          <a:noFill/>
        </p:spPr>
        <p:txBody>
          <a:bodyPr wrap="square" lIns="91430" tIns="45714" rIns="91430" bIns="45714" rtlCol="0">
            <a:spAutoFit/>
          </a:bodyPr>
          <a:lstStyle/>
          <a:p>
            <a:pPr algn="ctr"/>
            <a:r>
              <a:rPr lang="en-US" altLang="zh-CN" sz="4800" dirty="0">
                <a:solidFill>
                  <a:srgbClr val="0070C0"/>
                </a:solidFill>
              </a:rPr>
              <a:t>4</a:t>
            </a:r>
          </a:p>
          <a:p>
            <a:pPr algn="ctr"/>
            <a:r>
              <a:rPr lang="en-US" altLang="zh-CN" sz="1800" dirty="0">
                <a:solidFill>
                  <a:schemeClr val="accent6">
                    <a:lumMod val="50000"/>
                  </a:schemeClr>
                </a:solidFill>
              </a:rPr>
              <a:t>Disciplines in ESI’ s </a:t>
            </a:r>
          </a:p>
          <a:p>
            <a:pPr algn="ctr"/>
            <a:r>
              <a:rPr lang="en-US" altLang="zh-CN" sz="1800" dirty="0">
                <a:solidFill>
                  <a:schemeClr val="accent6">
                    <a:lumMod val="50000"/>
                  </a:schemeClr>
                </a:solidFill>
              </a:rPr>
              <a:t>world top 0.1% (March, 2018)</a:t>
            </a:r>
          </a:p>
          <a:p>
            <a:pPr algn="ctr"/>
            <a:r>
              <a:rPr lang="en-US" altLang="zh-CN" sz="1600" b="1" dirty="0">
                <a:ea typeface="微软雅黑" panose="020B0503020204020204" charset="-122"/>
              </a:rPr>
              <a:t>Physics, Material Science, Chemistry, Engineering</a:t>
            </a:r>
          </a:p>
          <a:p>
            <a:r>
              <a:rPr lang="en-US" altLang="zh-CN" dirty="0" smtClean="0"/>
              <a:t> </a:t>
            </a:r>
            <a:endParaRPr lang="zh-CN" altLang="en-US" dirty="0"/>
          </a:p>
        </p:txBody>
      </p:sp>
      <p:sp>
        <p:nvSpPr>
          <p:cNvPr id="9" name="文本框 8"/>
          <p:cNvSpPr txBox="1"/>
          <p:nvPr/>
        </p:nvSpPr>
        <p:spPr>
          <a:xfrm>
            <a:off x="7365860" y="3822489"/>
            <a:ext cx="3768763" cy="1708148"/>
          </a:xfrm>
          <a:prstGeom prst="rect">
            <a:avLst/>
          </a:prstGeom>
          <a:noFill/>
        </p:spPr>
        <p:txBody>
          <a:bodyPr wrap="square" lIns="91430" tIns="45714" rIns="91430" bIns="45714" rtlCol="0">
            <a:spAutoFit/>
          </a:bodyPr>
          <a:lstStyle/>
          <a:p>
            <a:pPr algn="ctr"/>
            <a:r>
              <a:rPr lang="en-US" altLang="zh-CN" sz="4800" dirty="0">
                <a:solidFill>
                  <a:srgbClr val="0070C0"/>
                </a:solidFill>
              </a:rPr>
              <a:t>AACSB</a:t>
            </a:r>
          </a:p>
          <a:p>
            <a:pPr algn="ctr"/>
            <a:r>
              <a:rPr lang="en-US" altLang="zh-CN" sz="1800" dirty="0">
                <a:solidFill>
                  <a:schemeClr val="accent6">
                    <a:lumMod val="50000"/>
                  </a:schemeClr>
                </a:solidFill>
              </a:rPr>
              <a:t>Accreditation </a:t>
            </a:r>
          </a:p>
          <a:p>
            <a:pPr algn="ctr"/>
            <a:r>
              <a:rPr lang="en-US" altLang="zh-CN" sz="1800" dirty="0">
                <a:solidFill>
                  <a:schemeClr val="accent6">
                    <a:lumMod val="50000"/>
                  </a:schemeClr>
                </a:solidFill>
              </a:rPr>
              <a:t>School of Management</a:t>
            </a:r>
          </a:p>
          <a:p>
            <a:r>
              <a:rPr lang="en-US" altLang="zh-CN" dirty="0"/>
              <a:t> </a:t>
            </a:r>
            <a:endParaRPr lang="zh-CN" altLang="en-US" dirty="0"/>
          </a:p>
        </p:txBody>
      </p:sp>
      <p:sp>
        <p:nvSpPr>
          <p:cNvPr id="10" name="文本框 9"/>
          <p:cNvSpPr txBox="1"/>
          <p:nvPr/>
        </p:nvSpPr>
        <p:spPr>
          <a:xfrm>
            <a:off x="4104950" y="3780632"/>
            <a:ext cx="3348114" cy="3751848"/>
          </a:xfrm>
          <a:prstGeom prst="rect">
            <a:avLst/>
          </a:prstGeom>
          <a:noFill/>
        </p:spPr>
        <p:txBody>
          <a:bodyPr wrap="square" lIns="91430" tIns="45714" rIns="91430" bIns="45714" rtlCol="0">
            <a:spAutoFit/>
          </a:bodyPr>
          <a:lstStyle/>
          <a:p>
            <a:pPr algn="ctr"/>
            <a:r>
              <a:rPr lang="en-US" altLang="zh-CN" sz="4800" dirty="0">
                <a:solidFill>
                  <a:srgbClr val="0070C0"/>
                </a:solidFill>
              </a:rPr>
              <a:t>13  </a:t>
            </a:r>
          </a:p>
          <a:p>
            <a:pPr algn="ctr"/>
            <a:r>
              <a:rPr lang="en-US" altLang="zh-CN" sz="1800" dirty="0">
                <a:solidFill>
                  <a:schemeClr val="accent6">
                    <a:lumMod val="50000"/>
                  </a:schemeClr>
                </a:solidFill>
              </a:rPr>
              <a:t>Disciplines in the world’s Top 50</a:t>
            </a:r>
            <a:endParaRPr lang="en-US" altLang="zh-CN" sz="1800" b="1" dirty="0">
              <a:solidFill>
                <a:schemeClr val="accent6">
                  <a:lumMod val="50000"/>
                </a:schemeClr>
              </a:solidFill>
            </a:endParaRPr>
          </a:p>
          <a:p>
            <a:pPr algn="ctr"/>
            <a:r>
              <a:rPr lang="en-US" altLang="zh-CN" sz="1800" dirty="0">
                <a:solidFill>
                  <a:schemeClr val="accent6">
                    <a:lumMod val="50000"/>
                  </a:schemeClr>
                </a:solidFill>
              </a:rPr>
              <a:t>ARWU Subject Rankings 2017</a:t>
            </a:r>
          </a:p>
          <a:p>
            <a:pPr algn="ctr"/>
            <a:r>
              <a:rPr lang="en-US" altLang="zh-CN" sz="1600" b="1" dirty="0">
                <a:ea typeface="微软雅黑" panose="020B0503020204020204" charset="-122"/>
              </a:rPr>
              <a:t>Physics, Chemistry, Mechanical ENG, Electrical ENG,</a:t>
            </a:r>
            <a:r>
              <a:rPr lang="zh-CN" altLang="en-US" sz="1600" b="1" dirty="0">
                <a:ea typeface="微软雅黑" panose="020B0503020204020204" charset="-122"/>
              </a:rPr>
              <a:t> </a:t>
            </a:r>
            <a:r>
              <a:rPr lang="en-US" altLang="zh-CN" sz="1600" b="1" dirty="0">
                <a:ea typeface="微软雅黑" panose="020B0503020204020204" charset="-122"/>
              </a:rPr>
              <a:t>telecom ENG, computer, Chemical ENG, Material ENG, Instruments ENG,</a:t>
            </a:r>
          </a:p>
          <a:p>
            <a:pPr algn="ctr"/>
            <a:r>
              <a:rPr lang="en-US" altLang="zh-CN" sz="1600" b="1" dirty="0">
                <a:ea typeface="微软雅黑" panose="020B0503020204020204" charset="-122"/>
              </a:rPr>
              <a:t> Nanoscience, Energy</a:t>
            </a:r>
          </a:p>
          <a:p>
            <a:pPr algn="ctr"/>
            <a:r>
              <a:rPr lang="en-US" altLang="zh-CN" sz="1600" b="1" dirty="0">
                <a:ea typeface="微软雅黑" panose="020B0503020204020204" charset="-122"/>
              </a:rPr>
              <a:t>Plant and &amp; Animal Sciences</a:t>
            </a:r>
          </a:p>
          <a:p>
            <a:pPr algn="ctr"/>
            <a:r>
              <a:rPr lang="en-US" altLang="zh-CN" sz="1600" b="1" dirty="0">
                <a:ea typeface="微软雅黑" panose="020B0503020204020204" charset="-122"/>
              </a:rPr>
              <a:t> Molecular Biology &amp; Genetics</a:t>
            </a:r>
          </a:p>
          <a:p>
            <a:r>
              <a:rPr lang="en-US" altLang="zh-CN" dirty="0">
                <a:solidFill>
                  <a:schemeClr val="tx1"/>
                </a:solidFill>
              </a:rPr>
              <a:t> </a:t>
            </a:r>
          </a:p>
        </p:txBody>
      </p:sp>
      <p:sp>
        <p:nvSpPr>
          <p:cNvPr id="13" name="文本框 12"/>
          <p:cNvSpPr txBox="1"/>
          <p:nvPr/>
        </p:nvSpPr>
        <p:spPr>
          <a:xfrm>
            <a:off x="7754323" y="1908423"/>
            <a:ext cx="3010099" cy="1985147"/>
          </a:xfrm>
          <a:prstGeom prst="rect">
            <a:avLst/>
          </a:prstGeom>
          <a:noFill/>
        </p:spPr>
        <p:txBody>
          <a:bodyPr wrap="square" lIns="91430" tIns="45714" rIns="91430" bIns="45714" rtlCol="0">
            <a:spAutoFit/>
          </a:bodyPr>
          <a:lstStyle/>
          <a:p>
            <a:pPr algn="ctr"/>
            <a:r>
              <a:rPr lang="en-US" altLang="zh-CN" sz="4800" dirty="0">
                <a:solidFill>
                  <a:srgbClr val="0070C0"/>
                </a:solidFill>
              </a:rPr>
              <a:t>TOP 3</a:t>
            </a:r>
          </a:p>
          <a:p>
            <a:pPr algn="ctr"/>
            <a:r>
              <a:rPr lang="en-US" altLang="zh-CN" sz="1800" dirty="0">
                <a:solidFill>
                  <a:schemeClr val="accent6">
                    <a:lumMod val="50000"/>
                  </a:schemeClr>
                </a:solidFill>
              </a:rPr>
              <a:t>in Mainland China</a:t>
            </a:r>
          </a:p>
          <a:p>
            <a:pPr algn="ctr"/>
            <a:r>
              <a:rPr lang="en-US" altLang="zh-CN" sz="1800" dirty="0">
                <a:solidFill>
                  <a:schemeClr val="accent6">
                    <a:lumMod val="50000"/>
                  </a:schemeClr>
                </a:solidFill>
              </a:rPr>
              <a:t>THE Asia University rankings 2018 </a:t>
            </a:r>
          </a:p>
          <a:p>
            <a:r>
              <a:rPr lang="en-US" altLang="zh-CN" dirty="0"/>
              <a:t> </a:t>
            </a:r>
            <a:endParaRPr lang="zh-CN" altLang="en-US" dirty="0"/>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p:nvPr/>
        </p:nvSpPr>
        <p:spPr>
          <a:xfrm>
            <a:off x="5548411" y="1716435"/>
            <a:ext cx="5865093" cy="4878565"/>
          </a:xfrm>
          <a:prstGeom prst="rect">
            <a:avLst/>
          </a:prstGeom>
          <a:noFill/>
        </p:spPr>
        <p:txBody>
          <a:bodyPr wrap="square" lIns="106972" tIns="53485" rIns="106972" bIns="53485" rtlCol="0">
            <a:spAutoFit/>
          </a:bodyPr>
          <a:lstStyle/>
          <a:p>
            <a:pPr marL="601719" indent="-601719">
              <a:spcAft>
                <a:spcPts val="2106"/>
              </a:spcAft>
              <a:buFont typeface="+mj-ea"/>
              <a:buAutoNum type="circleNumDbPlain"/>
            </a:pPr>
            <a:r>
              <a:rPr lang="en-US" altLang="zh-CN" sz="2000" b="1" dirty="0">
                <a:solidFill>
                  <a:srgbClr val="000090"/>
                </a:solidFill>
                <a:ea typeface="微软雅黑" panose="020B0503020204020204" charset="-122"/>
                <a:cs typeface="Arial" panose="020B0604020202020204" pitchFamily="34" charset="0"/>
              </a:rPr>
              <a:t>Diagnostic analysis at  single cell accuracy</a:t>
            </a:r>
          </a:p>
          <a:p>
            <a:pPr marL="601719" indent="-601719">
              <a:spcAft>
                <a:spcPts val="2106"/>
              </a:spcAft>
              <a:buFont typeface="+mj-ea"/>
              <a:buAutoNum type="circleNumDbPlain"/>
            </a:pPr>
            <a:r>
              <a:rPr lang="en-US" altLang="zh-CN" sz="2000" b="1" dirty="0">
                <a:solidFill>
                  <a:srgbClr val="000090"/>
                </a:solidFill>
                <a:ea typeface="微软雅黑" panose="020B0503020204020204" charset="-122"/>
                <a:cs typeface="Arial" panose="020B0604020202020204" pitchFamily="34" charset="0"/>
              </a:rPr>
              <a:t>High throughput (thousands of chemical molecules can be detected in a single neuron at the same time)</a:t>
            </a:r>
          </a:p>
          <a:p>
            <a:pPr marL="601719" indent="-601719">
              <a:spcAft>
                <a:spcPts val="2106"/>
              </a:spcAft>
              <a:buFont typeface="+mj-ea"/>
              <a:buAutoNum type="circleNumDbPlain"/>
            </a:pPr>
            <a:r>
              <a:rPr lang="en-US" altLang="zh-CN" sz="2000" b="1" dirty="0">
                <a:solidFill>
                  <a:srgbClr val="000090"/>
                </a:solidFill>
                <a:ea typeface="微软雅黑" panose="020B0503020204020204" charset="-122"/>
                <a:cs typeface="Arial" panose="020B0604020202020204" pitchFamily="34" charset="0"/>
              </a:rPr>
              <a:t>Synchronous electrophysiological function recording</a:t>
            </a:r>
          </a:p>
          <a:p>
            <a:pPr marL="601719" indent="-601719">
              <a:spcAft>
                <a:spcPts val="2106"/>
              </a:spcAft>
              <a:buFont typeface="+mj-ea"/>
              <a:buAutoNum type="circleNumDbPlain"/>
            </a:pPr>
            <a:r>
              <a:rPr lang="en-US" altLang="zh-CN" sz="2000" b="1" dirty="0">
                <a:solidFill>
                  <a:srgbClr val="000090"/>
                </a:solidFill>
                <a:ea typeface="微软雅黑" panose="020B0503020204020204" charset="-122"/>
                <a:cs typeface="Arial" panose="020B0604020202020204" pitchFamily="34" charset="0"/>
              </a:rPr>
              <a:t>Changes in the types and contents of chemical molecules under physiological activities and pathological conditions</a:t>
            </a:r>
          </a:p>
          <a:p>
            <a:pPr marL="601719" indent="-601719">
              <a:spcAft>
                <a:spcPts val="2106"/>
              </a:spcAft>
              <a:buFont typeface="+mj-ea"/>
              <a:buAutoNum type="circleNumDbPlain"/>
            </a:pPr>
            <a:r>
              <a:rPr lang="en-US" altLang="zh-CN" sz="2000" b="1" dirty="0">
                <a:solidFill>
                  <a:srgbClr val="000090"/>
                </a:solidFill>
                <a:ea typeface="微软雅黑" panose="020B0503020204020204" charset="-122"/>
                <a:cs typeface="Arial" panose="020B0604020202020204" pitchFamily="34" charset="0"/>
              </a:rPr>
              <a:t>Identify metabolic pathways within individual neurons</a:t>
            </a:r>
          </a:p>
        </p:txBody>
      </p:sp>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l="6953" t="5973" r="5203"/>
          <a:stretch>
            <a:fillRect/>
          </a:stretch>
        </p:blipFill>
        <p:spPr>
          <a:xfrm>
            <a:off x="746508" y="1599247"/>
            <a:ext cx="4658555" cy="5674640"/>
          </a:xfrm>
          <a:prstGeom prst="rect">
            <a:avLst/>
          </a:prstGeom>
        </p:spPr>
      </p:pic>
      <p:sp>
        <p:nvSpPr>
          <p:cNvPr id="12" name="TextBox 11"/>
          <p:cNvSpPr txBox="1"/>
          <p:nvPr/>
        </p:nvSpPr>
        <p:spPr>
          <a:xfrm>
            <a:off x="756320" y="767616"/>
            <a:ext cx="8064896" cy="492735"/>
          </a:xfrm>
          <a:prstGeom prst="rect">
            <a:avLst/>
          </a:prstGeom>
          <a:solidFill>
            <a:schemeClr val="bg1"/>
          </a:solidFill>
        </p:spPr>
        <p:txBody>
          <a:bodyPr wrap="square" lIns="106972" tIns="53485" rIns="106972" bIns="53485" rtlCol="0">
            <a:spAutoFit/>
          </a:bodyPr>
          <a:lstStyle/>
          <a:p>
            <a:r>
              <a:rPr lang="en-US" altLang="zh-CN" sz="2500" b="1" dirty="0" smtClean="0">
                <a:solidFill>
                  <a:srgbClr val="800000"/>
                </a:solidFill>
                <a:ea typeface="黑体"/>
                <a:cs typeface="Arial" panose="020B0604020202020204" pitchFamily="34" charset="0"/>
              </a:rPr>
              <a:t>TECHNICAL ADVANGTAGE: </a:t>
            </a:r>
            <a:r>
              <a:rPr lang="en-US" altLang="zh-CN" sz="2500" b="1" dirty="0" smtClean="0">
                <a:solidFill>
                  <a:srgbClr val="000090"/>
                </a:solidFill>
                <a:ea typeface="黑体"/>
                <a:cs typeface="Arial" panose="020B0604020202020204" pitchFamily="34" charset="0"/>
              </a:rPr>
              <a:t>Single cell technology</a:t>
            </a:r>
            <a:endParaRPr lang="zh-CN" altLang="en-US" sz="2500" b="1" dirty="0">
              <a:solidFill>
                <a:srgbClr val="000090"/>
              </a:solidFill>
              <a:ea typeface="黑体"/>
              <a:cs typeface="Arial" panose="020B0604020202020204" pitchFamily="34" charset="0"/>
            </a:endParaRPr>
          </a:p>
        </p:txBody>
      </p:sp>
      <p:sp>
        <p:nvSpPr>
          <p:cNvPr id="2" name="TextBox 1"/>
          <p:cNvSpPr txBox="1"/>
          <p:nvPr/>
        </p:nvSpPr>
        <p:spPr>
          <a:xfrm>
            <a:off x="5580856" y="7155715"/>
            <a:ext cx="2612993" cy="369332"/>
          </a:xfrm>
          <a:prstGeom prst="rect">
            <a:avLst/>
          </a:prstGeom>
          <a:noFill/>
        </p:spPr>
        <p:txBody>
          <a:bodyPr wrap="none" rtlCol="0">
            <a:spAutoFit/>
          </a:bodyPr>
          <a:lstStyle/>
          <a:p>
            <a:r>
              <a:rPr lang="en-US" sz="1800" i="1" dirty="0" smtClean="0"/>
              <a:t>PNAS, 2017; Cell 2018</a:t>
            </a:r>
            <a:endParaRPr lang="en-US" sz="1800" i="1" dirty="0"/>
          </a:p>
        </p:txBody>
      </p:sp>
    </p:spTree>
    <p:extLst>
      <p:ext uri="{BB962C8B-B14F-4D97-AF65-F5344CB8AC3E}">
        <p14:creationId xmlns:p14="http://schemas.microsoft.com/office/powerpoint/2010/main" val="76363741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srcRect t="5490"/>
          <a:stretch/>
        </p:blipFill>
        <p:spPr>
          <a:xfrm>
            <a:off x="418566" y="1841976"/>
            <a:ext cx="8361318" cy="2462674"/>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a:blip r:embed="rId3"/>
          <a:stretch>
            <a:fillRect/>
          </a:stretch>
        </p:blipFill>
        <p:spPr>
          <a:xfrm>
            <a:off x="418567" y="4608245"/>
            <a:ext cx="8354133" cy="2610962"/>
          </a:xfrm>
          <a:prstGeom prst="rect">
            <a:avLst/>
          </a:prstGeom>
          <a:ln>
            <a:noFill/>
          </a:ln>
          <a:effectLst>
            <a:outerShdw blurRad="292100" dist="139700" dir="2700000" algn="tl" rotWithShape="0">
              <a:srgbClr val="333333">
                <a:alpha val="65000"/>
              </a:srgbClr>
            </a:outerShdw>
          </a:effectLst>
        </p:spPr>
      </p:pic>
      <p:sp>
        <p:nvSpPr>
          <p:cNvPr id="7" name="TextBox 4"/>
          <p:cNvSpPr txBox="1"/>
          <p:nvPr/>
        </p:nvSpPr>
        <p:spPr>
          <a:xfrm>
            <a:off x="756320" y="612279"/>
            <a:ext cx="7461607" cy="662012"/>
          </a:xfrm>
          <a:prstGeom prst="rect">
            <a:avLst/>
          </a:prstGeom>
          <a:solidFill>
            <a:schemeClr val="bg1"/>
          </a:solidFill>
        </p:spPr>
        <p:txBody>
          <a:bodyPr wrap="none" lIns="106972" tIns="53485" rIns="106972" bIns="53485" rtlCol="0">
            <a:spAutoFit/>
          </a:bodyPr>
          <a:lstStyle/>
          <a:p>
            <a:r>
              <a:rPr lang="en-US" altLang="zh-CN" sz="3600" b="1" dirty="0" smtClean="0">
                <a:solidFill>
                  <a:srgbClr val="000090"/>
                </a:solidFill>
                <a:latin typeface="Arial"/>
                <a:ea typeface="黑体"/>
                <a:cs typeface="Arial"/>
              </a:rPr>
              <a:t>Single cell proteomic technology</a:t>
            </a:r>
            <a:endParaRPr lang="zh-CN" altLang="en-US" sz="3600" b="1" dirty="0">
              <a:solidFill>
                <a:srgbClr val="000090"/>
              </a:solidFill>
              <a:latin typeface="Arial"/>
              <a:ea typeface="黑体"/>
              <a:cs typeface="Arial"/>
            </a:endParaRPr>
          </a:p>
        </p:txBody>
      </p:sp>
      <p:sp>
        <p:nvSpPr>
          <p:cNvPr id="8" name="文本框 7"/>
          <p:cNvSpPr txBox="1"/>
          <p:nvPr/>
        </p:nvSpPr>
        <p:spPr>
          <a:xfrm>
            <a:off x="8979200" y="2232411"/>
            <a:ext cx="2182513" cy="939011"/>
          </a:xfrm>
          <a:prstGeom prst="rect">
            <a:avLst/>
          </a:prstGeom>
          <a:noFill/>
        </p:spPr>
        <p:txBody>
          <a:bodyPr wrap="square" lIns="106972" tIns="53485" rIns="106972" bIns="53485" rtlCol="0">
            <a:spAutoFit/>
          </a:bodyPr>
          <a:lstStyle/>
          <a:p>
            <a:r>
              <a:rPr lang="en-US" altLang="zh-CN" sz="1800" b="1" dirty="0" smtClean="0">
                <a:solidFill>
                  <a:srgbClr val="000090"/>
                </a:solidFill>
                <a:latin typeface="Arial"/>
                <a:ea typeface="微软雅黑" panose="020B0503020204020204" pitchFamily="34" charset="-122"/>
                <a:cs typeface="Arial"/>
              </a:rPr>
              <a:t>Single cell proteomics </a:t>
            </a:r>
          </a:p>
          <a:p>
            <a:r>
              <a:rPr lang="en-US" altLang="zh-CN" sz="1800" b="1" dirty="0" smtClean="0">
                <a:solidFill>
                  <a:srgbClr val="000090"/>
                </a:solidFill>
                <a:latin typeface="Arial"/>
                <a:ea typeface="微软雅黑" panose="020B0503020204020204" pitchFamily="34" charset="-122"/>
                <a:cs typeface="Arial"/>
              </a:rPr>
              <a:t>detect chemicals</a:t>
            </a:r>
            <a:endParaRPr lang="zh-CN" altLang="en-US" sz="1800" b="1" dirty="0">
              <a:solidFill>
                <a:srgbClr val="000090"/>
              </a:solidFill>
              <a:latin typeface="Arial"/>
              <a:ea typeface="微软雅黑" panose="020B0503020204020204" pitchFamily="34" charset="-122"/>
              <a:cs typeface="Arial"/>
            </a:endParaRPr>
          </a:p>
        </p:txBody>
      </p:sp>
      <p:sp>
        <p:nvSpPr>
          <p:cNvPr id="10" name="文本框 9"/>
          <p:cNvSpPr txBox="1"/>
          <p:nvPr/>
        </p:nvSpPr>
        <p:spPr>
          <a:xfrm>
            <a:off x="9175061" y="3352225"/>
            <a:ext cx="1726589" cy="431180"/>
          </a:xfrm>
          <a:prstGeom prst="rect">
            <a:avLst/>
          </a:prstGeom>
          <a:noFill/>
        </p:spPr>
        <p:txBody>
          <a:bodyPr wrap="none" lIns="106972" tIns="53485" rIns="106972" bIns="53485" rtlCol="0">
            <a:spAutoFit/>
          </a:bodyPr>
          <a:lstStyle/>
          <a:p>
            <a:r>
              <a:rPr lang="en-US" altLang="zh-CN" b="1" i="1" dirty="0">
                <a:solidFill>
                  <a:srgbClr val="C00000"/>
                </a:solidFill>
                <a:latin typeface="Arial" panose="020B0604020202020204" pitchFamily="34" charset="0"/>
                <a:cs typeface="Arial" panose="020B0604020202020204" pitchFamily="34" charset="0"/>
              </a:rPr>
              <a:t>PNAS</a:t>
            </a:r>
            <a:r>
              <a:rPr lang="en-US" altLang="zh-CN" b="1" dirty="0">
                <a:solidFill>
                  <a:srgbClr val="C00000"/>
                </a:solidFill>
                <a:latin typeface="Arial" panose="020B0604020202020204" pitchFamily="34" charset="0"/>
                <a:cs typeface="Arial" panose="020B0604020202020204" pitchFamily="34" charset="0"/>
              </a:rPr>
              <a:t>, 2017</a:t>
            </a:r>
            <a:endParaRPr lang="zh-CN" altLang="en-US" b="1" dirty="0">
              <a:solidFill>
                <a:srgbClr val="C00000"/>
              </a:solidFill>
              <a:latin typeface="Arial" panose="020B0604020202020204" pitchFamily="34" charset="0"/>
              <a:cs typeface="Arial" panose="020B0604020202020204" pitchFamily="34" charset="0"/>
            </a:endParaRPr>
          </a:p>
        </p:txBody>
      </p:sp>
      <p:sp>
        <p:nvSpPr>
          <p:cNvPr id="11" name="文本框 10"/>
          <p:cNvSpPr txBox="1"/>
          <p:nvPr/>
        </p:nvSpPr>
        <p:spPr>
          <a:xfrm>
            <a:off x="9321092" y="6202665"/>
            <a:ext cx="1681485" cy="431180"/>
          </a:xfrm>
          <a:prstGeom prst="rect">
            <a:avLst/>
          </a:prstGeom>
          <a:noFill/>
        </p:spPr>
        <p:txBody>
          <a:bodyPr wrap="none" lIns="106972" tIns="53485" rIns="106972" bIns="53485" rtlCol="0">
            <a:spAutoFit/>
          </a:bodyPr>
          <a:lstStyle/>
          <a:p>
            <a:r>
              <a:rPr lang="en-US" altLang="zh-CN" b="1" i="1" dirty="0">
                <a:solidFill>
                  <a:srgbClr val="C00000"/>
                </a:solidFill>
                <a:latin typeface="Arial" panose="020B0604020202020204" pitchFamily="34" charset="0"/>
                <a:cs typeface="Arial" panose="020B0604020202020204" pitchFamily="34" charset="0"/>
              </a:rPr>
              <a:t>CELL</a:t>
            </a:r>
            <a:r>
              <a:rPr lang="en-US" altLang="zh-CN" b="1" dirty="0">
                <a:solidFill>
                  <a:srgbClr val="C00000"/>
                </a:solidFill>
                <a:latin typeface="Arial" panose="020B0604020202020204" pitchFamily="34" charset="0"/>
                <a:cs typeface="Arial" panose="020B0604020202020204" pitchFamily="34" charset="0"/>
              </a:rPr>
              <a:t>, 2018</a:t>
            </a:r>
            <a:endParaRPr lang="zh-CN" altLang="en-US" b="1" dirty="0">
              <a:solidFill>
                <a:srgbClr val="C00000"/>
              </a:solidFill>
              <a:latin typeface="Arial" panose="020B0604020202020204" pitchFamily="34" charset="0"/>
              <a:cs typeface="Arial" panose="020B0604020202020204" pitchFamily="34" charset="0"/>
            </a:endParaRPr>
          </a:p>
        </p:txBody>
      </p:sp>
      <p:sp>
        <p:nvSpPr>
          <p:cNvPr id="13" name="文本框 7"/>
          <p:cNvSpPr txBox="1"/>
          <p:nvPr/>
        </p:nvSpPr>
        <p:spPr>
          <a:xfrm>
            <a:off x="8978793" y="4860751"/>
            <a:ext cx="2182513" cy="1493009"/>
          </a:xfrm>
          <a:prstGeom prst="rect">
            <a:avLst/>
          </a:prstGeom>
          <a:noFill/>
        </p:spPr>
        <p:txBody>
          <a:bodyPr wrap="square" lIns="106972" tIns="53485" rIns="106972" bIns="53485" rtlCol="0">
            <a:spAutoFit/>
          </a:bodyPr>
          <a:lstStyle/>
          <a:p>
            <a:r>
              <a:rPr lang="en-US" altLang="zh-CN" sz="1800" b="1" dirty="0" smtClean="0">
                <a:solidFill>
                  <a:srgbClr val="000090"/>
                </a:solidFill>
                <a:latin typeface="Arial"/>
                <a:ea typeface="微软雅黑" panose="020B0503020204020204" pitchFamily="34" charset="-122"/>
                <a:cs typeface="Arial"/>
              </a:rPr>
              <a:t>Single cell proteomics </a:t>
            </a:r>
          </a:p>
          <a:p>
            <a:r>
              <a:rPr lang="en-US" altLang="zh-CN" sz="1800" b="1" dirty="0" smtClean="0">
                <a:solidFill>
                  <a:srgbClr val="000090"/>
                </a:solidFill>
                <a:latin typeface="Arial"/>
                <a:ea typeface="微软雅黑" panose="020B0503020204020204" pitchFamily="34" charset="-122"/>
                <a:cs typeface="Arial"/>
              </a:rPr>
              <a:t>detect glutamate involved neural circuits</a:t>
            </a:r>
            <a:endParaRPr lang="zh-CN" altLang="en-US" sz="1800" b="1" dirty="0">
              <a:solidFill>
                <a:srgbClr val="000090"/>
              </a:solidFill>
              <a:latin typeface="Arial"/>
              <a:ea typeface="微软雅黑" panose="020B0503020204020204" pitchFamily="34" charset="-122"/>
              <a:cs typeface="Arial"/>
            </a:endParaRPr>
          </a:p>
        </p:txBody>
      </p:sp>
    </p:spTree>
    <p:extLst>
      <p:ext uri="{BB962C8B-B14F-4D97-AF65-F5344CB8AC3E}">
        <p14:creationId xmlns:p14="http://schemas.microsoft.com/office/powerpoint/2010/main" val="315809419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5"/>
          <p:cNvPicPr>
            <a:picLocks noChangeAspect="1" noChangeArrowheads="1"/>
          </p:cNvPicPr>
          <p:nvPr/>
        </p:nvPicPr>
        <p:blipFill>
          <a:blip r:embed="rId3"/>
          <a:srcRect/>
          <a:stretch>
            <a:fillRect/>
          </a:stretch>
        </p:blipFill>
        <p:spPr bwMode="auto">
          <a:xfrm>
            <a:off x="7412076" y="3780632"/>
            <a:ext cx="1889352" cy="2215870"/>
          </a:xfrm>
          <a:prstGeom prst="rect">
            <a:avLst/>
          </a:prstGeom>
          <a:ln>
            <a:noFill/>
          </a:ln>
          <a:effectLst>
            <a:outerShdw blurRad="292100" dist="139700" dir="2700000" algn="tl" rotWithShape="0">
              <a:srgbClr val="333333">
                <a:alpha val="65000"/>
              </a:srgbClr>
            </a:outerShdw>
          </a:effectLst>
          <a:extLst/>
        </p:spPr>
      </p:pic>
      <p:pic>
        <p:nvPicPr>
          <p:cNvPr id="45061" name="图片 3" descr="Cover image expansion"/>
          <p:cNvPicPr>
            <a:picLocks noChangeAspect="1" noChangeArrowheads="1"/>
          </p:cNvPicPr>
          <p:nvPr/>
        </p:nvPicPr>
        <p:blipFill>
          <a:blip r:embed="rId4"/>
          <a:srcRect/>
          <a:stretch>
            <a:fillRect/>
          </a:stretch>
        </p:blipFill>
        <p:spPr bwMode="auto">
          <a:xfrm>
            <a:off x="436005" y="1654027"/>
            <a:ext cx="3139232" cy="3605602"/>
          </a:xfrm>
          <a:prstGeom prst="rect">
            <a:avLst/>
          </a:prstGeom>
          <a:ln>
            <a:noFill/>
          </a:ln>
          <a:effectLst>
            <a:outerShdw blurRad="292100" dist="139700" dir="2700000" algn="tl" rotWithShape="0">
              <a:srgbClr val="333333">
                <a:alpha val="65000"/>
              </a:srgbClr>
            </a:outerShdw>
          </a:effectLst>
          <a:extLst/>
        </p:spPr>
      </p:pic>
      <p:pic>
        <p:nvPicPr>
          <p:cNvPr id="45062" name="Picture 9"/>
          <p:cNvPicPr>
            <a:picLocks noChangeAspect="1" noChangeArrowheads="1"/>
          </p:cNvPicPr>
          <p:nvPr/>
        </p:nvPicPr>
        <p:blipFill>
          <a:blip r:embed="rId5"/>
          <a:srcRect/>
          <a:stretch>
            <a:fillRect/>
          </a:stretch>
        </p:blipFill>
        <p:spPr bwMode="auto">
          <a:xfrm>
            <a:off x="9156093" y="2126606"/>
            <a:ext cx="1767271" cy="2215870"/>
          </a:xfrm>
          <a:prstGeom prst="rect">
            <a:avLst/>
          </a:prstGeom>
          <a:ln>
            <a:noFill/>
          </a:ln>
          <a:effectLst>
            <a:outerShdw blurRad="292100" dist="139700" dir="2700000" algn="tl" rotWithShape="0">
              <a:srgbClr val="333333">
                <a:alpha val="65000"/>
              </a:srgbClr>
            </a:outerShdw>
          </a:effectLst>
          <a:extLst/>
        </p:spPr>
      </p:pic>
      <p:grpSp>
        <p:nvGrpSpPr>
          <p:cNvPr id="28676" name="组合 1"/>
          <p:cNvGrpSpPr>
            <a:grpSpLocks/>
          </p:cNvGrpSpPr>
          <p:nvPr/>
        </p:nvGrpSpPr>
        <p:grpSpPr bwMode="auto">
          <a:xfrm>
            <a:off x="3749639" y="1732789"/>
            <a:ext cx="4796048" cy="1890316"/>
            <a:chOff x="5638526" y="1714941"/>
            <a:chExt cx="3448050" cy="2283771"/>
          </a:xfrm>
        </p:grpSpPr>
        <p:pic>
          <p:nvPicPr>
            <p:cNvPr id="45064" name="Picture 7"/>
            <p:cNvPicPr>
              <a:picLocks noChangeAspect="1" noChangeArrowheads="1"/>
            </p:cNvPicPr>
            <p:nvPr/>
          </p:nvPicPr>
          <p:blipFill>
            <a:blip r:embed="rId6"/>
            <a:srcRect/>
            <a:stretch>
              <a:fillRect/>
            </a:stretch>
          </p:blipFill>
          <p:spPr bwMode="auto">
            <a:xfrm>
              <a:off x="5638526" y="2723607"/>
              <a:ext cx="3448050" cy="1275105"/>
            </a:xfrm>
            <a:prstGeom prst="rect">
              <a:avLst/>
            </a:prstGeom>
            <a:ln>
              <a:noFill/>
            </a:ln>
            <a:effectLst>
              <a:outerShdw blurRad="292100" dist="139700" dir="2700000" algn="tl" rotWithShape="0">
                <a:srgbClr val="333333">
                  <a:alpha val="65000"/>
                </a:srgbClr>
              </a:outerShdw>
            </a:effectLst>
            <a:extLst/>
          </p:spPr>
        </p:pic>
        <p:pic>
          <p:nvPicPr>
            <p:cNvPr id="45065" name="Picture 8"/>
            <p:cNvPicPr>
              <a:picLocks noChangeAspect="1" noChangeArrowheads="1"/>
            </p:cNvPicPr>
            <p:nvPr/>
          </p:nvPicPr>
          <p:blipFill>
            <a:blip r:embed="rId7"/>
            <a:srcRect/>
            <a:stretch>
              <a:fillRect/>
            </a:stretch>
          </p:blipFill>
          <p:spPr bwMode="auto">
            <a:xfrm>
              <a:off x="5638526" y="1714941"/>
              <a:ext cx="3448050" cy="1042500"/>
            </a:xfrm>
            <a:prstGeom prst="rect">
              <a:avLst/>
            </a:prstGeom>
            <a:ln>
              <a:noFill/>
            </a:ln>
            <a:effectLst>
              <a:outerShdw blurRad="292100" dist="139700" dir="2700000" algn="tl" rotWithShape="0">
                <a:srgbClr val="333333">
                  <a:alpha val="65000"/>
                </a:srgbClr>
              </a:outerShdw>
            </a:effectLst>
            <a:extLst/>
          </p:spPr>
        </p:pic>
      </p:grpSp>
      <p:sp>
        <p:nvSpPr>
          <p:cNvPr id="28677" name="标题 1"/>
          <p:cNvSpPr txBox="1">
            <a:spLocks/>
          </p:cNvSpPr>
          <p:nvPr/>
        </p:nvSpPr>
        <p:spPr bwMode="auto">
          <a:xfrm>
            <a:off x="523204" y="5986000"/>
            <a:ext cx="9954196" cy="1260211"/>
          </a:xfrm>
          <a:prstGeom prst="rect">
            <a:avLst/>
          </a:prstGeom>
          <a:solidFill>
            <a:schemeClr val="bg1"/>
          </a:solidFill>
          <a:ln>
            <a:noFill/>
          </a:ln>
        </p:spPr>
        <p:txBody>
          <a:bodyPr lIns="106985" tIns="53492" rIns="106985" bIns="53492" anchor="ct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r>
              <a:rPr lang="en-US" altLang="zh-CN" b="1" dirty="0" smtClean="0">
                <a:solidFill>
                  <a:srgbClr val="142854"/>
                </a:solidFill>
                <a:cs typeface="微软雅黑" charset="0"/>
              </a:rPr>
              <a:t>The Age </a:t>
            </a:r>
            <a:r>
              <a:rPr lang="en-US" altLang="zh-CN" b="1" dirty="0">
                <a:solidFill>
                  <a:srgbClr val="142854"/>
                </a:solidFill>
                <a:cs typeface="微软雅黑" charset="0"/>
              </a:rPr>
              <a:t>S</a:t>
            </a:r>
            <a:r>
              <a:rPr lang="en-US" altLang="zh-CN" b="1" dirty="0" smtClean="0">
                <a:solidFill>
                  <a:srgbClr val="142854"/>
                </a:solidFill>
                <a:cs typeface="微软雅黑" charset="0"/>
              </a:rPr>
              <a:t>pecial </a:t>
            </a:r>
            <a:r>
              <a:rPr lang="en-US" altLang="zh-CN" b="1" dirty="0">
                <a:solidFill>
                  <a:srgbClr val="142854"/>
                </a:solidFill>
                <a:cs typeface="微软雅黑" charset="0"/>
              </a:rPr>
              <a:t>I</a:t>
            </a:r>
            <a:r>
              <a:rPr lang="en-US" altLang="zh-CN" b="1" dirty="0" smtClean="0">
                <a:solidFill>
                  <a:srgbClr val="142854"/>
                </a:solidFill>
                <a:cs typeface="微软雅黑" charset="0"/>
              </a:rPr>
              <a:t>ssue in Science thinks</a:t>
            </a:r>
            <a:endParaRPr lang="zh-CN" altLang="en-US" b="1" dirty="0">
              <a:solidFill>
                <a:srgbClr val="142854"/>
              </a:solidFill>
              <a:cs typeface="微软雅黑" charset="0"/>
            </a:endParaRPr>
          </a:p>
          <a:p>
            <a:pPr algn="ctr" eaLnBrk="1" hangingPunct="1"/>
            <a:r>
              <a:rPr lang="en-US" altLang="zh-CN" b="1" dirty="0" smtClean="0">
                <a:solidFill>
                  <a:srgbClr val="142854"/>
                </a:solidFill>
                <a:cs typeface="微软雅黑" charset="0"/>
              </a:rPr>
              <a:t>“Prevention of diseases is the best way to maintain healthy aging</a:t>
            </a:r>
            <a:endParaRPr lang="en-US" altLang="zh-CN" b="1" dirty="0">
              <a:solidFill>
                <a:srgbClr val="142854"/>
              </a:solidFill>
              <a:cs typeface="微软雅黑" charset="0"/>
            </a:endParaRPr>
          </a:p>
        </p:txBody>
      </p:sp>
      <p:sp>
        <p:nvSpPr>
          <p:cNvPr id="28678" name="标题 1"/>
          <p:cNvSpPr txBox="1">
            <a:spLocks/>
          </p:cNvSpPr>
          <p:nvPr/>
        </p:nvSpPr>
        <p:spPr bwMode="auto">
          <a:xfrm>
            <a:off x="108248" y="737752"/>
            <a:ext cx="9361040" cy="594607"/>
          </a:xfrm>
          <a:prstGeom prst="rect">
            <a:avLst/>
          </a:prstGeom>
          <a:solidFill>
            <a:schemeClr val="bg1"/>
          </a:solidFill>
          <a:ln>
            <a:noFill/>
          </a:ln>
        </p:spPr>
        <p:txBody>
          <a:bodyPr lIns="106985" tIns="53492" rIns="106985" bIns="53492"/>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a:r>
              <a:rPr lang="en-US" altLang="zh-CN" sz="2600" b="1" dirty="0" smtClean="0">
                <a:solidFill>
                  <a:srgbClr val="800000"/>
                </a:solidFill>
                <a:cs typeface="微软雅黑" charset="0"/>
              </a:rPr>
              <a:t>Healthy aging causes attention in international society</a:t>
            </a:r>
            <a:endParaRPr lang="zh-CN" altLang="en-US" sz="2600" b="1" dirty="0">
              <a:solidFill>
                <a:srgbClr val="800000"/>
              </a:solidFill>
              <a:cs typeface="微软雅黑" charset="0"/>
            </a:endParaRPr>
          </a:p>
        </p:txBody>
      </p:sp>
    </p:spTree>
    <p:extLst>
      <p:ext uri="{BB962C8B-B14F-4D97-AF65-F5344CB8AC3E}">
        <p14:creationId xmlns:p14="http://schemas.microsoft.com/office/powerpoint/2010/main" val="129728856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a:extLst>
              <a:ext uri="{FF2B5EF4-FFF2-40B4-BE49-F238E27FC236}">
                <a16:creationId xmlns="" xmlns:a16="http://schemas.microsoft.com/office/drawing/2014/main" id="{05898DBF-DD12-4D32-A5B2-3B648ACB347B}"/>
              </a:ext>
            </a:extLst>
          </p:cNvPr>
          <p:cNvPicPr>
            <a:picLocks noChangeAspect="1"/>
          </p:cNvPicPr>
          <p:nvPr/>
        </p:nvPicPr>
        <p:blipFill rotWithShape="1">
          <a:blip r:embed="rId2">
            <a:extLst>
              <a:ext uri="{28A0092B-C50C-407E-A947-70E740481C1C}">
                <a14:useLocalDpi xmlns:a14="http://schemas.microsoft.com/office/drawing/2010/main" val="0"/>
              </a:ext>
            </a:extLst>
          </a:blip>
          <a:srcRect t="8247"/>
          <a:stretch/>
        </p:blipFill>
        <p:spPr bwMode="auto">
          <a:xfrm>
            <a:off x="4813730" y="1704532"/>
            <a:ext cx="5668550" cy="5261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 xmlns:a16="http://schemas.microsoft.com/office/drawing/2014/main" id="{FE7E931F-F70C-4CB2-83B1-E7DB28F05232}"/>
              </a:ext>
            </a:extLst>
          </p:cNvPr>
          <p:cNvPicPr>
            <a:picLocks noChangeAspect="1"/>
          </p:cNvPicPr>
          <p:nvPr/>
        </p:nvPicPr>
        <p:blipFill>
          <a:blip r:embed="rId3"/>
          <a:stretch>
            <a:fillRect/>
          </a:stretch>
        </p:blipFill>
        <p:spPr>
          <a:xfrm>
            <a:off x="1314175" y="4550770"/>
            <a:ext cx="3388321" cy="17460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4">
            <a:extLst>
              <a:ext uri="{FF2B5EF4-FFF2-40B4-BE49-F238E27FC236}">
                <a16:creationId xmlns="" xmlns:a16="http://schemas.microsoft.com/office/drawing/2014/main" id="{ACF13324-3716-4A5F-B986-79BAF44ACB50}"/>
              </a:ext>
            </a:extLst>
          </p:cNvPr>
          <p:cNvSpPr txBox="1"/>
          <p:nvPr/>
        </p:nvSpPr>
        <p:spPr>
          <a:xfrm>
            <a:off x="3147674" y="160649"/>
            <a:ext cx="5448235" cy="892845"/>
          </a:xfrm>
          <a:prstGeom prst="rect">
            <a:avLst/>
          </a:prstGeom>
          <a:noFill/>
        </p:spPr>
        <p:txBody>
          <a:bodyPr wrap="none" lIns="106972" tIns="53485" rIns="106972" bIns="53485" rtlCol="0">
            <a:spAutoFit/>
          </a:bodyPr>
          <a:lstStyle/>
          <a:p>
            <a:r>
              <a:rPr lang="zh-CN" altLang="en-US" sz="5100" b="1" dirty="0">
                <a:solidFill>
                  <a:schemeClr val="bg1"/>
                </a:solidFill>
                <a:latin typeface="微软雅黑" pitchFamily="34" charset="-122"/>
                <a:ea typeface="微软雅黑" pitchFamily="34" charset="-122"/>
              </a:rPr>
              <a:t>发展单细胞器质谱</a:t>
            </a:r>
          </a:p>
        </p:txBody>
      </p:sp>
      <p:sp>
        <p:nvSpPr>
          <p:cNvPr id="10" name="文本框 9">
            <a:extLst>
              <a:ext uri="{FF2B5EF4-FFF2-40B4-BE49-F238E27FC236}">
                <a16:creationId xmlns="" xmlns:a16="http://schemas.microsoft.com/office/drawing/2014/main" id="{524F8E0F-EC9A-4143-8079-834D7B2F0C48}"/>
              </a:ext>
            </a:extLst>
          </p:cNvPr>
          <p:cNvSpPr txBox="1"/>
          <p:nvPr/>
        </p:nvSpPr>
        <p:spPr>
          <a:xfrm>
            <a:off x="1188368" y="2412479"/>
            <a:ext cx="3384376" cy="1216010"/>
          </a:xfrm>
          <a:prstGeom prst="rect">
            <a:avLst/>
          </a:prstGeom>
          <a:noFill/>
        </p:spPr>
        <p:txBody>
          <a:bodyPr wrap="square" lIns="106972" tIns="53485" rIns="106972" bIns="53485" rtlCol="0">
            <a:spAutoFit/>
          </a:bodyPr>
          <a:lstStyle/>
          <a:p>
            <a:r>
              <a:rPr lang="en-US" altLang="zh-CN" sz="1800" b="1" dirty="0" smtClean="0">
                <a:solidFill>
                  <a:srgbClr val="000090"/>
                </a:solidFill>
                <a:latin typeface="Arial"/>
                <a:ea typeface="微软雅黑" panose="020B0503020204020204" pitchFamily="34" charset="-122"/>
                <a:cs typeface="Arial"/>
              </a:rPr>
              <a:t>Recently we first in the world measure chemical components in single cell organ, i.e. lysosome</a:t>
            </a:r>
            <a:endParaRPr lang="zh-CN" altLang="en-US" sz="1800" b="1" dirty="0">
              <a:solidFill>
                <a:srgbClr val="000090"/>
              </a:solidFill>
              <a:latin typeface="Arial"/>
              <a:ea typeface="微软雅黑" panose="020B0503020204020204" pitchFamily="34" charset="-122"/>
              <a:cs typeface="Arial"/>
            </a:endParaRPr>
          </a:p>
        </p:txBody>
      </p:sp>
    </p:spTree>
    <p:extLst>
      <p:ext uri="{BB962C8B-B14F-4D97-AF65-F5344CB8AC3E}">
        <p14:creationId xmlns:p14="http://schemas.microsoft.com/office/powerpoint/2010/main" val="7722349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nvPr/>
        </p:nvPicPr>
        <p:blipFill>
          <a:blip r:embed="rId3" cstate="print"/>
          <a:srcRect/>
          <a:stretch>
            <a:fillRect/>
          </a:stretch>
        </p:blipFill>
        <p:spPr bwMode="auto">
          <a:xfrm>
            <a:off x="958490" y="2688871"/>
            <a:ext cx="4654727" cy="2948450"/>
          </a:xfrm>
          <a:prstGeom prst="rect">
            <a:avLst/>
          </a:prstGeom>
          <a:noFill/>
          <a:ln w="9525">
            <a:noFill/>
            <a:miter lim="800000"/>
            <a:headEnd/>
            <a:tailEnd/>
          </a:ln>
        </p:spPr>
      </p:pic>
      <p:cxnSp>
        <p:nvCxnSpPr>
          <p:cNvPr id="7" name="直接箭头连接符 6"/>
          <p:cNvCxnSpPr/>
          <p:nvPr/>
        </p:nvCxnSpPr>
        <p:spPr>
          <a:xfrm>
            <a:off x="1454567" y="4925199"/>
            <a:ext cx="2692984" cy="0"/>
          </a:xfrm>
          <a:prstGeom prst="straightConnector1">
            <a:avLst/>
          </a:prstGeom>
          <a:ln w="76200">
            <a:solidFill>
              <a:srgbClr val="FF33CC"/>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052464" y="2844527"/>
            <a:ext cx="3312368" cy="723568"/>
          </a:xfrm>
          <a:prstGeom prst="rect">
            <a:avLst/>
          </a:prstGeom>
          <a:noFill/>
        </p:spPr>
        <p:txBody>
          <a:bodyPr wrap="square" lIns="106972" tIns="53485" rIns="106972" bIns="53485" rtlCol="0">
            <a:spAutoFit/>
          </a:bodyPr>
          <a:lstStyle/>
          <a:p>
            <a:r>
              <a:rPr lang="en-US" altLang="zh-CN" sz="2000" b="1" dirty="0">
                <a:solidFill>
                  <a:srgbClr val="FF0066"/>
                </a:solidFill>
              </a:rPr>
              <a:t>Synchronous radiation photoionization</a:t>
            </a:r>
            <a:endParaRPr lang="zh-CN" altLang="en-US" sz="2000" b="1" dirty="0">
              <a:solidFill>
                <a:srgbClr val="FF0066"/>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17" name="矩形 16"/>
          <p:cNvSpPr/>
          <p:nvPr/>
        </p:nvSpPr>
        <p:spPr>
          <a:xfrm>
            <a:off x="180257" y="468263"/>
            <a:ext cx="6912767" cy="800512"/>
          </a:xfrm>
          <a:prstGeom prst="rect">
            <a:avLst/>
          </a:prstGeom>
          <a:solidFill>
            <a:schemeClr val="bg1"/>
          </a:solidFill>
        </p:spPr>
        <p:txBody>
          <a:bodyPr wrap="square" lIns="106972" tIns="53485" rIns="106972" bIns="53485">
            <a:spAutoFit/>
          </a:bodyPr>
          <a:lstStyle/>
          <a:p>
            <a:r>
              <a:rPr lang="en-US" altLang="zh-CN" sz="2500" b="1" dirty="0">
                <a:solidFill>
                  <a:srgbClr val="800000"/>
                </a:solidFill>
                <a:ea typeface="黑体"/>
                <a:cs typeface="Arial" panose="020B0604020202020204" pitchFamily="34" charset="0"/>
              </a:rPr>
              <a:t>TECHNICAL ADVANGTAGE: </a:t>
            </a:r>
            <a:endParaRPr lang="en-US" altLang="zh-CN" sz="2500" b="1" dirty="0" smtClean="0">
              <a:solidFill>
                <a:srgbClr val="800000"/>
              </a:solidFill>
              <a:ea typeface="黑体"/>
              <a:cs typeface="Arial" panose="020B0604020202020204" pitchFamily="34" charset="0"/>
            </a:endParaRPr>
          </a:p>
          <a:p>
            <a:r>
              <a:rPr lang="en-US" altLang="zh-CN" sz="2000" b="1" dirty="0" smtClean="0">
                <a:solidFill>
                  <a:srgbClr val="800000"/>
                </a:solidFill>
                <a:ea typeface="黑体"/>
                <a:cs typeface="Arial" panose="020B0604020202020204" pitchFamily="34" charset="0"/>
              </a:rPr>
              <a:t>Synchrotron </a:t>
            </a:r>
            <a:r>
              <a:rPr lang="en-US" altLang="zh-CN" sz="2000" b="1" dirty="0">
                <a:solidFill>
                  <a:srgbClr val="800000"/>
                </a:solidFill>
                <a:ea typeface="黑体"/>
                <a:cs typeface="Arial" panose="020B0604020202020204" pitchFamily="34" charset="0"/>
              </a:rPr>
              <a:t>radiation photoionization spectroscopy</a:t>
            </a:r>
            <a:endParaRPr lang="zh-CN" altLang="en-US" sz="2000" b="1" dirty="0">
              <a:solidFill>
                <a:srgbClr val="002060"/>
              </a:solidFill>
              <a:latin typeface="微软雅黑" panose="020B0503020204020204" charset="-122"/>
              <a:ea typeface="微软雅黑" panose="020B0503020204020204" charset="-122"/>
            </a:endParaRPr>
          </a:p>
        </p:txBody>
      </p:sp>
      <p:sp>
        <p:nvSpPr>
          <p:cNvPr id="18" name="矩形 17"/>
          <p:cNvSpPr/>
          <p:nvPr/>
        </p:nvSpPr>
        <p:spPr>
          <a:xfrm>
            <a:off x="745691" y="5868863"/>
            <a:ext cx="2602917" cy="385014"/>
          </a:xfrm>
          <a:prstGeom prst="rect">
            <a:avLst/>
          </a:prstGeom>
        </p:spPr>
        <p:txBody>
          <a:bodyPr wrap="none" lIns="106972" tIns="53485" rIns="106972" bIns="53485">
            <a:spAutoFit/>
          </a:bodyPr>
          <a:lstStyle/>
          <a:p>
            <a:r>
              <a:rPr lang="en-US" altLang="zh-CN" sz="1800" dirty="0">
                <a:solidFill>
                  <a:prstClr val="black"/>
                </a:solidFill>
                <a:effectLst>
                  <a:outerShdw blurRad="38100" dist="38100" dir="2700000" algn="tl">
                    <a:srgbClr val="000000">
                      <a:alpha val="43137"/>
                    </a:srgbClr>
                  </a:outerShdw>
                </a:effectLst>
                <a:ea typeface="微软雅黑" panose="020B0503020204020204" charset="-122"/>
                <a:cs typeface="Arial" panose="020B0604020202020204" pitchFamily="34" charset="0"/>
              </a:rPr>
              <a:t>energy range </a:t>
            </a:r>
            <a:r>
              <a:rPr lang="en-US" altLang="zh-CN" sz="1800" dirty="0" smtClean="0">
                <a:solidFill>
                  <a:prstClr val="black"/>
                </a:solidFill>
                <a:effectLst>
                  <a:outerShdw blurRad="38100" dist="38100" dir="2700000" algn="tl">
                    <a:srgbClr val="000000">
                      <a:alpha val="43137"/>
                    </a:srgbClr>
                  </a:outerShdw>
                </a:effectLst>
                <a:ea typeface="微软雅黑" panose="020B0503020204020204" charset="-122"/>
                <a:cs typeface="Arial" panose="020B0604020202020204" pitchFamily="34" charset="0"/>
              </a:rPr>
              <a:t>6</a:t>
            </a:r>
            <a:r>
              <a:rPr lang="zh-CN" altLang="zh-CN" sz="1800" dirty="0">
                <a:solidFill>
                  <a:prstClr val="black"/>
                </a:solidFill>
                <a:effectLst>
                  <a:outerShdw blurRad="38100" dist="38100" dir="2700000" algn="tl">
                    <a:srgbClr val="000000">
                      <a:alpha val="43137"/>
                    </a:srgbClr>
                  </a:outerShdw>
                </a:effectLst>
                <a:ea typeface="微软雅黑" panose="020B0503020204020204" charset="-122"/>
                <a:cs typeface="Arial" panose="020B0604020202020204" pitchFamily="34" charset="0"/>
              </a:rPr>
              <a:t>～</a:t>
            </a:r>
            <a:r>
              <a:rPr lang="en-US" altLang="zh-CN" sz="1800" dirty="0">
                <a:solidFill>
                  <a:prstClr val="black"/>
                </a:solidFill>
                <a:effectLst>
                  <a:outerShdw blurRad="38100" dist="38100" dir="2700000" algn="tl">
                    <a:srgbClr val="000000">
                      <a:alpha val="43137"/>
                    </a:srgbClr>
                  </a:outerShdw>
                </a:effectLst>
                <a:ea typeface="微软雅黑" panose="020B0503020204020204" charset="-122"/>
                <a:cs typeface="Arial" panose="020B0604020202020204" pitchFamily="34" charset="0"/>
              </a:rPr>
              <a:t>20 </a:t>
            </a:r>
            <a:r>
              <a:rPr lang="en-US" altLang="zh-CN" sz="1800" dirty="0" err="1">
                <a:solidFill>
                  <a:prstClr val="black"/>
                </a:solidFill>
                <a:effectLst>
                  <a:outerShdw blurRad="38100" dist="38100" dir="2700000" algn="tl">
                    <a:srgbClr val="000000">
                      <a:alpha val="43137"/>
                    </a:srgbClr>
                  </a:outerShdw>
                </a:effectLst>
                <a:ea typeface="微软雅黑" panose="020B0503020204020204" charset="-122"/>
                <a:cs typeface="Arial" panose="020B0604020202020204" pitchFamily="34" charset="0"/>
              </a:rPr>
              <a:t>eV</a:t>
            </a:r>
          </a:p>
        </p:txBody>
      </p:sp>
      <p:sp>
        <p:nvSpPr>
          <p:cNvPr id="19" name="TextBox 18"/>
          <p:cNvSpPr txBox="1"/>
          <p:nvPr/>
        </p:nvSpPr>
        <p:spPr>
          <a:xfrm>
            <a:off x="858406" y="1764407"/>
            <a:ext cx="9763010" cy="723568"/>
          </a:xfrm>
          <a:prstGeom prst="rect">
            <a:avLst/>
          </a:prstGeom>
          <a:noFill/>
        </p:spPr>
        <p:txBody>
          <a:bodyPr wrap="square" lIns="106972" tIns="53485" rIns="106972" bIns="53485" rtlCol="0">
            <a:spAutoFit/>
          </a:bodyPr>
          <a:lstStyle/>
          <a:p>
            <a:r>
              <a:rPr lang="en-US" altLang="zh-CN" sz="2000" dirty="0">
                <a:solidFill>
                  <a:srgbClr val="000090"/>
                </a:solidFill>
                <a:effectLst>
                  <a:outerShdw blurRad="38100" dist="38100" dir="2700000" algn="tl">
                    <a:srgbClr val="000000">
                      <a:alpha val="43137"/>
                    </a:srgbClr>
                  </a:outerShdw>
                </a:effectLst>
                <a:ea typeface="微软雅黑" panose="020B0503020204020204" charset="-122"/>
                <a:cs typeface="Arial" panose="020B0604020202020204" pitchFamily="34" charset="0"/>
              </a:rPr>
              <a:t>C</a:t>
            </a:r>
            <a:r>
              <a:rPr lang="en-US" altLang="zh-CN" sz="2000" dirty="0" smtClean="0">
                <a:solidFill>
                  <a:srgbClr val="000090"/>
                </a:solidFill>
                <a:effectLst>
                  <a:outerShdw blurRad="38100" dist="38100" dir="2700000" algn="tl">
                    <a:srgbClr val="000000">
                      <a:alpha val="43137"/>
                    </a:srgbClr>
                  </a:outerShdw>
                </a:effectLst>
                <a:ea typeface="微软雅黑" panose="020B0503020204020204" charset="-122"/>
                <a:cs typeface="Arial" panose="020B0604020202020204" pitchFamily="34" charset="0"/>
              </a:rPr>
              <a:t>onventional </a:t>
            </a:r>
            <a:r>
              <a:rPr lang="en-US" altLang="zh-CN" sz="2000" dirty="0">
                <a:solidFill>
                  <a:srgbClr val="000090"/>
                </a:solidFill>
                <a:effectLst>
                  <a:outerShdw blurRad="38100" dist="38100" dir="2700000" algn="tl">
                    <a:srgbClr val="000000">
                      <a:alpha val="43137"/>
                    </a:srgbClr>
                  </a:outerShdw>
                </a:effectLst>
                <a:ea typeface="微软雅黑" panose="020B0503020204020204" charset="-122"/>
                <a:cs typeface="Arial" panose="020B0604020202020204" pitchFamily="34" charset="0"/>
              </a:rPr>
              <a:t>approach</a:t>
            </a:r>
            <a:r>
              <a:rPr lang="zh-CN" altLang="en-US" sz="2000" dirty="0">
                <a:solidFill>
                  <a:srgbClr val="000090"/>
                </a:solidFill>
                <a:effectLst>
                  <a:outerShdw blurRad="38100" dist="38100" dir="2700000" algn="tl">
                    <a:srgbClr val="000000">
                      <a:alpha val="43137"/>
                    </a:srgbClr>
                  </a:outerShdw>
                </a:effectLst>
                <a:ea typeface="微软雅黑" panose="020B0503020204020204" charset="-122"/>
                <a:cs typeface="Arial" panose="020B0604020202020204" pitchFamily="34" charset="0"/>
              </a:rPr>
              <a:t>：</a:t>
            </a:r>
            <a:r>
              <a:rPr lang="en-US" altLang="zh-CN" sz="2000" b="1" dirty="0"/>
              <a:t>  </a:t>
            </a:r>
            <a:r>
              <a:rPr lang="en-US" altLang="zh-CN" sz="2000" b="1" dirty="0" smtClean="0"/>
              <a:t>        	</a:t>
            </a:r>
            <a:r>
              <a:rPr lang="en-US" altLang="zh-CN" sz="2000" dirty="0" err="1" smtClean="0">
                <a:solidFill>
                  <a:srgbClr val="000090"/>
                </a:solidFill>
                <a:effectLst>
                  <a:outerShdw blurRad="38100" dist="38100" dir="2700000" algn="tl">
                    <a:srgbClr val="000000">
                      <a:alpha val="43137"/>
                    </a:srgbClr>
                  </a:outerShdw>
                </a:effectLst>
                <a:ea typeface="微软雅黑" panose="020B0503020204020204" charset="-122"/>
                <a:cs typeface="Arial" panose="020B0604020202020204" pitchFamily="34" charset="0"/>
              </a:rPr>
              <a:t>desorption</a:t>
            </a:r>
            <a:r>
              <a:rPr lang="en-US" altLang="zh-CN" sz="2000" dirty="0" err="1">
                <a:solidFill>
                  <a:srgbClr val="000090"/>
                </a:solidFill>
                <a:effectLst>
                  <a:outerShdw blurRad="38100" dist="38100" dir="2700000" algn="tl">
                    <a:srgbClr val="000000">
                      <a:alpha val="43137"/>
                    </a:srgbClr>
                  </a:outerShdw>
                </a:effectLst>
                <a:ea typeface="微软雅黑" panose="020B0503020204020204" charset="-122"/>
                <a:cs typeface="Arial" panose="020B0604020202020204" pitchFamily="34" charset="0"/>
              </a:rPr>
              <a:t>,ionization</a:t>
            </a:r>
            <a:r>
              <a:rPr lang="en-US" altLang="zh-CN" sz="2000" dirty="0">
                <a:solidFill>
                  <a:srgbClr val="000090"/>
                </a:solidFill>
                <a:effectLst>
                  <a:outerShdw blurRad="38100" dist="38100" dir="2700000" algn="tl">
                    <a:srgbClr val="000000">
                      <a:alpha val="43137"/>
                    </a:srgbClr>
                  </a:outerShdw>
                </a:effectLst>
                <a:ea typeface="微软雅黑" panose="020B0503020204020204" charset="-122"/>
                <a:cs typeface="Arial" panose="020B0604020202020204" pitchFamily="34" charset="0"/>
              </a:rPr>
              <a:t> carry out simultaneously</a:t>
            </a:r>
          </a:p>
          <a:p>
            <a:pPr marL="601719" indent="-601719"/>
            <a:r>
              <a:rPr lang="en-US" altLang="zh-CN" sz="2000" dirty="0">
                <a:solidFill>
                  <a:srgbClr val="000090"/>
                </a:solidFill>
                <a:effectLst>
                  <a:outerShdw blurRad="38100" dist="38100" dir="2700000" algn="tl">
                    <a:srgbClr val="000000">
                      <a:alpha val="43137"/>
                    </a:srgbClr>
                  </a:outerShdw>
                </a:effectLst>
                <a:ea typeface="微软雅黑" panose="020B0503020204020204" charset="-122"/>
                <a:cs typeface="Arial" panose="020B0604020202020204" pitchFamily="34" charset="0"/>
              </a:rPr>
              <a:t>S</a:t>
            </a:r>
            <a:r>
              <a:rPr lang="en-US" altLang="zh-CN" sz="2000" dirty="0" smtClean="0">
                <a:solidFill>
                  <a:srgbClr val="000090"/>
                </a:solidFill>
                <a:effectLst>
                  <a:outerShdw blurRad="38100" dist="38100" dir="2700000" algn="tl">
                    <a:srgbClr val="000000">
                      <a:alpha val="43137"/>
                    </a:srgbClr>
                  </a:outerShdw>
                </a:effectLst>
                <a:ea typeface="微软雅黑" panose="020B0503020204020204" charset="-122"/>
                <a:cs typeface="Arial" panose="020B0604020202020204" pitchFamily="34" charset="0"/>
              </a:rPr>
              <a:t>ynchrotron</a:t>
            </a:r>
            <a:r>
              <a:rPr lang="en-US" altLang="zh-CN" sz="2000" dirty="0">
                <a:solidFill>
                  <a:srgbClr val="000090"/>
                </a:solidFill>
                <a:effectLst>
                  <a:outerShdw blurRad="38100" dist="38100" dir="2700000" algn="tl">
                    <a:srgbClr val="000000">
                      <a:alpha val="43137"/>
                    </a:srgbClr>
                  </a:outerShdw>
                </a:effectLst>
                <a:ea typeface="微软雅黑" panose="020B0503020204020204" charset="-122"/>
                <a:cs typeface="Arial" panose="020B0604020202020204" pitchFamily="34" charset="0"/>
              </a:rPr>
              <a:t> radiation </a:t>
            </a:r>
            <a:r>
              <a:rPr lang="zh-CN" altLang="en-US" sz="2000" dirty="0" smtClean="0">
                <a:solidFill>
                  <a:srgbClr val="000090"/>
                </a:solidFill>
                <a:effectLst>
                  <a:outerShdw blurRad="38100" dist="38100" dir="2700000" algn="tl">
                    <a:srgbClr val="000000">
                      <a:alpha val="43137"/>
                    </a:srgbClr>
                  </a:outerShdw>
                </a:effectLst>
                <a:ea typeface="微软雅黑" panose="020B0503020204020204" charset="-122"/>
                <a:cs typeface="Arial" panose="020B0604020202020204" pitchFamily="34" charset="0"/>
              </a:rPr>
              <a:t>：</a:t>
            </a:r>
            <a:r>
              <a:rPr lang="en-US" altLang="zh-CN" sz="2000" dirty="0" smtClean="0">
                <a:solidFill>
                  <a:srgbClr val="000090"/>
                </a:solidFill>
                <a:effectLst>
                  <a:outerShdw blurRad="38100" dist="38100" dir="2700000" algn="tl">
                    <a:srgbClr val="000000">
                      <a:alpha val="43137"/>
                    </a:srgbClr>
                  </a:outerShdw>
                </a:effectLst>
                <a:ea typeface="微软雅黑" panose="020B0503020204020204" charset="-122"/>
                <a:cs typeface="Arial" panose="020B0604020202020204" pitchFamily="34" charset="0"/>
              </a:rPr>
              <a:t>		</a:t>
            </a:r>
            <a:r>
              <a:rPr lang="en-US" altLang="zh-CN" sz="2000" dirty="0" err="1" smtClean="0">
                <a:solidFill>
                  <a:srgbClr val="000090"/>
                </a:solidFill>
                <a:effectLst>
                  <a:outerShdw blurRad="38100" dist="38100" dir="2700000" algn="tl">
                    <a:srgbClr val="000000">
                      <a:alpha val="43137"/>
                    </a:srgbClr>
                  </a:outerShdw>
                </a:effectLst>
                <a:ea typeface="微软雅黑" panose="020B0503020204020204" charset="-122"/>
                <a:cs typeface="Arial" panose="020B0604020202020204" pitchFamily="34" charset="0"/>
              </a:rPr>
              <a:t>desorption</a:t>
            </a:r>
            <a:r>
              <a:rPr lang="en-US" altLang="zh-CN" sz="2000" dirty="0" err="1">
                <a:solidFill>
                  <a:srgbClr val="000090"/>
                </a:solidFill>
                <a:effectLst>
                  <a:outerShdw blurRad="38100" dist="38100" dir="2700000" algn="tl">
                    <a:srgbClr val="000000">
                      <a:alpha val="43137"/>
                    </a:srgbClr>
                  </a:outerShdw>
                </a:effectLst>
                <a:ea typeface="微软雅黑" panose="020B0503020204020204" charset="-122"/>
                <a:cs typeface="Arial" panose="020B0604020202020204" pitchFamily="34" charset="0"/>
              </a:rPr>
              <a:t>,ionization</a:t>
            </a:r>
            <a:r>
              <a:rPr lang="en-US" altLang="zh-CN" sz="2000" dirty="0">
                <a:solidFill>
                  <a:srgbClr val="000090"/>
                </a:solidFill>
                <a:effectLst>
                  <a:outerShdw blurRad="38100" dist="38100" dir="2700000" algn="tl">
                    <a:srgbClr val="000000">
                      <a:alpha val="43137"/>
                    </a:srgbClr>
                  </a:outerShdw>
                </a:effectLst>
                <a:ea typeface="微软雅黑" panose="020B0503020204020204" charset="-122"/>
                <a:cs typeface="Arial" panose="020B0604020202020204" pitchFamily="34" charset="0"/>
              </a:rPr>
              <a:t>  carry out step by step</a:t>
            </a:r>
            <a:endParaRPr lang="zh-CN" altLang="en-US" sz="2000" dirty="0">
              <a:solidFill>
                <a:srgbClr val="000090"/>
              </a:solidFill>
              <a:effectLst>
                <a:outerShdw blurRad="38100" dist="38100" dir="2700000" algn="tl">
                  <a:srgbClr val="000000">
                    <a:alpha val="43137"/>
                  </a:srgbClr>
                </a:outerShdw>
              </a:effectLst>
              <a:ea typeface="微软雅黑" panose="020B0503020204020204" charset="-122"/>
              <a:cs typeface="Arial" panose="020B0604020202020204" pitchFamily="34" charset="0"/>
            </a:endParaRPr>
          </a:p>
        </p:txBody>
      </p:sp>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t="28666"/>
          <a:stretch>
            <a:fillRect/>
          </a:stretch>
        </p:blipFill>
        <p:spPr>
          <a:xfrm>
            <a:off x="3437931" y="5833727"/>
            <a:ext cx="2033714" cy="1150441"/>
          </a:xfrm>
          <a:prstGeom prst="rect">
            <a:avLst/>
          </a:prstGeom>
        </p:spPr>
      </p:pic>
      <p:sp>
        <p:nvSpPr>
          <p:cNvPr id="21" name="矩形 20"/>
          <p:cNvSpPr/>
          <p:nvPr/>
        </p:nvSpPr>
        <p:spPr>
          <a:xfrm>
            <a:off x="5867132" y="7020991"/>
            <a:ext cx="5186332" cy="431180"/>
          </a:xfrm>
          <a:prstGeom prst="rect">
            <a:avLst/>
          </a:prstGeom>
          <a:solidFill>
            <a:schemeClr val="bg1"/>
          </a:solidFill>
        </p:spPr>
        <p:txBody>
          <a:bodyPr wrap="none" lIns="106972" tIns="53485" rIns="106972" bIns="53485">
            <a:spAutoFit/>
          </a:bodyPr>
          <a:lstStyle/>
          <a:p>
            <a:r>
              <a:rPr lang="en-US" altLang="zh-CN" dirty="0">
                <a:solidFill>
                  <a:prstClr val="black"/>
                </a:solidFill>
                <a:effectLst>
                  <a:outerShdw blurRad="38100" dist="38100" dir="2700000" algn="tl">
                    <a:srgbClr val="000000">
                      <a:alpha val="43137"/>
                    </a:srgbClr>
                  </a:outerShdw>
                </a:effectLst>
                <a:ea typeface="微软雅黑" panose="020B0503020204020204" charset="-122"/>
                <a:cs typeface="Arial" panose="020B0604020202020204" pitchFamily="34" charset="0"/>
              </a:rPr>
              <a:t>Synchronous radiation national laboratory</a:t>
            </a:r>
            <a:endParaRPr lang="zh-CN" altLang="en-US" dirty="0">
              <a:solidFill>
                <a:prstClr val="black"/>
              </a:solidFill>
              <a:effectLst>
                <a:outerShdw blurRad="38100" dist="38100" dir="2700000" algn="tl">
                  <a:srgbClr val="000000">
                    <a:alpha val="43137"/>
                  </a:srgbClr>
                </a:outerShdw>
              </a:effectLst>
              <a:ea typeface="微软雅黑" panose="020B0503020204020204" charset="-122"/>
              <a:cs typeface="Arial" panose="020B0604020202020204" pitchFamily="34" charset="0"/>
            </a:endParaRPr>
          </a:p>
        </p:txBody>
      </p:sp>
      <p:pic>
        <p:nvPicPr>
          <p:cNvPr id="23" name="Picture 3"/>
          <p:cNvPicPr>
            <a:picLocks noChangeAspect="1" noChangeArrowheads="1"/>
          </p:cNvPicPr>
          <p:nvPr/>
        </p:nvPicPr>
        <p:blipFill>
          <a:blip r:embed="rId5" cstate="print"/>
          <a:srcRect/>
          <a:stretch>
            <a:fillRect/>
          </a:stretch>
        </p:blipFill>
        <p:spPr bwMode="auto">
          <a:xfrm>
            <a:off x="5753483" y="2748534"/>
            <a:ext cx="4925417" cy="2836278"/>
          </a:xfrm>
          <a:prstGeom prst="rect">
            <a:avLst/>
          </a:prstGeom>
          <a:noFill/>
          <a:ln w="38100">
            <a:solidFill>
              <a:schemeClr val="tx1"/>
            </a:solidFill>
            <a:miter lim="800000"/>
            <a:headEnd/>
            <a:tailEnd/>
          </a:ln>
          <a:effectLst/>
        </p:spPr>
      </p:pic>
      <p:pic>
        <p:nvPicPr>
          <p:cNvPr id="24" name="Picture 3"/>
          <p:cNvPicPr>
            <a:picLocks noChangeAspect="1" noChangeArrowheads="1"/>
          </p:cNvPicPr>
          <p:nvPr/>
        </p:nvPicPr>
        <p:blipFill>
          <a:blip r:embed="rId6" cstate="print"/>
          <a:srcRect/>
          <a:stretch>
            <a:fillRect/>
          </a:stretch>
        </p:blipFill>
        <p:spPr bwMode="auto">
          <a:xfrm>
            <a:off x="8906356" y="5785619"/>
            <a:ext cx="2036234" cy="1244608"/>
          </a:xfrm>
          <a:prstGeom prst="rect">
            <a:avLst/>
          </a:prstGeom>
          <a:noFill/>
          <a:ln w="9525">
            <a:noFill/>
            <a:miter lim="800000"/>
            <a:headEnd/>
            <a:tailEnd/>
          </a:ln>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t="29250"/>
          <a:stretch>
            <a:fillRect/>
          </a:stretch>
        </p:blipFill>
        <p:spPr>
          <a:xfrm>
            <a:off x="5553188" y="5824240"/>
            <a:ext cx="1234640" cy="1169417"/>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10366" y="5828311"/>
            <a:ext cx="1920581" cy="1161274"/>
          </a:xfrm>
          <a:prstGeom prst="rect">
            <a:avLst/>
          </a:prstGeom>
        </p:spPr>
      </p:pic>
      <p:sp>
        <p:nvSpPr>
          <p:cNvPr id="4" name="矩形 3"/>
          <p:cNvSpPr/>
          <p:nvPr/>
        </p:nvSpPr>
        <p:spPr>
          <a:xfrm>
            <a:off x="468287" y="1292302"/>
            <a:ext cx="10513169" cy="400097"/>
          </a:xfrm>
          <a:prstGeom prst="rect">
            <a:avLst/>
          </a:prstGeom>
        </p:spPr>
        <p:txBody>
          <a:bodyPr wrap="square" lIns="91430" tIns="45714" rIns="91430" bIns="45714">
            <a:spAutoFit/>
          </a:bodyPr>
          <a:lstStyle/>
          <a:p>
            <a:r>
              <a:rPr lang="en-US" altLang="zh-CN" sz="2000" b="1" dirty="0">
                <a:solidFill>
                  <a:srgbClr val="002060"/>
                </a:solidFill>
              </a:rPr>
              <a:t>3D high resolution chemical</a:t>
            </a:r>
            <a:r>
              <a:rPr lang="en-US" altLang="zh-CN" sz="2000" dirty="0"/>
              <a:t> </a:t>
            </a:r>
            <a:r>
              <a:rPr lang="en-US" altLang="zh-CN" sz="2000" b="1" dirty="0">
                <a:solidFill>
                  <a:srgbClr val="002060"/>
                </a:solidFill>
              </a:rPr>
              <a:t>pathology</a:t>
            </a:r>
            <a:r>
              <a:rPr lang="en-US" altLang="zh-CN" sz="2000" dirty="0"/>
              <a:t> </a:t>
            </a:r>
            <a:r>
              <a:rPr lang="en-US" altLang="zh-CN" sz="2000" b="1" dirty="0">
                <a:solidFill>
                  <a:srgbClr val="002060"/>
                </a:solidFill>
              </a:rPr>
              <a:t>analysis of whole histological sample </a:t>
            </a:r>
            <a:endParaRPr lang="zh-CN" altLang="en-US" sz="2000" b="1" dirty="0">
              <a:solidFill>
                <a:srgbClr val="002060"/>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170812928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057" y="1620391"/>
            <a:ext cx="1431925" cy="1540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5544" y="1548385"/>
            <a:ext cx="1087521" cy="1612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TextBox 43"/>
          <p:cNvSpPr txBox="1"/>
          <p:nvPr/>
        </p:nvSpPr>
        <p:spPr>
          <a:xfrm>
            <a:off x="6090183" y="5410219"/>
            <a:ext cx="523200" cy="661958"/>
          </a:xfrm>
          <a:prstGeom prst="rect">
            <a:avLst/>
          </a:prstGeom>
          <a:noFill/>
        </p:spPr>
        <p:txBody>
          <a:bodyPr vert="eaVert" wrap="square" lIns="91430" tIns="45714" rIns="91430" bIns="45714" rtlCol="0">
            <a:spAutoFit/>
          </a:bodyPr>
          <a:lstStyle/>
          <a:p>
            <a:r>
              <a:rPr lang="en-US" altLang="zh-CN" sz="1100" dirty="0"/>
              <a:t>Tissue</a:t>
            </a:r>
          </a:p>
          <a:p>
            <a:r>
              <a:rPr lang="en-US" altLang="zh-CN" sz="1100" dirty="0"/>
              <a:t>sample</a:t>
            </a:r>
            <a:endParaRPr lang="zh-CN" altLang="en-US" sz="1100" dirty="0"/>
          </a:p>
        </p:txBody>
      </p:sp>
      <p:pic>
        <p:nvPicPr>
          <p:cNvPr id="410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8308" y="5319496"/>
            <a:ext cx="884237" cy="105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6906" y="1620390"/>
            <a:ext cx="931863" cy="142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flipH="1">
            <a:off x="1289196" y="6921375"/>
            <a:ext cx="6612835" cy="461653"/>
          </a:xfrm>
          <a:prstGeom prst="rect">
            <a:avLst/>
          </a:prstGeom>
          <a:noFill/>
        </p:spPr>
        <p:txBody>
          <a:bodyPr wrap="square" lIns="91430" tIns="45714" rIns="91430" bIns="45714" rtlCol="0">
            <a:spAutoFit/>
          </a:bodyPr>
          <a:lstStyle/>
          <a:p>
            <a:pPr fontAlgn="base">
              <a:spcBef>
                <a:spcPct val="0"/>
              </a:spcBef>
              <a:spcAft>
                <a:spcPct val="0"/>
              </a:spcAft>
            </a:pPr>
            <a:r>
              <a:rPr lang="en-US" altLang="zh-CN" sz="1200" dirty="0">
                <a:solidFill>
                  <a:srgbClr val="000000"/>
                </a:solidFill>
              </a:rPr>
              <a:t>Qu et al, </a:t>
            </a:r>
            <a:r>
              <a:rPr lang="en-US" altLang="zh-CN" sz="1200" i="1" dirty="0">
                <a:solidFill>
                  <a:srgbClr val="000000"/>
                </a:solidFill>
              </a:rPr>
              <a:t>Cancer Cell</a:t>
            </a:r>
            <a:r>
              <a:rPr lang="en-US" altLang="zh-CN" sz="1200" dirty="0">
                <a:solidFill>
                  <a:srgbClr val="000000"/>
                </a:solidFill>
              </a:rPr>
              <a:t> 2017, </a:t>
            </a:r>
            <a:r>
              <a:rPr lang="en-US" altLang="zh-CN" sz="1200" i="1" dirty="0">
                <a:solidFill>
                  <a:srgbClr val="000000"/>
                </a:solidFill>
              </a:rPr>
              <a:t>Nature Methods </a:t>
            </a:r>
            <a:r>
              <a:rPr lang="en-US" altLang="zh-CN" sz="1200" dirty="0">
                <a:solidFill>
                  <a:srgbClr val="000000"/>
                </a:solidFill>
              </a:rPr>
              <a:t>2016, </a:t>
            </a:r>
            <a:r>
              <a:rPr lang="en-US" altLang="zh-CN" sz="1200" i="1" dirty="0">
                <a:solidFill>
                  <a:srgbClr val="000000"/>
                </a:solidFill>
              </a:rPr>
              <a:t>Cell Systems</a:t>
            </a:r>
            <a:r>
              <a:rPr lang="en-US" altLang="zh-CN" sz="1200" dirty="0">
                <a:solidFill>
                  <a:srgbClr val="000000"/>
                </a:solidFill>
              </a:rPr>
              <a:t> 2015, Wan and Qu et al </a:t>
            </a:r>
            <a:r>
              <a:rPr lang="en-US" altLang="zh-CN" sz="1200" i="1" dirty="0">
                <a:solidFill>
                  <a:srgbClr val="000000"/>
                </a:solidFill>
              </a:rPr>
              <a:t>Nature</a:t>
            </a:r>
            <a:r>
              <a:rPr lang="en-US" altLang="zh-CN" sz="1200" dirty="0">
                <a:solidFill>
                  <a:srgbClr val="000000"/>
                </a:solidFill>
              </a:rPr>
              <a:t> 2014</a:t>
            </a:r>
            <a:endParaRPr lang="en-US" sz="1200" dirty="0">
              <a:solidFill>
                <a:srgbClr val="000000"/>
              </a:solidFill>
            </a:endParaRPr>
          </a:p>
        </p:txBody>
      </p:sp>
      <p:sp>
        <p:nvSpPr>
          <p:cNvPr id="10" name="Rectangle 1016"/>
          <p:cNvSpPr>
            <a:spLocks noChangeArrowheads="1"/>
          </p:cNvSpPr>
          <p:nvPr/>
        </p:nvSpPr>
        <p:spPr bwMode="auto">
          <a:xfrm>
            <a:off x="180257" y="339061"/>
            <a:ext cx="8064895" cy="993298"/>
          </a:xfrm>
          <a:prstGeom prst="rect">
            <a:avLst/>
          </a:prstGeom>
          <a:solidFill>
            <a:schemeClr val="bg1"/>
          </a:solidFill>
          <a:ln>
            <a:noFill/>
          </a:ln>
        </p:spPr>
        <p:txBody>
          <a:bodyPr lIns="68553" tIns="34277" rIns="68553" bIns="34277" anchor="ctr"/>
          <a:lstStyle>
            <a:lvl1pPr algn="l">
              <a:defRPr>
                <a:solidFill>
                  <a:schemeClr val="tx1"/>
                </a:solidFill>
                <a:latin typeface="Arial" panose="020B0604020202020204" pitchFamily="34" charset="0"/>
                <a:ea typeface="宋体" panose="02010600030101010101" pitchFamily="2" charset="-122"/>
              </a:defRPr>
            </a:lvl1pPr>
            <a:lvl2pPr marL="1085850" indent="-285750" algn="l">
              <a:defRPr>
                <a:solidFill>
                  <a:schemeClr val="tx1"/>
                </a:solidFill>
                <a:latin typeface="Arial" panose="020B0604020202020204" pitchFamily="34" charset="0"/>
                <a:ea typeface="宋体" panose="02010600030101010101" pitchFamily="2" charset="-122"/>
              </a:defRPr>
            </a:lvl2pPr>
            <a:lvl3pPr marL="1494155" indent="-228600" algn="l">
              <a:defRPr>
                <a:solidFill>
                  <a:schemeClr val="tx1"/>
                </a:solidFill>
                <a:latin typeface="Arial" panose="020B0604020202020204" pitchFamily="34" charset="0"/>
                <a:ea typeface="宋体" panose="02010600030101010101" pitchFamily="2" charset="-122"/>
              </a:defRPr>
            </a:lvl3pPr>
            <a:lvl4pPr marL="1903730" indent="-228600" algn="l">
              <a:defRPr>
                <a:solidFill>
                  <a:schemeClr val="tx1"/>
                </a:solidFill>
                <a:latin typeface="Arial" panose="020B0604020202020204" pitchFamily="34" charset="0"/>
                <a:ea typeface="宋体" panose="02010600030101010101" pitchFamily="2" charset="-122"/>
              </a:defRPr>
            </a:lvl4pPr>
            <a:lvl5pPr marL="2310130" indent="-228600" algn="l">
              <a:defRPr>
                <a:solidFill>
                  <a:schemeClr val="tx1"/>
                </a:solidFill>
                <a:latin typeface="Arial" panose="020B0604020202020204" pitchFamily="34" charset="0"/>
                <a:ea typeface="宋体" panose="02010600030101010101" pitchFamily="2" charset="-122"/>
              </a:defRPr>
            </a:lvl5pPr>
            <a:lvl6pPr marL="276733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2453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8173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3893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500" b="1" dirty="0">
                <a:solidFill>
                  <a:srgbClr val="800000"/>
                </a:solidFill>
                <a:ea typeface="黑体"/>
                <a:cs typeface="Arial" panose="020B0604020202020204" pitchFamily="34" charset="0"/>
              </a:rPr>
              <a:t>TECHNICAL ADVANGTAGE: </a:t>
            </a:r>
            <a:endParaRPr lang="en-US" altLang="zh-CN" sz="2500" b="1" dirty="0" smtClean="0">
              <a:solidFill>
                <a:srgbClr val="800000"/>
              </a:solidFill>
              <a:ea typeface="黑体"/>
              <a:cs typeface="Arial" panose="020B0604020202020204" pitchFamily="34" charset="0"/>
            </a:endParaRPr>
          </a:p>
          <a:p>
            <a:r>
              <a:rPr lang="en-US" altLang="zh-CN" sz="2000" b="1" dirty="0" smtClean="0">
                <a:solidFill>
                  <a:srgbClr val="000090"/>
                </a:solidFill>
                <a:latin typeface="Calibri" panose="020F0502020204030204" charset="0"/>
                <a:ea typeface="黑体" panose="02010609060101010101" pitchFamily="49" charset="-122"/>
              </a:rPr>
              <a:t>Single </a:t>
            </a:r>
            <a:r>
              <a:rPr lang="en-US" altLang="zh-CN" sz="2000" b="1" dirty="0">
                <a:solidFill>
                  <a:srgbClr val="000090"/>
                </a:solidFill>
                <a:latin typeface="Calibri" panose="020F0502020204030204" charset="0"/>
                <a:ea typeface="黑体" panose="02010609060101010101" pitchFamily="49" charset="-122"/>
              </a:rPr>
              <a:t>cell </a:t>
            </a:r>
            <a:r>
              <a:rPr lang="en-US" altLang="zh-CN" sz="2000" b="1" dirty="0" err="1">
                <a:solidFill>
                  <a:srgbClr val="000090"/>
                </a:solidFill>
                <a:latin typeface="Calibri" panose="020F0502020204030204" charset="0"/>
                <a:ea typeface="黑体" panose="02010609060101010101" pitchFamily="49" charset="-122"/>
              </a:rPr>
              <a:t>sequecing+Deep</a:t>
            </a:r>
            <a:r>
              <a:rPr lang="en-US" altLang="zh-CN" sz="2000" b="1" dirty="0">
                <a:solidFill>
                  <a:srgbClr val="000090"/>
                </a:solidFill>
                <a:latin typeface="Calibri" panose="020F0502020204030204" charset="0"/>
                <a:ea typeface="黑体" panose="02010609060101010101" pitchFamily="49" charset="-122"/>
              </a:rPr>
              <a:t> learning</a:t>
            </a:r>
            <a:r>
              <a:rPr lang="zh-CN" altLang="en-US" sz="2000" b="1" dirty="0" smtClean="0">
                <a:solidFill>
                  <a:srgbClr val="000090"/>
                </a:solidFill>
                <a:latin typeface="Calibri" panose="020F0502020204030204" charset="0"/>
                <a:ea typeface="黑体" panose="02010609060101010101" pitchFamily="49" charset="-122"/>
              </a:rPr>
              <a:t>：</a:t>
            </a:r>
            <a:r>
              <a:rPr lang="en-US" altLang="zh-CN" sz="2000" b="1" dirty="0" smtClean="0">
                <a:solidFill>
                  <a:srgbClr val="000090"/>
                </a:solidFill>
                <a:latin typeface="Calibri" panose="020F0502020204030204" charset="0"/>
                <a:ea typeface="黑体" panose="02010609060101010101" pitchFamily="49" charset="-122"/>
              </a:rPr>
              <a:t>Precision </a:t>
            </a:r>
            <a:r>
              <a:rPr lang="en-US" altLang="zh-CN" sz="2000" b="1" dirty="0">
                <a:solidFill>
                  <a:srgbClr val="000090"/>
                </a:solidFill>
                <a:latin typeface="Calibri" panose="020F0502020204030204" charset="0"/>
                <a:ea typeface="黑体" panose="02010609060101010101" pitchFamily="49" charset="-122"/>
              </a:rPr>
              <a:t>medicine for </a:t>
            </a:r>
            <a:r>
              <a:rPr lang="en-US" altLang="zh-CN" sz="2000" b="1" dirty="0" smtClean="0">
                <a:solidFill>
                  <a:srgbClr val="000090"/>
                </a:solidFill>
                <a:latin typeface="Calibri" panose="020F0502020204030204" charset="0"/>
                <a:ea typeface="黑体" panose="02010609060101010101" pitchFamily="49" charset="-122"/>
              </a:rPr>
              <a:t>brain </a:t>
            </a:r>
            <a:r>
              <a:rPr lang="en-US" altLang="zh-CN" sz="2000" b="1" dirty="0">
                <a:solidFill>
                  <a:srgbClr val="000090"/>
                </a:solidFill>
                <a:latin typeface="Calibri" panose="020F0502020204030204" charset="0"/>
                <a:ea typeface="黑体" panose="02010609060101010101" pitchFamily="49" charset="-122"/>
              </a:rPr>
              <a:t>diseases</a:t>
            </a:r>
            <a:endParaRPr lang="zh-CN" altLang="en-US" sz="2000" b="1" dirty="0">
              <a:solidFill>
                <a:srgbClr val="000090"/>
              </a:solidFill>
              <a:latin typeface="Calibri" panose="020F0502020204030204" charset="0"/>
              <a:ea typeface="黑体" panose="02010609060101010101" pitchFamily="49" charset="-122"/>
            </a:endParaRPr>
          </a:p>
        </p:txBody>
      </p:sp>
      <p:sp>
        <p:nvSpPr>
          <p:cNvPr id="6" name="矩形 5"/>
          <p:cNvSpPr/>
          <p:nvPr/>
        </p:nvSpPr>
        <p:spPr>
          <a:xfrm rot="16200000">
            <a:off x="488551" y="2195393"/>
            <a:ext cx="1458078" cy="472010"/>
          </a:xfrm>
          <a:prstGeom prst="rect">
            <a:avLst/>
          </a:prstGeom>
        </p:spPr>
        <p:txBody>
          <a:bodyPr wrap="square" lIns="91430" tIns="45714" rIns="91430" bIns="45714">
            <a:spAutoFit/>
          </a:bodyPr>
          <a:lstStyle/>
          <a:p>
            <a:pPr algn="ctr"/>
            <a:r>
              <a:rPr lang="en-US" altLang="zh-CN" sz="1200" b="1" dirty="0"/>
              <a:t>Big data </a:t>
            </a:r>
          </a:p>
          <a:p>
            <a:pPr algn="ctr"/>
            <a:r>
              <a:rPr lang="en-US" altLang="zh-CN" sz="1200" b="1" dirty="0"/>
              <a:t>analysis platform</a:t>
            </a:r>
            <a:endParaRPr lang="zh-CN" altLang="en-US" sz="1200" b="1" dirty="0"/>
          </a:p>
        </p:txBody>
      </p:sp>
      <p:sp>
        <p:nvSpPr>
          <p:cNvPr id="7" name="圆角矩形 6"/>
          <p:cNvSpPr/>
          <p:nvPr/>
        </p:nvSpPr>
        <p:spPr>
          <a:xfrm>
            <a:off x="1535945" y="1548384"/>
            <a:ext cx="7429288" cy="1812223"/>
          </a:xfrm>
          <a:prstGeom prst="roundRect">
            <a:avLst/>
          </a:prstGeom>
          <a:noFill/>
          <a:ln>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zh-CN" altLang="en-US"/>
          </a:p>
        </p:txBody>
      </p:sp>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40497" y="1548383"/>
            <a:ext cx="554037" cy="46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组合 10"/>
          <p:cNvGrpSpPr/>
          <p:nvPr/>
        </p:nvGrpSpPr>
        <p:grpSpPr>
          <a:xfrm>
            <a:off x="1548409" y="2052441"/>
            <a:ext cx="2544286" cy="769441"/>
            <a:chOff x="1764432" y="2246745"/>
            <a:chExt cx="2544286" cy="769441"/>
          </a:xfrm>
        </p:grpSpPr>
        <p:sp>
          <p:nvSpPr>
            <p:cNvPr id="8" name="矩形 7"/>
            <p:cNvSpPr/>
            <p:nvPr/>
          </p:nvSpPr>
          <p:spPr>
            <a:xfrm>
              <a:off x="1764432" y="2246745"/>
              <a:ext cx="2544286" cy="769441"/>
            </a:xfrm>
            <a:prstGeom prst="rect">
              <a:avLst/>
            </a:prstGeom>
            <a:ln w="28575">
              <a:noFill/>
            </a:ln>
          </p:spPr>
          <p:txBody>
            <a:bodyPr wrap="none">
              <a:spAutoFit/>
            </a:bodyPr>
            <a:lstStyle/>
            <a:p>
              <a:r>
                <a:rPr lang="en-US" altLang="zh-CN" sz="1100" dirty="0"/>
                <a:t>Chromatin blank site/</a:t>
              </a:r>
            </a:p>
            <a:p>
              <a:r>
                <a:rPr lang="en-US" altLang="zh-CN" sz="1100" dirty="0"/>
                <a:t>Active DNA transcription sites/</a:t>
              </a:r>
            </a:p>
            <a:p>
              <a:r>
                <a:rPr lang="en-US" altLang="zh-CN" sz="1100" dirty="0"/>
                <a:t>Chromatin adhesion non-coding RNA</a:t>
              </a:r>
            </a:p>
            <a:p>
              <a:endParaRPr lang="zh-CN" altLang="en-US" sz="1100" dirty="0"/>
            </a:p>
          </p:txBody>
        </p:sp>
        <p:sp>
          <p:nvSpPr>
            <p:cNvPr id="9" name="矩形 8"/>
            <p:cNvSpPr/>
            <p:nvPr/>
          </p:nvSpPr>
          <p:spPr>
            <a:xfrm>
              <a:off x="1764432" y="2246745"/>
              <a:ext cx="2297424" cy="597782"/>
            </a:xfrm>
            <a:prstGeom prst="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TextBox 11"/>
          <p:cNvSpPr txBox="1"/>
          <p:nvPr/>
        </p:nvSpPr>
        <p:spPr>
          <a:xfrm>
            <a:off x="2268488" y="2628504"/>
            <a:ext cx="1440160" cy="600152"/>
          </a:xfrm>
          <a:prstGeom prst="rect">
            <a:avLst/>
          </a:prstGeom>
          <a:noFill/>
        </p:spPr>
        <p:txBody>
          <a:bodyPr wrap="square" lIns="91430" tIns="45714" rIns="91430" bIns="45714" rtlCol="0">
            <a:spAutoFit/>
          </a:bodyPr>
          <a:lstStyle/>
          <a:p>
            <a:r>
              <a:rPr lang="en-US" altLang="zh-CN" sz="1100" dirty="0"/>
              <a:t>ATAC-</a:t>
            </a:r>
            <a:r>
              <a:rPr lang="en-US" altLang="zh-CN" sz="1100" dirty="0" err="1"/>
              <a:t>seq</a:t>
            </a:r>
            <a:endParaRPr lang="en-US" altLang="zh-CN" sz="1100" dirty="0"/>
          </a:p>
          <a:p>
            <a:r>
              <a:rPr lang="en-US" altLang="zh-CN" sz="1100" dirty="0"/>
              <a:t>Single cell-</a:t>
            </a:r>
            <a:r>
              <a:rPr lang="en-US" altLang="zh-CN" sz="1100" dirty="0" err="1"/>
              <a:t>seq</a:t>
            </a:r>
            <a:endParaRPr lang="en-US" altLang="zh-CN" sz="1100" dirty="0"/>
          </a:p>
          <a:p>
            <a:r>
              <a:rPr lang="en-US" altLang="zh-CN" sz="1100" dirty="0" err="1"/>
              <a:t>PIRCh-seq</a:t>
            </a:r>
            <a:endParaRPr lang="zh-CN" altLang="en-US" sz="1100" dirty="0"/>
          </a:p>
        </p:txBody>
      </p:sp>
      <p:sp>
        <p:nvSpPr>
          <p:cNvPr id="17" name="矩形 16"/>
          <p:cNvSpPr/>
          <p:nvPr/>
        </p:nvSpPr>
        <p:spPr>
          <a:xfrm>
            <a:off x="4356721" y="1476376"/>
            <a:ext cx="2615042" cy="261598"/>
          </a:xfrm>
          <a:prstGeom prst="rect">
            <a:avLst/>
          </a:prstGeom>
        </p:spPr>
        <p:txBody>
          <a:bodyPr wrap="none" lIns="91430" tIns="45714" rIns="91430" bIns="45714">
            <a:spAutoFit/>
          </a:bodyPr>
          <a:lstStyle/>
          <a:p>
            <a:r>
              <a:rPr lang="en-US" altLang="zh-CN" sz="1100" dirty="0"/>
              <a:t>Disease specificity regulatory networks</a:t>
            </a:r>
            <a:endParaRPr lang="zh-CN" altLang="en-US" sz="1100" dirty="0"/>
          </a:p>
        </p:txBody>
      </p:sp>
      <p:sp>
        <p:nvSpPr>
          <p:cNvPr id="18" name="TextBox 17"/>
          <p:cNvSpPr txBox="1"/>
          <p:nvPr/>
        </p:nvSpPr>
        <p:spPr>
          <a:xfrm>
            <a:off x="4788768" y="1764407"/>
            <a:ext cx="1368152" cy="261598"/>
          </a:xfrm>
          <a:prstGeom prst="rect">
            <a:avLst/>
          </a:prstGeom>
          <a:noFill/>
          <a:ln w="28575">
            <a:solidFill>
              <a:schemeClr val="bg2">
                <a:lumMod val="50000"/>
              </a:schemeClr>
            </a:solidFill>
          </a:ln>
        </p:spPr>
        <p:txBody>
          <a:bodyPr wrap="square" lIns="91430" tIns="45714" rIns="91430" bIns="45714" rtlCol="0">
            <a:spAutoFit/>
          </a:bodyPr>
          <a:lstStyle/>
          <a:p>
            <a:r>
              <a:rPr lang="en-US" altLang="zh-CN" sz="1100" dirty="0"/>
              <a:t>Normal vs patients</a:t>
            </a:r>
            <a:endParaRPr lang="zh-CN" altLang="en-US" sz="1100" dirty="0"/>
          </a:p>
        </p:txBody>
      </p:sp>
      <p:sp>
        <p:nvSpPr>
          <p:cNvPr id="19" name="矩形 18"/>
          <p:cNvSpPr/>
          <p:nvPr/>
        </p:nvSpPr>
        <p:spPr>
          <a:xfrm>
            <a:off x="4405030" y="1980432"/>
            <a:ext cx="2654303" cy="261598"/>
          </a:xfrm>
          <a:prstGeom prst="rect">
            <a:avLst/>
          </a:prstGeom>
        </p:spPr>
        <p:txBody>
          <a:bodyPr wrap="none" lIns="91430" tIns="45714" rIns="91430" bIns="45714">
            <a:spAutoFit/>
          </a:bodyPr>
          <a:lstStyle/>
          <a:p>
            <a:r>
              <a:rPr lang="en-US" altLang="zh-CN" sz="1100" dirty="0"/>
              <a:t>Patients  specificity regulatory networks</a:t>
            </a:r>
            <a:endParaRPr lang="zh-CN" altLang="en-US" sz="1100" dirty="0"/>
          </a:p>
        </p:txBody>
      </p:sp>
      <p:sp>
        <p:nvSpPr>
          <p:cNvPr id="28" name="TextBox 27"/>
          <p:cNvSpPr txBox="1"/>
          <p:nvPr/>
        </p:nvSpPr>
        <p:spPr>
          <a:xfrm>
            <a:off x="4788768" y="2238266"/>
            <a:ext cx="1368152" cy="430875"/>
          </a:xfrm>
          <a:prstGeom prst="rect">
            <a:avLst/>
          </a:prstGeom>
          <a:noFill/>
          <a:ln w="28575">
            <a:solidFill>
              <a:schemeClr val="bg2">
                <a:lumMod val="50000"/>
              </a:schemeClr>
            </a:solidFill>
          </a:ln>
        </p:spPr>
        <p:txBody>
          <a:bodyPr wrap="square" lIns="91430" tIns="45714" rIns="91430" bIns="45714" rtlCol="0">
            <a:spAutoFit/>
          </a:bodyPr>
          <a:lstStyle/>
          <a:p>
            <a:r>
              <a:rPr lang="en-US" altLang="zh-CN" sz="1100" dirty="0"/>
              <a:t>patients vs patients</a:t>
            </a:r>
            <a:endParaRPr lang="zh-CN" altLang="en-US" sz="1100" dirty="0"/>
          </a:p>
        </p:txBody>
      </p:sp>
      <p:sp>
        <p:nvSpPr>
          <p:cNvPr id="21" name="矩形 20"/>
          <p:cNvSpPr/>
          <p:nvPr/>
        </p:nvSpPr>
        <p:spPr>
          <a:xfrm>
            <a:off x="4405029" y="2484489"/>
            <a:ext cx="2348412" cy="261598"/>
          </a:xfrm>
          <a:prstGeom prst="rect">
            <a:avLst/>
          </a:prstGeom>
        </p:spPr>
        <p:txBody>
          <a:bodyPr wrap="none" lIns="91430" tIns="45714" rIns="91430" bIns="45714">
            <a:spAutoFit/>
          </a:bodyPr>
          <a:lstStyle/>
          <a:p>
            <a:r>
              <a:rPr lang="en-US" altLang="zh-CN" sz="1100" dirty="0"/>
              <a:t>Cell specificity regulatory networks</a:t>
            </a:r>
            <a:endParaRPr lang="zh-CN" altLang="en-US" sz="1100" dirty="0"/>
          </a:p>
        </p:txBody>
      </p:sp>
      <p:sp>
        <p:nvSpPr>
          <p:cNvPr id="29" name="TextBox 28"/>
          <p:cNvSpPr txBox="1"/>
          <p:nvPr/>
        </p:nvSpPr>
        <p:spPr>
          <a:xfrm>
            <a:off x="4796354" y="2760325"/>
            <a:ext cx="1368152" cy="261598"/>
          </a:xfrm>
          <a:prstGeom prst="rect">
            <a:avLst/>
          </a:prstGeom>
          <a:noFill/>
          <a:ln w="28575">
            <a:solidFill>
              <a:schemeClr val="bg2">
                <a:lumMod val="50000"/>
              </a:schemeClr>
            </a:solidFill>
          </a:ln>
        </p:spPr>
        <p:txBody>
          <a:bodyPr wrap="square" lIns="91430" tIns="45714" rIns="91430" bIns="45714" rtlCol="0">
            <a:spAutoFit/>
          </a:bodyPr>
          <a:lstStyle/>
          <a:p>
            <a:r>
              <a:rPr lang="en-US" altLang="zh-CN" sz="1100" dirty="0"/>
              <a:t>Cells vs cells</a:t>
            </a:r>
            <a:endParaRPr lang="zh-CN" altLang="en-US" sz="1100" dirty="0"/>
          </a:p>
        </p:txBody>
      </p:sp>
      <p:pic>
        <p:nvPicPr>
          <p:cNvPr id="4103" name="Picture 7"/>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72611" y="1404368"/>
            <a:ext cx="1555200" cy="10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矩形 21"/>
          <p:cNvSpPr/>
          <p:nvPr/>
        </p:nvSpPr>
        <p:spPr>
          <a:xfrm>
            <a:off x="9137301" y="2340473"/>
            <a:ext cx="1995889" cy="261598"/>
          </a:xfrm>
          <a:prstGeom prst="rect">
            <a:avLst/>
          </a:prstGeom>
        </p:spPr>
        <p:txBody>
          <a:bodyPr wrap="none" lIns="91430" tIns="45714" rIns="91430" bIns="45714">
            <a:spAutoFit/>
          </a:bodyPr>
          <a:lstStyle/>
          <a:p>
            <a:r>
              <a:rPr lang="en-US" altLang="zh-CN" sz="1100" dirty="0"/>
              <a:t>High performance computing</a:t>
            </a:r>
            <a:endParaRPr lang="zh-CN" altLang="en-US" sz="1100" dirty="0"/>
          </a:p>
        </p:txBody>
      </p:sp>
      <p:pic>
        <p:nvPicPr>
          <p:cNvPr id="4104" name="Picture 8"/>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72611" y="2556496"/>
            <a:ext cx="1555200" cy="10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矩形 22"/>
          <p:cNvSpPr/>
          <p:nvPr/>
        </p:nvSpPr>
        <p:spPr>
          <a:xfrm>
            <a:off x="9137301" y="3492601"/>
            <a:ext cx="1752884" cy="261598"/>
          </a:xfrm>
          <a:prstGeom prst="rect">
            <a:avLst/>
          </a:prstGeom>
        </p:spPr>
        <p:txBody>
          <a:bodyPr wrap="none" lIns="91430" tIns="45714" rIns="91430" bIns="45714">
            <a:spAutoFit/>
          </a:bodyPr>
          <a:lstStyle/>
          <a:p>
            <a:r>
              <a:rPr lang="en-US" altLang="zh-CN" sz="1100" dirty="0"/>
              <a:t>Deep learning algorithms</a:t>
            </a:r>
            <a:endParaRPr lang="zh-CN" altLang="en-US" sz="1100" dirty="0"/>
          </a:p>
        </p:txBody>
      </p:sp>
      <p:sp>
        <p:nvSpPr>
          <p:cNvPr id="36" name="矩形 35"/>
          <p:cNvSpPr/>
          <p:nvPr/>
        </p:nvSpPr>
        <p:spPr>
          <a:xfrm rot="16200000">
            <a:off x="354150" y="3828175"/>
            <a:ext cx="1698056" cy="461653"/>
          </a:xfrm>
          <a:prstGeom prst="rect">
            <a:avLst/>
          </a:prstGeom>
        </p:spPr>
        <p:txBody>
          <a:bodyPr wrap="none" lIns="91430" tIns="45714" rIns="91430" bIns="45714">
            <a:spAutoFit/>
          </a:bodyPr>
          <a:lstStyle/>
          <a:p>
            <a:pPr algn="ctr"/>
            <a:r>
              <a:rPr lang="en-US" altLang="zh-CN" sz="1200" b="1" dirty="0"/>
              <a:t>High throughput </a:t>
            </a:r>
          </a:p>
          <a:p>
            <a:pPr algn="ctr"/>
            <a:r>
              <a:rPr lang="en-US" altLang="zh-CN" sz="1200" b="1" dirty="0"/>
              <a:t>sequencing platform</a:t>
            </a:r>
            <a:endParaRPr lang="zh-CN" altLang="en-US" sz="1200" b="1" dirty="0"/>
          </a:p>
        </p:txBody>
      </p:sp>
      <p:sp>
        <p:nvSpPr>
          <p:cNvPr id="38" name="圆角矩形 37"/>
          <p:cNvSpPr/>
          <p:nvPr/>
        </p:nvSpPr>
        <p:spPr>
          <a:xfrm>
            <a:off x="1535945" y="3644398"/>
            <a:ext cx="7429288" cy="1059542"/>
          </a:xfrm>
          <a:prstGeom prst="roundRect">
            <a:avLst/>
          </a:prstGeom>
          <a:noFill/>
          <a:ln>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zh-CN" altLang="en-US"/>
          </a:p>
        </p:txBody>
      </p:sp>
      <p:sp>
        <p:nvSpPr>
          <p:cNvPr id="26" name="TextBox 25"/>
          <p:cNvSpPr txBox="1"/>
          <p:nvPr/>
        </p:nvSpPr>
        <p:spPr>
          <a:xfrm>
            <a:off x="3257654" y="3678426"/>
            <a:ext cx="1584177" cy="261598"/>
          </a:xfrm>
          <a:prstGeom prst="rect">
            <a:avLst/>
          </a:prstGeom>
          <a:solidFill>
            <a:srgbClr val="990000"/>
          </a:solidFill>
        </p:spPr>
        <p:txBody>
          <a:bodyPr wrap="square" lIns="91430" tIns="45714" rIns="91430" bIns="45714" rtlCol="0">
            <a:spAutoFit/>
          </a:bodyPr>
          <a:lstStyle/>
          <a:p>
            <a:r>
              <a:rPr lang="en-US" altLang="zh-CN" sz="1100" b="1" dirty="0">
                <a:solidFill>
                  <a:schemeClr val="bg1"/>
                </a:solidFill>
              </a:rPr>
              <a:t>Single cell ATAC-</a:t>
            </a:r>
            <a:r>
              <a:rPr lang="en-US" altLang="zh-CN" sz="1100" b="1" dirty="0" err="1">
                <a:solidFill>
                  <a:schemeClr val="bg1"/>
                </a:solidFill>
              </a:rPr>
              <a:t>seq</a:t>
            </a:r>
            <a:endParaRPr lang="zh-CN" altLang="en-US" sz="1100" b="1" dirty="0">
              <a:solidFill>
                <a:schemeClr val="bg1"/>
              </a:solidFill>
            </a:endParaRPr>
          </a:p>
        </p:txBody>
      </p:sp>
      <p:sp>
        <p:nvSpPr>
          <p:cNvPr id="41" name="TextBox 40"/>
          <p:cNvSpPr txBox="1"/>
          <p:nvPr/>
        </p:nvSpPr>
        <p:spPr>
          <a:xfrm>
            <a:off x="1620418" y="3678426"/>
            <a:ext cx="1447746" cy="261598"/>
          </a:xfrm>
          <a:prstGeom prst="rect">
            <a:avLst/>
          </a:prstGeom>
          <a:solidFill>
            <a:srgbClr val="339966"/>
          </a:solidFill>
        </p:spPr>
        <p:txBody>
          <a:bodyPr wrap="square" lIns="91430" tIns="45714" rIns="91430" bIns="45714" rtlCol="0">
            <a:spAutoFit/>
          </a:bodyPr>
          <a:lstStyle/>
          <a:p>
            <a:r>
              <a:rPr lang="en-US" altLang="zh-CN" sz="1100" b="1" dirty="0">
                <a:solidFill>
                  <a:schemeClr val="bg1"/>
                </a:solidFill>
              </a:rPr>
              <a:t>          ATAC-</a:t>
            </a:r>
            <a:r>
              <a:rPr lang="en-US" altLang="zh-CN" sz="1100" b="1" dirty="0" err="1">
                <a:solidFill>
                  <a:schemeClr val="bg1"/>
                </a:solidFill>
              </a:rPr>
              <a:t>seq</a:t>
            </a:r>
            <a:endParaRPr lang="zh-CN" altLang="en-US" sz="1100" b="1" dirty="0">
              <a:solidFill>
                <a:schemeClr val="bg1"/>
              </a:solidFill>
            </a:endParaRPr>
          </a:p>
        </p:txBody>
      </p:sp>
      <p:sp>
        <p:nvSpPr>
          <p:cNvPr id="42" name="TextBox 41"/>
          <p:cNvSpPr txBox="1"/>
          <p:nvPr/>
        </p:nvSpPr>
        <p:spPr>
          <a:xfrm>
            <a:off x="5031323" y="3678426"/>
            <a:ext cx="1584177" cy="261598"/>
          </a:xfrm>
          <a:prstGeom prst="rect">
            <a:avLst/>
          </a:prstGeom>
          <a:solidFill>
            <a:srgbClr val="7030A0"/>
          </a:solidFill>
        </p:spPr>
        <p:txBody>
          <a:bodyPr wrap="square" lIns="91430" tIns="45714" rIns="91430" bIns="45714" rtlCol="0">
            <a:spAutoFit/>
          </a:bodyPr>
          <a:lstStyle/>
          <a:p>
            <a:r>
              <a:rPr lang="en-US" altLang="zh-CN" sz="1100" b="1" dirty="0">
                <a:solidFill>
                  <a:schemeClr val="bg1"/>
                </a:solidFill>
              </a:rPr>
              <a:t>Single cell RNA-</a:t>
            </a:r>
            <a:r>
              <a:rPr lang="en-US" altLang="zh-CN" sz="1100" b="1" dirty="0" err="1">
                <a:solidFill>
                  <a:schemeClr val="bg1"/>
                </a:solidFill>
              </a:rPr>
              <a:t>seq</a:t>
            </a:r>
            <a:endParaRPr lang="zh-CN" altLang="en-US" sz="1100" b="1" dirty="0">
              <a:solidFill>
                <a:schemeClr val="bg1"/>
              </a:solidFill>
            </a:endParaRPr>
          </a:p>
        </p:txBody>
      </p:sp>
      <p:sp>
        <p:nvSpPr>
          <p:cNvPr id="43" name="TextBox 42"/>
          <p:cNvSpPr txBox="1"/>
          <p:nvPr/>
        </p:nvSpPr>
        <p:spPr>
          <a:xfrm>
            <a:off x="6804992" y="3678426"/>
            <a:ext cx="1584177" cy="261598"/>
          </a:xfrm>
          <a:prstGeom prst="rect">
            <a:avLst/>
          </a:prstGeom>
          <a:solidFill>
            <a:srgbClr val="003399"/>
          </a:solidFill>
        </p:spPr>
        <p:txBody>
          <a:bodyPr wrap="square" lIns="91430" tIns="45714" rIns="91430" bIns="45714" rtlCol="0">
            <a:spAutoFit/>
          </a:bodyPr>
          <a:lstStyle/>
          <a:p>
            <a:r>
              <a:rPr lang="en-US" altLang="zh-CN" sz="1100" b="1" dirty="0">
                <a:solidFill>
                  <a:schemeClr val="bg1"/>
                </a:solidFill>
              </a:rPr>
              <a:t>           </a:t>
            </a:r>
            <a:r>
              <a:rPr lang="en-US" altLang="zh-CN" sz="1100" b="1" dirty="0" err="1">
                <a:solidFill>
                  <a:schemeClr val="bg1"/>
                </a:solidFill>
              </a:rPr>
              <a:t>RIRCh-seq</a:t>
            </a:r>
            <a:endParaRPr lang="zh-CN" altLang="en-US" sz="1100" b="1" dirty="0">
              <a:solidFill>
                <a:schemeClr val="bg1"/>
              </a:solidFill>
            </a:endParaRPr>
          </a:p>
        </p:txBody>
      </p:sp>
      <p:sp>
        <p:nvSpPr>
          <p:cNvPr id="30" name="矩形 29"/>
          <p:cNvSpPr/>
          <p:nvPr/>
        </p:nvSpPr>
        <p:spPr>
          <a:xfrm>
            <a:off x="1585108" y="3924647"/>
            <a:ext cx="1671412" cy="430875"/>
          </a:xfrm>
          <a:prstGeom prst="rect">
            <a:avLst/>
          </a:prstGeom>
        </p:spPr>
        <p:txBody>
          <a:bodyPr wrap="none" lIns="91430" tIns="45714" rIns="91430" bIns="45714">
            <a:spAutoFit/>
          </a:bodyPr>
          <a:lstStyle/>
          <a:p>
            <a:r>
              <a:rPr lang="en-US" altLang="zh-CN" sz="1100" dirty="0"/>
              <a:t>Whole genome DNA</a:t>
            </a:r>
          </a:p>
          <a:p>
            <a:r>
              <a:rPr lang="en-US" altLang="zh-CN" sz="1100" dirty="0"/>
              <a:t> active transcription site</a:t>
            </a:r>
            <a:endParaRPr lang="zh-CN" altLang="en-US" sz="1100" dirty="0"/>
          </a:p>
        </p:txBody>
      </p:sp>
      <p:sp>
        <p:nvSpPr>
          <p:cNvPr id="45" name="矩形 44"/>
          <p:cNvSpPr/>
          <p:nvPr/>
        </p:nvSpPr>
        <p:spPr>
          <a:xfrm>
            <a:off x="3132585" y="3924647"/>
            <a:ext cx="2040122" cy="430875"/>
          </a:xfrm>
          <a:prstGeom prst="rect">
            <a:avLst/>
          </a:prstGeom>
        </p:spPr>
        <p:txBody>
          <a:bodyPr wrap="none" lIns="91430" tIns="45714" rIns="91430" bIns="45714">
            <a:spAutoFit/>
          </a:bodyPr>
          <a:lstStyle/>
          <a:p>
            <a:r>
              <a:rPr lang="en-US" altLang="zh-CN" sz="1100" dirty="0"/>
              <a:t>Whole genome DNA of single </a:t>
            </a:r>
          </a:p>
          <a:p>
            <a:r>
              <a:rPr lang="en-US" altLang="zh-CN" sz="1100" dirty="0"/>
              <a:t>Cell active transcription site</a:t>
            </a:r>
            <a:endParaRPr lang="zh-CN" altLang="en-US" sz="1100" dirty="0"/>
          </a:p>
        </p:txBody>
      </p:sp>
      <p:sp>
        <p:nvSpPr>
          <p:cNvPr id="31" name="矩形 30"/>
          <p:cNvSpPr/>
          <p:nvPr/>
        </p:nvSpPr>
        <p:spPr>
          <a:xfrm>
            <a:off x="5095082" y="3924648"/>
            <a:ext cx="1637903" cy="769429"/>
          </a:xfrm>
          <a:prstGeom prst="rect">
            <a:avLst/>
          </a:prstGeom>
        </p:spPr>
        <p:txBody>
          <a:bodyPr wrap="square" lIns="91430" tIns="45714" rIns="91430" bIns="45714">
            <a:spAutoFit/>
          </a:bodyPr>
          <a:lstStyle/>
          <a:p>
            <a:r>
              <a:rPr lang="en-US" altLang="zh-CN" sz="1100" dirty="0"/>
              <a:t>Single-cell transcriptome </a:t>
            </a:r>
          </a:p>
          <a:p>
            <a:r>
              <a:rPr lang="en-US" altLang="zh-CN" sz="1100" dirty="0"/>
              <a:t>RNA expression quantity</a:t>
            </a:r>
            <a:endParaRPr lang="zh-CN" altLang="en-US" sz="1100" dirty="0"/>
          </a:p>
        </p:txBody>
      </p:sp>
      <p:sp>
        <p:nvSpPr>
          <p:cNvPr id="47" name="矩形 46"/>
          <p:cNvSpPr/>
          <p:nvPr/>
        </p:nvSpPr>
        <p:spPr>
          <a:xfrm>
            <a:off x="6967289" y="3924647"/>
            <a:ext cx="1637903" cy="769429"/>
          </a:xfrm>
          <a:prstGeom prst="rect">
            <a:avLst/>
          </a:prstGeom>
        </p:spPr>
        <p:txBody>
          <a:bodyPr wrap="square" lIns="91430" tIns="45714" rIns="91430" bIns="45714">
            <a:spAutoFit/>
          </a:bodyPr>
          <a:lstStyle/>
          <a:p>
            <a:r>
              <a:rPr lang="en-US" altLang="zh-CN" sz="1100" dirty="0"/>
              <a:t>non-coding RNA</a:t>
            </a:r>
            <a:endParaRPr lang="zh-CN" altLang="en-US" sz="1100" dirty="0"/>
          </a:p>
          <a:p>
            <a:r>
              <a:rPr lang="en-US" altLang="zh-CN" sz="1100" dirty="0"/>
              <a:t>Occurred in a specific area of chromatin non-coding RNA</a:t>
            </a:r>
            <a:endParaRPr lang="zh-CN" altLang="en-US" sz="1100" dirty="0"/>
          </a:p>
        </p:txBody>
      </p:sp>
      <p:sp>
        <p:nvSpPr>
          <p:cNvPr id="48" name="矩形 47"/>
          <p:cNvSpPr/>
          <p:nvPr/>
        </p:nvSpPr>
        <p:spPr>
          <a:xfrm rot="16200000">
            <a:off x="-52438" y="5666172"/>
            <a:ext cx="2511229" cy="461653"/>
          </a:xfrm>
          <a:prstGeom prst="rect">
            <a:avLst/>
          </a:prstGeom>
        </p:spPr>
        <p:txBody>
          <a:bodyPr wrap="none" lIns="91430" tIns="45714" rIns="91430" bIns="45714">
            <a:spAutoFit/>
          </a:bodyPr>
          <a:lstStyle/>
          <a:p>
            <a:pPr algn="ctr"/>
            <a:r>
              <a:rPr lang="en-US" altLang="zh-CN" sz="1200" b="1" dirty="0"/>
              <a:t>Disease samples and electronic </a:t>
            </a:r>
          </a:p>
          <a:p>
            <a:pPr algn="ctr"/>
            <a:r>
              <a:rPr lang="en-US" altLang="zh-CN" sz="1200" b="1" dirty="0"/>
              <a:t>medical record system</a:t>
            </a:r>
            <a:endParaRPr lang="zh-CN" altLang="en-US" sz="1200" b="1" dirty="0"/>
          </a:p>
        </p:txBody>
      </p:sp>
      <p:sp>
        <p:nvSpPr>
          <p:cNvPr id="49" name="圆角矩形 48"/>
          <p:cNvSpPr/>
          <p:nvPr/>
        </p:nvSpPr>
        <p:spPr>
          <a:xfrm>
            <a:off x="1535944" y="5004767"/>
            <a:ext cx="3559138" cy="1916608"/>
          </a:xfrm>
          <a:prstGeom prst="roundRect">
            <a:avLst/>
          </a:prstGeom>
          <a:noFill/>
          <a:ln>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zh-CN" altLang="en-US"/>
          </a:p>
        </p:txBody>
      </p:sp>
      <p:sp>
        <p:nvSpPr>
          <p:cNvPr id="50" name="圆角矩形 49"/>
          <p:cNvSpPr/>
          <p:nvPr/>
        </p:nvSpPr>
        <p:spPr>
          <a:xfrm>
            <a:off x="5472845" y="5004767"/>
            <a:ext cx="3492387" cy="1916608"/>
          </a:xfrm>
          <a:prstGeom prst="roundRect">
            <a:avLst/>
          </a:prstGeom>
          <a:noFill/>
          <a:ln>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zh-CN" altLang="en-US"/>
          </a:p>
        </p:txBody>
      </p:sp>
      <p:sp>
        <p:nvSpPr>
          <p:cNvPr id="32" name="矩形 31"/>
          <p:cNvSpPr/>
          <p:nvPr/>
        </p:nvSpPr>
        <p:spPr>
          <a:xfrm>
            <a:off x="1709509" y="5118588"/>
            <a:ext cx="1353179" cy="261598"/>
          </a:xfrm>
          <a:prstGeom prst="rect">
            <a:avLst/>
          </a:prstGeom>
        </p:spPr>
        <p:txBody>
          <a:bodyPr wrap="none" lIns="91430" tIns="45714" rIns="91430" bIns="45714">
            <a:spAutoFit/>
          </a:bodyPr>
          <a:lstStyle/>
          <a:p>
            <a:r>
              <a:rPr lang="en-US" altLang="zh-CN" sz="1100" dirty="0"/>
              <a:t>Healthy population</a:t>
            </a:r>
            <a:endParaRPr lang="zh-CN" altLang="en-US" sz="1100" dirty="0"/>
          </a:p>
        </p:txBody>
      </p:sp>
      <p:sp>
        <p:nvSpPr>
          <p:cNvPr id="33" name="矩形 32"/>
          <p:cNvSpPr/>
          <p:nvPr/>
        </p:nvSpPr>
        <p:spPr>
          <a:xfrm>
            <a:off x="3802220" y="5118588"/>
            <a:ext cx="1314055" cy="261598"/>
          </a:xfrm>
          <a:prstGeom prst="rect">
            <a:avLst/>
          </a:prstGeom>
        </p:spPr>
        <p:txBody>
          <a:bodyPr wrap="none" lIns="91430" tIns="45714" rIns="91430" bIns="45714">
            <a:spAutoFit/>
          </a:bodyPr>
          <a:lstStyle/>
          <a:p>
            <a:r>
              <a:rPr lang="en-US" altLang="zh-CN" sz="1100" dirty="0"/>
              <a:t>Patient population</a:t>
            </a:r>
            <a:endParaRPr lang="zh-CN" altLang="en-US" sz="1100" dirty="0"/>
          </a:p>
        </p:txBody>
      </p:sp>
      <p:pic>
        <p:nvPicPr>
          <p:cNvPr id="4107" name="Picture 11"/>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04533" y="5319494"/>
            <a:ext cx="884237" cy="105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8"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73896" y="5456474"/>
            <a:ext cx="822326" cy="779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矩形 33"/>
          <p:cNvSpPr/>
          <p:nvPr/>
        </p:nvSpPr>
        <p:spPr>
          <a:xfrm>
            <a:off x="2390996" y="6235937"/>
            <a:ext cx="2003603" cy="430875"/>
          </a:xfrm>
          <a:prstGeom prst="rect">
            <a:avLst/>
          </a:prstGeom>
        </p:spPr>
        <p:txBody>
          <a:bodyPr wrap="none" lIns="91430" tIns="45714" rIns="91430" bIns="45714">
            <a:spAutoFit/>
          </a:bodyPr>
          <a:lstStyle/>
          <a:p>
            <a:pPr algn="ctr"/>
            <a:r>
              <a:rPr lang="en-US" altLang="zh-CN" sz="1100" dirty="0"/>
              <a:t>Flow separation lymphocytes</a:t>
            </a:r>
          </a:p>
          <a:p>
            <a:pPr algn="ctr"/>
            <a:r>
              <a:rPr lang="en-US" altLang="zh-CN" sz="1100" dirty="0"/>
              <a:t> in fresh blood </a:t>
            </a:r>
            <a:endParaRPr lang="zh-CN" altLang="en-US" sz="1100" dirty="0"/>
          </a:p>
        </p:txBody>
      </p:sp>
      <p:sp>
        <p:nvSpPr>
          <p:cNvPr id="39" name="TextBox 38"/>
          <p:cNvSpPr txBox="1"/>
          <p:nvPr/>
        </p:nvSpPr>
        <p:spPr>
          <a:xfrm>
            <a:off x="1975307" y="6372919"/>
            <a:ext cx="353923" cy="548456"/>
          </a:xfrm>
          <a:prstGeom prst="rect">
            <a:avLst/>
          </a:prstGeom>
          <a:noFill/>
        </p:spPr>
        <p:txBody>
          <a:bodyPr vert="eaVert" wrap="square" lIns="91430" tIns="45714" rIns="91430" bIns="45714" rtlCol="0">
            <a:spAutoFit/>
          </a:bodyPr>
          <a:lstStyle/>
          <a:p>
            <a:r>
              <a:rPr lang="en-US" altLang="zh-CN" sz="1100" dirty="0"/>
              <a:t>T cells</a:t>
            </a:r>
            <a:endParaRPr lang="zh-CN" altLang="en-US" sz="1100" dirty="0"/>
          </a:p>
        </p:txBody>
      </p:sp>
      <p:sp>
        <p:nvSpPr>
          <p:cNvPr id="59" name="TextBox 58"/>
          <p:cNvSpPr txBox="1"/>
          <p:nvPr/>
        </p:nvSpPr>
        <p:spPr>
          <a:xfrm>
            <a:off x="2346613" y="6372919"/>
            <a:ext cx="353923" cy="548456"/>
          </a:xfrm>
          <a:prstGeom prst="rect">
            <a:avLst/>
          </a:prstGeom>
          <a:noFill/>
        </p:spPr>
        <p:txBody>
          <a:bodyPr vert="eaVert" wrap="square" lIns="91430" tIns="45714" rIns="91430" bIns="45714" rtlCol="0">
            <a:spAutoFit/>
          </a:bodyPr>
          <a:lstStyle/>
          <a:p>
            <a:r>
              <a:rPr lang="en-US" altLang="zh-CN" sz="1100" dirty="0"/>
              <a:t>B cells</a:t>
            </a:r>
            <a:endParaRPr lang="zh-CN" altLang="en-US" sz="1100" dirty="0"/>
          </a:p>
        </p:txBody>
      </p:sp>
      <p:sp>
        <p:nvSpPr>
          <p:cNvPr id="60" name="TextBox 59"/>
          <p:cNvSpPr txBox="1"/>
          <p:nvPr/>
        </p:nvSpPr>
        <p:spPr>
          <a:xfrm>
            <a:off x="4063539" y="6372919"/>
            <a:ext cx="353923" cy="548456"/>
          </a:xfrm>
          <a:prstGeom prst="rect">
            <a:avLst/>
          </a:prstGeom>
          <a:noFill/>
        </p:spPr>
        <p:txBody>
          <a:bodyPr vert="eaVert" wrap="square" lIns="91430" tIns="45714" rIns="91430" bIns="45714" rtlCol="0">
            <a:spAutoFit/>
          </a:bodyPr>
          <a:lstStyle/>
          <a:p>
            <a:r>
              <a:rPr lang="en-US" altLang="zh-CN" sz="1100" dirty="0"/>
              <a:t>T cells</a:t>
            </a:r>
            <a:endParaRPr lang="zh-CN" altLang="en-US" sz="1100" dirty="0"/>
          </a:p>
        </p:txBody>
      </p:sp>
      <p:sp>
        <p:nvSpPr>
          <p:cNvPr id="61" name="TextBox 60"/>
          <p:cNvSpPr txBox="1"/>
          <p:nvPr/>
        </p:nvSpPr>
        <p:spPr>
          <a:xfrm>
            <a:off x="4434845" y="6372919"/>
            <a:ext cx="353923" cy="548456"/>
          </a:xfrm>
          <a:prstGeom prst="rect">
            <a:avLst/>
          </a:prstGeom>
          <a:noFill/>
        </p:spPr>
        <p:txBody>
          <a:bodyPr vert="eaVert" wrap="square" lIns="91430" tIns="45714" rIns="91430" bIns="45714" rtlCol="0">
            <a:spAutoFit/>
          </a:bodyPr>
          <a:lstStyle/>
          <a:p>
            <a:r>
              <a:rPr lang="en-US" altLang="zh-CN" sz="1100" dirty="0"/>
              <a:t>B cells</a:t>
            </a:r>
            <a:endParaRPr lang="zh-CN" altLang="en-US" sz="1100" dirty="0"/>
          </a:p>
        </p:txBody>
      </p:sp>
      <p:pic>
        <p:nvPicPr>
          <p:cNvPr id="4109"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4432" y="5241697"/>
            <a:ext cx="506413" cy="135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 name="矩形 62"/>
          <p:cNvSpPr/>
          <p:nvPr/>
        </p:nvSpPr>
        <p:spPr>
          <a:xfrm>
            <a:off x="5364833" y="5004768"/>
            <a:ext cx="1314055" cy="261598"/>
          </a:xfrm>
          <a:prstGeom prst="rect">
            <a:avLst/>
          </a:prstGeom>
        </p:spPr>
        <p:txBody>
          <a:bodyPr wrap="none" lIns="91430" tIns="45714" rIns="91430" bIns="45714">
            <a:spAutoFit/>
          </a:bodyPr>
          <a:lstStyle/>
          <a:p>
            <a:r>
              <a:rPr lang="en-US" altLang="zh-CN" sz="1100" dirty="0"/>
              <a:t>Patient population</a:t>
            </a:r>
            <a:endParaRPr lang="zh-CN" altLang="en-US" sz="1100" dirty="0"/>
          </a:p>
        </p:txBody>
      </p:sp>
      <p:pic>
        <p:nvPicPr>
          <p:cNvPr id="4110"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45203" y="5846205"/>
            <a:ext cx="514171" cy="225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1" name="Picture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08267" y="5686196"/>
            <a:ext cx="384175" cy="46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2" name="Picture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83295" y="5013697"/>
            <a:ext cx="927100" cy="1719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矩形 45"/>
          <p:cNvSpPr/>
          <p:nvPr/>
        </p:nvSpPr>
        <p:spPr>
          <a:xfrm>
            <a:off x="6535393" y="5270485"/>
            <a:ext cx="843405" cy="430875"/>
          </a:xfrm>
          <a:prstGeom prst="rect">
            <a:avLst/>
          </a:prstGeom>
        </p:spPr>
        <p:txBody>
          <a:bodyPr wrap="none" lIns="91430" tIns="45714" rIns="91430" bIns="45714">
            <a:spAutoFit/>
          </a:bodyPr>
          <a:lstStyle/>
          <a:p>
            <a:pPr algn="ctr"/>
            <a:r>
              <a:rPr lang="en-US" altLang="zh-CN" sz="1100" dirty="0"/>
              <a:t>Flow </a:t>
            </a:r>
          </a:p>
          <a:p>
            <a:pPr algn="ctr"/>
            <a:r>
              <a:rPr lang="en-US" altLang="zh-CN" sz="1100" dirty="0"/>
              <a:t>separation</a:t>
            </a:r>
            <a:endParaRPr lang="zh-CN" altLang="en-US" sz="1100" dirty="0"/>
          </a:p>
        </p:txBody>
      </p:sp>
      <p:sp>
        <p:nvSpPr>
          <p:cNvPr id="51" name="矩形 50"/>
          <p:cNvSpPr/>
          <p:nvPr/>
        </p:nvSpPr>
        <p:spPr>
          <a:xfrm>
            <a:off x="6015358" y="6156895"/>
            <a:ext cx="1250962" cy="600152"/>
          </a:xfrm>
          <a:prstGeom prst="rect">
            <a:avLst/>
          </a:prstGeom>
        </p:spPr>
        <p:txBody>
          <a:bodyPr wrap="none" lIns="91430" tIns="45714" rIns="91430" bIns="45714">
            <a:spAutoFit/>
          </a:bodyPr>
          <a:lstStyle/>
          <a:p>
            <a:r>
              <a:rPr lang="en-US" altLang="zh-CN" sz="1100" dirty="0"/>
              <a:t>Healthy tissues</a:t>
            </a:r>
          </a:p>
          <a:p>
            <a:r>
              <a:rPr lang="en-US" altLang="zh-CN" sz="1100" dirty="0"/>
              <a:t>Diseased tissues</a:t>
            </a:r>
          </a:p>
          <a:p>
            <a:r>
              <a:rPr lang="en-US" altLang="zh-CN" sz="1100" dirty="0"/>
              <a:t> </a:t>
            </a:r>
            <a:endParaRPr lang="zh-CN" altLang="en-US" sz="1100" dirty="0"/>
          </a:p>
        </p:txBody>
      </p:sp>
      <p:pic>
        <p:nvPicPr>
          <p:cNvPr id="4113" name="Picture 17"/>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354248" y="3708624"/>
            <a:ext cx="1555200" cy="10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4" name="Picture 18"/>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54248" y="4932760"/>
            <a:ext cx="1555200" cy="10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5" name="Picture 19"/>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410688" y="6197103"/>
            <a:ext cx="1555200" cy="10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矩形 51"/>
          <p:cNvSpPr/>
          <p:nvPr/>
        </p:nvSpPr>
        <p:spPr>
          <a:xfrm>
            <a:off x="9137301" y="4700999"/>
            <a:ext cx="1949258" cy="261598"/>
          </a:xfrm>
          <a:prstGeom prst="rect">
            <a:avLst/>
          </a:prstGeom>
        </p:spPr>
        <p:txBody>
          <a:bodyPr wrap="none" lIns="91430" tIns="45714" rIns="91430" bIns="45714">
            <a:spAutoFit/>
          </a:bodyPr>
          <a:lstStyle/>
          <a:p>
            <a:r>
              <a:rPr lang="en-US" altLang="zh-CN" sz="1100" dirty="0"/>
              <a:t>High throughput sequencing</a:t>
            </a:r>
            <a:endParaRPr lang="zh-CN" altLang="en-US" sz="1100" dirty="0"/>
          </a:p>
        </p:txBody>
      </p:sp>
      <p:sp>
        <p:nvSpPr>
          <p:cNvPr id="53" name="矩形 52"/>
          <p:cNvSpPr/>
          <p:nvPr/>
        </p:nvSpPr>
        <p:spPr>
          <a:xfrm>
            <a:off x="9137301" y="5873328"/>
            <a:ext cx="1792007" cy="261598"/>
          </a:xfrm>
          <a:prstGeom prst="rect">
            <a:avLst/>
          </a:prstGeom>
        </p:spPr>
        <p:txBody>
          <a:bodyPr wrap="none" lIns="91430" tIns="45714" rIns="91430" bIns="45714">
            <a:spAutoFit/>
          </a:bodyPr>
          <a:lstStyle/>
          <a:p>
            <a:r>
              <a:rPr lang="en-US" altLang="zh-CN" sz="1100" dirty="0"/>
              <a:t>Cloud computing platform</a:t>
            </a:r>
            <a:endParaRPr lang="zh-CN" altLang="en-US" sz="1100" dirty="0"/>
          </a:p>
        </p:txBody>
      </p:sp>
      <p:sp>
        <p:nvSpPr>
          <p:cNvPr id="54" name="矩形 53"/>
          <p:cNvSpPr/>
          <p:nvPr/>
        </p:nvSpPr>
        <p:spPr>
          <a:xfrm>
            <a:off x="9137301" y="7259929"/>
            <a:ext cx="2254254" cy="261598"/>
          </a:xfrm>
          <a:prstGeom prst="rect">
            <a:avLst/>
          </a:prstGeom>
        </p:spPr>
        <p:txBody>
          <a:bodyPr wrap="none" lIns="91430" tIns="45714" rIns="91430" bIns="45714">
            <a:spAutoFit/>
          </a:bodyPr>
          <a:lstStyle/>
          <a:p>
            <a:r>
              <a:rPr lang="en-US" altLang="zh-CN" sz="1100" dirty="0"/>
              <a:t>Electronic medical record system</a:t>
            </a:r>
            <a:endParaRPr lang="zh-CN" altLang="en-US" sz="1100" dirty="0"/>
          </a:p>
        </p:txBody>
      </p:sp>
    </p:spTree>
    <p:extLst>
      <p:ext uri="{BB962C8B-B14F-4D97-AF65-F5344CB8AC3E}">
        <p14:creationId xmlns:p14="http://schemas.microsoft.com/office/powerpoint/2010/main" val="447514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25" descr="内页-1.jpg"/>
          <p:cNvPicPr>
            <a:picLocks noChangeAspect="1"/>
          </p:cNvPicPr>
          <p:nvPr/>
        </p:nvPicPr>
        <p:blipFill>
          <a:blip r:embed="rId3"/>
          <a:stretch>
            <a:fillRect/>
          </a:stretch>
        </p:blipFill>
        <p:spPr>
          <a:xfrm>
            <a:off x="1" y="0"/>
            <a:ext cx="11158538" cy="7558088"/>
          </a:xfrm>
          <a:prstGeom prst="rect">
            <a:avLst/>
          </a:prstGeom>
          <a:noFill/>
        </p:spPr>
      </p:pic>
      <p:sp>
        <p:nvSpPr>
          <p:cNvPr id="2" name="Rectangle 1"/>
          <p:cNvSpPr/>
          <p:nvPr/>
        </p:nvSpPr>
        <p:spPr>
          <a:xfrm>
            <a:off x="612304" y="684287"/>
            <a:ext cx="4824536" cy="576064"/>
          </a:xfrm>
          <a:prstGeom prst="rect">
            <a:avLst/>
          </a:prstGeom>
          <a:solidFill>
            <a:schemeClr val="bg1"/>
          </a:solidFill>
          <a:ln>
            <a:noFill/>
          </a:ln>
        </p:spPr>
        <p:txBody>
          <a:bodyPr lIns="68553" tIns="34277" rIns="68553" bIns="34277" anchor="ctr"/>
          <a:lstStyle/>
          <a:p>
            <a:r>
              <a:rPr lang="en-US" altLang="zh-CN" sz="2500" b="1" dirty="0" smtClean="0">
                <a:solidFill>
                  <a:srgbClr val="800000"/>
                </a:solidFill>
                <a:ea typeface="黑体"/>
                <a:cs typeface="Arial" panose="020B0604020202020204" pitchFamily="34" charset="0"/>
              </a:rPr>
              <a:t>TECHNICAL </a:t>
            </a:r>
            <a:r>
              <a:rPr lang="en-US" altLang="zh-CN" sz="2500" b="1" dirty="0">
                <a:solidFill>
                  <a:srgbClr val="800000"/>
                </a:solidFill>
                <a:ea typeface="黑体"/>
                <a:cs typeface="Arial" panose="020B0604020202020204" pitchFamily="34" charset="0"/>
              </a:rPr>
              <a:t>ADVANGTAGE: </a:t>
            </a:r>
            <a:endParaRPr lang="en-US" altLang="zh-CN" sz="2500" b="1" dirty="0" smtClean="0">
              <a:solidFill>
                <a:srgbClr val="800000"/>
              </a:solidFill>
              <a:ea typeface="黑体"/>
              <a:cs typeface="Arial" panose="020B0604020202020204" pitchFamily="34" charset="0"/>
            </a:endParaRPr>
          </a:p>
        </p:txBody>
      </p:sp>
      <p:pic>
        <p:nvPicPr>
          <p:cNvPr id="6" name="Picture 2" descr="Figure 1">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336" y="2196455"/>
            <a:ext cx="3024336" cy="21647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encrypted-tbn1.gstatic.com/images?q=tbn:ANd9GcR1fffZjWr4jSROVykoaKiiW3_00ZiDBfSjPOt4Pw-maXTvvS2Kww">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6720" y="2052439"/>
            <a:ext cx="1854773" cy="17915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68288" y="4716735"/>
            <a:ext cx="4536504" cy="2554533"/>
          </a:xfrm>
          <a:prstGeom prst="rect">
            <a:avLst/>
          </a:prstGeom>
          <a:noFill/>
        </p:spPr>
        <p:txBody>
          <a:bodyPr wrap="square" lIns="91430" tIns="45714" rIns="91430" bIns="45714" rtlCol="0">
            <a:spAutoFit/>
          </a:bodyPr>
          <a:lstStyle>
            <a:defPPr>
              <a:defRPr lang="zh-CN"/>
            </a:defPPr>
            <a:lvl1pPr defTabSz="457200">
              <a:defRPr sz="2000" b="1">
                <a:solidFill>
                  <a:srgbClr val="003F9A"/>
                </a:solidFill>
                <a:effectLst>
                  <a:outerShdw blurRad="38100" dist="38100" dir="2700000" algn="tl">
                    <a:srgbClr val="000000">
                      <a:alpha val="43137"/>
                    </a:srgbClr>
                  </a:outerShdw>
                </a:effectLst>
                <a:ea typeface="黑体" panose="02010609060101010101" pitchFamily="49" charset="-122"/>
                <a:cs typeface="Arial" panose="020B0604020202020204" pitchFamily="34" charset="0"/>
              </a:defRPr>
            </a:lvl1pPr>
          </a:lstStyle>
          <a:p>
            <a:r>
              <a:rPr lang="en-US" altLang="zh-CN" b="0" dirty="0" smtClean="0"/>
              <a:t>Combined synchrotron </a:t>
            </a:r>
            <a:r>
              <a:rPr lang="en-US" altLang="zh-CN" b="0" dirty="0"/>
              <a:t>radiation energy in imaging </a:t>
            </a:r>
            <a:r>
              <a:rPr lang="en-US" altLang="zh-CN" b="0" dirty="0" smtClean="0"/>
              <a:t>with </a:t>
            </a:r>
            <a:r>
              <a:rPr lang="en-US" altLang="zh-CN" b="0" dirty="0"/>
              <a:t>super resolution imaging</a:t>
            </a:r>
            <a:r>
              <a:rPr lang="en-US" altLang="zh-CN" b="0" dirty="0" smtClean="0"/>
              <a:t>, can </a:t>
            </a:r>
            <a:r>
              <a:rPr lang="en-US" altLang="zh-CN" b="0" dirty="0"/>
              <a:t>accurate positioning protein, protein distribution, the cell fine structure, the relationship between organelles and cell function and </a:t>
            </a:r>
            <a:r>
              <a:rPr lang="en-US" altLang="zh-CN" b="0" dirty="0" smtClean="0"/>
              <a:t>neurodegenerative diseases.</a:t>
            </a:r>
          </a:p>
          <a:p>
            <a:endParaRPr lang="zh-CN" altLang="en-US" b="0" dirty="0"/>
          </a:p>
        </p:txBody>
      </p:sp>
      <p:sp>
        <p:nvSpPr>
          <p:cNvPr id="9" name="矩形 6"/>
          <p:cNvSpPr/>
          <p:nvPr/>
        </p:nvSpPr>
        <p:spPr>
          <a:xfrm>
            <a:off x="6516960" y="1980431"/>
            <a:ext cx="4284239" cy="707874"/>
          </a:xfrm>
          <a:prstGeom prst="rect">
            <a:avLst/>
          </a:prstGeom>
          <a:noFill/>
        </p:spPr>
        <p:txBody>
          <a:bodyPr wrap="square" lIns="91430" tIns="45714" rIns="91430" bIns="45714" rtlCol="0">
            <a:spAutoFit/>
          </a:bodyPr>
          <a:lstStyle/>
          <a:p>
            <a:pPr defTabSz="457146"/>
            <a:r>
              <a:rPr lang="en-US" altLang="zh-CN" sz="2000" dirty="0">
                <a:solidFill>
                  <a:srgbClr val="003F9A"/>
                </a:solidFill>
                <a:effectLst>
                  <a:outerShdw blurRad="38100" dist="38100" dir="2700000" algn="tl">
                    <a:srgbClr val="000000">
                      <a:alpha val="43137"/>
                    </a:srgbClr>
                  </a:outerShdw>
                </a:effectLst>
                <a:ea typeface="黑体" panose="02010609060101010101" pitchFamily="49" charset="-122"/>
                <a:cs typeface="Arial" panose="020B0604020202020204" pitchFamily="34" charset="0"/>
              </a:rPr>
              <a:t>Synchrotron radiation energy in subcellular level imaging</a:t>
            </a:r>
            <a:endParaRPr lang="zh-CN" altLang="en-US" sz="2000" dirty="0">
              <a:solidFill>
                <a:srgbClr val="003F9A"/>
              </a:solidFill>
              <a:effectLst>
                <a:outerShdw blurRad="38100" dist="38100" dir="2700000" algn="tl">
                  <a:srgbClr val="000000">
                    <a:alpha val="43137"/>
                  </a:srgbClr>
                </a:outerShdw>
              </a:effectLst>
              <a:ea typeface="黑体" panose="02010609060101010101" pitchFamily="49" charset="-122"/>
              <a:cs typeface="Arial" panose="020B0604020202020204" pitchFamily="34" charset="0"/>
            </a:endParaRPr>
          </a:p>
        </p:txBody>
      </p:sp>
      <p:pic>
        <p:nvPicPr>
          <p:cNvPr id="10" name="Picture 13" descr="DSCF2168(1)"/>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6960" y="5652839"/>
            <a:ext cx="1440160"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I~000027"/>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76294" y="5652839"/>
            <a:ext cx="1348978"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DSCN2834"/>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32784" y="5652839"/>
            <a:ext cx="1512168"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37040" y="4068663"/>
            <a:ext cx="2088232"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14" name="矩形 11"/>
          <p:cNvSpPr>
            <a:spLocks noChangeArrowheads="1"/>
          </p:cNvSpPr>
          <p:nvPr/>
        </p:nvSpPr>
        <p:spPr bwMode="auto">
          <a:xfrm>
            <a:off x="9325272" y="5004767"/>
            <a:ext cx="1313160" cy="4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wrap="none" lIns="91430" tIns="45714" rIns="91430" bIns="45714">
            <a:spAutoFit/>
          </a:bodyPr>
          <a:lstStyle/>
          <a:p>
            <a:pPr defTabSz="457146"/>
            <a:r>
              <a:rPr lang="en-US" sz="1100" b="1" dirty="0" err="1">
                <a:solidFill>
                  <a:srgbClr val="1F497D"/>
                </a:solidFill>
                <a:latin typeface="华文细黑" panose="02010600040101010101" pitchFamily="2" charset="-122"/>
                <a:ea typeface="华文细黑" panose="02010600040101010101" pitchFamily="2" charset="-122"/>
                <a:sym typeface="华文细黑" panose="02010600040101010101" pitchFamily="2" charset="-122"/>
              </a:rPr>
              <a:t>Biotechnol</a:t>
            </a:r>
            <a:r>
              <a:rPr lang="en-US" sz="1100" b="1" dirty="0">
                <a:solidFill>
                  <a:srgbClr val="1F497D"/>
                </a:solidFill>
                <a:latin typeface="华文细黑" panose="02010600040101010101" pitchFamily="2" charset="-122"/>
                <a:ea typeface="华文细黑" panose="02010600040101010101" pitchFamily="2" charset="-122"/>
                <a:sym typeface="华文细黑" panose="02010600040101010101" pitchFamily="2" charset="-122"/>
              </a:rPr>
              <a:t>. Adv. </a:t>
            </a:r>
          </a:p>
          <a:p>
            <a:pPr defTabSz="457146"/>
            <a:r>
              <a:rPr lang="en-US" sz="1100" b="1" dirty="0">
                <a:solidFill>
                  <a:srgbClr val="1F497D"/>
                </a:solidFill>
                <a:latin typeface="华文细黑" panose="02010600040101010101" pitchFamily="2" charset="-122"/>
                <a:ea typeface="华文细黑" panose="02010600040101010101" pitchFamily="2" charset="-122"/>
                <a:sym typeface="华文细黑" panose="02010600040101010101" pitchFamily="2" charset="-122"/>
              </a:rPr>
              <a:t>31:387(2013) </a:t>
            </a:r>
            <a:endParaRPr lang="zh-CN" altLang="en-US" sz="1200" dirty="0">
              <a:solidFill>
                <a:prstClr val="black"/>
              </a:solidFill>
            </a:endParaRPr>
          </a:p>
        </p:txBody>
      </p:sp>
      <p:pic>
        <p:nvPicPr>
          <p:cNvPr id="15" name="图片 12" descr="figure2re.t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76800" y="3996655"/>
            <a:ext cx="2160240" cy="155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pic>
        <p:nvPicPr>
          <p:cNvPr id="16" name="Picture 4" descr="http://www.nsrl.ustc.edu.cn/zhuangzhi/201007/W020100716331439623573.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325272" y="5436815"/>
            <a:ext cx="1440160" cy="18064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2304" y="1332359"/>
            <a:ext cx="9937104" cy="369332"/>
          </a:xfrm>
          <a:prstGeom prst="rect">
            <a:avLst/>
          </a:prstGeom>
          <a:noFill/>
        </p:spPr>
        <p:txBody>
          <a:bodyPr wrap="square" rtlCol="0">
            <a:spAutoFit/>
          </a:bodyPr>
          <a:lstStyle/>
          <a:p>
            <a:r>
              <a:rPr lang="en-US" altLang="zh-CN" sz="1800" b="1" dirty="0">
                <a:solidFill>
                  <a:srgbClr val="000090"/>
                </a:solidFill>
                <a:latin typeface="Arial"/>
                <a:ea typeface="黑体" panose="02010609060101010101" pitchFamily="49" charset="-122"/>
                <a:cs typeface="Arial"/>
              </a:rPr>
              <a:t>Synchrotron radiation energy in subcellular level imaging </a:t>
            </a:r>
            <a:r>
              <a:rPr lang="en-US" altLang="zh-CN" sz="1800" b="1" dirty="0" smtClean="0">
                <a:solidFill>
                  <a:srgbClr val="000090"/>
                </a:solidFill>
                <a:latin typeface="Arial"/>
                <a:ea typeface="黑体" panose="02010609060101010101" pitchFamily="49" charset="-122"/>
                <a:cs typeface="Arial"/>
              </a:rPr>
              <a:t>and </a:t>
            </a:r>
            <a:r>
              <a:rPr lang="en-US" altLang="zh-CN" sz="1800" b="1" dirty="0">
                <a:solidFill>
                  <a:srgbClr val="000090"/>
                </a:solidFill>
                <a:latin typeface="Arial"/>
                <a:ea typeface="黑体" panose="02010609060101010101" pitchFamily="49" charset="-122"/>
                <a:cs typeface="Arial"/>
              </a:rPr>
              <a:t>other spectroscopy </a:t>
            </a:r>
            <a:r>
              <a:rPr lang="en-US" altLang="zh-CN" sz="1800" b="1" dirty="0" smtClean="0">
                <a:solidFill>
                  <a:srgbClr val="000090"/>
                </a:solidFill>
                <a:latin typeface="Arial"/>
                <a:ea typeface="黑体" panose="02010609060101010101" pitchFamily="49" charset="-122"/>
                <a:cs typeface="Arial"/>
              </a:rPr>
              <a:t>system</a:t>
            </a:r>
            <a:endParaRPr lang="en-US" sz="1800" b="1" dirty="0">
              <a:solidFill>
                <a:srgbClr val="000090"/>
              </a:solidFill>
              <a:latin typeface="Arial"/>
              <a:ea typeface="黑体" panose="02010609060101010101" pitchFamily="49" charset="-122"/>
              <a:cs typeface="Arial"/>
            </a:endParaRPr>
          </a:p>
        </p:txBody>
      </p:sp>
    </p:spTree>
    <p:extLst>
      <p:ext uri="{BB962C8B-B14F-4D97-AF65-F5344CB8AC3E}">
        <p14:creationId xmlns:p14="http://schemas.microsoft.com/office/powerpoint/2010/main" val="202561566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25" descr="内页-1.jpg"/>
          <p:cNvPicPr>
            <a:picLocks noChangeAspect="1"/>
          </p:cNvPicPr>
          <p:nvPr/>
        </p:nvPicPr>
        <p:blipFill>
          <a:blip r:embed="rId3"/>
          <a:stretch>
            <a:fillRect/>
          </a:stretch>
        </p:blipFill>
        <p:spPr>
          <a:xfrm>
            <a:off x="1" y="0"/>
            <a:ext cx="11158538" cy="7558088"/>
          </a:xfrm>
          <a:prstGeom prst="rect">
            <a:avLst/>
          </a:prstGeom>
          <a:noFill/>
          <a:ln w="9525">
            <a:noFill/>
          </a:ln>
        </p:spPr>
      </p:pic>
      <p:sp>
        <p:nvSpPr>
          <p:cNvPr id="2" name="Rectangle 1"/>
          <p:cNvSpPr/>
          <p:nvPr/>
        </p:nvSpPr>
        <p:spPr>
          <a:xfrm>
            <a:off x="379327" y="737143"/>
            <a:ext cx="8369881" cy="477042"/>
          </a:xfrm>
          <a:prstGeom prst="rect">
            <a:avLst/>
          </a:prstGeom>
          <a:solidFill>
            <a:schemeClr val="bg1"/>
          </a:solidFill>
        </p:spPr>
        <p:txBody>
          <a:bodyPr wrap="square" lIns="91430" tIns="45714" rIns="91430" bIns="45714">
            <a:spAutoFit/>
          </a:bodyPr>
          <a:lstStyle/>
          <a:p>
            <a:r>
              <a:rPr lang="en-US" sz="2500" b="1" dirty="0" smtClean="0">
                <a:solidFill>
                  <a:srgbClr val="800000"/>
                </a:solidFill>
              </a:rPr>
              <a:t>INNOVATION OF BRAIN DISORDER RESEARCH</a:t>
            </a:r>
            <a:endParaRPr lang="en-US" sz="2500" b="1" dirty="0">
              <a:solidFill>
                <a:srgbClr val="800000"/>
              </a:solidFill>
            </a:endParaRPr>
          </a:p>
        </p:txBody>
      </p:sp>
      <p:sp>
        <p:nvSpPr>
          <p:cNvPr id="4" name="内容占位符 1"/>
          <p:cNvSpPr>
            <a:spLocks noGrp="1"/>
          </p:cNvSpPr>
          <p:nvPr>
            <p:ph idx="1"/>
          </p:nvPr>
        </p:nvSpPr>
        <p:spPr>
          <a:xfrm>
            <a:off x="1116360" y="2124447"/>
            <a:ext cx="9505056" cy="5328592"/>
          </a:xfrm>
        </p:spPr>
        <p:txBody>
          <a:bodyPr>
            <a:noAutofit/>
          </a:bodyPr>
          <a:lstStyle/>
          <a:p>
            <a:r>
              <a:rPr lang="en-US" altLang="zh-CN" sz="2500" b="1" u="sng" dirty="0" smtClean="0">
                <a:latin typeface="Arial"/>
                <a:cs typeface="Arial"/>
              </a:rPr>
              <a:t>RESEARCH</a:t>
            </a:r>
            <a:endParaRPr lang="en-US" altLang="zh-CN" sz="2500" b="1" u="sng" dirty="0">
              <a:latin typeface="Arial"/>
              <a:cs typeface="Arial"/>
            </a:endParaRPr>
          </a:p>
          <a:p>
            <a:pPr>
              <a:buFont typeface="Wingdings" pitchFamily="2" charset="2"/>
              <a:buChar char="Ø"/>
            </a:pPr>
            <a:r>
              <a:rPr lang="en-US" altLang="zh-CN" sz="2500" dirty="0">
                <a:solidFill>
                  <a:srgbClr val="000090"/>
                </a:solidFill>
              </a:rPr>
              <a:t>Synapse and plasticity</a:t>
            </a:r>
            <a:endParaRPr lang="zh-CN" altLang="en-US" sz="2500" dirty="0">
              <a:solidFill>
                <a:srgbClr val="000090"/>
              </a:solidFill>
            </a:endParaRPr>
          </a:p>
          <a:p>
            <a:pPr>
              <a:buFont typeface="Wingdings" pitchFamily="2" charset="2"/>
              <a:buChar char="Ø"/>
            </a:pPr>
            <a:r>
              <a:rPr lang="en-US" altLang="zh-CN" sz="2500" dirty="0">
                <a:solidFill>
                  <a:srgbClr val="000090"/>
                </a:solidFill>
              </a:rPr>
              <a:t>Neural circuits and structures</a:t>
            </a:r>
          </a:p>
          <a:p>
            <a:pPr>
              <a:buFont typeface="Wingdings" pitchFamily="2" charset="2"/>
              <a:buChar char="Ø"/>
            </a:pPr>
            <a:r>
              <a:rPr lang="en-US" altLang="zh-CN" sz="2500" dirty="0">
                <a:solidFill>
                  <a:srgbClr val="000090"/>
                </a:solidFill>
              </a:rPr>
              <a:t>Molecular mechanisms of diseases</a:t>
            </a:r>
            <a:endParaRPr lang="zh-CN" altLang="en-US" sz="2500" dirty="0">
              <a:solidFill>
                <a:srgbClr val="000090"/>
              </a:solidFill>
            </a:endParaRPr>
          </a:p>
          <a:p>
            <a:pPr>
              <a:buFont typeface="Wingdings" pitchFamily="2" charset="2"/>
              <a:buChar char="Ø"/>
            </a:pPr>
            <a:r>
              <a:rPr lang="en-US" altLang="zh-CN" sz="2500" dirty="0">
                <a:solidFill>
                  <a:srgbClr val="000090"/>
                </a:solidFill>
              </a:rPr>
              <a:t>Brain maps at the large scales</a:t>
            </a:r>
          </a:p>
          <a:p>
            <a:pPr>
              <a:buNone/>
            </a:pPr>
            <a:endParaRPr lang="en-US" altLang="zh-CN" sz="2500" dirty="0">
              <a:solidFill>
                <a:srgbClr val="003F9A"/>
              </a:solidFill>
            </a:endParaRPr>
          </a:p>
          <a:p>
            <a:r>
              <a:rPr lang="en-US" altLang="zh-CN" sz="2500" b="1" u="sng" dirty="0" smtClean="0">
                <a:solidFill>
                  <a:srgbClr val="000000"/>
                </a:solidFill>
                <a:latin typeface="Arial"/>
                <a:cs typeface="Arial"/>
              </a:rPr>
              <a:t>PLATFORM</a:t>
            </a:r>
            <a:endParaRPr lang="en-US" altLang="zh-CN" sz="2500" b="1" u="sng" dirty="0">
              <a:solidFill>
                <a:srgbClr val="000000"/>
              </a:solidFill>
              <a:latin typeface="Arial"/>
              <a:cs typeface="Arial"/>
            </a:endParaRPr>
          </a:p>
          <a:p>
            <a:pPr marL="400003" lvl="1" indent="-400003">
              <a:buFont typeface="Wingdings" pitchFamily="2" charset="2"/>
              <a:buChar char="Ø"/>
            </a:pPr>
            <a:r>
              <a:rPr lang="en-US" altLang="zh-CN" sz="2500" dirty="0">
                <a:solidFill>
                  <a:srgbClr val="000090"/>
                </a:solidFill>
              </a:rPr>
              <a:t>Brain bank</a:t>
            </a:r>
          </a:p>
          <a:p>
            <a:pPr marL="400003" lvl="1" indent="-400003">
              <a:buFont typeface="Wingdings" pitchFamily="2" charset="2"/>
              <a:buChar char="Ø"/>
            </a:pPr>
            <a:r>
              <a:rPr lang="en-US" altLang="zh-CN" sz="2500" dirty="0">
                <a:solidFill>
                  <a:srgbClr val="000090"/>
                </a:solidFill>
              </a:rPr>
              <a:t>Behavioral platforms</a:t>
            </a:r>
          </a:p>
          <a:p>
            <a:pPr marL="400003" lvl="1" indent="-400003">
              <a:buFont typeface="Wingdings" pitchFamily="2" charset="2"/>
              <a:buChar char="Ø"/>
            </a:pPr>
            <a:r>
              <a:rPr lang="en-US" altLang="zh-CN" sz="2500" dirty="0">
                <a:solidFill>
                  <a:srgbClr val="000090"/>
                </a:solidFill>
              </a:rPr>
              <a:t>Biomarker assay platforms</a:t>
            </a:r>
          </a:p>
          <a:p>
            <a:pPr>
              <a:buFont typeface="Wingdings" pitchFamily="2" charset="2"/>
              <a:buChar char="Ø"/>
            </a:pPr>
            <a:r>
              <a:rPr lang="en-US" altLang="zh-CN" sz="2500" dirty="0">
                <a:solidFill>
                  <a:srgbClr val="000090"/>
                </a:solidFill>
              </a:rPr>
              <a:t>Neuroimaging and brain PET</a:t>
            </a:r>
            <a:endParaRPr lang="zh-CN" altLang="en-US" sz="2500" dirty="0">
              <a:solidFill>
                <a:srgbClr val="000090"/>
              </a:solidFill>
            </a:endParaRPr>
          </a:p>
        </p:txBody>
      </p:sp>
      <p:pic>
        <p:nvPicPr>
          <p:cNvPr id="6" name="Picture 1"/>
          <p:cNvPicPr>
            <a:picLocks noChangeAspect="1" noChangeArrowheads="1"/>
          </p:cNvPicPr>
          <p:nvPr/>
        </p:nvPicPr>
        <p:blipFill>
          <a:blip r:embed="rId4" cstate="print"/>
          <a:srcRect/>
          <a:stretch>
            <a:fillRect/>
          </a:stretch>
        </p:blipFill>
        <p:spPr bwMode="auto">
          <a:xfrm>
            <a:off x="6947295" y="3528719"/>
            <a:ext cx="1945929" cy="1873609"/>
          </a:xfrm>
          <a:prstGeom prst="rect">
            <a:avLst/>
          </a:prstGeom>
          <a:noFill/>
          <a:ln w="9525">
            <a:noFill/>
            <a:miter lim="800000"/>
            <a:headEnd/>
            <a:tailEnd/>
          </a:ln>
        </p:spPr>
      </p:pic>
      <p:pic>
        <p:nvPicPr>
          <p:cNvPr id="7" name="Picture 29" descr="G:\研究生\实验\Tree Shrew\1 PROJECTS\M Articles\4 博士毕业论文\博士答辩 PPT\Source\BST 特辑\A-N263-压缩2.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859352" y="1925519"/>
            <a:ext cx="1762064" cy="1588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3"/>
          <p:cNvPicPr>
            <a:picLocks noChangeAspect="1"/>
          </p:cNvPicPr>
          <p:nvPr/>
        </p:nvPicPr>
        <p:blipFill rotWithShape="1">
          <a:blip r:embed="rId6" cstate="print">
            <a:extLst>
              <a:ext uri="{28A0092B-C50C-407E-A947-70E740481C1C}">
                <a14:useLocalDpi xmlns:a14="http://schemas.microsoft.com/office/drawing/2010/main" val="0"/>
              </a:ext>
            </a:extLst>
          </a:blip>
          <a:srcRect t="53" b="2704"/>
          <a:stretch/>
        </p:blipFill>
        <p:spPr>
          <a:xfrm>
            <a:off x="8844949" y="3514266"/>
            <a:ext cx="1776467" cy="1935060"/>
          </a:xfrm>
          <a:prstGeom prst="rect">
            <a:avLst/>
          </a:prstGeom>
        </p:spPr>
      </p:pic>
      <p:pic>
        <p:nvPicPr>
          <p:cNvPr id="9" name="Picture 32"/>
          <p:cNvPicPr>
            <a:picLocks noChangeAspect="1" noChangeArrowheads="1"/>
          </p:cNvPicPr>
          <p:nvPr/>
        </p:nvPicPr>
        <p:blipFill>
          <a:blip r:embed="rId7">
            <a:extLst>
              <a:ext uri="{28A0092B-C50C-407E-A947-70E740481C1C}">
                <a14:useLocalDpi xmlns:a14="http://schemas.microsoft.com/office/drawing/2010/main" val="0"/>
              </a:ext>
            </a:extLst>
          </a:blip>
          <a:srcRect r="48744"/>
          <a:stretch>
            <a:fillRect/>
          </a:stretch>
        </p:blipFill>
        <p:spPr bwMode="auto">
          <a:xfrm>
            <a:off x="8834403" y="5454341"/>
            <a:ext cx="1787013" cy="192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p:cNvPicPr>
          <p:nvPr/>
        </p:nvPicPr>
        <p:blipFill>
          <a:blip r:embed="rId8" cstate="print"/>
          <a:stretch>
            <a:fillRect/>
          </a:stretch>
        </p:blipFill>
        <p:spPr>
          <a:xfrm>
            <a:off x="7025130" y="5478755"/>
            <a:ext cx="1796087" cy="1941216"/>
          </a:xfrm>
          <a:prstGeom prst="rect">
            <a:avLst/>
          </a:prstGeom>
        </p:spPr>
      </p:pic>
      <p:sp>
        <p:nvSpPr>
          <p:cNvPr id="3" name="TextBox 2"/>
          <p:cNvSpPr txBox="1"/>
          <p:nvPr/>
        </p:nvSpPr>
        <p:spPr>
          <a:xfrm>
            <a:off x="1260376" y="1476375"/>
            <a:ext cx="8029128" cy="400097"/>
          </a:xfrm>
          <a:prstGeom prst="rect">
            <a:avLst/>
          </a:prstGeom>
          <a:ln>
            <a:noFill/>
          </a:ln>
          <a:effectLst/>
          <a:scene3d>
            <a:camera prst="orthographicFront">
              <a:rot lat="0" lon="0" rev="0"/>
            </a:camera>
            <a:lightRig rig="contrasting" dir="t">
              <a:rot lat="0" lon="0" rev="7800000"/>
            </a:lightRig>
          </a:scene3d>
          <a:sp3d>
            <a:bevelT w="139700" h="139700"/>
          </a:sp3d>
        </p:spPr>
        <p:txBody>
          <a:bodyPr wrap="square" lIns="91430" tIns="45714" rIns="91430" bIns="45714">
            <a:spAutoFit/>
          </a:bodyPr>
          <a:lstStyle>
            <a:defPPr>
              <a:defRPr lang="zh-CN"/>
            </a:defPPr>
            <a:lvl1pPr>
              <a:defRPr sz="4000" b="1">
                <a:solidFill>
                  <a:srgbClr val="000090"/>
                </a:solidFill>
              </a:defRPr>
            </a:lvl1pPr>
          </a:lstStyle>
          <a:p>
            <a:r>
              <a:rPr lang="en-US" altLang="zh-CN" sz="2000" dirty="0"/>
              <a:t>Brain Bank and Neurodegenerative disease Research Center</a:t>
            </a:r>
            <a:endParaRPr lang="zh-CN" altLang="en-US" sz="2000" dirty="0"/>
          </a:p>
        </p:txBody>
      </p:sp>
    </p:spTree>
    <p:extLst>
      <p:ext uri="{BB962C8B-B14F-4D97-AF65-F5344CB8AC3E}">
        <p14:creationId xmlns:p14="http://schemas.microsoft.com/office/powerpoint/2010/main" val="420363680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25" descr="内页-1.jpg"/>
          <p:cNvPicPr>
            <a:picLocks noChangeAspect="1"/>
          </p:cNvPicPr>
          <p:nvPr/>
        </p:nvPicPr>
        <p:blipFill>
          <a:blip r:embed="rId3"/>
          <a:stretch>
            <a:fillRect/>
          </a:stretch>
        </p:blipFill>
        <p:spPr>
          <a:xfrm>
            <a:off x="1" y="0"/>
            <a:ext cx="11158538" cy="7558088"/>
          </a:xfrm>
          <a:prstGeom prst="rect">
            <a:avLst/>
          </a:prstGeom>
          <a:noFill/>
          <a:ln w="9525">
            <a:noFill/>
          </a:ln>
        </p:spPr>
      </p:pic>
      <p:sp>
        <p:nvSpPr>
          <p:cNvPr id="3" name="矩形 3"/>
          <p:cNvSpPr>
            <a:spLocks noGrp="1" noChangeArrowheads="1"/>
          </p:cNvSpPr>
          <p:nvPr>
            <p:ph type="title"/>
          </p:nvPr>
        </p:nvSpPr>
        <p:spPr bwMode="auto">
          <a:xfrm>
            <a:off x="324272" y="396255"/>
            <a:ext cx="6984776" cy="877456"/>
          </a:xfrm>
          <a:prstGeom prst="rect">
            <a:avLst/>
          </a:prstGeom>
          <a:solidFill>
            <a:schemeClr val="bg1"/>
          </a:solidFill>
          <a:ln w="9525">
            <a:noFill/>
            <a:miter lim="800000"/>
            <a:headEnd/>
            <a:tailEnd/>
          </a:ln>
        </p:spPr>
        <p:txBody>
          <a:bodyPr wrap="square">
            <a:spAutoFit/>
          </a:bodyPr>
          <a:lstStyle/>
          <a:p>
            <a:pPr algn="l"/>
            <a:r>
              <a:rPr lang="en-US" altLang="zh-CN" sz="2500" b="1" dirty="0" smtClean="0">
                <a:solidFill>
                  <a:srgbClr val="000090"/>
                </a:solidFill>
                <a:latin typeface="Arial" panose="020B0604020202020204" pitchFamily="34" charset="0"/>
                <a:ea typeface="微软雅黑" pitchFamily="34" charset="-122"/>
                <a:cs typeface="Arial" panose="020B0604020202020204" pitchFamily="34" charset="0"/>
              </a:rPr>
              <a:t>Aging and AD </a:t>
            </a:r>
            <a:r>
              <a:rPr lang="en-US" altLang="zh-CN" sz="2500" b="1" dirty="0">
                <a:solidFill>
                  <a:srgbClr val="000090"/>
                </a:solidFill>
                <a:latin typeface="Arial" panose="020B0604020202020204" pitchFamily="34" charset="0"/>
                <a:ea typeface="微软雅黑" pitchFamily="34" charset="-122"/>
                <a:cs typeface="Arial" panose="020B0604020202020204" pitchFamily="34" charset="0"/>
              </a:rPr>
              <a:t>Research </a:t>
            </a:r>
            <a:r>
              <a:rPr lang="en-US" altLang="zh-CN" sz="2500" b="1" dirty="0" smtClean="0">
                <a:solidFill>
                  <a:srgbClr val="000090"/>
                </a:solidFill>
                <a:latin typeface="Arial" panose="020B0604020202020204" pitchFamily="34" charset="0"/>
                <a:ea typeface="微软雅黑" pitchFamily="34" charset="-122"/>
                <a:cs typeface="Arial" panose="020B0604020202020204" pitchFamily="34" charset="0"/>
              </a:rPr>
              <a:t>Platforms in Hefei</a:t>
            </a:r>
            <a:br>
              <a:rPr lang="en-US" altLang="zh-CN" sz="2500" b="1" dirty="0" smtClean="0">
                <a:solidFill>
                  <a:srgbClr val="000090"/>
                </a:solidFill>
                <a:latin typeface="Arial" panose="020B0604020202020204" pitchFamily="34" charset="0"/>
                <a:ea typeface="微软雅黑" pitchFamily="34" charset="-122"/>
                <a:cs typeface="Arial" panose="020B0604020202020204" pitchFamily="34" charset="0"/>
              </a:rPr>
            </a:br>
            <a:r>
              <a:rPr lang="en-US" altLang="zh-CN" sz="2500" b="1" dirty="0" smtClean="0">
                <a:solidFill>
                  <a:srgbClr val="000090"/>
                </a:solidFill>
                <a:latin typeface="Arial" panose="020B0604020202020204" pitchFamily="34" charset="0"/>
                <a:ea typeface="微软雅黑" pitchFamily="34" charset="-122"/>
                <a:cs typeface="Arial" panose="020B0604020202020204" pitchFamily="34" charset="0"/>
              </a:rPr>
              <a:t>Comprehensive</a:t>
            </a:r>
            <a:r>
              <a:rPr lang="en-US" altLang="zh-CN" sz="2500" dirty="0" smtClean="0">
                <a:latin typeface="Arial" panose="020B0604020202020204" pitchFamily="34" charset="0"/>
                <a:cs typeface="Arial" panose="020B0604020202020204" pitchFamily="34" charset="0"/>
              </a:rPr>
              <a:t> </a:t>
            </a:r>
            <a:r>
              <a:rPr lang="en-US" altLang="zh-CN" sz="2500" b="1" dirty="0">
                <a:solidFill>
                  <a:srgbClr val="000090"/>
                </a:solidFill>
                <a:latin typeface="Arial" panose="020B0604020202020204" pitchFamily="34" charset="0"/>
                <a:ea typeface="微软雅黑" pitchFamily="34" charset="-122"/>
                <a:cs typeface="Arial" panose="020B0604020202020204" pitchFamily="34" charset="0"/>
              </a:rPr>
              <a:t>National Science Center </a:t>
            </a:r>
          </a:p>
        </p:txBody>
      </p:sp>
      <p:pic>
        <p:nvPicPr>
          <p:cNvPr id="2" name="Picture 1"/>
          <p:cNvPicPr>
            <a:picLocks noChangeAspect="1"/>
          </p:cNvPicPr>
          <p:nvPr/>
        </p:nvPicPr>
        <p:blipFill>
          <a:blip r:embed="rId4"/>
          <a:stretch>
            <a:fillRect/>
          </a:stretch>
        </p:blipFill>
        <p:spPr>
          <a:xfrm>
            <a:off x="252264" y="1260352"/>
            <a:ext cx="10477401" cy="5863111"/>
          </a:xfrm>
          <a:prstGeom prst="rect">
            <a:avLst/>
          </a:prstGeom>
        </p:spPr>
      </p:pic>
      <p:sp>
        <p:nvSpPr>
          <p:cNvPr id="4" name="TextBox 3"/>
          <p:cNvSpPr txBox="1"/>
          <p:nvPr/>
        </p:nvSpPr>
        <p:spPr>
          <a:xfrm>
            <a:off x="4068688" y="4428703"/>
            <a:ext cx="2894411" cy="415498"/>
          </a:xfrm>
          <a:prstGeom prst="rect">
            <a:avLst/>
          </a:prstGeom>
          <a:noFill/>
        </p:spPr>
        <p:txBody>
          <a:bodyPr wrap="none" rtlCol="0">
            <a:spAutoFit/>
          </a:bodyPr>
          <a:lstStyle/>
          <a:p>
            <a:r>
              <a:rPr lang="en-US" b="1" dirty="0" smtClean="0"/>
              <a:t>1,000,000 square feet</a:t>
            </a:r>
            <a:endParaRPr lang="en-US" b="1" dirty="0"/>
          </a:p>
        </p:txBody>
      </p:sp>
    </p:spTree>
    <p:extLst>
      <p:ext uri="{BB962C8B-B14F-4D97-AF65-F5344CB8AC3E}">
        <p14:creationId xmlns:p14="http://schemas.microsoft.com/office/powerpoint/2010/main" val="420363680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p:cNvSpPr>
            <a:spLocks noChangeArrowheads="1"/>
          </p:cNvSpPr>
          <p:nvPr/>
        </p:nvSpPr>
        <p:spPr bwMode="auto">
          <a:xfrm>
            <a:off x="1" y="204716"/>
            <a:ext cx="8461175" cy="695595"/>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none" lIns="106972" tIns="53485" rIns="106972" bIns="53485" anchor="ctr"/>
          <a:lstStyle/>
          <a:p>
            <a:endParaRPr lang="zh-CN" altLang="en-US"/>
          </a:p>
        </p:txBody>
      </p:sp>
      <p:sp>
        <p:nvSpPr>
          <p:cNvPr id="5" name="Slide Number Placeholder 1"/>
          <p:cNvSpPr>
            <a:spLocks noGrp="1"/>
          </p:cNvSpPr>
          <p:nvPr>
            <p:ph type="sldNum" sz="quarter" idx="12"/>
          </p:nvPr>
        </p:nvSpPr>
        <p:spPr>
          <a:xfrm>
            <a:off x="7981012" y="6618206"/>
            <a:ext cx="2604400" cy="402567"/>
          </a:xfrm>
        </p:spPr>
        <p:txBody>
          <a:bodyPr/>
          <a:lstStyle/>
          <a:p>
            <a:fld id="{81E54F4F-6C0E-49D9-AD77-C7B5DD425D54}" type="slidenum">
              <a:rPr lang="en-US" altLang="zh-CN" smtClean="0">
                <a:latin typeface="黑体"/>
                <a:ea typeface="黑体"/>
                <a:cs typeface="黑体"/>
              </a:rPr>
              <a:pPr/>
              <a:t>46</a:t>
            </a:fld>
            <a:endParaRPr lang="en-US" altLang="zh-CN">
              <a:latin typeface="黑体"/>
              <a:ea typeface="黑体"/>
              <a:cs typeface="黑体"/>
            </a:endParaRPr>
          </a:p>
        </p:txBody>
      </p:sp>
      <p:pic>
        <p:nvPicPr>
          <p:cNvPr id="7" name="图片 6">
            <a:extLst>
              <a:ext uri="{FF2B5EF4-FFF2-40B4-BE49-F238E27FC236}">
                <a16:creationId xmlns="" xmlns:a16="http://schemas.microsoft.com/office/drawing/2014/main" id="{1C1A2CFB-D838-485B-9429-8DE19A69CFD1}"/>
              </a:ext>
            </a:extLst>
          </p:cNvPr>
          <p:cNvPicPr>
            <a:picLocks noChangeAspect="1"/>
          </p:cNvPicPr>
          <p:nvPr/>
        </p:nvPicPr>
        <p:blipFill>
          <a:blip r:embed="rId2"/>
          <a:stretch>
            <a:fillRect/>
          </a:stretch>
        </p:blipFill>
        <p:spPr>
          <a:xfrm>
            <a:off x="180998" y="1088080"/>
            <a:ext cx="10268832" cy="3350859"/>
          </a:xfrm>
          <a:prstGeom prst="rect">
            <a:avLst/>
          </a:prstGeom>
        </p:spPr>
      </p:pic>
      <p:sp>
        <p:nvSpPr>
          <p:cNvPr id="9" name="文本框 11">
            <a:extLst>
              <a:ext uri="{FF2B5EF4-FFF2-40B4-BE49-F238E27FC236}">
                <a16:creationId xmlns="" xmlns:a16="http://schemas.microsoft.com/office/drawing/2014/main" id="{0A2B0927-CC0C-405B-B91B-9445359B6A43}"/>
              </a:ext>
            </a:extLst>
          </p:cNvPr>
          <p:cNvSpPr txBox="1"/>
          <p:nvPr/>
        </p:nvSpPr>
        <p:spPr>
          <a:xfrm>
            <a:off x="5436840" y="4356695"/>
            <a:ext cx="1935667" cy="400402"/>
          </a:xfrm>
          <a:prstGeom prst="rect">
            <a:avLst/>
          </a:prstGeom>
          <a:noFill/>
        </p:spPr>
        <p:txBody>
          <a:bodyPr wrap="none" lIns="106972" tIns="53485" rIns="106972" bIns="53485" rtlCol="0">
            <a:spAutoFit/>
          </a:bodyPr>
          <a:lstStyle/>
          <a:p>
            <a:pPr>
              <a:defRPr/>
            </a:pPr>
            <a:r>
              <a:rPr lang="en-US" altLang="zh-CN" sz="1900" dirty="0" smtClean="0">
                <a:latin typeface="微软雅黑" panose="020B0503020204020204" pitchFamily="34" charset="-122"/>
                <a:ea typeface="微软雅黑" panose="020B0503020204020204" pitchFamily="34" charset="-122"/>
              </a:rPr>
              <a:t>Proteomic room</a:t>
            </a:r>
            <a:endParaRPr lang="zh-CN" altLang="en-US" sz="1900" dirty="0">
              <a:latin typeface="微软雅黑" panose="020B0503020204020204" pitchFamily="34" charset="-122"/>
              <a:ea typeface="微软雅黑" panose="020B0503020204020204" pitchFamily="34" charset="-122"/>
            </a:endParaRPr>
          </a:p>
        </p:txBody>
      </p:sp>
      <p:sp>
        <p:nvSpPr>
          <p:cNvPr id="11" name="文本框 14">
            <a:extLst>
              <a:ext uri="{FF2B5EF4-FFF2-40B4-BE49-F238E27FC236}">
                <a16:creationId xmlns="" xmlns:a16="http://schemas.microsoft.com/office/drawing/2014/main" id="{29FC33ED-6506-409D-8445-A5A8FA1E4FBE}"/>
              </a:ext>
            </a:extLst>
          </p:cNvPr>
          <p:cNvSpPr txBox="1"/>
          <p:nvPr/>
        </p:nvSpPr>
        <p:spPr>
          <a:xfrm>
            <a:off x="828328" y="931957"/>
            <a:ext cx="7920880" cy="400402"/>
          </a:xfrm>
          <a:prstGeom prst="rect">
            <a:avLst/>
          </a:prstGeom>
          <a:solidFill>
            <a:schemeClr val="bg1"/>
          </a:solidFill>
        </p:spPr>
        <p:txBody>
          <a:bodyPr wrap="square" lIns="106972" tIns="53485" rIns="106972" bIns="53485" rtlCol="0">
            <a:spAutoFit/>
          </a:bodyPr>
          <a:lstStyle/>
          <a:p>
            <a:pPr>
              <a:defRPr/>
            </a:pPr>
            <a:r>
              <a:rPr lang="en-US" altLang="zh-CN" sz="1900" b="1" dirty="0" smtClean="0">
                <a:solidFill>
                  <a:prstClr val="black"/>
                </a:solidFill>
                <a:latin typeface="Arial"/>
                <a:ea typeface="微软雅黑" panose="020B0503020204020204" pitchFamily="34" charset="-122"/>
                <a:cs typeface="Arial"/>
              </a:rPr>
              <a:t>Cold room/sample prep</a:t>
            </a:r>
            <a:r>
              <a:rPr lang="en-US" altLang="zh-CN" sz="1900" b="1" dirty="0" smtClean="0">
                <a:solidFill>
                  <a:prstClr val="black"/>
                </a:solidFill>
                <a:latin typeface="Arial"/>
                <a:ea typeface="微软雅黑" panose="020B0503020204020204" pitchFamily="34" charset="-122"/>
                <a:cs typeface="Arial"/>
              </a:rPr>
              <a:t>           molecular biology/biochemistry</a:t>
            </a:r>
            <a:endParaRPr lang="zh-CN" altLang="en-US" sz="1900" b="1" dirty="0">
              <a:solidFill>
                <a:prstClr val="black"/>
              </a:solidFill>
              <a:latin typeface="Arial"/>
              <a:ea typeface="微软雅黑" panose="020B0503020204020204" pitchFamily="34" charset="-122"/>
              <a:cs typeface="Arial"/>
            </a:endParaRPr>
          </a:p>
        </p:txBody>
      </p:sp>
      <p:sp>
        <p:nvSpPr>
          <p:cNvPr id="15" name="文本框 18">
            <a:extLst>
              <a:ext uri="{FF2B5EF4-FFF2-40B4-BE49-F238E27FC236}">
                <a16:creationId xmlns="" xmlns:a16="http://schemas.microsoft.com/office/drawing/2014/main" id="{9346160A-16BA-4BF8-822C-466ACC81CA15}"/>
              </a:ext>
            </a:extLst>
          </p:cNvPr>
          <p:cNvSpPr txBox="1"/>
          <p:nvPr/>
        </p:nvSpPr>
        <p:spPr>
          <a:xfrm>
            <a:off x="3780656" y="4356695"/>
            <a:ext cx="1082870" cy="400402"/>
          </a:xfrm>
          <a:prstGeom prst="rect">
            <a:avLst/>
          </a:prstGeom>
          <a:noFill/>
        </p:spPr>
        <p:txBody>
          <a:bodyPr wrap="none" lIns="106972" tIns="53485" rIns="106972" bIns="53485" rtlCol="0">
            <a:spAutoFit/>
          </a:bodyPr>
          <a:lstStyle/>
          <a:p>
            <a:pPr>
              <a:defRPr/>
            </a:pPr>
            <a:r>
              <a:rPr lang="en-US" altLang="zh-CN" sz="1900" dirty="0" smtClean="0">
                <a:solidFill>
                  <a:prstClr val="black"/>
                </a:solidFill>
                <a:latin typeface="微软雅黑" panose="020B0503020204020204" pitchFamily="34" charset="-122"/>
                <a:ea typeface="微软雅黑" panose="020B0503020204020204" pitchFamily="34" charset="-122"/>
              </a:rPr>
              <a:t>Imaging</a:t>
            </a:r>
            <a:endParaRPr lang="zh-CN" altLang="en-US" sz="1900" dirty="0">
              <a:solidFill>
                <a:prstClr val="black"/>
              </a:solidFill>
              <a:latin typeface="微软雅黑" panose="020B0503020204020204" pitchFamily="34" charset="-122"/>
              <a:ea typeface="微软雅黑" panose="020B0503020204020204" pitchFamily="34" charset="-122"/>
            </a:endParaRPr>
          </a:p>
        </p:txBody>
      </p:sp>
      <p:sp>
        <p:nvSpPr>
          <p:cNvPr id="16" name="文本框 19">
            <a:extLst>
              <a:ext uri="{FF2B5EF4-FFF2-40B4-BE49-F238E27FC236}">
                <a16:creationId xmlns="" xmlns:a16="http://schemas.microsoft.com/office/drawing/2014/main" id="{DA755841-441A-4E78-BF4F-30BADE57FAB6}"/>
              </a:ext>
            </a:extLst>
          </p:cNvPr>
          <p:cNvSpPr txBox="1"/>
          <p:nvPr/>
        </p:nvSpPr>
        <p:spPr>
          <a:xfrm>
            <a:off x="1620416" y="4428703"/>
            <a:ext cx="1434791" cy="400402"/>
          </a:xfrm>
          <a:prstGeom prst="rect">
            <a:avLst/>
          </a:prstGeom>
          <a:noFill/>
        </p:spPr>
        <p:txBody>
          <a:bodyPr wrap="none" lIns="106972" tIns="53485" rIns="106972" bIns="53485" rtlCol="0">
            <a:spAutoFit/>
          </a:bodyPr>
          <a:lstStyle/>
          <a:p>
            <a:pPr>
              <a:defRPr/>
            </a:pPr>
            <a:r>
              <a:rPr lang="en-US" altLang="zh-CN" sz="1900" dirty="0" smtClean="0">
                <a:solidFill>
                  <a:prstClr val="black"/>
                </a:solidFill>
                <a:latin typeface="微软雅黑" panose="020B0503020204020204" pitchFamily="34" charset="-122"/>
                <a:ea typeface="微软雅黑" panose="020B0503020204020204" pitchFamily="34" charset="-122"/>
              </a:rPr>
              <a:t>Cell culture</a:t>
            </a:r>
            <a:endParaRPr lang="zh-CN" altLang="en-US" sz="1900" dirty="0">
              <a:solidFill>
                <a:prstClr val="black"/>
              </a:solidFill>
              <a:latin typeface="微软雅黑" panose="020B0503020204020204" pitchFamily="34" charset="-122"/>
              <a:ea typeface="微软雅黑" panose="020B0503020204020204" pitchFamily="34" charset="-122"/>
            </a:endParaRPr>
          </a:p>
        </p:txBody>
      </p:sp>
      <p:sp>
        <p:nvSpPr>
          <p:cNvPr id="17" name="箭头: 下 20">
            <a:extLst>
              <a:ext uri="{FF2B5EF4-FFF2-40B4-BE49-F238E27FC236}">
                <a16:creationId xmlns="" xmlns:a16="http://schemas.microsoft.com/office/drawing/2014/main" id="{D22FC71F-08E5-40DB-9C5B-7E5B66B5561D}"/>
              </a:ext>
            </a:extLst>
          </p:cNvPr>
          <p:cNvSpPr/>
          <p:nvPr/>
        </p:nvSpPr>
        <p:spPr>
          <a:xfrm rot="5400000">
            <a:off x="10049819" y="2615786"/>
            <a:ext cx="317569" cy="457199"/>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6972" tIns="53485" rIns="106972" bIns="53485" rtlCol="0" anchor="ctr"/>
          <a:lstStyle/>
          <a:p>
            <a:pPr algn="ctr">
              <a:defRPr/>
            </a:pPr>
            <a:endParaRPr lang="zh-CN" altLang="en-US" dirty="0">
              <a:solidFill>
                <a:prstClr val="white"/>
              </a:solidFill>
              <a:latin typeface="Calibri"/>
              <a:ea typeface="宋体" panose="02010600030101010101" pitchFamily="2" charset="-122"/>
            </a:endParaRPr>
          </a:p>
        </p:txBody>
      </p:sp>
      <p:sp>
        <p:nvSpPr>
          <p:cNvPr id="18" name="文本框 21">
            <a:extLst>
              <a:ext uri="{FF2B5EF4-FFF2-40B4-BE49-F238E27FC236}">
                <a16:creationId xmlns="" xmlns:a16="http://schemas.microsoft.com/office/drawing/2014/main" id="{1A3E3172-F1E9-473E-A863-42BFE307E067}"/>
              </a:ext>
            </a:extLst>
          </p:cNvPr>
          <p:cNvSpPr txBox="1"/>
          <p:nvPr/>
        </p:nvSpPr>
        <p:spPr>
          <a:xfrm>
            <a:off x="10449499" y="2284475"/>
            <a:ext cx="508421" cy="1082640"/>
          </a:xfrm>
          <a:prstGeom prst="rect">
            <a:avLst/>
          </a:prstGeom>
          <a:noFill/>
        </p:spPr>
        <p:txBody>
          <a:bodyPr vert="eaVert" wrap="none" lIns="106972" tIns="53485" rIns="106972" bIns="53485" rtlCol="0">
            <a:spAutoFit/>
          </a:bodyPr>
          <a:lstStyle/>
          <a:p>
            <a:pPr>
              <a:defRPr/>
            </a:pPr>
            <a:r>
              <a:rPr lang="zh-CN" altLang="en-US" sz="1900" dirty="0">
                <a:solidFill>
                  <a:prstClr val="black"/>
                </a:solidFill>
                <a:latin typeface="微软雅黑" panose="020B0503020204020204" pitchFamily="34" charset="-122"/>
                <a:ea typeface="微软雅黑" panose="020B0503020204020204" pitchFamily="34" charset="-122"/>
              </a:rPr>
              <a:t>手术样品</a:t>
            </a:r>
          </a:p>
        </p:txBody>
      </p:sp>
      <p:sp>
        <p:nvSpPr>
          <p:cNvPr id="22" name="文本框 25">
            <a:extLst>
              <a:ext uri="{FF2B5EF4-FFF2-40B4-BE49-F238E27FC236}">
                <a16:creationId xmlns="" xmlns:a16="http://schemas.microsoft.com/office/drawing/2014/main" id="{F9A9EC21-939A-4904-B7E9-5FB78894FA0F}"/>
              </a:ext>
            </a:extLst>
          </p:cNvPr>
          <p:cNvSpPr txBox="1"/>
          <p:nvPr/>
        </p:nvSpPr>
        <p:spPr>
          <a:xfrm>
            <a:off x="7165032" y="4356695"/>
            <a:ext cx="2947175" cy="400402"/>
          </a:xfrm>
          <a:prstGeom prst="rect">
            <a:avLst/>
          </a:prstGeom>
          <a:noFill/>
        </p:spPr>
        <p:txBody>
          <a:bodyPr wrap="none" lIns="106972" tIns="53485" rIns="106972" bIns="53485" rtlCol="0">
            <a:spAutoFit/>
          </a:bodyPr>
          <a:lstStyle/>
          <a:p>
            <a:pPr>
              <a:defRPr/>
            </a:pPr>
            <a:r>
              <a:rPr lang="en-US" altLang="zh-CN" sz="1900" dirty="0" smtClean="0">
                <a:solidFill>
                  <a:prstClr val="black"/>
                </a:solidFill>
                <a:latin typeface="微软雅黑" panose="020B0503020204020204" pitchFamily="34" charset="-122"/>
                <a:ea typeface="微软雅黑" panose="020B0503020204020204" pitchFamily="34" charset="-122"/>
              </a:rPr>
              <a:t>Office    conference room</a:t>
            </a:r>
            <a:endParaRPr lang="zh-CN" altLang="en-US" sz="1900" dirty="0">
              <a:solidFill>
                <a:prstClr val="black"/>
              </a:solidFill>
              <a:latin typeface="微软雅黑" panose="020B0503020204020204" pitchFamily="34" charset="-122"/>
              <a:ea typeface="微软雅黑" panose="020B0503020204020204" pitchFamily="34" charset="-122"/>
            </a:endParaRPr>
          </a:p>
        </p:txBody>
      </p:sp>
      <p:sp>
        <p:nvSpPr>
          <p:cNvPr id="27" name="矩形 26"/>
          <p:cNvSpPr/>
          <p:nvPr/>
        </p:nvSpPr>
        <p:spPr>
          <a:xfrm>
            <a:off x="96404" y="125060"/>
            <a:ext cx="8292764" cy="631235"/>
          </a:xfrm>
          <a:prstGeom prst="rect">
            <a:avLst/>
          </a:prstGeom>
        </p:spPr>
        <p:txBody>
          <a:bodyPr wrap="none" lIns="106972" tIns="53485" rIns="106972" bIns="53485">
            <a:spAutoFit/>
          </a:bodyPr>
          <a:lstStyle/>
          <a:p>
            <a:pPr marL="601719" indent="-601719" algn="ctr">
              <a:lnSpc>
                <a:spcPct val="150000"/>
              </a:lnSpc>
              <a:defRPr/>
            </a:pPr>
            <a:r>
              <a:rPr lang="en-US" altLang="zh-CN" sz="2400" b="1" dirty="0" smtClean="0">
                <a:solidFill>
                  <a:schemeClr val="bg1"/>
                </a:solidFill>
                <a:latin typeface="Arial"/>
                <a:ea typeface="黑体" panose="02010609060101010101" pitchFamily="49" charset="-122"/>
                <a:cs typeface="Arial"/>
              </a:rPr>
              <a:t>Institute on Aging and Brain Disorders is part of CAADI</a:t>
            </a:r>
            <a:endParaRPr lang="zh-CN" altLang="en-US" sz="2400" b="1" dirty="0">
              <a:solidFill>
                <a:schemeClr val="bg1"/>
              </a:solidFill>
              <a:latin typeface="Arial"/>
              <a:ea typeface="黑体" panose="02010609060101010101" pitchFamily="49" charset="-122"/>
              <a:cs typeface="Arial"/>
            </a:endParaRPr>
          </a:p>
        </p:txBody>
      </p:sp>
      <p:pic>
        <p:nvPicPr>
          <p:cNvPr id="29" name="图片 28">
            <a:extLst>
              <a:ext uri="{FF2B5EF4-FFF2-40B4-BE49-F238E27FC236}">
                <a16:creationId xmlns="" xmlns:a16="http://schemas.microsoft.com/office/drawing/2014/main" id="{F124A1E8-2FF0-4E0B-8017-70BAF92E7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293" y="4764397"/>
            <a:ext cx="2768622" cy="2735412"/>
          </a:xfrm>
          <a:prstGeom prst="rect">
            <a:avLst/>
          </a:prstGeom>
          <a:ln w="127000" cap="rnd">
            <a:noFill/>
          </a:ln>
          <a:effectLst/>
          <a:scene3d>
            <a:camera prst="orthographicFront"/>
            <a:lightRig rig="twoPt" dir="t">
              <a:rot lat="0" lon="0" rev="7800000"/>
            </a:lightRig>
          </a:scene3d>
          <a:sp3d contourW="6350">
            <a:bevelT w="50800" h="16510"/>
            <a:contourClr>
              <a:srgbClr val="C0C0C0"/>
            </a:contourClr>
          </a:sp3d>
        </p:spPr>
      </p:pic>
      <p:sp>
        <p:nvSpPr>
          <p:cNvPr id="30" name="文本框 29">
            <a:extLst>
              <a:ext uri="{FF2B5EF4-FFF2-40B4-BE49-F238E27FC236}">
                <a16:creationId xmlns:lc="http://schemas.openxmlformats.org/drawingml/2006/lockedCanvas" xmlns:a16="http://schemas.microsoft.com/office/drawing/2014/main" xmlns="" id="{C5FCA73C-2217-438D-BBD2-E6C3AF45BA7D}"/>
              </a:ext>
            </a:extLst>
          </p:cNvPr>
          <p:cNvSpPr txBox="1"/>
          <p:nvPr/>
        </p:nvSpPr>
        <p:spPr>
          <a:xfrm>
            <a:off x="4418277" y="5076775"/>
            <a:ext cx="5987115" cy="1677675"/>
          </a:xfrm>
          <a:prstGeom prst="rect">
            <a:avLst/>
          </a:prstGeom>
          <a:noFill/>
        </p:spPr>
        <p:txBody>
          <a:bodyPr wrap="square" lIns="106972" tIns="53485" rIns="106972" bIns="53485" rtlCol="0">
            <a:spAutoFit/>
          </a:bodyPr>
          <a:lstStyle/>
          <a:p>
            <a:pPr marL="334289" indent="-334289">
              <a:buFont typeface="Arial" panose="020B0604020202020204" pitchFamily="34" charset="0"/>
              <a:buChar char="•"/>
            </a:pPr>
            <a:r>
              <a:rPr lang="en-US" altLang="zh-CN" sz="2000" kern="1200" dirty="0" smtClean="0">
                <a:solidFill>
                  <a:schemeClr val="tx2">
                    <a:lumMod val="50000"/>
                  </a:schemeClr>
                </a:solidFill>
                <a:latin typeface="Arial" panose="020B0604020202020204" pitchFamily="34" charset="0"/>
                <a:ea typeface="微软雅黑" panose="020B0503020204020204" pitchFamily="34" charset="-122"/>
                <a:cs typeface="Arial" panose="020B0604020202020204" pitchFamily="34" charset="0"/>
              </a:rPr>
              <a:t>Part of CAADI laboratories are finished</a:t>
            </a:r>
            <a:endParaRPr lang="en-US" altLang="zh-CN" sz="2000" kern="1200" dirty="0" smtClean="0">
              <a:solidFill>
                <a:schemeClr val="tx2">
                  <a:lumMod val="50000"/>
                </a:schemeClr>
              </a:solidFill>
              <a:latin typeface="Arial" panose="020B0604020202020204" pitchFamily="34" charset="0"/>
              <a:ea typeface="微软雅黑" panose="020B0503020204020204" pitchFamily="34" charset="-122"/>
              <a:cs typeface="Arial" panose="020B0604020202020204" pitchFamily="34" charset="0"/>
            </a:endParaRPr>
          </a:p>
          <a:p>
            <a:pPr marL="334289" indent="-334289">
              <a:buFont typeface="Arial" panose="020B0604020202020204" pitchFamily="34" charset="0"/>
              <a:buChar char="•"/>
            </a:pPr>
            <a:endParaRPr lang="zh-CN" altLang="en-US" sz="2000" b="1" kern="1200" dirty="0" smtClean="0">
              <a:solidFill>
                <a:schemeClr val="tx2">
                  <a:lumMod val="50000"/>
                </a:schemeClr>
              </a:solidFill>
              <a:latin typeface="Arial" panose="020B0604020202020204" pitchFamily="34" charset="0"/>
              <a:ea typeface="微软雅黑" panose="020B0503020204020204" pitchFamily="34" charset="-122"/>
              <a:cs typeface="Arial" panose="020B0604020202020204" pitchFamily="34" charset="0"/>
            </a:endParaRPr>
          </a:p>
          <a:p>
            <a:pPr marL="334289" indent="-334289">
              <a:buFont typeface="Arial" panose="020B0604020202020204" pitchFamily="34" charset="0"/>
              <a:buChar char="•"/>
            </a:pPr>
            <a:r>
              <a:rPr lang="en-US" altLang="zh-CN" sz="2000" dirty="0" smtClean="0">
                <a:solidFill>
                  <a:schemeClr val="tx2">
                    <a:lumMod val="50000"/>
                  </a:schemeClr>
                </a:solidFill>
                <a:latin typeface="Arial" panose="020B0604020202020204" pitchFamily="34" charset="0"/>
                <a:ea typeface="微软雅黑" panose="020B0503020204020204" pitchFamily="34" charset="-122"/>
                <a:cs typeface="Arial" panose="020B0604020202020204" pitchFamily="34" charset="0"/>
              </a:rPr>
              <a:t>Have collected clinical and pathological samples</a:t>
            </a:r>
            <a:endParaRPr lang="en-US" altLang="zh-CN" sz="2000" dirty="0" smtClean="0">
              <a:solidFill>
                <a:schemeClr val="tx2">
                  <a:lumMod val="50000"/>
                </a:schemeClr>
              </a:solidFill>
              <a:latin typeface="Arial" panose="020B0604020202020204" pitchFamily="34" charset="0"/>
              <a:ea typeface="微软雅黑" panose="020B0503020204020204" pitchFamily="34" charset="-122"/>
              <a:cs typeface="Arial" panose="020B0604020202020204" pitchFamily="34" charset="0"/>
            </a:endParaRPr>
          </a:p>
          <a:p>
            <a:pPr marL="334289" indent="-334289">
              <a:buFont typeface="Arial" panose="020B0604020202020204" pitchFamily="34" charset="0"/>
              <a:buChar char="•"/>
            </a:pPr>
            <a:endParaRPr lang="en-US" altLang="zh-CN" b="1" dirty="0" smtClean="0">
              <a:solidFill>
                <a:schemeClr val="tx2">
                  <a:lumMod val="50000"/>
                </a:schemeClr>
              </a:solidFill>
              <a:latin typeface="Arial" panose="020B0604020202020204" pitchFamily="34" charset="0"/>
              <a:ea typeface="微软雅黑" panose="020B0503020204020204" pitchFamily="34" charset="-122"/>
              <a:cs typeface="Arial" panose="020B0604020202020204" pitchFamily="34" charset="0"/>
            </a:endParaRPr>
          </a:p>
          <a:p>
            <a:pPr marL="334289" indent="-334289">
              <a:buFont typeface="Arial" panose="020B0604020202020204" pitchFamily="34" charset="0"/>
              <a:buChar char="•"/>
            </a:pPr>
            <a:r>
              <a:rPr lang="en-US" altLang="zh-CN" sz="2000" kern="1200" dirty="0" smtClean="0">
                <a:solidFill>
                  <a:schemeClr val="tx2">
                    <a:lumMod val="50000"/>
                  </a:schemeClr>
                </a:solidFill>
                <a:latin typeface="Arial" panose="020B0604020202020204" pitchFamily="34" charset="0"/>
                <a:ea typeface="微软雅黑" panose="020B0503020204020204" pitchFamily="34" charset="-122"/>
                <a:cs typeface="Arial" panose="020B0604020202020204" pitchFamily="34" charset="0"/>
              </a:rPr>
              <a:t>Generate some preliminary results</a:t>
            </a:r>
            <a:endParaRPr lang="en-US" altLang="zh-CN" sz="2000" kern="1200" dirty="0">
              <a:solidFill>
                <a:schemeClr val="tx2">
                  <a:lumMod val="50000"/>
                </a:schemeClr>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74068277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8"/>
          <p:cNvPicPr>
            <a:picLocks noChangeAspect="1" noChangeArrowheads="1"/>
          </p:cNvPicPr>
          <p:nvPr/>
        </p:nvPicPr>
        <p:blipFill>
          <a:blip r:embed="rId3">
            <a:extLst>
              <a:ext uri="{28A0092B-C50C-407E-A947-70E740481C1C}">
                <a14:useLocalDpi xmlns:a14="http://schemas.microsoft.com/office/drawing/2010/main" val="0"/>
              </a:ext>
            </a:extLst>
          </a:blip>
          <a:srcRect r="3595"/>
          <a:stretch>
            <a:fillRect/>
          </a:stretch>
        </p:blipFill>
        <p:spPr bwMode="auto">
          <a:xfrm>
            <a:off x="5580857" y="4023923"/>
            <a:ext cx="4743728" cy="3052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475" name="Picture 12"/>
          <p:cNvPicPr>
            <a:picLocks noChangeAspect="1" noChangeArrowheads="1"/>
          </p:cNvPicPr>
          <p:nvPr/>
        </p:nvPicPr>
        <p:blipFill>
          <a:blip r:embed="rId4">
            <a:extLst>
              <a:ext uri="{28A0092B-C50C-407E-A947-70E740481C1C}">
                <a14:useLocalDpi xmlns:a14="http://schemas.microsoft.com/office/drawing/2010/main" val="0"/>
              </a:ext>
            </a:extLst>
          </a:blip>
          <a:srcRect l="4787" r="4787"/>
          <a:stretch>
            <a:fillRect/>
          </a:stretch>
        </p:blipFill>
        <p:spPr bwMode="auto">
          <a:xfrm>
            <a:off x="592968" y="4032675"/>
            <a:ext cx="4987890" cy="3043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5477" name="组合 4"/>
          <p:cNvGrpSpPr>
            <a:grpSpLocks/>
          </p:cNvGrpSpPr>
          <p:nvPr/>
        </p:nvGrpSpPr>
        <p:grpSpPr bwMode="auto">
          <a:xfrm>
            <a:off x="536770" y="1512254"/>
            <a:ext cx="6385042" cy="2495917"/>
            <a:chOff x="-64301" y="968108"/>
            <a:chExt cx="6257920" cy="2514076"/>
          </a:xfrm>
        </p:grpSpPr>
        <p:pic>
          <p:nvPicPr>
            <p:cNvPr id="105482" name="Picture 2" descr="F:\my work\201202_yiliao2\data stp\rendering\mod003\DW-86L628_1.jpg"/>
            <p:cNvPicPr>
              <a:picLocks noChangeAspect="1" noChangeArrowheads="1"/>
            </p:cNvPicPr>
            <p:nvPr/>
          </p:nvPicPr>
          <p:blipFill>
            <a:blip r:embed="rId5">
              <a:extLst>
                <a:ext uri="{28A0092B-C50C-407E-A947-70E740481C1C}">
                  <a14:useLocalDpi xmlns:a14="http://schemas.microsoft.com/office/drawing/2010/main" val="0"/>
                </a:ext>
              </a:extLst>
            </a:blip>
            <a:srcRect l="52950" t="22023" r="17587" b="48431"/>
            <a:stretch>
              <a:fillRect/>
            </a:stretch>
          </p:blipFill>
          <p:spPr bwMode="auto">
            <a:xfrm>
              <a:off x="3955228" y="2270027"/>
              <a:ext cx="2238391" cy="1212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3" name="Picture 3" descr="生物样本库概述.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301" y="1000108"/>
              <a:ext cx="4162405" cy="248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4" name="Picture 4" descr="191492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55230" y="968108"/>
              <a:ext cx="2208246" cy="136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5" name="Picture 5" descr="b_1332235391768.jpg"/>
            <p:cNvPicPr>
              <a:picLocks noChangeAspect="1"/>
            </p:cNvPicPr>
            <p:nvPr/>
          </p:nvPicPr>
          <p:blipFill>
            <a:blip r:embed="rId8">
              <a:extLst>
                <a:ext uri="{28A0092B-C50C-407E-A947-70E740481C1C}">
                  <a14:useLocalDpi xmlns:a14="http://schemas.microsoft.com/office/drawing/2010/main" val="0"/>
                </a:ext>
              </a:extLst>
            </a:blip>
            <a:srcRect r="10001"/>
            <a:stretch>
              <a:fillRect/>
            </a:stretch>
          </p:blipFill>
          <p:spPr bwMode="auto">
            <a:xfrm>
              <a:off x="2240717" y="975158"/>
              <a:ext cx="1857389" cy="1357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5478" name="TextBox 1"/>
          <p:cNvSpPr txBox="1">
            <a:spLocks noChangeArrowheads="1"/>
          </p:cNvSpPr>
          <p:nvPr/>
        </p:nvSpPr>
        <p:spPr bwMode="auto">
          <a:xfrm>
            <a:off x="588074" y="7187882"/>
            <a:ext cx="9745310" cy="38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6972" tIns="53485" rIns="106972" bIns="53485">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r>
              <a:rPr lang="en-US" sz="1800" b="0" dirty="0" err="1" smtClean="0">
                <a:solidFill>
                  <a:srgbClr val="000090"/>
                </a:solidFill>
                <a:latin typeface="Arial"/>
                <a:ea typeface="黑体" charset="0"/>
                <a:cs typeface="Arial"/>
              </a:rPr>
              <a:t>Neurodegenerstive</a:t>
            </a:r>
            <a:r>
              <a:rPr lang="en-US" sz="1800" b="0" dirty="0" smtClean="0">
                <a:solidFill>
                  <a:srgbClr val="000090"/>
                </a:solidFill>
                <a:latin typeface="Arial"/>
                <a:ea typeface="黑体" charset="0"/>
                <a:cs typeface="Arial"/>
              </a:rPr>
              <a:t> Disease Research Center, University of Science and Technology of China</a:t>
            </a:r>
            <a:endParaRPr lang="en-US" sz="1800" b="0" dirty="0">
              <a:solidFill>
                <a:srgbClr val="000090"/>
              </a:solidFill>
              <a:latin typeface="Arial"/>
              <a:ea typeface="黑体" charset="0"/>
              <a:cs typeface="Arial"/>
            </a:endParaRPr>
          </a:p>
        </p:txBody>
      </p:sp>
      <p:sp>
        <p:nvSpPr>
          <p:cNvPr id="105479" name="AutoShape 3"/>
          <p:cNvSpPr>
            <a:spLocks noChangeArrowheads="1"/>
          </p:cNvSpPr>
          <p:nvPr/>
        </p:nvSpPr>
        <p:spPr bwMode="auto">
          <a:xfrm>
            <a:off x="592966" y="661611"/>
            <a:ext cx="7724194" cy="598600"/>
          </a:xfrm>
          <a:prstGeom prst="roundRect">
            <a:avLst>
              <a:gd name="adj" fmla="val 16667"/>
            </a:avLst>
          </a:prstGeom>
          <a:gradFill rotWithShape="1">
            <a:gsLst>
              <a:gs pos="0">
                <a:srgbClr val="760000"/>
              </a:gs>
              <a:gs pos="50000">
                <a:srgbClr val="FF0000"/>
              </a:gs>
              <a:gs pos="100000">
                <a:srgbClr val="760000"/>
              </a:gs>
            </a:gsLst>
            <a:lin ang="5400000" scaled="1"/>
          </a:gradFill>
          <a:ln w="9525">
            <a:solidFill>
              <a:schemeClr val="tx1"/>
            </a:solidFill>
            <a:round/>
            <a:headEnd/>
            <a:tailEnd/>
          </a:ln>
        </p:spPr>
        <p:txBody>
          <a:bodyPr wrap="none" lIns="106972" tIns="53485" rIns="106972" bIns="53485" anchor="ctr"/>
          <a:lstStyle/>
          <a:p>
            <a:endParaRPr lang="zh-CN" altLang="en-US"/>
          </a:p>
        </p:txBody>
      </p:sp>
      <p:sp>
        <p:nvSpPr>
          <p:cNvPr id="105480" name="矩形 27"/>
          <p:cNvSpPr>
            <a:spLocks noChangeArrowheads="1"/>
          </p:cNvSpPr>
          <p:nvPr/>
        </p:nvSpPr>
        <p:spPr bwMode="auto">
          <a:xfrm>
            <a:off x="711172" y="672112"/>
            <a:ext cx="7966028" cy="446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6972" tIns="53485" rIns="106972" bIns="53485">
            <a:spAutoFit/>
          </a:bodyPr>
          <a:lstStyle/>
          <a:p>
            <a:pPr defTabSz="534861"/>
            <a:r>
              <a:rPr lang="en-US" altLang="zh-CN" sz="2200" b="1" dirty="0" smtClean="0">
                <a:solidFill>
                  <a:schemeClr val="bg1"/>
                </a:solidFill>
                <a:latin typeface="Arial"/>
                <a:ea typeface="黑体" charset="0"/>
                <a:cs typeface="Arial"/>
              </a:rPr>
              <a:t>Unique resource: </a:t>
            </a:r>
            <a:r>
              <a:rPr lang="en-US" altLang="zh-CN" sz="2200" b="1" dirty="0">
                <a:solidFill>
                  <a:schemeClr val="bg1"/>
                </a:solidFill>
                <a:latin typeface="Arial"/>
                <a:ea typeface="黑体" charset="0"/>
                <a:cs typeface="Arial"/>
              </a:rPr>
              <a:t>S</a:t>
            </a:r>
            <a:r>
              <a:rPr lang="en-US" altLang="zh-CN" sz="2200" b="1" dirty="0" smtClean="0">
                <a:solidFill>
                  <a:schemeClr val="bg1"/>
                </a:solidFill>
                <a:latin typeface="Arial"/>
                <a:ea typeface="黑体" charset="0"/>
                <a:cs typeface="Arial"/>
              </a:rPr>
              <a:t>amples from degenerative diseases </a:t>
            </a:r>
            <a:endParaRPr lang="zh-CN" altLang="en-US" sz="2200" b="1" dirty="0">
              <a:solidFill>
                <a:schemeClr val="bg1"/>
              </a:solidFill>
              <a:latin typeface="Arial"/>
              <a:ea typeface="黑体" charset="0"/>
              <a:cs typeface="Arial"/>
            </a:endParaRPr>
          </a:p>
        </p:txBody>
      </p:sp>
      <p:sp>
        <p:nvSpPr>
          <p:cNvPr id="3" name="Slide Number Placeholder 2"/>
          <p:cNvSpPr>
            <a:spLocks noGrp="1"/>
          </p:cNvSpPr>
          <p:nvPr>
            <p:ph type="sldNum" sz="quarter" idx="12"/>
          </p:nvPr>
        </p:nvSpPr>
        <p:spPr/>
        <p:txBody>
          <a:bodyPr/>
          <a:lstStyle/>
          <a:p>
            <a:pPr>
              <a:defRPr/>
            </a:pPr>
            <a:fld id="{7132711C-0E5D-1242-8EFD-64968D3F5297}" type="slidenum">
              <a:rPr lang="en-US" altLang="zh-CN"/>
              <a:pPr>
                <a:defRPr/>
              </a:pPr>
              <a:t>47</a:t>
            </a:fld>
            <a:endParaRPr lang="en-US" altLang="zh-CN"/>
          </a:p>
        </p:txBody>
      </p:sp>
      <p:sp>
        <p:nvSpPr>
          <p:cNvPr id="14" name="TextBox 2"/>
          <p:cNvSpPr txBox="1"/>
          <p:nvPr/>
        </p:nvSpPr>
        <p:spPr>
          <a:xfrm>
            <a:off x="7021016" y="1533294"/>
            <a:ext cx="3456384" cy="2031313"/>
          </a:xfrm>
          <a:prstGeom prst="rect">
            <a:avLst/>
          </a:prstGeom>
          <a:noFill/>
        </p:spPr>
        <p:txBody>
          <a:bodyPr wrap="square" lIns="91430" tIns="45714" rIns="91430" bIns="45714">
            <a:spAutoFit/>
          </a:bodyPr>
          <a:lstStyle/>
          <a:p>
            <a:pPr>
              <a:defRPr/>
            </a:pPr>
            <a:r>
              <a:rPr lang="en-US" altLang="zh-CN" sz="1800" b="1" dirty="0" smtClean="0">
                <a:solidFill>
                  <a:srgbClr val="000090"/>
                </a:solidFill>
                <a:latin typeface="Arial"/>
                <a:ea typeface="黑体"/>
                <a:cs typeface="Arial"/>
              </a:rPr>
              <a:t>DISEASES</a:t>
            </a:r>
            <a:r>
              <a:rPr lang="zh-CN" altLang="en-US" sz="1800" b="1" dirty="0" smtClean="0">
                <a:solidFill>
                  <a:srgbClr val="000090"/>
                </a:solidFill>
                <a:latin typeface="Arial"/>
                <a:ea typeface="黑体"/>
                <a:cs typeface="Arial"/>
              </a:rPr>
              <a:t>：</a:t>
            </a:r>
            <a:r>
              <a:rPr lang="en-US" altLang="zh-CN" sz="1800" b="1" dirty="0" smtClean="0">
                <a:solidFill>
                  <a:srgbClr val="000090"/>
                </a:solidFill>
                <a:latin typeface="Arial"/>
                <a:ea typeface="黑体"/>
                <a:cs typeface="Arial"/>
              </a:rPr>
              <a:t>AD</a:t>
            </a:r>
            <a:r>
              <a:rPr lang="zh-CN" altLang="en-US" sz="1800" b="1" dirty="0">
                <a:solidFill>
                  <a:srgbClr val="000090"/>
                </a:solidFill>
                <a:latin typeface="Arial"/>
                <a:ea typeface="黑体"/>
                <a:cs typeface="Arial"/>
              </a:rPr>
              <a:t>，</a:t>
            </a:r>
            <a:r>
              <a:rPr lang="en-US" altLang="zh-CN" sz="1800" b="1" dirty="0">
                <a:solidFill>
                  <a:srgbClr val="000090"/>
                </a:solidFill>
                <a:latin typeface="Arial"/>
                <a:ea typeface="黑体"/>
                <a:cs typeface="Arial"/>
              </a:rPr>
              <a:t>CAA</a:t>
            </a:r>
            <a:r>
              <a:rPr lang="zh-CN" altLang="en-US" sz="1800" b="1" dirty="0">
                <a:solidFill>
                  <a:srgbClr val="000090"/>
                </a:solidFill>
                <a:latin typeface="Arial"/>
                <a:ea typeface="黑体"/>
                <a:cs typeface="Arial"/>
              </a:rPr>
              <a:t>，</a:t>
            </a:r>
            <a:r>
              <a:rPr lang="en-US" altLang="zh-CN" sz="1800" b="1" dirty="0">
                <a:solidFill>
                  <a:srgbClr val="000090"/>
                </a:solidFill>
                <a:latin typeface="Arial"/>
                <a:ea typeface="黑体"/>
                <a:cs typeface="Arial"/>
              </a:rPr>
              <a:t>MCI</a:t>
            </a:r>
            <a:r>
              <a:rPr lang="zh-CN" altLang="en-US" sz="1800" b="1" dirty="0" smtClean="0">
                <a:solidFill>
                  <a:srgbClr val="000090"/>
                </a:solidFill>
                <a:latin typeface="Arial"/>
                <a:ea typeface="黑体"/>
                <a:cs typeface="Arial"/>
              </a:rPr>
              <a:t>，</a:t>
            </a:r>
            <a:endParaRPr lang="en-US" altLang="zh-CN" sz="1800" b="1" dirty="0" smtClean="0">
              <a:solidFill>
                <a:srgbClr val="000090"/>
              </a:solidFill>
              <a:latin typeface="Arial"/>
              <a:ea typeface="黑体"/>
              <a:cs typeface="Arial"/>
            </a:endParaRPr>
          </a:p>
          <a:p>
            <a:pPr>
              <a:defRPr/>
            </a:pPr>
            <a:r>
              <a:rPr lang="en-US" altLang="zh-CN" sz="1800" b="1" dirty="0">
                <a:solidFill>
                  <a:srgbClr val="000090"/>
                </a:solidFill>
                <a:latin typeface="Arial"/>
                <a:ea typeface="黑体"/>
                <a:cs typeface="Arial"/>
              </a:rPr>
              <a:t> </a:t>
            </a:r>
            <a:r>
              <a:rPr lang="en-US" altLang="zh-CN" sz="1800" b="1" dirty="0" smtClean="0">
                <a:solidFill>
                  <a:srgbClr val="000090"/>
                </a:solidFill>
                <a:latin typeface="Arial"/>
                <a:ea typeface="黑体"/>
                <a:cs typeface="Arial"/>
              </a:rPr>
              <a:t>                     PD</a:t>
            </a:r>
            <a:r>
              <a:rPr lang="zh-CN" altLang="en-US" sz="1800" b="1" dirty="0" smtClean="0">
                <a:solidFill>
                  <a:srgbClr val="000090"/>
                </a:solidFill>
                <a:latin typeface="Arial"/>
                <a:ea typeface="黑体"/>
                <a:cs typeface="Arial"/>
              </a:rPr>
              <a:t>，</a:t>
            </a:r>
            <a:r>
              <a:rPr lang="en-US" altLang="zh-CN" sz="1800" b="1" dirty="0" smtClean="0">
                <a:solidFill>
                  <a:srgbClr val="000090"/>
                </a:solidFill>
                <a:latin typeface="Arial"/>
                <a:ea typeface="黑体"/>
                <a:cs typeface="Arial"/>
              </a:rPr>
              <a:t>CT</a:t>
            </a:r>
            <a:endParaRPr lang="en-US" altLang="zh-CN" sz="1800" b="1" dirty="0">
              <a:solidFill>
                <a:srgbClr val="000090"/>
              </a:solidFill>
              <a:latin typeface="Arial"/>
              <a:ea typeface="黑体"/>
              <a:cs typeface="Arial"/>
            </a:endParaRPr>
          </a:p>
          <a:p>
            <a:pPr>
              <a:defRPr/>
            </a:pPr>
            <a:r>
              <a:rPr lang="en-US" altLang="zh-CN" sz="1800" b="1" dirty="0" smtClean="0">
                <a:solidFill>
                  <a:srgbClr val="000090"/>
                </a:solidFill>
                <a:latin typeface="Arial"/>
                <a:ea typeface="黑体"/>
                <a:cs typeface="Arial"/>
              </a:rPr>
              <a:t>TISSUES:     350</a:t>
            </a:r>
            <a:r>
              <a:rPr lang="zh-CN" altLang="en-US" sz="1800" b="1" dirty="0">
                <a:solidFill>
                  <a:srgbClr val="000090"/>
                </a:solidFill>
                <a:latin typeface="Arial"/>
                <a:ea typeface="黑体"/>
                <a:cs typeface="Arial"/>
              </a:rPr>
              <a:t>；</a:t>
            </a:r>
            <a:r>
              <a:rPr lang="en-US" altLang="zh-CN" sz="1800" b="1" dirty="0">
                <a:solidFill>
                  <a:srgbClr val="000090"/>
                </a:solidFill>
                <a:latin typeface="Arial"/>
                <a:ea typeface="黑体"/>
                <a:cs typeface="Arial"/>
              </a:rPr>
              <a:t> </a:t>
            </a:r>
            <a:endParaRPr lang="en-US" altLang="zh-CN" sz="1800" b="1" dirty="0" smtClean="0">
              <a:solidFill>
                <a:srgbClr val="000090"/>
              </a:solidFill>
              <a:latin typeface="Arial"/>
              <a:ea typeface="黑体"/>
              <a:cs typeface="Arial"/>
            </a:endParaRPr>
          </a:p>
          <a:p>
            <a:pPr>
              <a:defRPr/>
            </a:pPr>
            <a:r>
              <a:rPr lang="en-US" altLang="zh-CN" sz="1800" b="1" dirty="0" smtClean="0">
                <a:solidFill>
                  <a:srgbClr val="000090"/>
                </a:solidFill>
                <a:latin typeface="Arial"/>
                <a:ea typeface="黑体"/>
                <a:cs typeface="Arial"/>
              </a:rPr>
              <a:t>CSF</a:t>
            </a:r>
            <a:r>
              <a:rPr lang="zh-CN" altLang="en-US" sz="1800" b="1" dirty="0" smtClean="0">
                <a:solidFill>
                  <a:srgbClr val="000090"/>
                </a:solidFill>
                <a:latin typeface="Arial"/>
                <a:ea typeface="黑体"/>
                <a:cs typeface="Arial"/>
              </a:rPr>
              <a:t>：</a:t>
            </a:r>
            <a:r>
              <a:rPr lang="en-US" altLang="zh-CN" sz="1800" b="1" dirty="0" smtClean="0">
                <a:solidFill>
                  <a:srgbClr val="000090"/>
                </a:solidFill>
                <a:latin typeface="Arial"/>
                <a:ea typeface="黑体"/>
                <a:cs typeface="Arial"/>
              </a:rPr>
              <a:t>           3000</a:t>
            </a:r>
            <a:r>
              <a:rPr lang="zh-CN" altLang="en-US" sz="1800" b="1" dirty="0" smtClean="0">
                <a:solidFill>
                  <a:srgbClr val="000090"/>
                </a:solidFill>
                <a:latin typeface="Arial"/>
                <a:ea typeface="黑体"/>
                <a:cs typeface="Arial"/>
              </a:rPr>
              <a:t>；</a:t>
            </a:r>
            <a:endParaRPr lang="en-US" altLang="zh-CN" sz="1800" b="1" dirty="0" smtClean="0">
              <a:solidFill>
                <a:srgbClr val="000090"/>
              </a:solidFill>
              <a:latin typeface="Arial"/>
              <a:ea typeface="黑体"/>
              <a:cs typeface="Arial"/>
            </a:endParaRPr>
          </a:p>
          <a:p>
            <a:pPr>
              <a:defRPr/>
            </a:pPr>
            <a:r>
              <a:rPr lang="en-US" altLang="zh-CN" sz="1800" b="1" dirty="0" smtClean="0">
                <a:solidFill>
                  <a:srgbClr val="000090"/>
                </a:solidFill>
                <a:latin typeface="Arial"/>
                <a:ea typeface="黑体"/>
                <a:cs typeface="Arial"/>
              </a:rPr>
              <a:t>BLOOD:        5500</a:t>
            </a:r>
            <a:endParaRPr lang="en-US" altLang="zh-CN" sz="1800" b="1" dirty="0">
              <a:solidFill>
                <a:srgbClr val="000090"/>
              </a:solidFill>
              <a:latin typeface="Arial"/>
              <a:ea typeface="黑体"/>
              <a:cs typeface="Arial"/>
            </a:endParaRPr>
          </a:p>
          <a:p>
            <a:pPr>
              <a:defRPr/>
            </a:pPr>
            <a:r>
              <a:rPr lang="en-US" altLang="zh-CN" sz="1800" b="1" dirty="0" smtClean="0">
                <a:solidFill>
                  <a:srgbClr val="000090"/>
                </a:solidFill>
                <a:latin typeface="Arial"/>
                <a:ea typeface="黑体"/>
                <a:cs typeface="Arial"/>
              </a:rPr>
              <a:t>IMAGING MICROSCOPY: </a:t>
            </a:r>
            <a:endParaRPr lang="en-US" altLang="zh-CN" sz="1800" b="1" dirty="0">
              <a:solidFill>
                <a:srgbClr val="000090"/>
              </a:solidFill>
              <a:latin typeface="Arial"/>
              <a:ea typeface="黑体"/>
              <a:cs typeface="Arial"/>
            </a:endParaRPr>
          </a:p>
          <a:p>
            <a:pPr>
              <a:defRPr/>
            </a:pPr>
            <a:r>
              <a:rPr lang="en-US" altLang="zh-CN" sz="1800" b="1" dirty="0" smtClean="0">
                <a:solidFill>
                  <a:srgbClr val="000090"/>
                </a:solidFill>
                <a:latin typeface="Arial"/>
                <a:ea typeface="黑体"/>
                <a:cs typeface="Arial"/>
              </a:rPr>
              <a:t>full </a:t>
            </a:r>
            <a:r>
              <a:rPr lang="en-US" altLang="zh-CN" sz="1800" b="1" dirty="0">
                <a:solidFill>
                  <a:srgbClr val="000090"/>
                </a:solidFill>
                <a:latin typeface="Arial"/>
                <a:ea typeface="黑体"/>
                <a:cs typeface="Arial"/>
              </a:rPr>
              <a:t>imaging and  analyses </a:t>
            </a:r>
          </a:p>
        </p:txBody>
      </p:sp>
    </p:spTree>
    <p:extLst>
      <p:ext uri="{BB962C8B-B14F-4D97-AF65-F5344CB8AC3E}">
        <p14:creationId xmlns:p14="http://schemas.microsoft.com/office/powerpoint/2010/main" val="72850197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p:nvPr/>
        </p:nvPicPr>
        <p:blipFill rotWithShape="1">
          <a:blip r:embed="rId3"/>
          <a:srcRect l="52622"/>
          <a:stretch/>
        </p:blipFill>
        <p:spPr>
          <a:xfrm>
            <a:off x="131226" y="1001905"/>
            <a:ext cx="3528426" cy="5821702"/>
          </a:xfrm>
          <a:prstGeom prst="rect">
            <a:avLst/>
          </a:prstGeom>
        </p:spPr>
      </p:pic>
      <p:pic>
        <p:nvPicPr>
          <p:cNvPr id="8" name="图片 7"/>
          <p:cNvPicPr/>
          <p:nvPr/>
        </p:nvPicPr>
        <p:blipFill rotWithShape="1">
          <a:blip r:embed="rId4"/>
          <a:srcRect l="5960"/>
          <a:stretch/>
        </p:blipFill>
        <p:spPr>
          <a:xfrm>
            <a:off x="3768313" y="1001905"/>
            <a:ext cx="7262174" cy="5821702"/>
          </a:xfrm>
          <a:prstGeom prst="rect">
            <a:avLst/>
          </a:prstGeom>
        </p:spPr>
      </p:pic>
      <p:sp>
        <p:nvSpPr>
          <p:cNvPr id="5" name="AutoShape 3"/>
          <p:cNvSpPr>
            <a:spLocks noChangeArrowheads="1"/>
          </p:cNvSpPr>
          <p:nvPr/>
        </p:nvSpPr>
        <p:spPr bwMode="auto">
          <a:xfrm>
            <a:off x="180256" y="396255"/>
            <a:ext cx="5852148" cy="598600"/>
          </a:xfrm>
          <a:prstGeom prst="roundRect">
            <a:avLst>
              <a:gd name="adj" fmla="val 16667"/>
            </a:avLst>
          </a:prstGeom>
          <a:gradFill rotWithShape="1">
            <a:gsLst>
              <a:gs pos="0">
                <a:srgbClr val="760000"/>
              </a:gs>
              <a:gs pos="50000">
                <a:srgbClr val="FF0000"/>
              </a:gs>
              <a:gs pos="100000">
                <a:srgbClr val="760000"/>
              </a:gs>
            </a:gsLst>
            <a:lin ang="5400000" scaled="1"/>
          </a:gradFill>
          <a:ln w="9525">
            <a:solidFill>
              <a:schemeClr val="tx1"/>
            </a:solidFill>
            <a:round/>
            <a:headEnd/>
            <a:tailEnd/>
          </a:ln>
        </p:spPr>
        <p:txBody>
          <a:bodyPr wrap="none" lIns="106972" tIns="53485" rIns="106972" bIns="53485" anchor="ctr"/>
          <a:lstStyle/>
          <a:p>
            <a:endParaRPr lang="zh-CN" altLang="en-US"/>
          </a:p>
        </p:txBody>
      </p:sp>
      <p:sp>
        <p:nvSpPr>
          <p:cNvPr id="6" name="矩形 27"/>
          <p:cNvSpPr>
            <a:spLocks noChangeArrowheads="1"/>
          </p:cNvSpPr>
          <p:nvPr/>
        </p:nvSpPr>
        <p:spPr bwMode="auto">
          <a:xfrm>
            <a:off x="180256" y="396255"/>
            <a:ext cx="5733942" cy="446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972" tIns="53485" rIns="106972" bIns="53485">
            <a:spAutoFit/>
          </a:bodyPr>
          <a:lstStyle/>
          <a:p>
            <a:pPr defTabSz="534861"/>
            <a:r>
              <a:rPr lang="en-US" altLang="zh-CN" sz="2200" b="1" dirty="0" smtClean="0">
                <a:solidFill>
                  <a:schemeClr val="bg1"/>
                </a:solidFill>
                <a:latin typeface="Arial"/>
                <a:ea typeface="黑体" charset="0"/>
                <a:cs typeface="Arial"/>
              </a:rPr>
              <a:t>Unique </a:t>
            </a:r>
            <a:r>
              <a:rPr lang="en-US" altLang="zh-CN" sz="2200" b="1" dirty="0" err="1" smtClean="0">
                <a:solidFill>
                  <a:schemeClr val="bg1"/>
                </a:solidFill>
                <a:latin typeface="Arial"/>
                <a:ea typeface="黑体" charset="0"/>
                <a:cs typeface="Arial"/>
              </a:rPr>
              <a:t>resouse</a:t>
            </a:r>
            <a:r>
              <a:rPr lang="en-US" altLang="zh-CN" sz="2200" b="1" dirty="0" smtClean="0">
                <a:solidFill>
                  <a:schemeClr val="bg1"/>
                </a:solidFill>
                <a:latin typeface="Arial"/>
                <a:ea typeface="黑体" charset="0"/>
                <a:cs typeface="Arial"/>
              </a:rPr>
              <a:t>:  You see what you get </a:t>
            </a:r>
            <a:endParaRPr lang="zh-CN" altLang="en-US" sz="2200" b="1" dirty="0">
              <a:solidFill>
                <a:schemeClr val="bg1"/>
              </a:solidFill>
              <a:latin typeface="Arial"/>
              <a:ea typeface="黑体" charset="0"/>
              <a:cs typeface="Arial"/>
            </a:endParaRPr>
          </a:p>
        </p:txBody>
      </p:sp>
    </p:spTree>
    <p:extLst>
      <p:ext uri="{BB962C8B-B14F-4D97-AF65-F5344CB8AC3E}">
        <p14:creationId xmlns:p14="http://schemas.microsoft.com/office/powerpoint/2010/main" val="371373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title"/>
          </p:nvPr>
        </p:nvSpPr>
        <p:spPr>
          <a:xfrm>
            <a:off x="468288" y="540271"/>
            <a:ext cx="7056784" cy="720080"/>
          </a:xfrm>
          <a:solidFill>
            <a:schemeClr val="bg1"/>
          </a:solidFill>
        </p:spPr>
        <p:txBody>
          <a:bodyPr lIns="72437" tIns="33433" rIns="72437" bIns="33433">
            <a:noAutofit/>
          </a:bodyPr>
          <a:lstStyle/>
          <a:p>
            <a:pPr defTabSz="696516">
              <a:defRPr/>
            </a:pPr>
            <a:r>
              <a:rPr lang="en-US" altLang="zh-CN" sz="2800" b="1" dirty="0" smtClean="0">
                <a:solidFill>
                  <a:srgbClr val="800000"/>
                </a:solidFill>
                <a:latin typeface="Arial"/>
                <a:ea typeface="黑体"/>
                <a:cs typeface="Arial"/>
              </a:rPr>
              <a:t>Cross with NMR</a:t>
            </a:r>
            <a:r>
              <a:rPr lang="zh-CN" altLang="en-US" sz="2800" b="1" dirty="0" smtClean="0">
                <a:solidFill>
                  <a:srgbClr val="800000"/>
                </a:solidFill>
                <a:latin typeface="黑体"/>
                <a:ea typeface="黑体"/>
                <a:cs typeface="黑体"/>
              </a:rPr>
              <a:t>：</a:t>
            </a:r>
            <a:r>
              <a:rPr lang="en-US" sz="2800" b="1" dirty="0" smtClean="0">
                <a:solidFill>
                  <a:srgbClr val="800000"/>
                </a:solidFill>
                <a:latin typeface="Helvetica" charset="0"/>
              </a:rPr>
              <a:t>PET</a:t>
            </a:r>
            <a:r>
              <a:rPr lang="en-US" sz="2800" b="1" dirty="0">
                <a:solidFill>
                  <a:srgbClr val="800000"/>
                </a:solidFill>
                <a:latin typeface="Helvetica" charset="0"/>
              </a:rPr>
              <a:t>/CT </a:t>
            </a:r>
            <a:r>
              <a:rPr lang="en-US" altLang="zh-CN" sz="2800" b="1" dirty="0">
                <a:solidFill>
                  <a:srgbClr val="800000"/>
                </a:solidFill>
                <a:latin typeface="Helvetica" charset="0"/>
              </a:rPr>
              <a:t>FDG Imaging</a:t>
            </a:r>
            <a:endParaRPr lang="en-US" sz="2800" b="1" dirty="0">
              <a:solidFill>
                <a:srgbClr val="800000"/>
              </a:solidFill>
              <a:latin typeface="Helvetica" charset="0"/>
            </a:endParaRPr>
          </a:p>
        </p:txBody>
      </p:sp>
      <p:sp>
        <p:nvSpPr>
          <p:cNvPr id="10244" name="Rectangle 4"/>
          <p:cNvSpPr>
            <a:spLocks noChangeArrowheads="1"/>
          </p:cNvSpPr>
          <p:nvPr/>
        </p:nvSpPr>
        <p:spPr bwMode="auto">
          <a:xfrm>
            <a:off x="-2661242" y="-1612020"/>
            <a:ext cx="16332618" cy="2025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985" tIns="53492" rIns="106985" bIns="53492" anchor="ctr"/>
          <a:lstStyle/>
          <a:p>
            <a:pPr>
              <a:defRPr/>
            </a:pPr>
            <a:endParaRPr lang="en-US"/>
          </a:p>
        </p:txBody>
      </p:sp>
      <p:sp>
        <p:nvSpPr>
          <p:cNvPr id="10246" name="Rectangle 6"/>
          <p:cNvSpPr>
            <a:spLocks noChangeArrowheads="1"/>
          </p:cNvSpPr>
          <p:nvPr/>
        </p:nvSpPr>
        <p:spPr bwMode="auto">
          <a:xfrm>
            <a:off x="897417" y="6841582"/>
            <a:ext cx="9366882" cy="431194"/>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6985" tIns="53492" rIns="106985" bIns="53492" anchor="ctr">
            <a:spAutoFit/>
          </a:bodyPr>
          <a:lstStyle/>
          <a:p>
            <a:pPr>
              <a:defRPr/>
            </a:pPr>
            <a:r>
              <a:rPr lang="en-US" b="1">
                <a:cs typeface="Times" charset="0"/>
              </a:rPr>
              <a:t>          GE Discovery PET/CT</a:t>
            </a:r>
            <a:endParaRPr lang="en-US" b="1">
              <a:solidFill>
                <a:schemeClr val="tx2"/>
              </a:solidFill>
              <a:cs typeface="Times" charset="0"/>
            </a:endParaRPr>
          </a:p>
        </p:txBody>
      </p:sp>
      <p:pic>
        <p:nvPicPr>
          <p:cNvPr id="1024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46" y="2576430"/>
            <a:ext cx="6200952" cy="4200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5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1956" y="1428239"/>
            <a:ext cx="3875595" cy="583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51" name="Line 11"/>
          <p:cNvSpPr>
            <a:spLocks noChangeShapeType="1"/>
          </p:cNvSpPr>
          <p:nvPr/>
        </p:nvSpPr>
        <p:spPr bwMode="auto">
          <a:xfrm>
            <a:off x="9394442" y="2016337"/>
            <a:ext cx="0" cy="420070"/>
          </a:xfrm>
          <a:prstGeom prst="line">
            <a:avLst/>
          </a:prstGeom>
          <a:noFill/>
          <a:ln w="9525">
            <a:solidFill>
              <a:srgbClr val="FF0C0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985" tIns="53492" rIns="106985" bIns="53492" anchor="ctr"/>
          <a:lstStyle/>
          <a:p>
            <a:pPr>
              <a:defRPr/>
            </a:pPr>
            <a:endParaRPr lang="en-US"/>
          </a:p>
        </p:txBody>
      </p:sp>
      <p:sp>
        <p:nvSpPr>
          <p:cNvPr id="10252" name="Line 12"/>
          <p:cNvSpPr>
            <a:spLocks noChangeShapeType="1"/>
          </p:cNvSpPr>
          <p:nvPr/>
        </p:nvSpPr>
        <p:spPr bwMode="auto">
          <a:xfrm>
            <a:off x="9301428" y="6133025"/>
            <a:ext cx="0" cy="420070"/>
          </a:xfrm>
          <a:prstGeom prst="line">
            <a:avLst/>
          </a:prstGeom>
          <a:noFill/>
          <a:ln w="9525">
            <a:solidFill>
              <a:srgbClr val="FF0C0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985" tIns="53492" rIns="106985" bIns="53492" anchor="ctr"/>
          <a:lstStyle/>
          <a:p>
            <a:pPr>
              <a:defRPr/>
            </a:pPr>
            <a:endParaRPr lang="en-US"/>
          </a:p>
        </p:txBody>
      </p:sp>
      <p:sp>
        <p:nvSpPr>
          <p:cNvPr id="10253" name="Line 13"/>
          <p:cNvSpPr>
            <a:spLocks noChangeShapeType="1"/>
          </p:cNvSpPr>
          <p:nvPr/>
        </p:nvSpPr>
        <p:spPr bwMode="auto">
          <a:xfrm flipH="1">
            <a:off x="7348128" y="2184365"/>
            <a:ext cx="372057" cy="0"/>
          </a:xfrm>
          <a:prstGeom prst="line">
            <a:avLst/>
          </a:prstGeom>
          <a:noFill/>
          <a:ln w="9525">
            <a:solidFill>
              <a:srgbClr val="FF0C0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985" tIns="53492" rIns="106985" bIns="53492" anchor="ctr"/>
          <a:lstStyle/>
          <a:p>
            <a:pPr>
              <a:defRPr/>
            </a:pPr>
            <a:endParaRPr lang="en-US"/>
          </a:p>
        </p:txBody>
      </p:sp>
      <p:sp>
        <p:nvSpPr>
          <p:cNvPr id="10254" name="Line 14"/>
          <p:cNvSpPr>
            <a:spLocks noChangeShapeType="1"/>
          </p:cNvSpPr>
          <p:nvPr/>
        </p:nvSpPr>
        <p:spPr bwMode="auto">
          <a:xfrm flipH="1">
            <a:off x="7348128" y="5964996"/>
            <a:ext cx="372057" cy="0"/>
          </a:xfrm>
          <a:prstGeom prst="line">
            <a:avLst/>
          </a:prstGeom>
          <a:noFill/>
          <a:ln w="9525">
            <a:solidFill>
              <a:srgbClr val="FF0C0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985" tIns="53492" rIns="106985" bIns="53492" anchor="ctr"/>
          <a:lstStyle/>
          <a:p>
            <a:pPr>
              <a:defRPr/>
            </a:pPr>
            <a:endParaRPr lang="en-US"/>
          </a:p>
        </p:txBody>
      </p:sp>
      <p:sp>
        <p:nvSpPr>
          <p:cNvPr id="2" name="TextBox 1"/>
          <p:cNvSpPr txBox="1"/>
          <p:nvPr/>
        </p:nvSpPr>
        <p:spPr>
          <a:xfrm>
            <a:off x="396280" y="1620391"/>
            <a:ext cx="6032120" cy="461665"/>
          </a:xfrm>
          <a:prstGeom prst="rect">
            <a:avLst/>
          </a:prstGeom>
          <a:noFill/>
        </p:spPr>
        <p:txBody>
          <a:bodyPr wrap="none" rtlCol="0">
            <a:spAutoFit/>
          </a:bodyPr>
          <a:lstStyle/>
          <a:p>
            <a:r>
              <a:rPr lang="en-US" sz="2400" b="1" dirty="0" smtClean="0">
                <a:solidFill>
                  <a:srgbClr val="000090"/>
                </a:solidFill>
              </a:rPr>
              <a:t>Combination the structure with function</a:t>
            </a:r>
            <a:endParaRPr lang="en-US" sz="2400" b="1" dirty="0">
              <a:solidFill>
                <a:srgbClr val="000090"/>
              </a:solidFill>
            </a:endParaRPr>
          </a:p>
        </p:txBody>
      </p:sp>
    </p:spTree>
    <p:extLst>
      <p:ext uri="{BB962C8B-B14F-4D97-AF65-F5344CB8AC3E}">
        <p14:creationId xmlns:p14="http://schemas.microsoft.com/office/powerpoint/2010/main" val="8505066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标题 1"/>
          <p:cNvSpPr>
            <a:spLocks noGrp="1"/>
          </p:cNvSpPr>
          <p:nvPr>
            <p:ph type="title"/>
          </p:nvPr>
        </p:nvSpPr>
        <p:spPr>
          <a:xfrm>
            <a:off x="180256" y="684287"/>
            <a:ext cx="9289032" cy="576064"/>
          </a:xfrm>
          <a:solidFill>
            <a:schemeClr val="bg1"/>
          </a:solidFill>
        </p:spPr>
        <p:txBody>
          <a:bodyPr/>
          <a:lstStyle/>
          <a:p>
            <a:r>
              <a:rPr lang="en-US" altLang="zh-CN" sz="3200" b="1" dirty="0" smtClean="0">
                <a:solidFill>
                  <a:srgbClr val="800000"/>
                </a:solidFill>
                <a:latin typeface="Arial" charset="0"/>
                <a:ea typeface="微软雅黑" charset="0"/>
              </a:rPr>
              <a:t>Investment on healthy aging in the world</a:t>
            </a:r>
            <a:endParaRPr lang="zh-CN" altLang="en-US" sz="3200" b="1" dirty="0">
              <a:solidFill>
                <a:srgbClr val="800000"/>
              </a:solidFill>
              <a:latin typeface="Arial" charset="0"/>
              <a:ea typeface="微软雅黑" charset="0"/>
            </a:endParaRPr>
          </a:p>
        </p:txBody>
      </p:sp>
      <p:pic>
        <p:nvPicPr>
          <p:cNvPr id="3" name="Picture 2" descr="http://upload.news.cecb2b.com/2013/0923/1379898768576.jpg"/>
          <p:cNvPicPr>
            <a:picLocks noChangeAspect="1" noChangeArrowheads="1"/>
          </p:cNvPicPr>
          <p:nvPr/>
        </p:nvPicPr>
        <p:blipFill>
          <a:blip r:embed="rId4"/>
          <a:srcRect/>
          <a:stretch>
            <a:fillRect/>
          </a:stretch>
        </p:blipFill>
        <p:spPr bwMode="auto">
          <a:xfrm>
            <a:off x="445693" y="5497669"/>
            <a:ext cx="2069568" cy="1745041"/>
          </a:xfrm>
          <a:prstGeom prst="rect">
            <a:avLst/>
          </a:prstGeom>
          <a:ln>
            <a:noFill/>
          </a:ln>
          <a:effectLst>
            <a:outerShdw blurRad="292100" dist="139700" dir="2700000" algn="tl" rotWithShape="0">
              <a:srgbClr val="333333">
                <a:alpha val="65000"/>
              </a:srgbClr>
            </a:outerShdw>
          </a:effectLst>
          <a:extLst/>
        </p:spPr>
      </p:pic>
      <p:sp>
        <p:nvSpPr>
          <p:cNvPr id="4" name="TextBox 1"/>
          <p:cNvSpPr txBox="1"/>
          <p:nvPr/>
        </p:nvSpPr>
        <p:spPr>
          <a:xfrm>
            <a:off x="2703228" y="5497669"/>
            <a:ext cx="3957748" cy="1760789"/>
          </a:xfrm>
          <a:prstGeom prst="rect">
            <a:avLst/>
          </a:prstGeom>
          <a:noFill/>
        </p:spPr>
        <p:txBody>
          <a:bodyPr wrap="square" lIns="106985" tIns="53492" rIns="106985" bIns="53492">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lnSpc>
                <a:spcPct val="120000"/>
              </a:lnSpc>
              <a:defRPr/>
            </a:pPr>
            <a:r>
              <a:rPr lang="en-US" altLang="zh-CN" dirty="0" smtClean="0">
                <a:effectLst>
                  <a:outerShdw blurRad="38100" dist="38100" dir="2700000" algn="tl">
                    <a:srgbClr val="DDDDDD"/>
                  </a:outerShdw>
                </a:effectLst>
                <a:cs typeface="微软雅黑" charset="0"/>
              </a:rPr>
              <a:t>September, 2014 announces to invest </a:t>
            </a:r>
          </a:p>
          <a:p>
            <a:pPr algn="ctr" eaLnBrk="1" hangingPunct="1">
              <a:lnSpc>
                <a:spcPct val="120000"/>
              </a:lnSpc>
              <a:defRPr/>
            </a:pPr>
            <a:r>
              <a:rPr lang="en-US" altLang="zh-CN" dirty="0" smtClean="0">
                <a:solidFill>
                  <a:srgbClr val="FF0000"/>
                </a:solidFill>
                <a:effectLst>
                  <a:outerShdw blurRad="38100" dist="38100" dir="2700000" algn="tl">
                    <a:srgbClr val="DDDDDD"/>
                  </a:outerShdw>
                </a:effectLst>
                <a:cs typeface="微软雅黑" charset="0"/>
              </a:rPr>
              <a:t>1.5 billions of US dollars</a:t>
            </a:r>
          </a:p>
          <a:p>
            <a:pPr algn="ctr" eaLnBrk="1" hangingPunct="1">
              <a:lnSpc>
                <a:spcPct val="120000"/>
              </a:lnSpc>
              <a:defRPr/>
            </a:pPr>
            <a:r>
              <a:rPr lang="en-US" altLang="zh-CN" sz="1800" dirty="0" smtClean="0">
                <a:effectLst>
                  <a:outerShdw blurRad="38100" dist="38100" dir="2700000" algn="tl">
                    <a:srgbClr val="DDDDDD"/>
                  </a:outerShdw>
                </a:effectLst>
                <a:cs typeface="微软雅黑" charset="0"/>
              </a:rPr>
              <a:t>Studying aging and related disorders</a:t>
            </a:r>
            <a:endParaRPr lang="zh-CN" altLang="en-US" sz="1800" dirty="0" smtClean="0">
              <a:effectLst>
                <a:outerShdw blurRad="38100" dist="38100" dir="2700000" algn="tl">
                  <a:srgbClr val="DDDDDD"/>
                </a:outerShdw>
              </a:effectLst>
              <a:cs typeface="微软雅黑" charset="0"/>
            </a:endParaRPr>
          </a:p>
        </p:txBody>
      </p:sp>
      <p:grpSp>
        <p:nvGrpSpPr>
          <p:cNvPr id="30724" name="组合 16"/>
          <p:cNvGrpSpPr>
            <a:grpSpLocks/>
          </p:cNvGrpSpPr>
          <p:nvPr/>
        </p:nvGrpSpPr>
        <p:grpSpPr bwMode="auto">
          <a:xfrm>
            <a:off x="5759134" y="1548384"/>
            <a:ext cx="5009206" cy="1969704"/>
            <a:chOff x="4136761" y="1007082"/>
            <a:chExt cx="4755719" cy="1787152"/>
          </a:xfrm>
        </p:grpSpPr>
        <p:graphicFrame>
          <p:nvGraphicFramePr>
            <p:cNvPr id="30746" name="图表 10"/>
            <p:cNvGraphicFramePr>
              <a:graphicFrameLocks/>
            </p:cNvGraphicFramePr>
            <p:nvPr/>
          </p:nvGraphicFramePr>
          <p:xfrm>
            <a:off x="4136761" y="1149297"/>
            <a:ext cx="4755719" cy="1644937"/>
          </p:xfrm>
          <a:graphic>
            <a:graphicData uri="http://schemas.openxmlformats.org/presentationml/2006/ole">
              <mc:AlternateContent xmlns:mc="http://schemas.openxmlformats.org/markup-compatibility/2006">
                <mc:Choice xmlns:v="urn:schemas-microsoft-com:vml" Requires="v">
                  <p:oleObj spid="_x0000_s7566" name="Worksheet" r:id="rId5" imgW="4102964" imgH="1639966" progId="Excel.Sheet.8">
                    <p:embed/>
                  </p:oleObj>
                </mc:Choice>
                <mc:Fallback>
                  <p:oleObj name="Worksheet" r:id="rId5" imgW="4102964" imgH="1639966" progId="Excel.Shee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6761" y="1149297"/>
                          <a:ext cx="4755719" cy="164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47" name="文本框 20"/>
            <p:cNvSpPr txBox="1">
              <a:spLocks noChangeArrowheads="1"/>
            </p:cNvSpPr>
            <p:nvPr/>
          </p:nvSpPr>
          <p:spPr bwMode="auto">
            <a:xfrm>
              <a:off x="5608243" y="1007082"/>
              <a:ext cx="2741788" cy="418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altLang="zh-CN" dirty="0" smtClean="0">
                  <a:solidFill>
                    <a:srgbClr val="FF0000"/>
                  </a:solidFill>
                  <a:cs typeface="微软雅黑" charset="0"/>
                </a:rPr>
                <a:t>1.267billions dollars</a:t>
              </a:r>
              <a:endParaRPr lang="en-US" dirty="0">
                <a:solidFill>
                  <a:srgbClr val="FF0000"/>
                </a:solidFill>
                <a:cs typeface="微软雅黑" charset="0"/>
              </a:endParaRPr>
            </a:p>
          </p:txBody>
        </p:sp>
      </p:grpSp>
      <p:pic>
        <p:nvPicPr>
          <p:cNvPr id="8" name="Picture 6" descr="http://pic.nipic.com/2008-01-16/2008116123333520_2.jpg"/>
          <p:cNvPicPr>
            <a:picLocks noChangeAspect="1" noChangeArrowheads="1"/>
          </p:cNvPicPr>
          <p:nvPr/>
        </p:nvPicPr>
        <p:blipFill>
          <a:blip r:embed="rId7"/>
          <a:srcRect/>
          <a:stretch>
            <a:fillRect/>
          </a:stretch>
        </p:blipFill>
        <p:spPr bwMode="auto">
          <a:xfrm>
            <a:off x="449569" y="3724622"/>
            <a:ext cx="2069568" cy="1401985"/>
          </a:xfrm>
          <a:prstGeom prst="rect">
            <a:avLst/>
          </a:prstGeom>
          <a:ln>
            <a:noFill/>
          </a:ln>
          <a:effectLst>
            <a:outerShdw blurRad="292100" dist="139700" dir="2700000" algn="tl" rotWithShape="0">
              <a:srgbClr val="333333">
                <a:alpha val="65000"/>
              </a:srgbClr>
            </a:outerShdw>
          </a:effectLst>
          <a:extLst/>
        </p:spPr>
      </p:pic>
      <p:pic>
        <p:nvPicPr>
          <p:cNvPr id="9" name="Picture 8" descr="http://hf-news.oss-cn-hangzhou.aliyuncs.com/2014/11/2860e9fe-11f0-445c-964b-9fc7f3bb9fab.jpg"/>
          <p:cNvPicPr>
            <a:picLocks noChangeAspect="1" noChangeArrowheads="1"/>
          </p:cNvPicPr>
          <p:nvPr/>
        </p:nvPicPr>
        <p:blipFill>
          <a:blip r:embed="rId8"/>
          <a:srcRect/>
          <a:stretch>
            <a:fillRect/>
          </a:stretch>
        </p:blipFill>
        <p:spPr bwMode="auto">
          <a:xfrm>
            <a:off x="306172" y="1587516"/>
            <a:ext cx="2212965" cy="1477247"/>
          </a:xfrm>
          <a:prstGeom prst="rect">
            <a:avLst/>
          </a:prstGeom>
          <a:ln>
            <a:noFill/>
          </a:ln>
          <a:effectLst>
            <a:outerShdw blurRad="292100" dist="139700" dir="2700000" algn="tl" rotWithShape="0">
              <a:srgbClr val="333333">
                <a:alpha val="65000"/>
              </a:srgbClr>
            </a:outerShdw>
          </a:effectLst>
          <a:extLst/>
        </p:spPr>
      </p:pic>
      <p:sp>
        <p:nvSpPr>
          <p:cNvPr id="30727" name="TextBox 1"/>
          <p:cNvSpPr txBox="1">
            <a:spLocks noChangeArrowheads="1"/>
          </p:cNvSpPr>
          <p:nvPr/>
        </p:nvSpPr>
        <p:spPr bwMode="auto">
          <a:xfrm>
            <a:off x="6042053" y="2516920"/>
            <a:ext cx="815157" cy="43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6985" tIns="53492" rIns="106985" bIns="53492">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altLang="zh-CN" sz="2100">
                <a:cs typeface="微软雅黑" charset="0"/>
              </a:rPr>
              <a:t>2002</a:t>
            </a:r>
          </a:p>
        </p:txBody>
      </p:sp>
      <p:sp>
        <p:nvSpPr>
          <p:cNvPr id="30728" name="TextBox 17"/>
          <p:cNvSpPr txBox="1">
            <a:spLocks noChangeArrowheads="1"/>
          </p:cNvSpPr>
          <p:nvPr/>
        </p:nvSpPr>
        <p:spPr bwMode="auto">
          <a:xfrm rot="-5400000">
            <a:off x="10177103" y="3231240"/>
            <a:ext cx="758100" cy="40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6985" tIns="53492" rIns="106985" bIns="53492">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altLang="zh-CN" sz="1900">
                <a:cs typeface="微软雅黑" charset="0"/>
              </a:rPr>
              <a:t>2016</a:t>
            </a:r>
          </a:p>
        </p:txBody>
      </p:sp>
      <p:sp>
        <p:nvSpPr>
          <p:cNvPr id="30729" name="文本框 20"/>
          <p:cNvSpPr txBox="1">
            <a:spLocks noChangeArrowheads="1"/>
          </p:cNvSpPr>
          <p:nvPr/>
        </p:nvSpPr>
        <p:spPr bwMode="auto">
          <a:xfrm>
            <a:off x="6005235" y="3064762"/>
            <a:ext cx="3175554" cy="47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6985" tIns="53492" rIns="106985" bIns="53492">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altLang="zh-CN" dirty="0" smtClean="0">
                <a:solidFill>
                  <a:srgbClr val="FF0000"/>
                </a:solidFill>
                <a:cs typeface="微软雅黑" charset="0"/>
              </a:rPr>
              <a:t>890 millions of dollars</a:t>
            </a:r>
            <a:endParaRPr lang="en-US" dirty="0">
              <a:solidFill>
                <a:srgbClr val="FF0000"/>
              </a:solidFill>
              <a:cs typeface="微软雅黑" charset="0"/>
            </a:endParaRPr>
          </a:p>
        </p:txBody>
      </p:sp>
      <p:grpSp>
        <p:nvGrpSpPr>
          <p:cNvPr id="30730" name="Group 3"/>
          <p:cNvGrpSpPr>
            <a:grpSpLocks/>
          </p:cNvGrpSpPr>
          <p:nvPr/>
        </p:nvGrpSpPr>
        <p:grpSpPr bwMode="auto">
          <a:xfrm>
            <a:off x="2864065" y="3309804"/>
            <a:ext cx="3352389" cy="1850058"/>
            <a:chOff x="2738825" y="2841548"/>
            <a:chExt cx="2745233" cy="1676216"/>
          </a:xfrm>
        </p:grpSpPr>
        <p:pic>
          <p:nvPicPr>
            <p:cNvPr id="17" name="图片 21"/>
            <p:cNvPicPr>
              <a:picLocks noChangeAspect="1"/>
            </p:cNvPicPr>
            <p:nvPr/>
          </p:nvPicPr>
          <p:blipFill>
            <a:blip r:embed="rId9"/>
            <a:srcRect l="5542" t="17754" r="4877" b="21919"/>
            <a:stretch>
              <a:fillRect/>
            </a:stretch>
          </p:blipFill>
          <p:spPr bwMode="auto">
            <a:xfrm>
              <a:off x="2738825" y="3217388"/>
              <a:ext cx="2745233" cy="1300376"/>
            </a:xfrm>
            <a:prstGeom prst="rect">
              <a:avLst/>
            </a:prstGeom>
            <a:ln>
              <a:noFill/>
            </a:ln>
            <a:effectLst>
              <a:outerShdw blurRad="292100" dist="139700" dir="2700000" algn="tl" rotWithShape="0">
                <a:srgbClr val="333333">
                  <a:alpha val="65000"/>
                </a:srgbClr>
              </a:outerShdw>
            </a:effectLst>
            <a:extLst/>
          </p:spPr>
        </p:pic>
        <p:sp>
          <p:nvSpPr>
            <p:cNvPr id="18" name="TextBox 17"/>
            <p:cNvSpPr txBox="1"/>
            <p:nvPr/>
          </p:nvSpPr>
          <p:spPr>
            <a:xfrm>
              <a:off x="2829275" y="2841548"/>
              <a:ext cx="2242814" cy="474055"/>
            </a:xfrm>
            <a:prstGeom prst="rect">
              <a:avLst/>
            </a:prstGeom>
            <a:noFill/>
          </p:spPr>
          <p:txBody>
            <a:bodyPr wrap="none">
              <a:spAutoFit/>
            </a:bodyPr>
            <a:lstStyle>
              <a:lvl1pPr eaLnBrk="0" hangingPunct="0">
                <a:defRPr>
                  <a:solidFill>
                    <a:schemeClr val="tx1"/>
                  </a:solidFill>
                  <a:latin typeface="Arial" charset="0"/>
                  <a:ea typeface="宋体" charset="0"/>
                  <a:cs typeface="宋体" charset="0"/>
                </a:defRPr>
              </a:lvl1pPr>
              <a:lvl2pPr marL="742950" indent="-285750" eaLnBrk="0" hangingPunct="0">
                <a:defRPr>
                  <a:solidFill>
                    <a:schemeClr val="tx1"/>
                  </a:solidFill>
                  <a:latin typeface="Arial" charset="0"/>
                  <a:ea typeface="宋体" charset="0"/>
                  <a:cs typeface="宋体" charset="0"/>
                </a:defRPr>
              </a:lvl2pPr>
              <a:lvl3pPr marL="1143000" indent="-228600" eaLnBrk="0" hangingPunct="0">
                <a:defRPr>
                  <a:solidFill>
                    <a:schemeClr val="tx1"/>
                  </a:solidFill>
                  <a:latin typeface="Arial" charset="0"/>
                  <a:ea typeface="宋体" charset="0"/>
                  <a:cs typeface="宋体" charset="0"/>
                </a:defRPr>
              </a:lvl3pPr>
              <a:lvl4pPr marL="1600200" indent="-228600" eaLnBrk="0" hangingPunct="0">
                <a:defRPr>
                  <a:solidFill>
                    <a:schemeClr val="tx1"/>
                  </a:solidFill>
                  <a:latin typeface="Arial" charset="0"/>
                  <a:ea typeface="宋体" charset="0"/>
                  <a:cs typeface="宋体" charset="0"/>
                </a:defRPr>
              </a:lvl4pPr>
              <a:lvl5pPr marL="2057400" indent="-228600" eaLnBrk="0" hangingPunct="0">
                <a:defRPr>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a:solidFill>
                    <a:schemeClr val="tx1"/>
                  </a:solidFill>
                  <a:latin typeface="Arial" charset="0"/>
                  <a:ea typeface="宋体" charset="0"/>
                  <a:cs typeface="宋体" charset="0"/>
                </a:defRPr>
              </a:lvl9pPr>
            </a:lstStyle>
            <a:p>
              <a:pPr eaLnBrk="1" hangingPunct="1">
                <a:defRPr/>
              </a:pPr>
              <a:r>
                <a:rPr lang="en-US" altLang="zh-CN" sz="2800" b="1">
                  <a:effectLst>
                    <a:outerShdw blurRad="38100" dist="38100" dir="2700000" algn="tl">
                      <a:srgbClr val="DDDDDD"/>
                    </a:outerShdw>
                  </a:effectLst>
                  <a:ea typeface="微软雅黑" charset="0"/>
                  <a:cs typeface="微软雅黑" charset="0"/>
                </a:rPr>
                <a:t>HORIZON 2020</a:t>
              </a:r>
            </a:p>
          </p:txBody>
        </p:sp>
      </p:grpSp>
      <p:sp>
        <p:nvSpPr>
          <p:cNvPr id="19" name="文本框 28"/>
          <p:cNvSpPr txBox="1">
            <a:spLocks noChangeArrowheads="1"/>
          </p:cNvSpPr>
          <p:nvPr/>
        </p:nvSpPr>
        <p:spPr bwMode="auto">
          <a:xfrm>
            <a:off x="3511289" y="4582266"/>
            <a:ext cx="2057941" cy="600471"/>
          </a:xfrm>
          <a:prstGeom prst="rect">
            <a:avLst/>
          </a:prstGeom>
          <a:noFill/>
          <a:ln w="9525">
            <a:solidFill>
              <a:srgbClr val="0070C0"/>
            </a:solidFill>
            <a:miter lim="800000"/>
            <a:headEnd/>
            <a:tailEnd/>
          </a:ln>
          <a:effectLst>
            <a:outerShdw blurRad="635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Lst>
        </p:spPr>
        <p:txBody>
          <a:bodyPr lIns="106985" tIns="53492" rIns="106985" bIns="53492">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defRPr/>
            </a:pPr>
            <a:r>
              <a:rPr lang="en-US" altLang="zh-CN" sz="1600" b="1" dirty="0" smtClean="0">
                <a:cs typeface="微软雅黑" charset="0"/>
              </a:rPr>
              <a:t>Population </a:t>
            </a:r>
          </a:p>
          <a:p>
            <a:pPr algn="ctr" eaLnBrk="1" hangingPunct="1">
              <a:defRPr/>
            </a:pPr>
            <a:r>
              <a:rPr lang="en-US" altLang="zh-CN" sz="1600" b="1" dirty="0" smtClean="0">
                <a:cs typeface="微软雅黑" charset="0"/>
              </a:rPr>
              <a:t>7.5 billions of Euro</a:t>
            </a:r>
            <a:endParaRPr lang="en-US" sz="1600" b="1" dirty="0">
              <a:cs typeface="微软雅黑" charset="0"/>
            </a:endParaRPr>
          </a:p>
        </p:txBody>
      </p:sp>
      <p:sp>
        <p:nvSpPr>
          <p:cNvPr id="30732" name="TextBox 17"/>
          <p:cNvSpPr txBox="1">
            <a:spLocks noChangeArrowheads="1"/>
          </p:cNvSpPr>
          <p:nvPr/>
        </p:nvSpPr>
        <p:spPr bwMode="auto">
          <a:xfrm rot="-5400000">
            <a:off x="9294436" y="3231240"/>
            <a:ext cx="758100" cy="40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6985" tIns="53492" rIns="106985" bIns="53492">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altLang="zh-CN" sz="1900">
                <a:cs typeface="微软雅黑" charset="0"/>
              </a:rPr>
              <a:t>2013</a:t>
            </a:r>
          </a:p>
        </p:txBody>
      </p:sp>
      <p:sp>
        <p:nvSpPr>
          <p:cNvPr id="21" name="椭圆 20"/>
          <p:cNvSpPr/>
          <p:nvPr/>
        </p:nvSpPr>
        <p:spPr>
          <a:xfrm>
            <a:off x="9582409" y="2264879"/>
            <a:ext cx="137583" cy="7351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6985" tIns="53492" rIns="106985" bIns="53492" anchor="ctr"/>
          <a:lstStyle/>
          <a:p>
            <a:pPr algn="ctr" eaLnBrk="0" hangingPunct="0">
              <a:defRPr/>
            </a:pPr>
            <a:endParaRPr lang="zh-CN" altLang="en-US">
              <a:solidFill>
                <a:srgbClr val="FFFFFF"/>
              </a:solidFill>
              <a:latin typeface="Arial" charset="0"/>
              <a:ea typeface="微软雅黑" charset="0"/>
              <a:cs typeface="微软雅黑" charset="0"/>
            </a:endParaRPr>
          </a:p>
        </p:txBody>
      </p:sp>
      <p:sp>
        <p:nvSpPr>
          <p:cNvPr id="22" name="椭圆 21"/>
          <p:cNvSpPr/>
          <p:nvPr/>
        </p:nvSpPr>
        <p:spPr>
          <a:xfrm>
            <a:off x="9878892" y="2098601"/>
            <a:ext cx="137584" cy="752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6985" tIns="53492" rIns="106985" bIns="53492" anchor="ctr"/>
          <a:lstStyle/>
          <a:p>
            <a:pPr algn="ctr" eaLnBrk="0" hangingPunct="0">
              <a:defRPr/>
            </a:pPr>
            <a:endParaRPr lang="zh-CN" altLang="en-US">
              <a:solidFill>
                <a:srgbClr val="FFFFFF"/>
              </a:solidFill>
              <a:latin typeface="Arial" charset="0"/>
              <a:ea typeface="微软雅黑" charset="0"/>
              <a:cs typeface="微软雅黑" charset="0"/>
            </a:endParaRPr>
          </a:p>
        </p:txBody>
      </p:sp>
      <p:sp>
        <p:nvSpPr>
          <p:cNvPr id="23" name="椭圆 22"/>
          <p:cNvSpPr/>
          <p:nvPr/>
        </p:nvSpPr>
        <p:spPr>
          <a:xfrm>
            <a:off x="10190878" y="2005836"/>
            <a:ext cx="135646" cy="7351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6985" tIns="53492" rIns="106985" bIns="53492" anchor="ctr"/>
          <a:lstStyle/>
          <a:p>
            <a:pPr algn="ctr" eaLnBrk="0" hangingPunct="0">
              <a:defRPr/>
            </a:pPr>
            <a:endParaRPr lang="zh-CN" altLang="en-US">
              <a:solidFill>
                <a:srgbClr val="FFFFFF"/>
              </a:solidFill>
              <a:latin typeface="Arial" charset="0"/>
              <a:ea typeface="微软雅黑" charset="0"/>
              <a:cs typeface="微软雅黑" charset="0"/>
            </a:endParaRPr>
          </a:p>
        </p:txBody>
      </p:sp>
      <p:sp>
        <p:nvSpPr>
          <p:cNvPr id="24" name="椭圆 23"/>
          <p:cNvSpPr/>
          <p:nvPr/>
        </p:nvSpPr>
        <p:spPr>
          <a:xfrm>
            <a:off x="10469920" y="1860561"/>
            <a:ext cx="135646" cy="752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6985" tIns="53492" rIns="106985" bIns="53492" anchor="ctr"/>
          <a:lstStyle/>
          <a:p>
            <a:pPr algn="ctr" eaLnBrk="0" hangingPunct="0">
              <a:defRPr/>
            </a:pPr>
            <a:endParaRPr lang="zh-CN" altLang="en-US">
              <a:solidFill>
                <a:srgbClr val="FFFFFF"/>
              </a:solidFill>
              <a:latin typeface="Arial" charset="0"/>
              <a:ea typeface="微软雅黑" charset="0"/>
              <a:cs typeface="微软雅黑" charset="0"/>
            </a:endParaRPr>
          </a:p>
        </p:txBody>
      </p:sp>
      <p:grpSp>
        <p:nvGrpSpPr>
          <p:cNvPr id="30737" name="组合 6"/>
          <p:cNvGrpSpPr>
            <a:grpSpLocks/>
          </p:cNvGrpSpPr>
          <p:nvPr/>
        </p:nvGrpSpPr>
        <p:grpSpPr bwMode="auto">
          <a:xfrm>
            <a:off x="6774540" y="4018673"/>
            <a:ext cx="3908538" cy="3131123"/>
            <a:chOff x="5549108" y="3644745"/>
            <a:chExt cx="3202933" cy="2840016"/>
          </a:xfrm>
        </p:grpSpPr>
        <p:sp>
          <p:nvSpPr>
            <p:cNvPr id="26" name="TextBox 1"/>
            <p:cNvSpPr txBox="1"/>
            <p:nvPr/>
          </p:nvSpPr>
          <p:spPr>
            <a:xfrm>
              <a:off x="5549108" y="5740329"/>
              <a:ext cx="3202933" cy="744432"/>
            </a:xfrm>
            <a:prstGeom prst="rect">
              <a:avLst/>
            </a:prstGeom>
            <a:solidFill>
              <a:schemeClr val="bg1"/>
            </a:solidFill>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lnSpc>
                  <a:spcPct val="120000"/>
                </a:lnSpc>
                <a:defRPr/>
              </a:pPr>
              <a:r>
                <a:rPr lang="en-US" altLang="zh-CN" sz="2000" dirty="0" smtClean="0">
                  <a:effectLst>
                    <a:outerShdw blurRad="38100" dist="38100" dir="2700000" algn="tl">
                      <a:srgbClr val="DDDDDD"/>
                    </a:outerShdw>
                  </a:effectLst>
                  <a:cs typeface="微软雅黑" charset="0"/>
                </a:rPr>
                <a:t>April, 2014 announced </a:t>
              </a:r>
              <a:r>
                <a:rPr lang="en-US" altLang="zh-CN" sz="2000" dirty="0" smtClean="0">
                  <a:solidFill>
                    <a:srgbClr val="FF0000"/>
                  </a:solidFill>
                  <a:effectLst>
                    <a:outerShdw blurRad="38100" dist="38100" dir="2700000" algn="tl">
                      <a:srgbClr val="DDDDDD"/>
                    </a:outerShdw>
                  </a:effectLst>
                  <a:cs typeface="微软雅黑" charset="0"/>
                </a:rPr>
                <a:t>220 millions of US dollars </a:t>
              </a:r>
              <a:endParaRPr lang="en-US" altLang="zh-CN" sz="2000" dirty="0">
                <a:solidFill>
                  <a:srgbClr val="FF0000"/>
                </a:solidFill>
                <a:effectLst>
                  <a:outerShdw blurRad="38100" dist="38100" dir="2700000" algn="tl">
                    <a:srgbClr val="DDDDDD"/>
                  </a:outerShdw>
                </a:effectLst>
                <a:cs typeface="微软雅黑" charset="0"/>
              </a:endParaRPr>
            </a:p>
          </p:txBody>
        </p:sp>
        <p:grpSp>
          <p:nvGrpSpPr>
            <p:cNvPr id="30740" name="组合 3"/>
            <p:cNvGrpSpPr>
              <a:grpSpLocks/>
            </p:cNvGrpSpPr>
            <p:nvPr/>
          </p:nvGrpSpPr>
          <p:grpSpPr bwMode="auto">
            <a:xfrm>
              <a:off x="5902076" y="4652935"/>
              <a:ext cx="2497507" cy="1031081"/>
              <a:chOff x="5810473" y="3699915"/>
              <a:chExt cx="2497507" cy="1031081"/>
            </a:xfrm>
          </p:grpSpPr>
          <p:pic>
            <p:nvPicPr>
              <p:cNvPr id="30742" name="Picture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10473" y="3699915"/>
                <a:ext cx="1373858" cy="1031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3" name="Picture 3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27203" y="3708646"/>
                <a:ext cx="1080777" cy="102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41" name="矩形 1"/>
            <p:cNvSpPr>
              <a:spLocks noChangeArrowheads="1"/>
            </p:cNvSpPr>
            <p:nvPr/>
          </p:nvSpPr>
          <p:spPr bwMode="auto">
            <a:xfrm>
              <a:off x="5902076" y="3644745"/>
              <a:ext cx="2497507" cy="88029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lnSpc>
                  <a:spcPct val="120000"/>
                </a:lnSpc>
              </a:pPr>
              <a:r>
                <a:rPr lang="en-US" altLang="zh-CN" sz="1600">
                  <a:solidFill>
                    <a:schemeClr val="bg1"/>
                  </a:solidFill>
                  <a:cs typeface="微软雅黑" charset="0"/>
                </a:rPr>
                <a:t>J. Craig Venter. </a:t>
              </a:r>
              <a:r>
                <a:rPr lang="zh-CN" altLang="en-US" sz="1600">
                  <a:solidFill>
                    <a:schemeClr val="bg1"/>
                  </a:solidFill>
                  <a:cs typeface="微软雅黑" charset="0"/>
                </a:rPr>
                <a:t>公认的</a:t>
              </a:r>
              <a:r>
                <a:rPr lang="en-US" altLang="zh-CN" sz="1600">
                  <a:solidFill>
                    <a:schemeClr val="bg1"/>
                  </a:solidFill>
                  <a:cs typeface="微软雅黑" charset="0"/>
                </a:rPr>
                <a:t>21</a:t>
              </a:r>
              <a:r>
                <a:rPr lang="zh-CN" altLang="en-US" sz="1600">
                  <a:solidFill>
                    <a:schemeClr val="bg1"/>
                  </a:solidFill>
                  <a:cs typeface="微软雅黑" charset="0"/>
                </a:rPr>
                <a:t>世纪世界顶尖科学家，在基因组方面做出大量卓越的工作</a:t>
              </a:r>
              <a:endParaRPr lang="en-US" altLang="zh-CN" sz="1600">
                <a:solidFill>
                  <a:schemeClr val="bg1"/>
                </a:solidFill>
                <a:cs typeface="微软雅黑" charset="0"/>
              </a:endParaRPr>
            </a:p>
          </p:txBody>
        </p:sp>
      </p:grpSp>
      <p:pic>
        <p:nvPicPr>
          <p:cNvPr id="31" name="图片 30"/>
          <p:cNvPicPr>
            <a:picLocks noChangeAspect="1"/>
          </p:cNvPicPr>
          <p:nvPr/>
        </p:nvPicPr>
        <p:blipFill>
          <a:blip r:embed="rId12"/>
          <a:stretch>
            <a:fillRect/>
          </a:stretch>
        </p:blipFill>
        <p:spPr>
          <a:xfrm>
            <a:off x="2883443" y="1748543"/>
            <a:ext cx="2716792" cy="15192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940503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448" y="1427663"/>
            <a:ext cx="7128792" cy="5881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椭圆 4"/>
          <p:cNvSpPr/>
          <p:nvPr/>
        </p:nvSpPr>
        <p:spPr>
          <a:xfrm>
            <a:off x="8075518" y="5004768"/>
            <a:ext cx="4639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zh-CN" altLang="en-US"/>
          </a:p>
        </p:txBody>
      </p:sp>
      <p:sp>
        <p:nvSpPr>
          <p:cNvPr id="10" name="TextBox 9"/>
          <p:cNvSpPr txBox="1"/>
          <p:nvPr/>
        </p:nvSpPr>
        <p:spPr>
          <a:xfrm>
            <a:off x="8245152" y="4943793"/>
            <a:ext cx="936104" cy="276987"/>
          </a:xfrm>
          <a:prstGeom prst="rect">
            <a:avLst/>
          </a:prstGeom>
          <a:noFill/>
        </p:spPr>
        <p:txBody>
          <a:bodyPr wrap="square" lIns="91430" tIns="45714" rIns="91430" bIns="45714" rtlCol="0">
            <a:spAutoFit/>
          </a:bodyPr>
          <a:lstStyle/>
          <a:p>
            <a:r>
              <a:rPr lang="en-US" altLang="zh-CN" sz="1200" b="1" dirty="0">
                <a:solidFill>
                  <a:schemeClr val="tx2">
                    <a:lumMod val="50000"/>
                  </a:schemeClr>
                </a:solidFill>
              </a:rPr>
              <a:t>Shanghai</a:t>
            </a:r>
            <a:endParaRPr lang="zh-CN" altLang="en-US" sz="1200" b="1" dirty="0">
              <a:solidFill>
                <a:schemeClr val="tx2">
                  <a:lumMod val="50000"/>
                </a:schemeClr>
              </a:solidFill>
            </a:endParaRPr>
          </a:p>
        </p:txBody>
      </p:sp>
      <p:sp>
        <p:nvSpPr>
          <p:cNvPr id="2" name="TextBox 1"/>
          <p:cNvSpPr txBox="1"/>
          <p:nvPr/>
        </p:nvSpPr>
        <p:spPr>
          <a:xfrm>
            <a:off x="7165032" y="4932760"/>
            <a:ext cx="1044116" cy="400097"/>
          </a:xfrm>
          <a:prstGeom prst="rect">
            <a:avLst/>
          </a:prstGeom>
          <a:noFill/>
        </p:spPr>
        <p:txBody>
          <a:bodyPr wrap="square" lIns="91430" tIns="45714" rIns="91430" bIns="45714" rtlCol="0">
            <a:spAutoFit/>
          </a:bodyPr>
          <a:lstStyle/>
          <a:p>
            <a:r>
              <a:rPr lang="en-US" altLang="zh-CN" sz="2000" b="1" dirty="0">
                <a:solidFill>
                  <a:schemeClr val="tx2">
                    <a:lumMod val="50000"/>
                  </a:schemeClr>
                </a:solidFill>
              </a:rPr>
              <a:t>Hefei</a:t>
            </a:r>
            <a:endParaRPr lang="zh-CN" altLang="en-US" sz="2000" b="1" dirty="0">
              <a:solidFill>
                <a:schemeClr val="tx2">
                  <a:lumMod val="50000"/>
                </a:schemeClr>
              </a:solidFill>
            </a:endParaRPr>
          </a:p>
        </p:txBody>
      </p:sp>
      <p:sp>
        <p:nvSpPr>
          <p:cNvPr id="7" name="五角星 6"/>
          <p:cNvSpPr/>
          <p:nvPr/>
        </p:nvSpPr>
        <p:spPr>
          <a:xfrm>
            <a:off x="7453065" y="4932759"/>
            <a:ext cx="72008" cy="7200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zh-CN" altLang="en-US"/>
          </a:p>
        </p:txBody>
      </p:sp>
      <p:sp>
        <p:nvSpPr>
          <p:cNvPr id="11" name="椭圆 10"/>
          <p:cNvSpPr/>
          <p:nvPr/>
        </p:nvSpPr>
        <p:spPr>
          <a:xfrm>
            <a:off x="7219314" y="3613756"/>
            <a:ext cx="4639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zh-CN" altLang="en-US"/>
          </a:p>
        </p:txBody>
      </p:sp>
      <p:sp>
        <p:nvSpPr>
          <p:cNvPr id="12" name="TextBox 11"/>
          <p:cNvSpPr txBox="1"/>
          <p:nvPr/>
        </p:nvSpPr>
        <p:spPr>
          <a:xfrm>
            <a:off x="6877000" y="3348584"/>
            <a:ext cx="936104" cy="276987"/>
          </a:xfrm>
          <a:prstGeom prst="rect">
            <a:avLst/>
          </a:prstGeom>
          <a:noFill/>
        </p:spPr>
        <p:txBody>
          <a:bodyPr wrap="square" lIns="91430" tIns="45714" rIns="91430" bIns="45714" rtlCol="0">
            <a:spAutoFit/>
          </a:bodyPr>
          <a:lstStyle/>
          <a:p>
            <a:r>
              <a:rPr lang="en-US" altLang="zh-CN" sz="1200" b="1" dirty="0">
                <a:solidFill>
                  <a:schemeClr val="tx2">
                    <a:lumMod val="50000"/>
                  </a:schemeClr>
                </a:solidFill>
              </a:rPr>
              <a:t>Beijing</a:t>
            </a:r>
            <a:endParaRPr lang="zh-CN" altLang="en-US" sz="1200" b="1" dirty="0">
              <a:solidFill>
                <a:schemeClr val="tx2">
                  <a:lumMod val="50000"/>
                </a:schemeClr>
              </a:solidFill>
            </a:endParaRPr>
          </a:p>
        </p:txBody>
      </p:sp>
      <p:sp>
        <p:nvSpPr>
          <p:cNvPr id="16" name="椭圆 15"/>
          <p:cNvSpPr/>
          <p:nvPr/>
        </p:nvSpPr>
        <p:spPr>
          <a:xfrm>
            <a:off x="6347326" y="4599009"/>
            <a:ext cx="4639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zh-CN" altLang="en-US"/>
          </a:p>
        </p:txBody>
      </p:sp>
      <p:sp>
        <p:nvSpPr>
          <p:cNvPr id="17" name="TextBox 16"/>
          <p:cNvSpPr txBox="1"/>
          <p:nvPr/>
        </p:nvSpPr>
        <p:spPr>
          <a:xfrm>
            <a:off x="6084912" y="4367729"/>
            <a:ext cx="936104" cy="276987"/>
          </a:xfrm>
          <a:prstGeom prst="rect">
            <a:avLst/>
          </a:prstGeom>
          <a:noFill/>
        </p:spPr>
        <p:txBody>
          <a:bodyPr wrap="square" lIns="91430" tIns="45714" rIns="91430" bIns="45714" rtlCol="0">
            <a:spAutoFit/>
          </a:bodyPr>
          <a:lstStyle/>
          <a:p>
            <a:r>
              <a:rPr lang="en-US" altLang="zh-CN" sz="1200" b="1" dirty="0">
                <a:solidFill>
                  <a:schemeClr val="tx2">
                    <a:lumMod val="50000"/>
                  </a:schemeClr>
                </a:solidFill>
              </a:rPr>
              <a:t>Xi’an</a:t>
            </a:r>
            <a:endParaRPr lang="zh-CN" altLang="en-US" sz="1200" b="1" dirty="0">
              <a:solidFill>
                <a:schemeClr val="tx2">
                  <a:lumMod val="50000"/>
                </a:schemeClr>
              </a:solidFill>
            </a:endParaRPr>
          </a:p>
        </p:txBody>
      </p:sp>
      <p:sp>
        <p:nvSpPr>
          <p:cNvPr id="18" name="椭圆 17"/>
          <p:cNvSpPr/>
          <p:nvPr/>
        </p:nvSpPr>
        <p:spPr>
          <a:xfrm>
            <a:off x="5538978" y="5200020"/>
            <a:ext cx="4639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zh-CN" altLang="en-US"/>
          </a:p>
        </p:txBody>
      </p:sp>
      <p:sp>
        <p:nvSpPr>
          <p:cNvPr id="19" name="TextBox 18"/>
          <p:cNvSpPr txBox="1"/>
          <p:nvPr/>
        </p:nvSpPr>
        <p:spPr>
          <a:xfrm>
            <a:off x="5132547" y="4911987"/>
            <a:ext cx="936104" cy="276987"/>
          </a:xfrm>
          <a:prstGeom prst="rect">
            <a:avLst/>
          </a:prstGeom>
          <a:noFill/>
        </p:spPr>
        <p:txBody>
          <a:bodyPr wrap="square" lIns="91430" tIns="45714" rIns="91430" bIns="45714" rtlCol="0">
            <a:spAutoFit/>
          </a:bodyPr>
          <a:lstStyle/>
          <a:p>
            <a:r>
              <a:rPr lang="en-US" altLang="zh-CN" sz="1200" b="1" dirty="0">
                <a:solidFill>
                  <a:schemeClr val="tx2">
                    <a:lumMod val="50000"/>
                  </a:schemeClr>
                </a:solidFill>
              </a:rPr>
              <a:t>Chengdu</a:t>
            </a:r>
            <a:endParaRPr lang="zh-CN" altLang="en-US" sz="1200" b="1" dirty="0">
              <a:solidFill>
                <a:schemeClr val="tx2">
                  <a:lumMod val="50000"/>
                </a:schemeClr>
              </a:solidFill>
            </a:endParaRPr>
          </a:p>
        </p:txBody>
      </p:sp>
      <p:sp>
        <p:nvSpPr>
          <p:cNvPr id="20" name="椭圆 19"/>
          <p:cNvSpPr/>
          <p:nvPr/>
        </p:nvSpPr>
        <p:spPr>
          <a:xfrm>
            <a:off x="5477356" y="6228904"/>
            <a:ext cx="4639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zh-CN" altLang="en-US"/>
          </a:p>
        </p:txBody>
      </p:sp>
      <p:sp>
        <p:nvSpPr>
          <p:cNvPr id="21" name="TextBox 20"/>
          <p:cNvSpPr txBox="1"/>
          <p:nvPr/>
        </p:nvSpPr>
        <p:spPr>
          <a:xfrm>
            <a:off x="5070926" y="5940872"/>
            <a:ext cx="936104" cy="276987"/>
          </a:xfrm>
          <a:prstGeom prst="rect">
            <a:avLst/>
          </a:prstGeom>
          <a:noFill/>
        </p:spPr>
        <p:txBody>
          <a:bodyPr wrap="square" lIns="91430" tIns="45714" rIns="91430" bIns="45714" rtlCol="0">
            <a:spAutoFit/>
          </a:bodyPr>
          <a:lstStyle/>
          <a:p>
            <a:r>
              <a:rPr lang="en-US" altLang="zh-CN" sz="1200" b="1" dirty="0">
                <a:solidFill>
                  <a:schemeClr val="tx2">
                    <a:lumMod val="50000"/>
                  </a:schemeClr>
                </a:solidFill>
              </a:rPr>
              <a:t>Kunming</a:t>
            </a:r>
            <a:endParaRPr lang="zh-CN" altLang="en-US" sz="1200" b="1" dirty="0">
              <a:solidFill>
                <a:schemeClr val="tx2">
                  <a:lumMod val="50000"/>
                </a:schemeClr>
              </a:solidFill>
            </a:endParaRPr>
          </a:p>
        </p:txBody>
      </p:sp>
      <p:sp>
        <p:nvSpPr>
          <p:cNvPr id="22" name="椭圆 21"/>
          <p:cNvSpPr/>
          <p:nvPr/>
        </p:nvSpPr>
        <p:spPr>
          <a:xfrm>
            <a:off x="7895498" y="5223427"/>
            <a:ext cx="4639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zh-CN" altLang="en-US"/>
          </a:p>
        </p:txBody>
      </p:sp>
      <p:sp>
        <p:nvSpPr>
          <p:cNvPr id="23" name="TextBox 22"/>
          <p:cNvSpPr txBox="1"/>
          <p:nvPr/>
        </p:nvSpPr>
        <p:spPr>
          <a:xfrm>
            <a:off x="7473836" y="5221287"/>
            <a:ext cx="936104" cy="276987"/>
          </a:xfrm>
          <a:prstGeom prst="rect">
            <a:avLst/>
          </a:prstGeom>
          <a:noFill/>
        </p:spPr>
        <p:txBody>
          <a:bodyPr wrap="square" lIns="91430" tIns="45714" rIns="91430" bIns="45714" rtlCol="0">
            <a:spAutoFit/>
          </a:bodyPr>
          <a:lstStyle/>
          <a:p>
            <a:r>
              <a:rPr lang="en-US" altLang="zh-CN" sz="1200" b="1" dirty="0">
                <a:solidFill>
                  <a:schemeClr val="tx2">
                    <a:lumMod val="50000"/>
                  </a:schemeClr>
                </a:solidFill>
              </a:rPr>
              <a:t>Hangzhou</a:t>
            </a:r>
            <a:endParaRPr lang="zh-CN" altLang="en-US" sz="1200" b="1" dirty="0">
              <a:solidFill>
                <a:schemeClr val="tx2">
                  <a:lumMod val="50000"/>
                </a:schemeClr>
              </a:solidFill>
            </a:endParaRPr>
          </a:p>
        </p:txBody>
      </p:sp>
      <p:sp>
        <p:nvSpPr>
          <p:cNvPr id="24" name="椭圆 23"/>
          <p:cNvSpPr/>
          <p:nvPr/>
        </p:nvSpPr>
        <p:spPr>
          <a:xfrm>
            <a:off x="7751483" y="4904537"/>
            <a:ext cx="4639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zh-CN" altLang="en-US"/>
          </a:p>
        </p:txBody>
      </p:sp>
      <p:sp>
        <p:nvSpPr>
          <p:cNvPr id="25" name="TextBox 24"/>
          <p:cNvSpPr txBox="1"/>
          <p:nvPr/>
        </p:nvSpPr>
        <p:spPr>
          <a:xfrm>
            <a:off x="7345052" y="4655761"/>
            <a:ext cx="936104" cy="276987"/>
          </a:xfrm>
          <a:prstGeom prst="rect">
            <a:avLst/>
          </a:prstGeom>
          <a:noFill/>
        </p:spPr>
        <p:txBody>
          <a:bodyPr wrap="square" lIns="91430" tIns="45714" rIns="91430" bIns="45714" rtlCol="0">
            <a:spAutoFit/>
          </a:bodyPr>
          <a:lstStyle/>
          <a:p>
            <a:r>
              <a:rPr lang="en-US" altLang="zh-CN" sz="1200" b="1" dirty="0">
                <a:solidFill>
                  <a:schemeClr val="tx2">
                    <a:lumMod val="50000"/>
                  </a:schemeClr>
                </a:solidFill>
              </a:rPr>
              <a:t>Nanjing</a:t>
            </a:r>
            <a:endParaRPr lang="zh-CN" altLang="en-US" sz="1200" b="1" dirty="0">
              <a:solidFill>
                <a:schemeClr val="tx2">
                  <a:lumMod val="50000"/>
                </a:schemeClr>
              </a:solidFill>
            </a:endParaRPr>
          </a:p>
        </p:txBody>
      </p:sp>
      <p:sp>
        <p:nvSpPr>
          <p:cNvPr id="26" name="椭圆 25"/>
          <p:cNvSpPr/>
          <p:nvPr/>
        </p:nvSpPr>
        <p:spPr>
          <a:xfrm>
            <a:off x="7091154" y="6424155"/>
            <a:ext cx="4639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zh-CN" altLang="en-US"/>
          </a:p>
        </p:txBody>
      </p:sp>
      <p:sp>
        <p:nvSpPr>
          <p:cNvPr id="27" name="TextBox 26"/>
          <p:cNvSpPr txBox="1"/>
          <p:nvPr/>
        </p:nvSpPr>
        <p:spPr>
          <a:xfrm>
            <a:off x="6684724" y="6136123"/>
            <a:ext cx="1066758" cy="276987"/>
          </a:xfrm>
          <a:prstGeom prst="rect">
            <a:avLst/>
          </a:prstGeom>
          <a:noFill/>
        </p:spPr>
        <p:txBody>
          <a:bodyPr wrap="square" lIns="91430" tIns="45714" rIns="91430" bIns="45714" rtlCol="0">
            <a:spAutoFit/>
          </a:bodyPr>
          <a:lstStyle/>
          <a:p>
            <a:r>
              <a:rPr lang="en-US" altLang="zh-CN" sz="1200" b="1" dirty="0">
                <a:solidFill>
                  <a:schemeClr val="tx2">
                    <a:lumMod val="50000"/>
                  </a:schemeClr>
                </a:solidFill>
              </a:rPr>
              <a:t>Guangzhou</a:t>
            </a:r>
            <a:endParaRPr lang="zh-CN" altLang="en-US" sz="1200" b="1" dirty="0">
              <a:solidFill>
                <a:schemeClr val="tx2">
                  <a:lumMod val="50000"/>
                </a:schemeClr>
              </a:solidFill>
            </a:endParaRPr>
          </a:p>
        </p:txBody>
      </p:sp>
      <p:sp>
        <p:nvSpPr>
          <p:cNvPr id="28" name="椭圆 27"/>
          <p:cNvSpPr/>
          <p:nvPr/>
        </p:nvSpPr>
        <p:spPr>
          <a:xfrm>
            <a:off x="8075518" y="2870818"/>
            <a:ext cx="4639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zh-CN" altLang="en-US"/>
          </a:p>
        </p:txBody>
      </p:sp>
      <p:sp>
        <p:nvSpPr>
          <p:cNvPr id="29" name="TextBox 28"/>
          <p:cNvSpPr txBox="1"/>
          <p:nvPr/>
        </p:nvSpPr>
        <p:spPr>
          <a:xfrm>
            <a:off x="7669088" y="2582785"/>
            <a:ext cx="1224136" cy="276987"/>
          </a:xfrm>
          <a:prstGeom prst="rect">
            <a:avLst/>
          </a:prstGeom>
          <a:noFill/>
        </p:spPr>
        <p:txBody>
          <a:bodyPr wrap="square" lIns="91430" tIns="45714" rIns="91430" bIns="45714" rtlCol="0">
            <a:spAutoFit/>
          </a:bodyPr>
          <a:lstStyle/>
          <a:p>
            <a:r>
              <a:rPr lang="en-US" altLang="zh-CN" sz="1200" b="1" dirty="0">
                <a:solidFill>
                  <a:schemeClr val="tx2">
                    <a:lumMod val="50000"/>
                  </a:schemeClr>
                </a:solidFill>
              </a:rPr>
              <a:t>Changchun</a:t>
            </a:r>
            <a:endParaRPr lang="zh-CN" altLang="en-US" sz="1200" b="1" dirty="0">
              <a:solidFill>
                <a:schemeClr val="tx2">
                  <a:lumMod val="50000"/>
                </a:schemeClr>
              </a:solidFill>
            </a:endParaRPr>
          </a:p>
        </p:txBody>
      </p:sp>
      <p:sp>
        <p:nvSpPr>
          <p:cNvPr id="3" name="TextBox 2"/>
          <p:cNvSpPr txBox="1"/>
          <p:nvPr/>
        </p:nvSpPr>
        <p:spPr>
          <a:xfrm>
            <a:off x="900335" y="828303"/>
            <a:ext cx="7257702" cy="415486"/>
          </a:xfrm>
          <a:prstGeom prst="rect">
            <a:avLst/>
          </a:prstGeom>
          <a:solidFill>
            <a:schemeClr val="bg1"/>
          </a:solidFill>
        </p:spPr>
        <p:txBody>
          <a:bodyPr wrap="none" lIns="91430" tIns="45714" rIns="91430" bIns="45714" rtlCol="0">
            <a:spAutoFit/>
          </a:bodyPr>
          <a:lstStyle/>
          <a:p>
            <a:r>
              <a:rPr lang="en-US" b="1" dirty="0" smtClean="0">
                <a:solidFill>
                  <a:srgbClr val="800000"/>
                </a:solidFill>
              </a:rPr>
              <a:t>China Aging and Alzheimer’s Disease Initiative (CAADI)</a:t>
            </a:r>
            <a:endParaRPr lang="en-US" b="1" dirty="0">
              <a:solidFill>
                <a:srgbClr val="800000"/>
              </a:solidFill>
            </a:endParaRPr>
          </a:p>
        </p:txBody>
      </p:sp>
    </p:spTree>
    <p:extLst>
      <p:ext uri="{BB962C8B-B14F-4D97-AF65-F5344CB8AC3E}">
        <p14:creationId xmlns:p14="http://schemas.microsoft.com/office/powerpoint/2010/main" val="36372210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ircle(in)">
                                      <p:cBhvr>
                                        <p:cTn id="25" dur="2000"/>
                                        <p:tgtEl>
                                          <p:spTgt spid="18"/>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ircle(in)">
                                      <p:cBhvr>
                                        <p:cTn id="28" dur="2000"/>
                                        <p:tgtEl>
                                          <p:spTgt spid="19"/>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circle(in)">
                                      <p:cBhvr>
                                        <p:cTn id="31" dur="2000"/>
                                        <p:tgtEl>
                                          <p:spTgt spid="20"/>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circle(in)">
                                      <p:cBhvr>
                                        <p:cTn id="34" dur="2000"/>
                                        <p:tgtEl>
                                          <p:spTgt spid="21"/>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circle(in)">
                                      <p:cBhvr>
                                        <p:cTn id="37" dur="2000"/>
                                        <p:tgtEl>
                                          <p:spTgt spid="22"/>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circle(in)">
                                      <p:cBhvr>
                                        <p:cTn id="40" dur="2000"/>
                                        <p:tgtEl>
                                          <p:spTgt spid="23"/>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circle(in)">
                                      <p:cBhvr>
                                        <p:cTn id="43" dur="2000"/>
                                        <p:tgtEl>
                                          <p:spTgt spid="24"/>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circle(in)">
                                      <p:cBhvr>
                                        <p:cTn id="46" dur="2000"/>
                                        <p:tgtEl>
                                          <p:spTgt spid="25"/>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circle(in)">
                                      <p:cBhvr>
                                        <p:cTn id="49" dur="2000"/>
                                        <p:tgtEl>
                                          <p:spTgt spid="26"/>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circle(in)">
                                      <p:cBhvr>
                                        <p:cTn id="52" dur="2000"/>
                                        <p:tgtEl>
                                          <p:spTgt spid="27"/>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circle(in)">
                                      <p:cBhvr>
                                        <p:cTn id="55" dur="2000"/>
                                        <p:tgtEl>
                                          <p:spTgt spid="28"/>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circle(in)">
                                      <p:cBhvr>
                                        <p:cTn id="58" dur="2000"/>
                                        <p:tgtEl>
                                          <p:spTgt spid="29"/>
                                        </p:tgtEl>
                                      </p:cBhvr>
                                    </p:animEffect>
                                  </p:childTnLst>
                                </p:cTn>
                              </p:par>
                              <p:par>
                                <p:cTn id="59" presetID="6" presetClass="emph" presetSubtype="0" fill="hold" grpId="1" nodeType="withEffect">
                                  <p:stCondLst>
                                    <p:cond delay="0"/>
                                  </p:stCondLst>
                                  <p:childTnLst>
                                    <p:animScale>
                                      <p:cBhvr>
                                        <p:cTn id="60" dur="1000" fill="hold"/>
                                        <p:tgtEl>
                                          <p:spTgt spid="10"/>
                                        </p:tgtEl>
                                      </p:cBhvr>
                                      <p:by x="150000" y="150000"/>
                                    </p:animScale>
                                  </p:childTnLst>
                                </p:cTn>
                              </p:par>
                              <p:par>
                                <p:cTn id="61" presetID="6" presetClass="emph" presetSubtype="0" fill="hold" grpId="1" nodeType="withEffect">
                                  <p:stCondLst>
                                    <p:cond delay="0"/>
                                  </p:stCondLst>
                                  <p:childTnLst>
                                    <p:animScale>
                                      <p:cBhvr>
                                        <p:cTn id="62" dur="1000" fill="hold"/>
                                        <p:tgtEl>
                                          <p:spTgt spid="12"/>
                                        </p:tgtEl>
                                      </p:cBhvr>
                                      <p:by x="150000" y="150000"/>
                                    </p:animScale>
                                  </p:childTnLst>
                                </p:cTn>
                              </p:par>
                              <p:par>
                                <p:cTn id="63" presetID="6" presetClass="emph" presetSubtype="0" fill="hold" grpId="1" nodeType="withEffect">
                                  <p:stCondLst>
                                    <p:cond delay="0"/>
                                  </p:stCondLst>
                                  <p:childTnLst>
                                    <p:animScale>
                                      <p:cBhvr>
                                        <p:cTn id="64" dur="1000" fill="hold"/>
                                        <p:tgtEl>
                                          <p:spTgt spid="17"/>
                                        </p:tgtEl>
                                      </p:cBhvr>
                                      <p:by x="150000" y="150000"/>
                                    </p:animScale>
                                  </p:childTnLst>
                                </p:cTn>
                              </p:par>
                              <p:par>
                                <p:cTn id="65" presetID="6" presetClass="emph" presetSubtype="0" fill="hold" grpId="1" nodeType="withEffect">
                                  <p:stCondLst>
                                    <p:cond delay="0"/>
                                  </p:stCondLst>
                                  <p:childTnLst>
                                    <p:animScale>
                                      <p:cBhvr>
                                        <p:cTn id="66" dur="1000" fill="hold"/>
                                        <p:tgtEl>
                                          <p:spTgt spid="19"/>
                                        </p:tgtEl>
                                      </p:cBhvr>
                                      <p:by x="150000" y="150000"/>
                                    </p:animScale>
                                  </p:childTnLst>
                                </p:cTn>
                              </p:par>
                              <p:par>
                                <p:cTn id="67" presetID="6" presetClass="emph" presetSubtype="0" fill="hold" grpId="1" nodeType="withEffect">
                                  <p:stCondLst>
                                    <p:cond delay="0"/>
                                  </p:stCondLst>
                                  <p:childTnLst>
                                    <p:animScale>
                                      <p:cBhvr>
                                        <p:cTn id="68" dur="1000" fill="hold"/>
                                        <p:tgtEl>
                                          <p:spTgt spid="21"/>
                                        </p:tgtEl>
                                      </p:cBhvr>
                                      <p:by x="150000" y="150000"/>
                                    </p:animScale>
                                  </p:childTnLst>
                                </p:cTn>
                              </p:par>
                              <p:par>
                                <p:cTn id="69" presetID="6" presetClass="emph" presetSubtype="0" fill="hold" grpId="1" nodeType="withEffect">
                                  <p:stCondLst>
                                    <p:cond delay="0"/>
                                  </p:stCondLst>
                                  <p:childTnLst>
                                    <p:animScale>
                                      <p:cBhvr>
                                        <p:cTn id="70" dur="1000" fill="hold"/>
                                        <p:tgtEl>
                                          <p:spTgt spid="23"/>
                                        </p:tgtEl>
                                      </p:cBhvr>
                                      <p:by x="150000" y="150000"/>
                                    </p:animScale>
                                  </p:childTnLst>
                                </p:cTn>
                              </p:par>
                              <p:par>
                                <p:cTn id="71" presetID="6" presetClass="emph" presetSubtype="0" fill="hold" grpId="1" nodeType="withEffect">
                                  <p:stCondLst>
                                    <p:cond delay="0"/>
                                  </p:stCondLst>
                                  <p:childTnLst>
                                    <p:animScale>
                                      <p:cBhvr>
                                        <p:cTn id="72" dur="1000" fill="hold"/>
                                        <p:tgtEl>
                                          <p:spTgt spid="25"/>
                                        </p:tgtEl>
                                      </p:cBhvr>
                                      <p:by x="150000" y="150000"/>
                                    </p:animScale>
                                  </p:childTnLst>
                                </p:cTn>
                              </p:par>
                              <p:par>
                                <p:cTn id="73" presetID="6" presetClass="emph" presetSubtype="0" fill="hold" grpId="1" nodeType="withEffect">
                                  <p:stCondLst>
                                    <p:cond delay="0"/>
                                  </p:stCondLst>
                                  <p:childTnLst>
                                    <p:animScale>
                                      <p:cBhvr>
                                        <p:cTn id="74" dur="1000" fill="hold"/>
                                        <p:tgtEl>
                                          <p:spTgt spid="27"/>
                                        </p:tgtEl>
                                      </p:cBhvr>
                                      <p:by x="150000" y="150000"/>
                                    </p:animScale>
                                  </p:childTnLst>
                                </p:cTn>
                              </p:par>
                              <p:par>
                                <p:cTn id="75" presetID="6" presetClass="emph" presetSubtype="0" fill="hold" grpId="1" nodeType="withEffect">
                                  <p:stCondLst>
                                    <p:cond delay="0"/>
                                  </p:stCondLst>
                                  <p:childTnLst>
                                    <p:animScale>
                                      <p:cBhvr>
                                        <p:cTn id="76" dur="1000" fill="hold"/>
                                        <p:tgtEl>
                                          <p:spTgt spid="2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0" grpId="1"/>
      <p:bldP spid="11" grpId="0" animBg="1"/>
      <p:bldP spid="12" grpId="0"/>
      <p:bldP spid="12" grpId="1"/>
      <p:bldP spid="16" grpId="0" animBg="1"/>
      <p:bldP spid="17" grpId="0"/>
      <p:bldP spid="17" grpId="1"/>
      <p:bldP spid="18" grpId="0" animBg="1"/>
      <p:bldP spid="19" grpId="0"/>
      <p:bldP spid="19" grpId="1"/>
      <p:bldP spid="20" grpId="0" animBg="1"/>
      <p:bldP spid="21" grpId="0"/>
      <p:bldP spid="21" grpId="1"/>
      <p:bldP spid="22" grpId="0" animBg="1"/>
      <p:bldP spid="23" grpId="0"/>
      <p:bldP spid="23" grpId="1"/>
      <p:bldP spid="24" grpId="0" animBg="1"/>
      <p:bldP spid="25" grpId="0"/>
      <p:bldP spid="25" grpId="1"/>
      <p:bldP spid="26" grpId="0" animBg="1"/>
      <p:bldP spid="27" grpId="0"/>
      <p:bldP spid="27" grpId="1"/>
      <p:bldP spid="28" grpId="0" animBg="1"/>
      <p:bldP spid="29" grpId="0"/>
      <p:bldP spid="29"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3D95D5D-40B3-4B91-AF04-5A237724B880}"/>
              </a:ext>
            </a:extLst>
          </p:cNvPr>
          <p:cNvSpPr>
            <a:spLocks noGrp="1"/>
          </p:cNvSpPr>
          <p:nvPr>
            <p:ph type="title"/>
          </p:nvPr>
        </p:nvSpPr>
        <p:spPr/>
        <p:txBody>
          <a:bodyPr/>
          <a:lstStyle/>
          <a:p>
            <a:endParaRPr lang="en-GB"/>
          </a:p>
        </p:txBody>
      </p:sp>
      <p:sp>
        <p:nvSpPr>
          <p:cNvPr id="3" name="内容占位符 2">
            <a:extLst>
              <a:ext uri="{FF2B5EF4-FFF2-40B4-BE49-F238E27FC236}">
                <a16:creationId xmlns:a16="http://schemas.microsoft.com/office/drawing/2014/main" xmlns="" id="{834BBE90-4BA6-4672-B94B-7D3DF2D5EAF1}"/>
              </a:ext>
            </a:extLst>
          </p:cNvPr>
          <p:cNvSpPr>
            <a:spLocks noGrp="1"/>
          </p:cNvSpPr>
          <p:nvPr>
            <p:ph idx="1"/>
          </p:nvPr>
        </p:nvSpPr>
        <p:spPr/>
        <p:txBody>
          <a:bodyPr/>
          <a:lstStyle/>
          <a:p>
            <a:endParaRPr lang="en-GB"/>
          </a:p>
        </p:txBody>
      </p:sp>
      <p:pic>
        <p:nvPicPr>
          <p:cNvPr id="4" name="图片 5" descr="P3.jpg">
            <a:extLst>
              <a:ext uri="{FF2B5EF4-FFF2-40B4-BE49-F238E27FC236}">
                <a16:creationId xmlns:a16="http://schemas.microsoft.com/office/drawing/2014/main" xmlns="" id="{8B1759E4-41D8-4CA8-93B0-191388A9C7DC}"/>
              </a:ext>
            </a:extLst>
          </p:cNvPr>
          <p:cNvPicPr>
            <a:picLocks noChangeAspect="1" noChangeArrowheads="1"/>
          </p:cNvPicPr>
          <p:nvPr/>
        </p:nvPicPr>
        <p:blipFill>
          <a:blip r:embed="rId2" cstate="print"/>
          <a:srcRect/>
          <a:stretch>
            <a:fillRect/>
          </a:stretch>
        </p:blipFill>
        <p:spPr bwMode="auto">
          <a:xfrm>
            <a:off x="0" y="-13589"/>
            <a:ext cx="11161713" cy="7574854"/>
          </a:xfrm>
          <a:prstGeom prst="rect">
            <a:avLst/>
          </a:prstGeom>
          <a:noFill/>
          <a:ln w="9525">
            <a:noFill/>
            <a:miter lim="800000"/>
            <a:headEnd/>
            <a:tailEnd/>
          </a:ln>
        </p:spPr>
      </p:pic>
      <p:pic>
        <p:nvPicPr>
          <p:cNvPr id="5" name="图片 57" descr="IMG_3836_副本">
            <a:extLst>
              <a:ext uri="{FF2B5EF4-FFF2-40B4-BE49-F238E27FC236}">
                <a16:creationId xmlns:a16="http://schemas.microsoft.com/office/drawing/2014/main" xmlns="" id="{99B0B633-2D46-4142-8D1C-175CF49BFDCB}"/>
              </a:ext>
            </a:extLst>
          </p:cNvPr>
          <p:cNvPicPr>
            <a:picLocks noChangeAspect="1" noChangeArrowheads="1"/>
          </p:cNvPicPr>
          <p:nvPr/>
        </p:nvPicPr>
        <p:blipFill>
          <a:blip r:embed="rId3" cstate="print"/>
          <a:srcRect/>
          <a:stretch>
            <a:fillRect/>
          </a:stretch>
        </p:blipFill>
        <p:spPr bwMode="auto">
          <a:xfrm>
            <a:off x="3276600" y="5759609"/>
            <a:ext cx="2592288" cy="1564693"/>
          </a:xfrm>
          <a:prstGeom prst="rect">
            <a:avLst/>
          </a:prstGeom>
          <a:noFill/>
          <a:ln w="9525">
            <a:noFill/>
            <a:miter lim="800000"/>
            <a:headEnd/>
            <a:tailEnd/>
          </a:ln>
        </p:spPr>
      </p:pic>
      <p:pic>
        <p:nvPicPr>
          <p:cNvPr id="6" name="图片 58" descr="超声智能语音助理系统">
            <a:extLst>
              <a:ext uri="{FF2B5EF4-FFF2-40B4-BE49-F238E27FC236}">
                <a16:creationId xmlns:a16="http://schemas.microsoft.com/office/drawing/2014/main" xmlns="" id="{4A98F62F-5FC4-4E10-A526-48C34DDB7E53}"/>
              </a:ext>
            </a:extLst>
          </p:cNvPr>
          <p:cNvPicPr>
            <a:picLocks noChangeAspect="1" noChangeArrowheads="1"/>
          </p:cNvPicPr>
          <p:nvPr/>
        </p:nvPicPr>
        <p:blipFill>
          <a:blip r:embed="rId4" cstate="print"/>
          <a:srcRect/>
          <a:stretch>
            <a:fillRect/>
          </a:stretch>
        </p:blipFill>
        <p:spPr bwMode="auto">
          <a:xfrm>
            <a:off x="5964269" y="5761173"/>
            <a:ext cx="2568915" cy="1496499"/>
          </a:xfrm>
          <a:prstGeom prst="rect">
            <a:avLst/>
          </a:prstGeom>
          <a:noFill/>
          <a:ln w="9525">
            <a:noFill/>
            <a:miter lim="800000"/>
            <a:headEnd/>
            <a:tailEnd/>
          </a:ln>
        </p:spPr>
      </p:pic>
      <p:pic>
        <p:nvPicPr>
          <p:cNvPr id="7" name="图片 59" descr="人工智能医学影像辅助诊断系统2">
            <a:extLst>
              <a:ext uri="{FF2B5EF4-FFF2-40B4-BE49-F238E27FC236}">
                <a16:creationId xmlns:a16="http://schemas.microsoft.com/office/drawing/2014/main" xmlns="" id="{65E6E3A4-6A79-43B2-8520-CC436FB4C225}"/>
              </a:ext>
            </a:extLst>
          </p:cNvPr>
          <p:cNvPicPr>
            <a:picLocks noChangeAspect="1" noChangeArrowheads="1"/>
          </p:cNvPicPr>
          <p:nvPr/>
        </p:nvPicPr>
        <p:blipFill>
          <a:blip r:embed="rId5" cstate="print"/>
          <a:srcRect/>
          <a:stretch>
            <a:fillRect/>
          </a:stretch>
        </p:blipFill>
        <p:spPr bwMode="auto">
          <a:xfrm>
            <a:off x="688704" y="5773272"/>
            <a:ext cx="2443880" cy="1618077"/>
          </a:xfrm>
          <a:prstGeom prst="rect">
            <a:avLst/>
          </a:prstGeom>
          <a:noFill/>
          <a:ln w="9525">
            <a:noFill/>
            <a:miter lim="800000"/>
            <a:headEnd/>
            <a:tailEnd/>
          </a:ln>
        </p:spPr>
      </p:pic>
      <p:sp>
        <p:nvSpPr>
          <p:cNvPr id="10" name="文本框 9">
            <a:extLst>
              <a:ext uri="{FF2B5EF4-FFF2-40B4-BE49-F238E27FC236}">
                <a16:creationId xmlns:a16="http://schemas.microsoft.com/office/drawing/2014/main" xmlns="" id="{3C1001B3-6DC4-4845-A18B-8B3BD74156A9}"/>
              </a:ext>
            </a:extLst>
          </p:cNvPr>
          <p:cNvSpPr txBox="1"/>
          <p:nvPr/>
        </p:nvSpPr>
        <p:spPr>
          <a:xfrm>
            <a:off x="324273" y="1553628"/>
            <a:ext cx="11089231" cy="3950092"/>
          </a:xfrm>
          <a:prstGeom prst="rect">
            <a:avLst/>
          </a:prstGeom>
          <a:noFill/>
        </p:spPr>
        <p:txBody>
          <a:bodyPr wrap="square" lIns="106972" tIns="53485" rIns="106972" bIns="53485" rtlCol="0">
            <a:spAutoFit/>
          </a:bodyPr>
          <a:lstStyle/>
          <a:p>
            <a:pPr>
              <a:lnSpc>
                <a:spcPct val="150000"/>
              </a:lnSpc>
            </a:pPr>
            <a:r>
              <a:rPr lang="en-GB" sz="2800" b="1" dirty="0">
                <a:solidFill>
                  <a:srgbClr val="000090"/>
                </a:solidFill>
                <a:latin typeface="Arial"/>
                <a:ea typeface="黑体" panose="02010609060101010101" pitchFamily="49" charset="-122"/>
                <a:cs typeface="Arial"/>
              </a:rPr>
              <a:t>1.</a:t>
            </a:r>
            <a:r>
              <a:rPr lang="en-GB" altLang="zh-CN" sz="2800" b="1" dirty="0">
                <a:solidFill>
                  <a:srgbClr val="000090"/>
                </a:solidFill>
                <a:latin typeface="Arial"/>
                <a:ea typeface="黑体" panose="02010609060101010101" pitchFamily="49" charset="-122"/>
                <a:cs typeface="Arial"/>
                <a:sym typeface="+mn-ea"/>
              </a:rPr>
              <a:t>Artificial intelligence medical imaging aided diagnostic  platform</a:t>
            </a:r>
          </a:p>
          <a:p>
            <a:pPr>
              <a:lnSpc>
                <a:spcPct val="150000"/>
              </a:lnSpc>
            </a:pPr>
            <a:r>
              <a:rPr lang="en-GB" altLang="zh-CN" sz="2800" b="1" dirty="0">
                <a:solidFill>
                  <a:srgbClr val="000090"/>
                </a:solidFill>
                <a:latin typeface="Arial"/>
                <a:ea typeface="黑体" panose="02010609060101010101" pitchFamily="49" charset="-122"/>
                <a:cs typeface="Arial"/>
                <a:sym typeface="+mn-ea"/>
              </a:rPr>
              <a:t>2.Medical data integration platform</a:t>
            </a:r>
          </a:p>
          <a:p>
            <a:pPr>
              <a:lnSpc>
                <a:spcPct val="150000"/>
              </a:lnSpc>
            </a:pPr>
            <a:r>
              <a:rPr lang="en-GB" sz="2800" b="1" dirty="0">
                <a:solidFill>
                  <a:srgbClr val="000090"/>
                </a:solidFill>
                <a:latin typeface="Arial"/>
                <a:ea typeface="黑体" panose="02010609060101010101" pitchFamily="49" charset="-122"/>
                <a:cs typeface="Arial"/>
                <a:sym typeface="+mn-ea"/>
              </a:rPr>
              <a:t>3.</a:t>
            </a:r>
            <a:r>
              <a:rPr lang="en-US" altLang="zh-CN" sz="2800" b="1" dirty="0">
                <a:solidFill>
                  <a:srgbClr val="000090"/>
                </a:solidFill>
                <a:latin typeface="Arial"/>
                <a:ea typeface="黑体" panose="02010609060101010101" pitchFamily="49" charset="-122"/>
                <a:cs typeface="Arial"/>
                <a:sym typeface="+mn-ea"/>
              </a:rPr>
              <a:t>Cloud doctor mobile platform</a:t>
            </a:r>
            <a:endParaRPr lang="zh-CN" altLang="en-US" sz="2800" b="1" dirty="0">
              <a:solidFill>
                <a:srgbClr val="000090"/>
              </a:solidFill>
              <a:latin typeface="Arial"/>
              <a:ea typeface="黑体" panose="02010609060101010101" pitchFamily="49" charset="-122"/>
              <a:cs typeface="Arial"/>
              <a:sym typeface="+mn-ea"/>
            </a:endParaRPr>
          </a:p>
          <a:p>
            <a:pPr>
              <a:lnSpc>
                <a:spcPct val="150000"/>
              </a:lnSpc>
            </a:pPr>
            <a:r>
              <a:rPr lang="en-GB" sz="2800" b="1" dirty="0">
                <a:solidFill>
                  <a:srgbClr val="000090"/>
                </a:solidFill>
                <a:latin typeface="Arial"/>
                <a:ea typeface="黑体" panose="02010609060101010101" pitchFamily="49" charset="-122"/>
                <a:cs typeface="Arial"/>
              </a:rPr>
              <a:t>4.</a:t>
            </a:r>
            <a:r>
              <a:rPr lang="en-US" altLang="zh-CN" sz="2800" b="1" dirty="0">
                <a:solidFill>
                  <a:srgbClr val="000090"/>
                </a:solidFill>
                <a:latin typeface="Arial"/>
                <a:ea typeface="黑体" panose="02010609060101010101" pitchFamily="49" charset="-122"/>
                <a:cs typeface="Arial"/>
                <a:sym typeface="+mn-ea"/>
              </a:rPr>
              <a:t>Ultrasound intelligent voice assistant</a:t>
            </a:r>
          </a:p>
          <a:p>
            <a:pPr>
              <a:lnSpc>
                <a:spcPct val="150000"/>
              </a:lnSpc>
            </a:pPr>
            <a:r>
              <a:rPr lang="en-GB" sz="2800" b="1" dirty="0">
                <a:solidFill>
                  <a:srgbClr val="000090"/>
                </a:solidFill>
                <a:latin typeface="Arial"/>
                <a:ea typeface="黑体" panose="02010609060101010101" pitchFamily="49" charset="-122"/>
                <a:cs typeface="Arial"/>
              </a:rPr>
              <a:t>5.</a:t>
            </a:r>
            <a:r>
              <a:rPr lang="en-GB" altLang="zh-CN" sz="2800" b="1" dirty="0">
                <a:solidFill>
                  <a:srgbClr val="000090"/>
                </a:solidFill>
                <a:latin typeface="Arial"/>
                <a:ea typeface="黑体" panose="02010609060101010101" pitchFamily="49" charset="-122"/>
                <a:cs typeface="Arial"/>
              </a:rPr>
              <a:t>Automatic dispensing system</a:t>
            </a:r>
          </a:p>
        </p:txBody>
      </p:sp>
      <p:sp>
        <p:nvSpPr>
          <p:cNvPr id="11" name="TextBox 21">
            <a:extLst>
              <a:ext uri="{FF2B5EF4-FFF2-40B4-BE49-F238E27FC236}">
                <a16:creationId xmlns:a16="http://schemas.microsoft.com/office/drawing/2014/main" xmlns="" id="{04A7E038-83EB-4954-9D2F-C82F32B00B4F}"/>
              </a:ext>
            </a:extLst>
          </p:cNvPr>
          <p:cNvSpPr txBox="1">
            <a:spLocks noChangeArrowheads="1"/>
          </p:cNvSpPr>
          <p:nvPr/>
        </p:nvSpPr>
        <p:spPr bwMode="auto">
          <a:xfrm>
            <a:off x="0" y="-47368"/>
            <a:ext cx="11161713" cy="1246788"/>
          </a:xfrm>
          <a:prstGeom prst="rect">
            <a:avLst/>
          </a:prstGeom>
          <a:solidFill>
            <a:srgbClr val="0070C0"/>
          </a:solidFill>
          <a:ln w="9525">
            <a:solidFill>
              <a:srgbClr val="0033CC"/>
            </a:solidFill>
            <a:miter lim="800000"/>
            <a:headEnd/>
            <a:tailEnd/>
          </a:ln>
        </p:spPr>
        <p:txBody>
          <a:bodyPr wrap="square" lIns="106972" tIns="53485" rIns="106972" bIns="53485">
            <a:spAutoFit/>
          </a:bodyPr>
          <a:lstStyle/>
          <a:p>
            <a:pPr algn="ctr" fontAlgn="auto">
              <a:spcBef>
                <a:spcPts val="0"/>
              </a:spcBef>
              <a:spcAft>
                <a:spcPts val="0"/>
              </a:spcAft>
              <a:defRPr/>
            </a:pPr>
            <a:r>
              <a:rPr lang="en-GB" altLang="zh-CN" sz="3700" b="1" dirty="0">
                <a:solidFill>
                  <a:schemeClr val="bg1"/>
                </a:solidFill>
                <a:effectLst>
                  <a:outerShdw blurRad="38100" dist="38100" dir="2700000" algn="tl">
                    <a:srgbClr val="000000">
                      <a:alpha val="43137"/>
                    </a:srgbClr>
                  </a:outerShdw>
                </a:effectLst>
                <a:latin typeface="Arial"/>
                <a:ea typeface="黑体"/>
                <a:cs typeface="Arial"/>
              </a:rPr>
              <a:t>Smart Medicine in USTC-FAH</a:t>
            </a:r>
          </a:p>
          <a:p>
            <a:pPr algn="ctr" fontAlgn="auto">
              <a:spcBef>
                <a:spcPts val="0"/>
              </a:spcBef>
              <a:spcAft>
                <a:spcPts val="0"/>
              </a:spcAft>
              <a:defRPr/>
            </a:pPr>
            <a:r>
              <a:rPr lang="en-GB" altLang="zh-CN" sz="3700" b="1" dirty="0">
                <a:solidFill>
                  <a:schemeClr val="bg1"/>
                </a:solidFill>
                <a:effectLst>
                  <a:outerShdw blurRad="38100" dist="38100" dir="2700000" algn="tl">
                    <a:srgbClr val="000000">
                      <a:alpha val="43137"/>
                    </a:srgbClr>
                  </a:outerShdw>
                </a:effectLst>
                <a:latin typeface="Arial"/>
                <a:ea typeface="黑体"/>
                <a:cs typeface="Arial"/>
              </a:rPr>
              <a:t>AI Assisted Diagnosis and Therapy </a:t>
            </a:r>
            <a:r>
              <a:rPr lang="en-GB" altLang="zh-CN" sz="3700" b="1" dirty="0" err="1">
                <a:solidFill>
                  <a:schemeClr val="bg1"/>
                </a:solidFill>
                <a:effectLst>
                  <a:outerShdw blurRad="38100" dist="38100" dir="2700000" algn="tl">
                    <a:srgbClr val="000000">
                      <a:alpha val="43137"/>
                    </a:srgbClr>
                  </a:outerShdw>
                </a:effectLst>
                <a:latin typeface="Arial"/>
                <a:ea typeface="黑体"/>
                <a:cs typeface="Arial"/>
              </a:rPr>
              <a:t>Center</a:t>
            </a:r>
            <a:r>
              <a:rPr lang="en-GB" altLang="zh-CN" sz="3700" b="1" dirty="0">
                <a:solidFill>
                  <a:schemeClr val="bg1"/>
                </a:solidFill>
                <a:effectLst>
                  <a:outerShdw blurRad="38100" dist="38100" dir="2700000" algn="tl">
                    <a:srgbClr val="000000">
                      <a:alpha val="43137"/>
                    </a:srgbClr>
                  </a:outerShdw>
                </a:effectLst>
                <a:latin typeface="Arial"/>
                <a:ea typeface="黑体"/>
                <a:cs typeface="Arial"/>
              </a:rPr>
              <a:t> </a:t>
            </a:r>
          </a:p>
        </p:txBody>
      </p:sp>
    </p:spTree>
    <p:extLst>
      <p:ext uri="{BB962C8B-B14F-4D97-AF65-F5344CB8AC3E}">
        <p14:creationId xmlns:p14="http://schemas.microsoft.com/office/powerpoint/2010/main" val="169718795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标题 2"/>
          <p:cNvSpPr>
            <a:spLocks noGrp="1"/>
          </p:cNvSpPr>
          <p:nvPr>
            <p:ph type="title"/>
          </p:nvPr>
        </p:nvSpPr>
        <p:spPr>
          <a:xfrm>
            <a:off x="906293" y="2"/>
            <a:ext cx="10255127" cy="1076430"/>
          </a:xfrm>
        </p:spPr>
        <p:txBody>
          <a:bodyPr/>
          <a:lstStyle/>
          <a:p>
            <a:r>
              <a:rPr lang="en-US" dirty="0" smtClean="0"/>
              <a:t>Comprehensive National Science Center</a:t>
            </a:r>
            <a:endParaRPr lang="zh-CN" altLang="en-US" dirty="0" smtClean="0"/>
          </a:p>
        </p:txBody>
      </p:sp>
      <p:grpSp>
        <p:nvGrpSpPr>
          <p:cNvPr id="3" name="组合 3"/>
          <p:cNvGrpSpPr>
            <a:grpSpLocks/>
          </p:cNvGrpSpPr>
          <p:nvPr/>
        </p:nvGrpSpPr>
        <p:grpSpPr bwMode="auto">
          <a:xfrm>
            <a:off x="3807867" y="1414237"/>
            <a:ext cx="3447159" cy="5751460"/>
            <a:chOff x="3120190" y="1283368"/>
            <a:chExt cx="2823468" cy="5215939"/>
          </a:xfrm>
        </p:grpSpPr>
        <p:sp>
          <p:nvSpPr>
            <p:cNvPr id="10" name="矩形 9"/>
            <p:cNvSpPr/>
            <p:nvPr/>
          </p:nvSpPr>
          <p:spPr>
            <a:xfrm>
              <a:off x="3120190" y="1283368"/>
              <a:ext cx="2823468" cy="2469873"/>
            </a:xfrm>
            <a:prstGeom prst="rect">
              <a:avLst/>
            </a:prstGeom>
            <a:solidFill>
              <a:srgbClr val="C00000"/>
            </a:solidFill>
          </p:spPr>
          <p:style>
            <a:lnRef idx="3">
              <a:schemeClr val="lt1"/>
            </a:lnRef>
            <a:fillRef idx="1">
              <a:schemeClr val="accent6"/>
            </a:fillRef>
            <a:effectRef idx="1">
              <a:schemeClr val="accent6"/>
            </a:effectRef>
            <a:fontRef idx="minor">
              <a:schemeClr val="lt1"/>
            </a:fontRef>
          </p:style>
          <p:txBody>
            <a:bodyPr anchor="ctr"/>
            <a:lstStyle/>
            <a:p>
              <a:pPr algn="ctr" defTabSz="1069568" eaLnBrk="0" hangingPunct="0">
                <a:defRPr/>
              </a:pPr>
              <a:endParaRPr lang="zh-CN" altLang="en-US" dirty="0">
                <a:solidFill>
                  <a:prstClr val="white"/>
                </a:solidFill>
                <a:latin typeface="Calibri" panose="020F0502020204030204"/>
                <a:ea typeface="宋体" panose="02010600030101010101" pitchFamily="2" charset="-122"/>
              </a:endParaRPr>
            </a:p>
          </p:txBody>
        </p:sp>
        <p:sp>
          <p:nvSpPr>
            <p:cNvPr id="20" name="矩形 19"/>
            <p:cNvSpPr/>
            <p:nvPr/>
          </p:nvSpPr>
          <p:spPr>
            <a:xfrm>
              <a:off x="3120190" y="4029434"/>
              <a:ext cx="2823468" cy="2469873"/>
            </a:xfrm>
            <a:prstGeom prst="rect">
              <a:avLst/>
            </a:prstGeom>
            <a:solidFill>
              <a:srgbClr val="C00000"/>
            </a:solidFill>
          </p:spPr>
          <p:style>
            <a:lnRef idx="3">
              <a:schemeClr val="lt1"/>
            </a:lnRef>
            <a:fillRef idx="1">
              <a:schemeClr val="accent6"/>
            </a:fillRef>
            <a:effectRef idx="1">
              <a:schemeClr val="accent6"/>
            </a:effectRef>
            <a:fontRef idx="minor">
              <a:schemeClr val="lt1"/>
            </a:fontRef>
          </p:style>
          <p:txBody>
            <a:bodyPr anchor="ctr"/>
            <a:lstStyle/>
            <a:p>
              <a:pPr algn="ctr" defTabSz="1069568" eaLnBrk="0" hangingPunct="0">
                <a:defRPr/>
              </a:pPr>
              <a:endParaRPr lang="zh-CN" altLang="en-US" dirty="0">
                <a:solidFill>
                  <a:prstClr val="white"/>
                </a:solidFill>
                <a:latin typeface="Calibri" panose="020F0502020204030204"/>
                <a:ea typeface="宋体" panose="02010600030101010101" pitchFamily="2" charset="-122"/>
              </a:endParaRPr>
            </a:p>
          </p:txBody>
        </p:sp>
        <p:pic>
          <p:nvPicPr>
            <p:cNvPr id="147477" name="Picture 2" descr="https://ss0.bdstatic.com/94oJfD_bAAcT8t7mm9GUKT-xh_/timg?image&amp;quality=100&amp;size=b4000_4000&amp;sec=1507913640&amp;di=9bde2a78876b75b7bb91135dd9dc5ba9&amp;src=http://pic.lvmama.com/uploads/pc/place2/2016-07-19/dd4b0827-58d7-4ffe-a803-304eda0f10a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2586" y="1291969"/>
              <a:ext cx="2821015" cy="182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8"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8210" y="4028823"/>
              <a:ext cx="2815391" cy="179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组合 2"/>
          <p:cNvGrpSpPr>
            <a:grpSpLocks/>
          </p:cNvGrpSpPr>
          <p:nvPr/>
        </p:nvGrpSpPr>
        <p:grpSpPr bwMode="auto">
          <a:xfrm>
            <a:off x="118495" y="1414238"/>
            <a:ext cx="3445223" cy="5751458"/>
            <a:chOff x="96253" y="1283368"/>
            <a:chExt cx="2823574" cy="5215939"/>
          </a:xfrm>
        </p:grpSpPr>
        <p:sp>
          <p:nvSpPr>
            <p:cNvPr id="2" name="矩形 1"/>
            <p:cNvSpPr/>
            <p:nvPr/>
          </p:nvSpPr>
          <p:spPr>
            <a:xfrm>
              <a:off x="96253" y="1283368"/>
              <a:ext cx="2823574" cy="2469873"/>
            </a:xfrm>
            <a:prstGeom prst="rect">
              <a:avLst/>
            </a:prstGeom>
            <a:solidFill>
              <a:srgbClr val="003F9A"/>
            </a:solidFill>
          </p:spPr>
          <p:style>
            <a:lnRef idx="3">
              <a:schemeClr val="lt1"/>
            </a:lnRef>
            <a:fillRef idx="1">
              <a:schemeClr val="accent6"/>
            </a:fillRef>
            <a:effectRef idx="1">
              <a:schemeClr val="accent6"/>
            </a:effectRef>
            <a:fontRef idx="minor">
              <a:schemeClr val="lt1"/>
            </a:fontRef>
          </p:style>
          <p:txBody>
            <a:bodyPr anchor="ctr"/>
            <a:lstStyle/>
            <a:p>
              <a:pPr algn="ctr" defTabSz="1069568" eaLnBrk="0" hangingPunct="0">
                <a:defRPr/>
              </a:pPr>
              <a:endParaRPr lang="zh-CN" altLang="en-US" dirty="0">
                <a:solidFill>
                  <a:prstClr val="white"/>
                </a:solidFill>
                <a:latin typeface="Calibri" panose="020F0502020204030204"/>
                <a:ea typeface="宋体" panose="02010600030101010101" pitchFamily="2" charset="-122"/>
              </a:endParaRPr>
            </a:p>
          </p:txBody>
        </p:sp>
        <p:sp>
          <p:nvSpPr>
            <p:cNvPr id="18" name="矩形 17"/>
            <p:cNvSpPr/>
            <p:nvPr/>
          </p:nvSpPr>
          <p:spPr>
            <a:xfrm>
              <a:off x="96253" y="4029434"/>
              <a:ext cx="2823574" cy="2469873"/>
            </a:xfrm>
            <a:prstGeom prst="rect">
              <a:avLst/>
            </a:prstGeom>
            <a:solidFill>
              <a:srgbClr val="003F9A"/>
            </a:solidFill>
          </p:spPr>
          <p:style>
            <a:lnRef idx="3">
              <a:schemeClr val="lt1"/>
            </a:lnRef>
            <a:fillRef idx="1">
              <a:schemeClr val="accent6"/>
            </a:fillRef>
            <a:effectRef idx="1">
              <a:schemeClr val="accent6"/>
            </a:effectRef>
            <a:fontRef idx="minor">
              <a:schemeClr val="lt1"/>
            </a:fontRef>
          </p:style>
          <p:txBody>
            <a:bodyPr anchor="ctr"/>
            <a:lstStyle/>
            <a:p>
              <a:pPr algn="ctr" defTabSz="1069568" eaLnBrk="0" hangingPunct="0">
                <a:defRPr/>
              </a:pPr>
              <a:endParaRPr lang="zh-CN" altLang="en-US" dirty="0">
                <a:solidFill>
                  <a:prstClr val="white"/>
                </a:solidFill>
                <a:latin typeface="Calibri" panose="020F0502020204030204"/>
                <a:ea typeface="宋体" panose="02010600030101010101" pitchFamily="2" charset="-122"/>
              </a:endParaRPr>
            </a:p>
          </p:txBody>
        </p:sp>
        <p:pic>
          <p:nvPicPr>
            <p:cNvPr id="147470" name="图片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253" y="1283369"/>
              <a:ext cx="281849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2" name="图片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253" y="4028823"/>
              <a:ext cx="2818491" cy="179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组合 6"/>
          <p:cNvGrpSpPr>
            <a:grpSpLocks/>
          </p:cNvGrpSpPr>
          <p:nvPr/>
        </p:nvGrpSpPr>
        <p:grpSpPr bwMode="auto">
          <a:xfrm>
            <a:off x="7479798" y="1412486"/>
            <a:ext cx="3447160" cy="5753210"/>
            <a:chOff x="6128084" y="1281128"/>
            <a:chExt cx="2823411" cy="5218179"/>
          </a:xfrm>
        </p:grpSpPr>
        <p:sp>
          <p:nvSpPr>
            <p:cNvPr id="14" name="矩形 13"/>
            <p:cNvSpPr/>
            <p:nvPr/>
          </p:nvSpPr>
          <p:spPr>
            <a:xfrm>
              <a:off x="6128084" y="1282715"/>
              <a:ext cx="2823411" cy="2471770"/>
            </a:xfrm>
            <a:prstGeom prst="rect">
              <a:avLst/>
            </a:prstGeom>
            <a:solidFill>
              <a:srgbClr val="00B050"/>
            </a:solidFill>
          </p:spPr>
          <p:style>
            <a:lnRef idx="3">
              <a:schemeClr val="lt1"/>
            </a:lnRef>
            <a:fillRef idx="1">
              <a:schemeClr val="accent6"/>
            </a:fillRef>
            <a:effectRef idx="1">
              <a:schemeClr val="accent6"/>
            </a:effectRef>
            <a:fontRef idx="minor">
              <a:schemeClr val="lt1"/>
            </a:fontRef>
          </p:style>
          <p:txBody>
            <a:bodyPr anchor="ctr"/>
            <a:lstStyle/>
            <a:p>
              <a:pPr algn="ctr" defTabSz="1069568" eaLnBrk="0" hangingPunct="0">
                <a:defRPr/>
              </a:pPr>
              <a:endParaRPr lang="zh-CN" altLang="en-US" dirty="0">
                <a:solidFill>
                  <a:prstClr val="white"/>
                </a:solidFill>
                <a:latin typeface="Calibri" panose="020F0502020204030204"/>
                <a:ea typeface="宋体" panose="02010600030101010101" pitchFamily="2" charset="-122"/>
              </a:endParaRPr>
            </a:p>
          </p:txBody>
        </p:sp>
        <p:sp>
          <p:nvSpPr>
            <p:cNvPr id="21" name="矩形 20"/>
            <p:cNvSpPr/>
            <p:nvPr/>
          </p:nvSpPr>
          <p:spPr>
            <a:xfrm>
              <a:off x="6128084" y="4029125"/>
              <a:ext cx="2823411" cy="2470182"/>
            </a:xfrm>
            <a:prstGeom prst="rect">
              <a:avLst/>
            </a:prstGeom>
            <a:solidFill>
              <a:srgbClr val="00B050"/>
            </a:solidFill>
          </p:spPr>
          <p:style>
            <a:lnRef idx="3">
              <a:schemeClr val="lt1"/>
            </a:lnRef>
            <a:fillRef idx="1">
              <a:schemeClr val="accent6"/>
            </a:fillRef>
            <a:effectRef idx="1">
              <a:schemeClr val="accent6"/>
            </a:effectRef>
            <a:fontRef idx="minor">
              <a:schemeClr val="lt1"/>
            </a:fontRef>
          </p:style>
          <p:txBody>
            <a:bodyPr anchor="ctr"/>
            <a:lstStyle/>
            <a:p>
              <a:pPr algn="ctr" defTabSz="1069568" eaLnBrk="0" hangingPunct="0">
                <a:defRPr/>
              </a:pPr>
              <a:endParaRPr lang="zh-CN" altLang="en-US" dirty="0">
                <a:solidFill>
                  <a:prstClr val="white"/>
                </a:solidFill>
                <a:latin typeface="Calibri" panose="020F0502020204030204"/>
                <a:ea typeface="宋体" panose="02010600030101010101" pitchFamily="2" charset="-122"/>
              </a:endParaRPr>
            </a:p>
          </p:txBody>
        </p:sp>
        <p:pic>
          <p:nvPicPr>
            <p:cNvPr id="147464" name="Picture 2" descr="合肥三河古镇 的图像结果"/>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4849" y="4025129"/>
              <a:ext cx="2815390" cy="180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6" name="图片 3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44370" y="1281128"/>
              <a:ext cx="2805865" cy="183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矩形 5"/>
          <p:cNvSpPr/>
          <p:nvPr/>
        </p:nvSpPr>
        <p:spPr>
          <a:xfrm>
            <a:off x="487237" y="3276577"/>
            <a:ext cx="2759607" cy="931012"/>
          </a:xfrm>
          <a:prstGeom prst="rect">
            <a:avLst/>
          </a:prstGeom>
        </p:spPr>
        <p:txBody>
          <a:bodyPr wrap="none" lIns="91430" tIns="45714" rIns="91430" bIns="45714">
            <a:spAutoFit/>
          </a:bodyPr>
          <a:lstStyle/>
          <a:p>
            <a:pPr>
              <a:lnSpc>
                <a:spcPct val="120000"/>
              </a:lnSpc>
              <a:defRPr/>
            </a:pPr>
            <a:r>
              <a:rPr lang="en-US" altLang="zh-CN" dirty="0">
                <a:solidFill>
                  <a:schemeClr val="bg1"/>
                </a:solidFill>
              </a:rPr>
              <a:t>National</a:t>
            </a:r>
            <a:r>
              <a:rPr lang="en-US" altLang="zh-CN" sz="2500" b="1" dirty="0">
                <a:solidFill>
                  <a:srgbClr val="FF0000"/>
                </a:solidFill>
              </a:rPr>
              <a:t> </a:t>
            </a:r>
            <a:r>
              <a:rPr lang="en-US" altLang="zh-CN" dirty="0" smtClean="0">
                <a:solidFill>
                  <a:schemeClr val="bg1"/>
                </a:solidFill>
              </a:rPr>
              <a:t>Synchrotron</a:t>
            </a:r>
          </a:p>
          <a:p>
            <a:pPr>
              <a:lnSpc>
                <a:spcPct val="120000"/>
              </a:lnSpc>
              <a:defRPr/>
            </a:pPr>
            <a:r>
              <a:rPr lang="en-US" altLang="zh-CN" dirty="0" smtClean="0">
                <a:solidFill>
                  <a:schemeClr val="bg1"/>
                </a:solidFill>
              </a:rPr>
              <a:t> </a:t>
            </a:r>
            <a:r>
              <a:rPr lang="en-US" altLang="zh-CN" dirty="0">
                <a:solidFill>
                  <a:schemeClr val="bg1"/>
                </a:solidFill>
              </a:rPr>
              <a:t>Radiation Laboratory</a:t>
            </a:r>
          </a:p>
        </p:txBody>
      </p:sp>
      <p:sp>
        <p:nvSpPr>
          <p:cNvPr id="7" name="矩形 6"/>
          <p:cNvSpPr/>
          <p:nvPr/>
        </p:nvSpPr>
        <p:spPr>
          <a:xfrm>
            <a:off x="118495" y="6427033"/>
            <a:ext cx="5578475" cy="738652"/>
          </a:xfrm>
          <a:prstGeom prst="rect">
            <a:avLst/>
          </a:prstGeom>
        </p:spPr>
        <p:txBody>
          <a:bodyPr lIns="91430" tIns="45714" rIns="91430" bIns="45714">
            <a:spAutoFit/>
          </a:bodyPr>
          <a:lstStyle/>
          <a:p>
            <a:pPr>
              <a:defRPr/>
            </a:pPr>
            <a:r>
              <a:rPr lang="en-US" altLang="zh-CN" dirty="0">
                <a:solidFill>
                  <a:schemeClr val="bg1"/>
                </a:solidFill>
              </a:rPr>
              <a:t>National research center </a:t>
            </a:r>
            <a:r>
              <a:rPr lang="en-US" altLang="zh-CN" dirty="0" smtClean="0">
                <a:solidFill>
                  <a:schemeClr val="bg1"/>
                </a:solidFill>
              </a:rPr>
              <a:t>for</a:t>
            </a:r>
          </a:p>
          <a:p>
            <a:pPr>
              <a:defRPr/>
            </a:pPr>
            <a:r>
              <a:rPr lang="en-US" altLang="zh-CN" dirty="0" smtClean="0">
                <a:solidFill>
                  <a:schemeClr val="bg1"/>
                </a:solidFill>
              </a:rPr>
              <a:t> </a:t>
            </a:r>
            <a:r>
              <a:rPr lang="en-US" altLang="zh-CN" dirty="0">
                <a:solidFill>
                  <a:schemeClr val="bg1"/>
                </a:solidFill>
              </a:rPr>
              <a:t>microscale material science</a:t>
            </a:r>
          </a:p>
        </p:txBody>
      </p:sp>
      <p:sp>
        <p:nvSpPr>
          <p:cNvPr id="8" name="矩形 7"/>
          <p:cNvSpPr/>
          <p:nvPr/>
        </p:nvSpPr>
        <p:spPr>
          <a:xfrm>
            <a:off x="3848386" y="3420591"/>
            <a:ext cx="2923977" cy="738652"/>
          </a:xfrm>
          <a:prstGeom prst="rect">
            <a:avLst/>
          </a:prstGeom>
        </p:spPr>
        <p:txBody>
          <a:bodyPr wrap="none" lIns="91430" tIns="45714" rIns="91430" bIns="45714">
            <a:spAutoFit/>
          </a:bodyPr>
          <a:lstStyle/>
          <a:p>
            <a:pPr algn="ctr"/>
            <a:r>
              <a:rPr lang="en-US" altLang="zh-CN" dirty="0">
                <a:solidFill>
                  <a:schemeClr val="bg1"/>
                </a:solidFill>
              </a:rPr>
              <a:t>Guest-Greeting Pine in</a:t>
            </a:r>
          </a:p>
          <a:p>
            <a:pPr algn="ctr"/>
            <a:r>
              <a:rPr lang="en-US" altLang="zh-CN" dirty="0">
                <a:solidFill>
                  <a:schemeClr val="bg1"/>
                </a:solidFill>
              </a:rPr>
              <a:t> </a:t>
            </a:r>
            <a:r>
              <a:rPr lang="en-US" altLang="zh-CN" dirty="0" err="1">
                <a:solidFill>
                  <a:schemeClr val="bg1"/>
                </a:solidFill>
              </a:rPr>
              <a:t>HuangShan</a:t>
            </a:r>
            <a:endParaRPr lang="zh-CN" altLang="en-US" dirty="0">
              <a:solidFill>
                <a:schemeClr val="bg1"/>
              </a:solidFill>
            </a:endParaRPr>
          </a:p>
        </p:txBody>
      </p:sp>
      <p:sp>
        <p:nvSpPr>
          <p:cNvPr id="9" name="矩形 8"/>
          <p:cNvSpPr/>
          <p:nvPr/>
        </p:nvSpPr>
        <p:spPr>
          <a:xfrm>
            <a:off x="8132140" y="3402008"/>
            <a:ext cx="2205218" cy="738652"/>
          </a:xfrm>
          <a:prstGeom prst="rect">
            <a:avLst/>
          </a:prstGeom>
        </p:spPr>
        <p:txBody>
          <a:bodyPr wrap="none" lIns="91430" tIns="45714" rIns="91430" bIns="45714">
            <a:spAutoFit/>
          </a:bodyPr>
          <a:lstStyle/>
          <a:p>
            <a:r>
              <a:rPr lang="en-US" altLang="zh-CN" dirty="0" err="1" smtClean="0">
                <a:solidFill>
                  <a:schemeClr val="bg1"/>
                </a:solidFill>
              </a:rPr>
              <a:t>Hongzhang</a:t>
            </a:r>
            <a:r>
              <a:rPr lang="en-US" altLang="zh-CN" dirty="0" smtClean="0">
                <a:solidFill>
                  <a:schemeClr val="bg1"/>
                </a:solidFill>
              </a:rPr>
              <a:t> </a:t>
            </a:r>
            <a:r>
              <a:rPr lang="en-US" altLang="zh-CN" dirty="0">
                <a:solidFill>
                  <a:schemeClr val="bg1"/>
                </a:solidFill>
              </a:rPr>
              <a:t>Li </a:t>
            </a:r>
            <a:r>
              <a:rPr lang="en-US" altLang="zh-CN" dirty="0" smtClean="0">
                <a:solidFill>
                  <a:schemeClr val="bg1"/>
                </a:solidFill>
              </a:rPr>
              <a:t>'s </a:t>
            </a:r>
          </a:p>
          <a:p>
            <a:r>
              <a:rPr lang="en-US" altLang="zh-CN" dirty="0" smtClean="0">
                <a:solidFill>
                  <a:schemeClr val="bg1"/>
                </a:solidFill>
              </a:rPr>
              <a:t>former </a:t>
            </a:r>
            <a:r>
              <a:rPr lang="en-US" altLang="zh-CN" dirty="0">
                <a:solidFill>
                  <a:schemeClr val="bg1"/>
                </a:solidFill>
              </a:rPr>
              <a:t>residence</a:t>
            </a:r>
            <a:endParaRPr lang="zh-CN" altLang="en-US" dirty="0">
              <a:solidFill>
                <a:schemeClr val="bg1"/>
              </a:solidFill>
            </a:endParaRPr>
          </a:p>
        </p:txBody>
      </p:sp>
      <p:sp>
        <p:nvSpPr>
          <p:cNvPr id="11" name="矩形 10"/>
          <p:cNvSpPr/>
          <p:nvPr/>
        </p:nvSpPr>
        <p:spPr>
          <a:xfrm>
            <a:off x="4522820" y="6427033"/>
            <a:ext cx="2130923" cy="738652"/>
          </a:xfrm>
          <a:prstGeom prst="rect">
            <a:avLst/>
          </a:prstGeom>
        </p:spPr>
        <p:txBody>
          <a:bodyPr wrap="none" lIns="91430" tIns="45714" rIns="91430" bIns="45714">
            <a:spAutoFit/>
          </a:bodyPr>
          <a:lstStyle/>
          <a:p>
            <a:r>
              <a:rPr lang="en-US" altLang="zh-CN" dirty="0">
                <a:solidFill>
                  <a:schemeClr val="bg1"/>
                </a:solidFill>
              </a:rPr>
              <a:t>Hong </a:t>
            </a:r>
            <a:r>
              <a:rPr lang="en-US" altLang="zh-CN" dirty="0" err="1">
                <a:solidFill>
                  <a:schemeClr val="bg1"/>
                </a:solidFill>
              </a:rPr>
              <a:t>C</a:t>
            </a:r>
            <a:r>
              <a:rPr lang="en-US" altLang="zh-CN" dirty="0" err="1" smtClean="0">
                <a:solidFill>
                  <a:schemeClr val="bg1"/>
                </a:solidFill>
              </a:rPr>
              <a:t>un</a:t>
            </a:r>
            <a:r>
              <a:rPr lang="en-US" altLang="zh-CN" dirty="0" smtClean="0">
                <a:solidFill>
                  <a:schemeClr val="bg1"/>
                </a:solidFill>
              </a:rPr>
              <a:t> </a:t>
            </a:r>
            <a:r>
              <a:rPr lang="en-US" altLang="zh-CN" dirty="0">
                <a:solidFill>
                  <a:schemeClr val="bg1"/>
                </a:solidFill>
              </a:rPr>
              <a:t>in the </a:t>
            </a:r>
            <a:endParaRPr lang="en-US" altLang="zh-CN" dirty="0" smtClean="0">
              <a:solidFill>
                <a:schemeClr val="bg1"/>
              </a:solidFill>
            </a:endParaRPr>
          </a:p>
          <a:p>
            <a:r>
              <a:rPr lang="en-US" altLang="zh-CN" dirty="0" smtClean="0">
                <a:solidFill>
                  <a:schemeClr val="bg1"/>
                </a:solidFill>
              </a:rPr>
              <a:t>south </a:t>
            </a:r>
            <a:r>
              <a:rPr lang="en-US" altLang="zh-CN" dirty="0">
                <a:solidFill>
                  <a:schemeClr val="bg1"/>
                </a:solidFill>
              </a:rPr>
              <a:t>of A</a:t>
            </a:r>
            <a:r>
              <a:rPr lang="en-US" altLang="zh-CN" dirty="0" smtClean="0">
                <a:solidFill>
                  <a:schemeClr val="bg1"/>
                </a:solidFill>
              </a:rPr>
              <a:t>nhui</a:t>
            </a:r>
            <a:endParaRPr lang="zh-CN" altLang="en-US" dirty="0">
              <a:solidFill>
                <a:schemeClr val="bg1"/>
              </a:solidFill>
            </a:endParaRPr>
          </a:p>
        </p:txBody>
      </p:sp>
      <p:sp>
        <p:nvSpPr>
          <p:cNvPr id="12" name="矩形 11"/>
          <p:cNvSpPr/>
          <p:nvPr/>
        </p:nvSpPr>
        <p:spPr>
          <a:xfrm>
            <a:off x="7726343" y="6444928"/>
            <a:ext cx="2669795" cy="738652"/>
          </a:xfrm>
          <a:prstGeom prst="rect">
            <a:avLst/>
          </a:prstGeom>
        </p:spPr>
        <p:txBody>
          <a:bodyPr wrap="none" lIns="91430" tIns="45714" rIns="91430" bIns="45714">
            <a:spAutoFit/>
          </a:bodyPr>
          <a:lstStyle/>
          <a:p>
            <a:pPr algn="ctr"/>
            <a:r>
              <a:rPr lang="en-US" altLang="zh-CN" dirty="0" smtClean="0">
                <a:solidFill>
                  <a:schemeClr val="bg1"/>
                </a:solidFill>
              </a:rPr>
              <a:t>San He ancient town</a:t>
            </a:r>
          </a:p>
          <a:p>
            <a:pPr algn="ctr"/>
            <a:r>
              <a:rPr lang="en-US" altLang="zh-CN" dirty="0" smtClean="0">
                <a:solidFill>
                  <a:schemeClr val="bg1"/>
                </a:solidFill>
              </a:rPr>
              <a:t> in Hefei </a:t>
            </a:r>
            <a:endParaRPr lang="zh-CN" altLang="en-US" dirty="0">
              <a:solidFill>
                <a:schemeClr val="bg1"/>
              </a:solidFill>
            </a:endParaRPr>
          </a:p>
        </p:txBody>
      </p:sp>
    </p:spTree>
    <p:extLst>
      <p:ext uri="{BB962C8B-B14F-4D97-AF65-F5344CB8AC3E}">
        <p14:creationId xmlns:p14="http://schemas.microsoft.com/office/powerpoint/2010/main" val="5083093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图片 6" descr="结尾.jpg"/>
          <p:cNvPicPr>
            <a:picLocks noChangeAspect="1"/>
          </p:cNvPicPr>
          <p:nvPr/>
        </p:nvPicPr>
        <p:blipFill>
          <a:blip r:embed="rId2" cstate="print"/>
          <a:stretch>
            <a:fillRect/>
          </a:stretch>
        </p:blipFill>
        <p:spPr>
          <a:xfrm>
            <a:off x="-775045" y="-107948"/>
            <a:ext cx="12532541" cy="7669213"/>
          </a:xfrm>
          <a:prstGeom prst="rect">
            <a:avLst/>
          </a:prstGeom>
          <a:noFill/>
          <a:ln w="9525">
            <a:noFill/>
          </a:ln>
        </p:spPr>
      </p:pic>
      <p:pic>
        <p:nvPicPr>
          <p:cNvPr id="12291" name="图片 5" descr="封底.jpg"/>
          <p:cNvPicPr>
            <a:picLocks noChangeAspect="1"/>
          </p:cNvPicPr>
          <p:nvPr/>
        </p:nvPicPr>
        <p:blipFill>
          <a:blip r:embed="rId3" cstate="print"/>
          <a:stretch>
            <a:fillRect/>
          </a:stretch>
        </p:blipFill>
        <p:spPr>
          <a:xfrm>
            <a:off x="-796135" y="-147635"/>
            <a:ext cx="12595810" cy="7707312"/>
          </a:xfrm>
          <a:prstGeom prst="rect">
            <a:avLst/>
          </a:prstGeom>
          <a:noFill/>
          <a:ln w="9525">
            <a:noFill/>
          </a:ln>
        </p:spPr>
      </p:pic>
      <p:sp>
        <p:nvSpPr>
          <p:cNvPr id="3" name="TextBox 2"/>
          <p:cNvSpPr txBox="1"/>
          <p:nvPr/>
        </p:nvSpPr>
        <p:spPr>
          <a:xfrm>
            <a:off x="144015" y="5496043"/>
            <a:ext cx="10909449" cy="1092900"/>
          </a:xfrm>
          <a:prstGeom prst="rect">
            <a:avLst/>
          </a:prstGeom>
          <a:noFill/>
        </p:spPr>
        <p:txBody>
          <a:bodyPr wrap="square" lIns="106972" tIns="53485" rIns="106972" bIns="53485" rtlCol="0">
            <a:spAutoFit/>
          </a:bodyPr>
          <a:lstStyle/>
          <a:p>
            <a:r>
              <a:rPr lang="en-US" sz="3200" dirty="0">
                <a:solidFill>
                  <a:srgbClr val="002E15"/>
                </a:solidFill>
                <a:latin typeface="Arial"/>
                <a:cs typeface="Arial"/>
              </a:rPr>
              <a:t>Welcome to Hefei for </a:t>
            </a:r>
            <a:r>
              <a:rPr lang="en-US" sz="3200" dirty="0" smtClean="0">
                <a:solidFill>
                  <a:srgbClr val="002E15"/>
                </a:solidFill>
                <a:latin typeface="Arial"/>
                <a:cs typeface="Arial"/>
              </a:rPr>
              <a:t>scientific collaborations, enjoying </a:t>
            </a:r>
            <a:r>
              <a:rPr lang="en-US" sz="3200" dirty="0" err="1">
                <a:solidFill>
                  <a:srgbClr val="002E15"/>
                </a:solidFill>
                <a:latin typeface="Arial"/>
                <a:cs typeface="Arial"/>
              </a:rPr>
              <a:t>Hui</a:t>
            </a:r>
            <a:r>
              <a:rPr lang="en-US" sz="3200" dirty="0">
                <a:solidFill>
                  <a:srgbClr val="002E15"/>
                </a:solidFill>
                <a:latin typeface="Arial"/>
                <a:cs typeface="Arial"/>
              </a:rPr>
              <a:t> culture and </a:t>
            </a:r>
            <a:r>
              <a:rPr lang="en-US" sz="3200" dirty="0" smtClean="0">
                <a:solidFill>
                  <a:srgbClr val="002E15"/>
                </a:solidFill>
                <a:latin typeface="Arial"/>
                <a:cs typeface="Arial"/>
              </a:rPr>
              <a:t>tasting </a:t>
            </a:r>
            <a:r>
              <a:rPr lang="en-US" sz="3200" dirty="0">
                <a:solidFill>
                  <a:srgbClr val="002E15"/>
                </a:solidFill>
                <a:latin typeface="Arial"/>
                <a:cs typeface="Arial"/>
              </a:rPr>
              <a:t>the </a:t>
            </a:r>
            <a:r>
              <a:rPr lang="en-US" sz="3200" dirty="0" err="1">
                <a:solidFill>
                  <a:srgbClr val="002E15"/>
                </a:solidFill>
                <a:latin typeface="Arial"/>
                <a:cs typeface="Arial"/>
              </a:rPr>
              <a:t>Hui</a:t>
            </a:r>
            <a:r>
              <a:rPr lang="en-US" sz="3200" dirty="0">
                <a:solidFill>
                  <a:srgbClr val="002E15"/>
                </a:solidFill>
                <a:latin typeface="Arial"/>
                <a:cs typeface="Arial"/>
              </a:rPr>
              <a:t> tea and </a:t>
            </a:r>
            <a:r>
              <a:rPr lang="en-US" sz="3200" dirty="0" err="1">
                <a:solidFill>
                  <a:srgbClr val="002E15"/>
                </a:solidFill>
                <a:latin typeface="Arial"/>
                <a:cs typeface="Arial"/>
              </a:rPr>
              <a:t>Hui</a:t>
            </a:r>
            <a:r>
              <a:rPr lang="en-US" sz="3200" dirty="0">
                <a:solidFill>
                  <a:srgbClr val="002E15"/>
                </a:solidFill>
                <a:latin typeface="Arial"/>
                <a:cs typeface="Arial"/>
              </a:rPr>
              <a:t> drinks </a:t>
            </a:r>
          </a:p>
        </p:txBody>
      </p:sp>
    </p:spTree>
    <p:extLst>
      <p:ext uri="{BB962C8B-B14F-4D97-AF65-F5344CB8AC3E}">
        <p14:creationId xmlns:p14="http://schemas.microsoft.com/office/powerpoint/2010/main" val="186682310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2264" y="396255"/>
            <a:ext cx="8064896" cy="807394"/>
          </a:xfrm>
          <a:solidFill>
            <a:schemeClr val="bg1"/>
          </a:solidFill>
        </p:spPr>
        <p:txBody>
          <a:bodyPr/>
          <a:lstStyle/>
          <a:p>
            <a:pPr algn="l"/>
            <a:r>
              <a:rPr lang="en-US" altLang="zh-CN" sz="4400" b="1" dirty="0" smtClean="0">
                <a:solidFill>
                  <a:srgbClr val="800000"/>
                </a:solidFill>
              </a:rPr>
              <a:t>    “Brain Initiative” in the world </a:t>
            </a:r>
            <a:endParaRPr lang="zh-CN" altLang="en-US" sz="4400" b="1" dirty="0">
              <a:solidFill>
                <a:srgbClr val="800000"/>
              </a:solidFill>
            </a:endParaRPr>
          </a:p>
        </p:txBody>
      </p:sp>
      <p:pic>
        <p:nvPicPr>
          <p:cNvPr id="3" name="Picture 2" descr="http://thumbs.dreamstime.com/z/man-profile-visible-brain-world-map-human-planisphere-concept-illustration-43243348.jpg">
            <a:hlinkClick r:id="rId2"/>
          </p:cNvPr>
          <p:cNvPicPr>
            <a:picLocks noChangeAspect="1" noChangeArrowheads="1"/>
          </p:cNvPicPr>
          <p:nvPr/>
        </p:nvPicPr>
        <p:blipFill>
          <a:blip r:embed="rId3" cstate="print"/>
          <a:srcRect b="6519"/>
          <a:stretch>
            <a:fillRect/>
          </a:stretch>
        </p:blipFill>
        <p:spPr bwMode="auto">
          <a:xfrm>
            <a:off x="4095447" y="2729665"/>
            <a:ext cx="3107017" cy="2800072"/>
          </a:xfrm>
          <a:prstGeom prst="rect">
            <a:avLst/>
          </a:prstGeom>
          <a:noFill/>
        </p:spPr>
      </p:pic>
      <p:pic>
        <p:nvPicPr>
          <p:cNvPr id="4" name="Picture 4" descr="http://www.geneticsandsociety.org/img/original/BRAIN%20Initiative.jpg">
            <a:hlinkClick r:id="rId4"/>
          </p:cNvPr>
          <p:cNvPicPr>
            <a:picLocks noChangeAspect="1" noChangeArrowheads="1"/>
          </p:cNvPicPr>
          <p:nvPr/>
        </p:nvPicPr>
        <p:blipFill>
          <a:blip r:embed="rId5" cstate="print"/>
          <a:srcRect/>
          <a:stretch>
            <a:fillRect/>
          </a:stretch>
        </p:blipFill>
        <p:spPr bwMode="auto">
          <a:xfrm>
            <a:off x="488754" y="1360077"/>
            <a:ext cx="3280956" cy="1960389"/>
          </a:xfrm>
          <a:prstGeom prst="rect">
            <a:avLst/>
          </a:prstGeom>
          <a:noFill/>
        </p:spPr>
      </p:pic>
      <p:pic>
        <p:nvPicPr>
          <p:cNvPr id="5" name="Picture 2" descr="http://weskaggs.net/wp-content/uploads/2014/07/Human-Brain-project-Alp-ICT.jpg">
            <a:hlinkClick r:id="rId6"/>
          </p:cNvPr>
          <p:cNvPicPr>
            <a:picLocks noChangeAspect="1" noChangeArrowheads="1"/>
          </p:cNvPicPr>
          <p:nvPr/>
        </p:nvPicPr>
        <p:blipFill>
          <a:blip r:embed="rId7" cstate="print"/>
          <a:srcRect l="12948" r="16790"/>
          <a:stretch>
            <a:fillRect/>
          </a:stretch>
        </p:blipFill>
        <p:spPr bwMode="auto">
          <a:xfrm>
            <a:off x="7702246" y="1404367"/>
            <a:ext cx="2854076" cy="2977933"/>
          </a:xfrm>
          <a:prstGeom prst="rect">
            <a:avLst/>
          </a:prstGeom>
          <a:noFill/>
        </p:spPr>
      </p:pic>
      <p:pic>
        <p:nvPicPr>
          <p:cNvPr id="6" name="Picture 2" descr="http://www.neuro.uestc.edu.cn/neuro/html/trends/images/132230vnqmtv411ac2px4p.jpg"/>
          <p:cNvPicPr>
            <a:picLocks noChangeAspect="1" noChangeArrowheads="1"/>
          </p:cNvPicPr>
          <p:nvPr/>
        </p:nvPicPr>
        <p:blipFill>
          <a:blip r:embed="rId8" cstate="print"/>
          <a:srcRect/>
          <a:stretch>
            <a:fillRect/>
          </a:stretch>
        </p:blipFill>
        <p:spPr bwMode="auto">
          <a:xfrm>
            <a:off x="421199" y="4572719"/>
            <a:ext cx="3369574" cy="2024188"/>
          </a:xfrm>
          <a:prstGeom prst="rect">
            <a:avLst/>
          </a:prstGeom>
          <a:noFill/>
        </p:spPr>
      </p:pic>
      <p:sp>
        <p:nvSpPr>
          <p:cNvPr id="7" name="TextBox 8"/>
          <p:cNvSpPr txBox="1"/>
          <p:nvPr/>
        </p:nvSpPr>
        <p:spPr>
          <a:xfrm>
            <a:off x="421198" y="3276575"/>
            <a:ext cx="3431466" cy="723568"/>
          </a:xfrm>
          <a:prstGeom prst="rect">
            <a:avLst/>
          </a:prstGeom>
          <a:noFill/>
        </p:spPr>
        <p:txBody>
          <a:bodyPr wrap="square" lIns="106972" tIns="53485" rIns="106972" bIns="53485" rtlCol="0">
            <a:spAutoFit/>
          </a:bodyPr>
          <a:lstStyle/>
          <a:p>
            <a:pPr algn="just" defTabSz="1069722" rtl="0" fontAlgn="auto">
              <a:spcBef>
                <a:spcPts val="0"/>
              </a:spcBef>
              <a:spcAft>
                <a:spcPts val="0"/>
              </a:spcAft>
              <a:defRPr/>
            </a:pPr>
            <a:r>
              <a:rPr lang="en-US" altLang="zh-CN" sz="2000" b="1" dirty="0" smtClean="0">
                <a:solidFill>
                  <a:prstClr val="black"/>
                </a:solidFill>
                <a:latin typeface="微软雅黑" pitchFamily="34" charset="-122"/>
                <a:ea typeface="微软雅黑" pitchFamily="34" charset="-122"/>
                <a:cs typeface="+mn-cs"/>
              </a:rPr>
              <a:t>US: </a:t>
            </a:r>
            <a:r>
              <a:rPr lang="en-US" altLang="zh-CN" sz="2000" b="1" dirty="0" smtClean="0">
                <a:solidFill>
                  <a:srgbClr val="FF0000"/>
                </a:solidFill>
                <a:latin typeface="微软雅黑" pitchFamily="34" charset="-122"/>
                <a:ea typeface="微软雅黑" pitchFamily="34" charset="-122"/>
                <a:cs typeface="+mn-cs"/>
              </a:rPr>
              <a:t>The </a:t>
            </a:r>
            <a:r>
              <a:rPr lang="en-US" altLang="zh-CN" sz="2000" b="1" dirty="0" smtClean="0">
                <a:solidFill>
                  <a:srgbClr val="FF0000"/>
                </a:solidFill>
                <a:latin typeface="Arial"/>
                <a:ea typeface="微软雅黑" pitchFamily="34" charset="-122"/>
                <a:cs typeface="Arial"/>
              </a:rPr>
              <a:t>brain </a:t>
            </a:r>
            <a:r>
              <a:rPr lang="en-US" altLang="zh-CN" sz="2000" b="1" dirty="0" err="1" smtClean="0">
                <a:solidFill>
                  <a:srgbClr val="FF0000"/>
                </a:solidFill>
                <a:latin typeface="Arial"/>
                <a:ea typeface="微软雅黑" pitchFamily="34" charset="-122"/>
                <a:cs typeface="Arial"/>
              </a:rPr>
              <a:t>connectom</a:t>
            </a:r>
            <a:r>
              <a:rPr lang="zh-CN" altLang="en-US" sz="2000" b="1" dirty="0" smtClean="0">
                <a:solidFill>
                  <a:srgbClr val="FF0000"/>
                </a:solidFill>
                <a:latin typeface="Arial"/>
                <a:ea typeface="微软雅黑" pitchFamily="34" charset="-122"/>
                <a:cs typeface="Arial"/>
              </a:rPr>
              <a:t>，</a:t>
            </a:r>
            <a:r>
              <a:rPr lang="en-US" altLang="zh-CN" sz="2000" b="1" dirty="0" smtClean="0">
                <a:solidFill>
                  <a:srgbClr val="FF0000"/>
                </a:solidFill>
                <a:latin typeface="Arial"/>
                <a:ea typeface="微软雅黑" pitchFamily="34" charset="-122"/>
                <a:cs typeface="Arial"/>
              </a:rPr>
              <a:t>tools for neural circuits</a:t>
            </a:r>
            <a:endParaRPr lang="zh-CN" altLang="en-US" sz="2000" b="1" dirty="0">
              <a:solidFill>
                <a:srgbClr val="FF0000"/>
              </a:solidFill>
              <a:latin typeface="Arial"/>
              <a:ea typeface="微软雅黑" pitchFamily="34" charset="-122"/>
              <a:cs typeface="Arial"/>
            </a:endParaRPr>
          </a:p>
        </p:txBody>
      </p:sp>
      <p:sp>
        <p:nvSpPr>
          <p:cNvPr id="8" name="TextBox 9"/>
          <p:cNvSpPr txBox="1"/>
          <p:nvPr/>
        </p:nvSpPr>
        <p:spPr>
          <a:xfrm>
            <a:off x="252719" y="6516935"/>
            <a:ext cx="3671954" cy="723568"/>
          </a:xfrm>
          <a:prstGeom prst="rect">
            <a:avLst/>
          </a:prstGeom>
          <a:noFill/>
        </p:spPr>
        <p:txBody>
          <a:bodyPr wrap="square" lIns="106972" tIns="53485" rIns="106972" bIns="53485" rtlCol="0">
            <a:spAutoFit/>
          </a:bodyPr>
          <a:lstStyle/>
          <a:p>
            <a:pPr algn="just" defTabSz="1069722" rtl="0" fontAlgn="auto">
              <a:spcBef>
                <a:spcPts val="0"/>
              </a:spcBef>
              <a:spcAft>
                <a:spcPts val="0"/>
              </a:spcAft>
              <a:defRPr/>
            </a:pPr>
            <a:r>
              <a:rPr lang="en-US" altLang="zh-CN" sz="2000" b="1" dirty="0" smtClean="0">
                <a:solidFill>
                  <a:prstClr val="black"/>
                </a:solidFill>
                <a:latin typeface="Arial"/>
                <a:ea typeface="微软雅黑" pitchFamily="34" charset="-122"/>
                <a:cs typeface="Arial"/>
              </a:rPr>
              <a:t>Japan: </a:t>
            </a:r>
            <a:r>
              <a:rPr lang="en-US" altLang="zh-CN" sz="2000" b="1" dirty="0" smtClean="0">
                <a:solidFill>
                  <a:srgbClr val="FF0000"/>
                </a:solidFill>
                <a:latin typeface="Arial"/>
                <a:ea typeface="微软雅黑" pitchFamily="34" charset="-122"/>
                <a:cs typeface="Arial"/>
              </a:rPr>
              <a:t>neural circuit </a:t>
            </a:r>
          </a:p>
          <a:p>
            <a:pPr algn="just" defTabSz="1069722" rtl="0" fontAlgn="auto">
              <a:spcBef>
                <a:spcPts val="0"/>
              </a:spcBef>
              <a:spcAft>
                <a:spcPts val="0"/>
              </a:spcAft>
              <a:defRPr/>
            </a:pPr>
            <a:r>
              <a:rPr lang="en-US" altLang="zh-CN" sz="2000" b="1" dirty="0" smtClean="0">
                <a:solidFill>
                  <a:srgbClr val="FF0000"/>
                </a:solidFill>
                <a:latin typeface="Arial"/>
                <a:ea typeface="微软雅黑" pitchFamily="34" charset="-122"/>
                <a:cs typeface="Arial"/>
              </a:rPr>
              <a:t>in the monkey brain</a:t>
            </a:r>
            <a:endParaRPr lang="zh-CN" altLang="en-US" sz="2000" dirty="0">
              <a:solidFill>
                <a:srgbClr val="FF0000"/>
              </a:solidFill>
              <a:latin typeface="Arial"/>
              <a:ea typeface="微软雅黑" pitchFamily="34" charset="-122"/>
              <a:cs typeface="Arial"/>
            </a:endParaRPr>
          </a:p>
        </p:txBody>
      </p:sp>
      <p:sp>
        <p:nvSpPr>
          <p:cNvPr id="9" name="TextBox 10"/>
          <p:cNvSpPr txBox="1"/>
          <p:nvPr/>
        </p:nvSpPr>
        <p:spPr>
          <a:xfrm>
            <a:off x="7597080" y="4356695"/>
            <a:ext cx="3024336" cy="1954674"/>
          </a:xfrm>
          <a:prstGeom prst="rect">
            <a:avLst/>
          </a:prstGeom>
          <a:noFill/>
        </p:spPr>
        <p:txBody>
          <a:bodyPr wrap="square" lIns="106972" tIns="53485" rIns="106972" bIns="53485" rtlCol="0">
            <a:spAutoFit/>
          </a:bodyPr>
          <a:lstStyle/>
          <a:p>
            <a:pPr algn="just" defTabSz="1069722" rtl="0" fontAlgn="auto">
              <a:spcBef>
                <a:spcPts val="0"/>
              </a:spcBef>
              <a:spcAft>
                <a:spcPts val="0"/>
              </a:spcAft>
              <a:defRPr/>
            </a:pPr>
            <a:r>
              <a:rPr lang="en-US" altLang="zh-CN" sz="2000" b="1" dirty="0" smtClean="0">
                <a:solidFill>
                  <a:prstClr val="black"/>
                </a:solidFill>
                <a:latin typeface="Arial"/>
                <a:ea typeface="微软雅黑" pitchFamily="34" charset="-122"/>
                <a:cs typeface="Arial"/>
              </a:rPr>
              <a:t>Europe</a:t>
            </a:r>
            <a:r>
              <a:rPr lang="en-US" altLang="zh-CN" sz="2000" dirty="0" smtClean="0">
                <a:solidFill>
                  <a:prstClr val="black"/>
                </a:solidFill>
                <a:latin typeface="Arial"/>
                <a:ea typeface="微软雅黑" pitchFamily="34" charset="-122"/>
                <a:cs typeface="Arial"/>
              </a:rPr>
              <a:t>: </a:t>
            </a:r>
            <a:r>
              <a:rPr lang="en-US" altLang="zh-CN" sz="2000" b="1" dirty="0" smtClean="0">
                <a:solidFill>
                  <a:srgbClr val="FF0000"/>
                </a:solidFill>
                <a:latin typeface="Arial"/>
                <a:ea typeface="微软雅黑" pitchFamily="34" charset="-122"/>
                <a:cs typeface="Arial"/>
              </a:rPr>
              <a:t>Draw maps of brain functions, structure and networks, understanding and protection of the brain</a:t>
            </a:r>
            <a:endParaRPr lang="zh-CN" altLang="en-US" sz="2000" b="1" dirty="0">
              <a:solidFill>
                <a:srgbClr val="FF0000"/>
              </a:solidFill>
              <a:latin typeface="Arial"/>
              <a:ea typeface="微软雅黑" pitchFamily="34" charset="-122"/>
              <a:cs typeface="Arial"/>
            </a:endParaRPr>
          </a:p>
        </p:txBody>
      </p:sp>
    </p:spTree>
    <p:extLst>
      <p:ext uri="{BB962C8B-B14F-4D97-AF65-F5344CB8AC3E}">
        <p14:creationId xmlns:p14="http://schemas.microsoft.com/office/powerpoint/2010/main" val="29961593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964194" y="324247"/>
            <a:ext cx="10441160" cy="6588944"/>
            <a:chOff x="324272" y="828303"/>
            <a:chExt cx="10441160" cy="6588944"/>
          </a:xfrm>
        </p:grpSpPr>
        <p:pic>
          <p:nvPicPr>
            <p:cNvPr id="4098" name="Picture 2"/>
            <p:cNvPicPr>
              <a:picLocks noChangeAspect="1" noChangeArrowheads="1"/>
            </p:cNvPicPr>
            <p:nvPr/>
          </p:nvPicPr>
          <p:blipFill>
            <a:blip r:embed="rId3">
              <a:clrChange>
                <a:clrFrom>
                  <a:srgbClr val="F2F8F8"/>
                </a:clrFrom>
                <a:clrTo>
                  <a:srgbClr val="F2F8F8">
                    <a:alpha val="0"/>
                  </a:srgbClr>
                </a:clrTo>
              </a:clrChange>
              <a:duotone>
                <a:schemeClr val="bg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24272" y="828303"/>
              <a:ext cx="10441160" cy="6588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组合 6"/>
            <p:cNvGrpSpPr/>
            <p:nvPr/>
          </p:nvGrpSpPr>
          <p:grpSpPr>
            <a:xfrm>
              <a:off x="1484550" y="2143820"/>
              <a:ext cx="8856985" cy="5127475"/>
              <a:chOff x="1484550" y="2143820"/>
              <a:chExt cx="8856985" cy="5127475"/>
            </a:xfrm>
          </p:grpSpPr>
          <p:sp>
            <p:nvSpPr>
              <p:cNvPr id="5" name="矩形 4"/>
              <p:cNvSpPr/>
              <p:nvPr/>
            </p:nvSpPr>
            <p:spPr>
              <a:xfrm>
                <a:off x="1484550" y="3151932"/>
                <a:ext cx="2872063" cy="1368152"/>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1484550" y="3305093"/>
                <a:ext cx="2944300" cy="1061829"/>
              </a:xfrm>
              <a:prstGeom prst="rect">
                <a:avLst/>
              </a:prstGeom>
              <a:noFill/>
            </p:spPr>
            <p:txBody>
              <a:bodyPr wrap="square" rtlCol="0">
                <a:spAutoFit/>
              </a:bodyPr>
              <a:lstStyle/>
              <a:p>
                <a:r>
                  <a:rPr lang="en-US" altLang="zh-CN" b="1" dirty="0" smtClean="0">
                    <a:solidFill>
                      <a:schemeClr val="accent4">
                        <a:lumMod val="75000"/>
                      </a:schemeClr>
                    </a:solidFill>
                  </a:rPr>
                  <a:t>Develop brain-machine intelligence technologies</a:t>
                </a:r>
                <a:endParaRPr lang="zh-CN" altLang="en-US" b="1" dirty="0">
                  <a:solidFill>
                    <a:schemeClr val="accent4">
                      <a:lumMod val="75000"/>
                    </a:schemeClr>
                  </a:solidFill>
                </a:endParaRPr>
              </a:p>
            </p:txBody>
          </p:sp>
          <p:sp>
            <p:nvSpPr>
              <p:cNvPr id="9" name="矩形 8"/>
              <p:cNvSpPr/>
              <p:nvPr/>
            </p:nvSpPr>
            <p:spPr>
              <a:xfrm>
                <a:off x="6957265" y="3151932"/>
                <a:ext cx="2872063" cy="1368152"/>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6949008" y="3204567"/>
                <a:ext cx="3168352" cy="1384995"/>
              </a:xfrm>
              <a:prstGeom prst="rect">
                <a:avLst/>
              </a:prstGeom>
              <a:noFill/>
            </p:spPr>
            <p:txBody>
              <a:bodyPr wrap="square" rtlCol="0">
                <a:spAutoFit/>
              </a:bodyPr>
              <a:lstStyle/>
              <a:p>
                <a:r>
                  <a:rPr lang="en-US" altLang="zh-CN" b="1" dirty="0" smtClean="0">
                    <a:solidFill>
                      <a:srgbClr val="000090"/>
                    </a:solidFill>
                  </a:rPr>
                  <a:t>Develop effective approaches in early diagnosis/</a:t>
                </a:r>
                <a:r>
                  <a:rPr lang="en-US" altLang="zh-CN" b="1" dirty="0" err="1" smtClean="0">
                    <a:solidFill>
                      <a:srgbClr val="000090"/>
                    </a:solidFill>
                  </a:rPr>
                  <a:t>interventi</a:t>
                </a:r>
                <a:endParaRPr lang="en-US" altLang="zh-CN" b="1" dirty="0" smtClean="0">
                  <a:solidFill>
                    <a:srgbClr val="000090"/>
                  </a:solidFill>
                </a:endParaRPr>
              </a:p>
              <a:p>
                <a:r>
                  <a:rPr lang="en-US" altLang="zh-CN" b="1" dirty="0" smtClean="0">
                    <a:solidFill>
                      <a:srgbClr val="000090"/>
                    </a:solidFill>
                  </a:rPr>
                  <a:t>on of brain disorders</a:t>
                </a:r>
                <a:endParaRPr lang="zh-CN" altLang="en-US" b="1" dirty="0">
                  <a:solidFill>
                    <a:srgbClr val="000090"/>
                  </a:solidFill>
                </a:endParaRPr>
              </a:p>
            </p:txBody>
          </p:sp>
          <p:sp>
            <p:nvSpPr>
              <p:cNvPr id="11" name="矩形 10"/>
              <p:cNvSpPr/>
              <p:nvPr/>
            </p:nvSpPr>
            <p:spPr>
              <a:xfrm>
                <a:off x="4508886" y="2143820"/>
                <a:ext cx="2240276" cy="3068762"/>
              </a:xfrm>
              <a:prstGeom prst="rect">
                <a:avLst/>
              </a:prstGeom>
              <a:noFill/>
              <a:ln w="38100">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4428728" y="2143820"/>
                <a:ext cx="2240276" cy="1384995"/>
              </a:xfrm>
              <a:prstGeom prst="rect">
                <a:avLst/>
              </a:prstGeom>
              <a:noFill/>
            </p:spPr>
            <p:txBody>
              <a:bodyPr wrap="square" rtlCol="0">
                <a:spAutoFit/>
              </a:bodyPr>
              <a:lstStyle/>
              <a:p>
                <a:pPr algn="ctr"/>
                <a:r>
                  <a:rPr lang="en-US" altLang="zh-CN" b="1" dirty="0" smtClean="0">
                    <a:solidFill>
                      <a:srgbClr val="990000"/>
                    </a:solidFill>
                  </a:rPr>
                  <a:t>Understand neural basis of cognitive functions</a:t>
                </a:r>
                <a:endParaRPr lang="zh-CN" altLang="en-US" b="1" dirty="0">
                  <a:solidFill>
                    <a:srgbClr val="990000"/>
                  </a:solidFill>
                </a:endParaRPr>
              </a:p>
            </p:txBody>
          </p:sp>
          <p:sp>
            <p:nvSpPr>
              <p:cNvPr id="14" name="TextBox 13"/>
              <p:cNvSpPr txBox="1"/>
              <p:nvPr/>
            </p:nvSpPr>
            <p:spPr>
              <a:xfrm>
                <a:off x="4356720" y="3827586"/>
                <a:ext cx="2592288" cy="1384995"/>
              </a:xfrm>
              <a:prstGeom prst="rect">
                <a:avLst/>
              </a:prstGeom>
              <a:noFill/>
            </p:spPr>
            <p:txBody>
              <a:bodyPr wrap="square" rtlCol="0">
                <a:spAutoFit/>
              </a:bodyPr>
              <a:lstStyle/>
              <a:p>
                <a:pPr algn="ctr"/>
                <a:r>
                  <a:rPr lang="en-US" altLang="zh-CN" b="1" dirty="0" smtClean="0">
                    <a:solidFill>
                      <a:srgbClr val="990000"/>
                    </a:solidFill>
                  </a:rPr>
                  <a:t>Develop brain research </a:t>
                </a:r>
                <a:r>
                  <a:rPr lang="en-US" altLang="zh-CN" b="1" dirty="0" err="1" smtClean="0">
                    <a:solidFill>
                      <a:srgbClr val="990000"/>
                    </a:solidFill>
                  </a:rPr>
                  <a:t>technolody</a:t>
                </a:r>
                <a:r>
                  <a:rPr lang="en-US" altLang="zh-CN" b="1" dirty="0" smtClean="0">
                    <a:solidFill>
                      <a:srgbClr val="990000"/>
                    </a:solidFill>
                  </a:rPr>
                  <a:t> platforms</a:t>
                </a:r>
                <a:endParaRPr lang="zh-CN" altLang="en-US" b="1" dirty="0">
                  <a:solidFill>
                    <a:srgbClr val="990000"/>
                  </a:solidFill>
                </a:endParaRPr>
              </a:p>
            </p:txBody>
          </p:sp>
          <p:sp>
            <p:nvSpPr>
              <p:cNvPr id="13" name="矩形 12"/>
              <p:cNvSpPr/>
              <p:nvPr/>
            </p:nvSpPr>
            <p:spPr>
              <a:xfrm>
                <a:off x="2636678" y="5347384"/>
                <a:ext cx="6552728" cy="1008112"/>
              </a:xfrm>
              <a:prstGeom prst="rect">
                <a:avLst/>
              </a:prstGeom>
              <a:solidFill>
                <a:srgbClr val="7030A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2348647" y="5347384"/>
                <a:ext cx="7992888" cy="1169551"/>
              </a:xfrm>
              <a:prstGeom prst="rect">
                <a:avLst/>
              </a:prstGeom>
              <a:noFill/>
              <a:effectLst/>
            </p:spPr>
            <p:txBody>
              <a:bodyPr wrap="square" rtlCol="0">
                <a:spAutoFit/>
                <a:scene3d>
                  <a:camera prst="orthographicFront"/>
                  <a:lightRig rig="threePt" dir="t"/>
                </a:scene3d>
                <a:sp3d extrusionH="57150">
                  <a:bevelT w="69850" h="38100" prst="cross"/>
                </a:sp3d>
              </a:bodyPr>
              <a:lstStyle/>
              <a:p>
                <a:r>
                  <a:rPr lang="en-US" altLang="zh-CN" b="1" dirty="0" smtClean="0">
                    <a:solidFill>
                      <a:schemeClr val="bg1"/>
                    </a:solidFill>
                    <a:effectLst>
                      <a:innerShdw blurRad="63500" dist="50800" dir="13500000">
                        <a:prstClr val="black">
                          <a:alpha val="50000"/>
                        </a:prstClr>
                      </a:innerShdw>
                      <a:reflection blurRad="6350" stA="55000" endA="300" endPos="45500" dir="5400000" sy="-100000" algn="bl" rotWithShape="0"/>
                    </a:effectLst>
                  </a:rPr>
                  <a:t>                  </a:t>
                </a:r>
                <a:r>
                  <a:rPr lang="en-US" altLang="zh-CN" sz="2800" b="1" dirty="0">
                    <a:solidFill>
                      <a:schemeClr val="bg1"/>
                    </a:solidFill>
                    <a:effectLst>
                      <a:innerShdw blurRad="63500" dist="50800" dir="13500000">
                        <a:prstClr val="black">
                          <a:alpha val="50000"/>
                        </a:prstClr>
                      </a:innerShdw>
                      <a:reflection blurRad="6350" stA="55000" endA="300" endPos="45500" dir="5400000" sy="-100000" algn="bl" rotWithShape="0"/>
                    </a:effectLst>
                  </a:rPr>
                  <a:t>“One  body  two  wings”</a:t>
                </a:r>
              </a:p>
              <a:p>
                <a:r>
                  <a:rPr lang="en-US" altLang="zh-CN" i="1" dirty="0" smtClean="0">
                    <a:solidFill>
                      <a:schemeClr val="bg1"/>
                    </a:solidFill>
                  </a:rPr>
                  <a:t>    Building the core and developing the applications </a:t>
                </a:r>
              </a:p>
              <a:p>
                <a:endParaRPr lang="zh-CN" altLang="en-US" dirty="0">
                  <a:solidFill>
                    <a:schemeClr val="bg1"/>
                  </a:solidFill>
                </a:endParaRPr>
              </a:p>
            </p:txBody>
          </p:sp>
          <p:sp>
            <p:nvSpPr>
              <p:cNvPr id="17" name="矩形 4"/>
              <p:cNvSpPr/>
              <p:nvPr/>
            </p:nvSpPr>
            <p:spPr>
              <a:xfrm>
                <a:off x="2428804" y="6516935"/>
                <a:ext cx="7048634" cy="754360"/>
              </a:xfrm>
              <a:prstGeom prst="rect">
                <a:avLst/>
              </a:prstGeom>
            </p:spPr>
            <p:txBody>
              <a:bodyPr wrap="square" lIns="106985" tIns="53492" rIns="106985" bIns="53492">
                <a:spAutoFit/>
              </a:bodyPr>
              <a:lstStyle/>
              <a:p>
                <a:r>
                  <a:rPr lang="en-US" altLang="zh-CN" dirty="0" smtClean="0">
                    <a:solidFill>
                      <a:srgbClr val="4407B1"/>
                    </a:solidFill>
                    <a:ea typeface="Arial Unicode MS" panose="020B0604020202020204" pitchFamily="34" charset="-122"/>
                    <a:cs typeface="Arial" panose="020B0604020202020204" pitchFamily="34" charset="0"/>
                  </a:rPr>
                  <a:t> </a:t>
                </a:r>
                <a:r>
                  <a:rPr lang="en-US" altLang="zh-CN" b="1" dirty="0">
                    <a:solidFill>
                      <a:srgbClr val="000090"/>
                    </a:solidFill>
                  </a:rPr>
                  <a:t>Frontiers of science and cutting edge of technology</a:t>
                </a:r>
                <a:endParaRPr lang="zh-CN" altLang="en-US" b="1" dirty="0">
                  <a:solidFill>
                    <a:srgbClr val="000090"/>
                  </a:solidFill>
                </a:endParaRPr>
              </a:p>
              <a:p>
                <a:r>
                  <a:rPr lang="en-US" altLang="zh-CN" dirty="0" smtClean="0">
                    <a:solidFill>
                      <a:srgbClr val="002060"/>
                    </a:solidFill>
                    <a:latin typeface="Arial"/>
                    <a:ea typeface="Arial Unicode MS" panose="020B0604020202020204" pitchFamily="34" charset="-122"/>
                    <a:cs typeface="Arial"/>
                  </a:rPr>
                  <a:t> </a:t>
                </a:r>
                <a:r>
                  <a:rPr lang="en-US" altLang="zh-CN" dirty="0" smtClean="0">
                    <a:solidFill>
                      <a:srgbClr val="4407B1"/>
                    </a:solidFill>
                    <a:latin typeface="Arial"/>
                    <a:ea typeface="Arial Unicode MS" panose="020B0604020202020204" pitchFamily="34" charset="-122"/>
                    <a:cs typeface="Arial"/>
                  </a:rPr>
                  <a:t>Budget: </a:t>
                </a:r>
                <a:r>
                  <a:rPr lang="en-US" altLang="zh-CN" b="1" dirty="0" smtClean="0">
                    <a:solidFill>
                      <a:srgbClr val="FF0000"/>
                    </a:solidFill>
                    <a:latin typeface="Arial"/>
                    <a:ea typeface="Arial Unicode MS" panose="020B0604020202020204" pitchFamily="34" charset="-122"/>
                    <a:cs typeface="Arial"/>
                  </a:rPr>
                  <a:t>10 Billion US dollars before 2030</a:t>
                </a:r>
                <a:endParaRPr lang="zh-CN" altLang="en-US" b="1" dirty="0">
                  <a:solidFill>
                    <a:srgbClr val="FF0000"/>
                  </a:solidFill>
                  <a:latin typeface="Arial"/>
                  <a:ea typeface="Arial Unicode MS" panose="020B0604020202020204" pitchFamily="34" charset="-122"/>
                  <a:cs typeface="Arial"/>
                </a:endParaRPr>
              </a:p>
            </p:txBody>
          </p:sp>
          <p:cxnSp>
            <p:nvCxnSpPr>
              <p:cNvPr id="3" name="直接箭头连接符 2"/>
              <p:cNvCxnSpPr/>
              <p:nvPr/>
            </p:nvCxnSpPr>
            <p:spPr>
              <a:xfrm>
                <a:off x="4276562" y="3678201"/>
                <a:ext cx="58421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a:off x="6436802" y="3708623"/>
                <a:ext cx="58421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rot="10800000">
                <a:off x="4204554" y="3830601"/>
                <a:ext cx="58421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rot="10800000">
                <a:off x="6372945" y="3852638"/>
                <a:ext cx="58421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21" name="标题 1"/>
          <p:cNvSpPr txBox="1"/>
          <p:nvPr/>
        </p:nvSpPr>
        <p:spPr bwMode="white">
          <a:xfrm>
            <a:off x="828328" y="684287"/>
            <a:ext cx="8049988" cy="648072"/>
          </a:xfrm>
          <a:prstGeom prst="rect">
            <a:avLst/>
          </a:prstGeom>
          <a:solidFill>
            <a:schemeClr val="bg1"/>
          </a:solidFill>
          <a:ln>
            <a:noFill/>
          </a:ln>
          <a:extLst/>
        </p:spPr>
        <p:txBody>
          <a:bodyPr lIns="106972" tIns="53485" rIns="106972" bIns="53485" anchor="ctr"/>
          <a:lst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Verdana" panose="020B0604030504040204" pitchFamily="34" charset="0"/>
              </a:defRPr>
            </a:lvl2pPr>
            <a:lvl3pPr algn="l" rtl="0" eaLnBrk="0" fontAlgn="base" hangingPunct="0">
              <a:spcBef>
                <a:spcPct val="0"/>
              </a:spcBef>
              <a:spcAft>
                <a:spcPct val="0"/>
              </a:spcAft>
              <a:defRPr sz="3200" b="1">
                <a:solidFill>
                  <a:schemeClr val="bg1"/>
                </a:solidFill>
                <a:latin typeface="Verdana" panose="020B0604030504040204" pitchFamily="34" charset="0"/>
              </a:defRPr>
            </a:lvl3pPr>
            <a:lvl4pPr algn="l" rtl="0" eaLnBrk="0" fontAlgn="base" hangingPunct="0">
              <a:spcBef>
                <a:spcPct val="0"/>
              </a:spcBef>
              <a:spcAft>
                <a:spcPct val="0"/>
              </a:spcAft>
              <a:defRPr sz="3200" b="1">
                <a:solidFill>
                  <a:schemeClr val="bg1"/>
                </a:solidFill>
                <a:latin typeface="Verdana" panose="020B0604030504040204" pitchFamily="34" charset="0"/>
              </a:defRPr>
            </a:lvl4pPr>
            <a:lvl5pPr algn="l" rtl="0" eaLnBrk="0" fontAlgn="base" hangingPunct="0">
              <a:spcBef>
                <a:spcPct val="0"/>
              </a:spcBef>
              <a:spcAft>
                <a:spcPct val="0"/>
              </a:spcAft>
              <a:defRPr sz="3200" b="1">
                <a:solidFill>
                  <a:schemeClr val="bg1"/>
                </a:solidFill>
                <a:latin typeface="Verdana" panose="020B0604030504040204" pitchFamily="34" charset="0"/>
              </a:defRPr>
            </a:lvl5pPr>
            <a:lvl6pPr marL="457200" algn="l" rtl="0" eaLnBrk="1" fontAlgn="base" hangingPunct="1">
              <a:spcBef>
                <a:spcPct val="0"/>
              </a:spcBef>
              <a:spcAft>
                <a:spcPct val="0"/>
              </a:spcAft>
              <a:defRPr sz="3200" b="1">
                <a:solidFill>
                  <a:schemeClr val="bg1"/>
                </a:solidFill>
                <a:latin typeface="Verdana" panose="020B0604030504040204" pitchFamily="34" charset="0"/>
              </a:defRPr>
            </a:lvl6pPr>
            <a:lvl7pPr marL="914400" algn="l" rtl="0" eaLnBrk="1" fontAlgn="base" hangingPunct="1">
              <a:spcBef>
                <a:spcPct val="0"/>
              </a:spcBef>
              <a:spcAft>
                <a:spcPct val="0"/>
              </a:spcAft>
              <a:defRPr sz="3200" b="1">
                <a:solidFill>
                  <a:schemeClr val="bg1"/>
                </a:solidFill>
                <a:latin typeface="Verdana" panose="020B0604030504040204" pitchFamily="34" charset="0"/>
              </a:defRPr>
            </a:lvl7pPr>
            <a:lvl8pPr marL="1371600" algn="l" rtl="0" eaLnBrk="1" fontAlgn="base" hangingPunct="1">
              <a:spcBef>
                <a:spcPct val="0"/>
              </a:spcBef>
              <a:spcAft>
                <a:spcPct val="0"/>
              </a:spcAft>
              <a:defRPr sz="3200" b="1">
                <a:solidFill>
                  <a:schemeClr val="bg1"/>
                </a:solidFill>
                <a:latin typeface="Verdana" panose="020B0604030504040204" pitchFamily="34" charset="0"/>
              </a:defRPr>
            </a:lvl8pPr>
            <a:lvl9pPr marL="1828800" algn="l" rtl="0" eaLnBrk="1" fontAlgn="base" hangingPunct="1">
              <a:spcBef>
                <a:spcPct val="0"/>
              </a:spcBef>
              <a:spcAft>
                <a:spcPct val="0"/>
              </a:spcAft>
              <a:defRPr sz="3200" b="1">
                <a:solidFill>
                  <a:schemeClr val="bg1"/>
                </a:solidFill>
                <a:latin typeface="Verdana" panose="020B0604030504040204" pitchFamily="34" charset="0"/>
              </a:defRPr>
            </a:lvl9pPr>
          </a:lstStyle>
          <a:p>
            <a:pPr algn="ctr" eaLnBrk="1" hangingPunct="1">
              <a:defRPr/>
            </a:pPr>
            <a:r>
              <a:rPr lang="en-US" altLang="zh-CN" sz="3600" kern="0" dirty="0" smtClean="0">
                <a:solidFill>
                  <a:srgbClr val="000090"/>
                </a:solidFill>
                <a:latin typeface="Arial"/>
                <a:ea typeface="黑体" panose="02010609060101010101" pitchFamily="49" charset="-122"/>
                <a:cs typeface="Arial"/>
              </a:rPr>
              <a:t>China Brain Initiative</a:t>
            </a:r>
            <a:endParaRPr lang="zh-CN" altLang="en-US" sz="3600" kern="0" dirty="0">
              <a:solidFill>
                <a:srgbClr val="000090"/>
              </a:solidFill>
              <a:latin typeface="黑体" panose="02010609060101010101" pitchFamily="49" charset="-122"/>
              <a:ea typeface="黑体" panose="02010609060101010101" pitchFamily="49" charset="-122"/>
            </a:endParaRPr>
          </a:p>
        </p:txBody>
      </p:sp>
      <p:grpSp>
        <p:nvGrpSpPr>
          <p:cNvPr id="22" name="组合 13"/>
          <p:cNvGrpSpPr/>
          <p:nvPr/>
        </p:nvGrpSpPr>
        <p:grpSpPr>
          <a:xfrm>
            <a:off x="321654" y="4275396"/>
            <a:ext cx="2738922" cy="2373559"/>
            <a:chOff x="353946" y="4359595"/>
            <a:chExt cx="2243805" cy="2152797"/>
          </a:xfrm>
        </p:grpSpPr>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329" y="4666087"/>
              <a:ext cx="1584399" cy="1846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353946" y="4359595"/>
              <a:ext cx="2243805" cy="334981"/>
            </a:xfrm>
            <a:prstGeom prst="rect">
              <a:avLst/>
            </a:prstGeom>
            <a:noFill/>
          </p:spPr>
          <p:txBody>
            <a:bodyPr wrap="square" rtlCol="0">
              <a:spAutoFit/>
            </a:bodyPr>
            <a:lstStyle/>
            <a:p>
              <a:r>
                <a:rPr lang="en-US" altLang="zh-CN" sz="1800" b="1" dirty="0" smtClean="0">
                  <a:solidFill>
                    <a:srgbClr val="000090"/>
                  </a:solidFill>
                  <a:latin typeface="Arial" panose="020B0604020202020204" pitchFamily="34" charset="0"/>
                  <a:cs typeface="Arial" panose="020B0604020202020204" pitchFamily="34" charset="0"/>
                </a:rPr>
                <a:t>Professor Gang Pei</a:t>
              </a:r>
              <a:endParaRPr lang="zh-CN" altLang="en-US" sz="1800" b="1" dirty="0">
                <a:solidFill>
                  <a:srgbClr val="00009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934283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3476732" y="1837809"/>
            <a:ext cx="4192356" cy="4286465"/>
          </a:xfrm>
          <a:prstGeom prst="roundRect">
            <a:avLst/>
          </a:prstGeom>
          <a:solidFill>
            <a:srgbClr val="B83D68">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eaLnBrk="0" fontAlgn="base" hangingPunct="0">
              <a:lnSpc>
                <a:spcPct val="125000"/>
              </a:lnSpc>
              <a:spcBef>
                <a:spcPct val="25000"/>
              </a:spcBef>
              <a:spcAft>
                <a:spcPct val="0"/>
              </a:spcAft>
              <a:defRPr/>
            </a:pPr>
            <a:r>
              <a:rPr lang="en-US" altLang="zh-CN" sz="2800" b="1" dirty="0" smtClean="0">
                <a:solidFill>
                  <a:srgbClr val="800000"/>
                </a:solidFill>
                <a:latin typeface="Arial"/>
                <a:ea typeface="黑体" panose="02010609060101010101" pitchFamily="49" charset="-122"/>
                <a:cs typeface="Arial"/>
              </a:rPr>
              <a:t>Brain disorders</a:t>
            </a:r>
            <a:endParaRPr lang="en-US" altLang="zh-CN" sz="2800" b="1" dirty="0">
              <a:solidFill>
                <a:srgbClr val="800000"/>
              </a:solidFill>
              <a:latin typeface="Arial"/>
              <a:ea typeface="黑体" panose="02010609060101010101" pitchFamily="49" charset="-122"/>
              <a:cs typeface="Arial"/>
            </a:endParaRPr>
          </a:p>
          <a:p>
            <a:pPr marL="534861" lvl="1" indent="0" eaLnBrk="0" hangingPunct="0">
              <a:lnSpc>
                <a:spcPct val="125000"/>
              </a:lnSpc>
              <a:spcBef>
                <a:spcPct val="25000"/>
              </a:spcBef>
              <a:defRPr/>
            </a:pPr>
            <a:r>
              <a:rPr lang="en-US" altLang="zh-CN" sz="2200" b="1" dirty="0" err="1" smtClean="0">
                <a:solidFill>
                  <a:srgbClr val="000090"/>
                </a:solidFill>
                <a:latin typeface="Arial"/>
                <a:ea typeface="黑体" panose="02010609060101010101" pitchFamily="49" charset="-122"/>
                <a:cs typeface="Arial"/>
              </a:rPr>
              <a:t>Alzheimers</a:t>
            </a:r>
            <a:r>
              <a:rPr lang="en-US" altLang="zh-CN" sz="2200" b="1" dirty="0" smtClean="0">
                <a:solidFill>
                  <a:srgbClr val="000090"/>
                </a:solidFill>
                <a:latin typeface="Arial"/>
                <a:ea typeface="黑体" panose="02010609060101010101" pitchFamily="49" charset="-122"/>
                <a:cs typeface="Arial"/>
              </a:rPr>
              <a:t> disease, depression and autism</a:t>
            </a:r>
            <a:endParaRPr lang="en-US" altLang="zh-CN" sz="2200" b="1" dirty="0">
              <a:solidFill>
                <a:srgbClr val="000090"/>
              </a:solidFill>
              <a:latin typeface="Arial"/>
              <a:ea typeface="黑体" panose="02010609060101010101" pitchFamily="49" charset="-122"/>
              <a:cs typeface="Arial"/>
            </a:endParaRPr>
          </a:p>
          <a:p>
            <a:pPr marL="534861" lvl="1" indent="0" eaLnBrk="0" hangingPunct="0">
              <a:lnSpc>
                <a:spcPct val="125000"/>
              </a:lnSpc>
              <a:spcBef>
                <a:spcPct val="25000"/>
              </a:spcBef>
              <a:defRPr/>
            </a:pPr>
            <a:r>
              <a:rPr lang="en-US" altLang="zh-CN" sz="2200" b="1" dirty="0" smtClean="0">
                <a:solidFill>
                  <a:srgbClr val="008000"/>
                </a:solidFill>
                <a:latin typeface="Arial"/>
                <a:ea typeface="黑体" panose="02010609060101010101" pitchFamily="49" charset="-122"/>
                <a:cs typeface="Arial"/>
              </a:rPr>
              <a:t>Molecular, synapse, </a:t>
            </a:r>
            <a:r>
              <a:rPr lang="en-US" altLang="zh-CN" sz="2200" b="1" dirty="0" err="1" smtClean="0">
                <a:solidFill>
                  <a:srgbClr val="008000"/>
                </a:solidFill>
                <a:latin typeface="Arial"/>
                <a:ea typeface="黑体" panose="02010609060101010101" pitchFamily="49" charset="-122"/>
                <a:cs typeface="Arial"/>
              </a:rPr>
              <a:t>elctrophysiology</a:t>
            </a:r>
            <a:endParaRPr lang="zh-CN" altLang="en-US" sz="2200" b="1" dirty="0">
              <a:solidFill>
                <a:srgbClr val="008000"/>
              </a:solidFill>
              <a:latin typeface="Arial"/>
              <a:ea typeface="黑体" panose="02010609060101010101" pitchFamily="49" charset="-122"/>
              <a:cs typeface="Arial"/>
            </a:endParaRPr>
          </a:p>
        </p:txBody>
      </p:sp>
      <p:grpSp>
        <p:nvGrpSpPr>
          <p:cNvPr id="21" name="组合 20"/>
          <p:cNvGrpSpPr/>
          <p:nvPr/>
        </p:nvGrpSpPr>
        <p:grpSpPr bwMode="auto">
          <a:xfrm>
            <a:off x="158588" y="1764407"/>
            <a:ext cx="4270139" cy="3805952"/>
            <a:chOff x="129552" y="1600775"/>
            <a:chExt cx="3290320" cy="3451379"/>
          </a:xfrm>
        </p:grpSpPr>
        <p:sp>
          <p:nvSpPr>
            <p:cNvPr id="8" name="圆角矩形 7"/>
            <p:cNvSpPr/>
            <p:nvPr/>
          </p:nvSpPr>
          <p:spPr>
            <a:xfrm>
              <a:off x="323528" y="2268900"/>
              <a:ext cx="3096344" cy="2415766"/>
            </a:xfrm>
            <a:prstGeom prst="roundRect">
              <a:avLst/>
            </a:prstGeom>
            <a:solidFill>
              <a:srgbClr val="FFFF00">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lstStyle/>
            <a:p>
              <a:pPr eaLnBrk="0" fontAlgn="base" hangingPunct="0">
                <a:spcBef>
                  <a:spcPct val="25000"/>
                </a:spcBef>
                <a:spcAft>
                  <a:spcPct val="0"/>
                </a:spcAft>
                <a:defRPr/>
              </a:pPr>
              <a:r>
                <a:rPr lang="en-US" altLang="zh-CN" sz="2300" b="1" dirty="0" smtClean="0">
                  <a:solidFill>
                    <a:srgbClr val="800000"/>
                  </a:solidFill>
                  <a:latin typeface="Arial"/>
                  <a:ea typeface="黑体" panose="02010609060101010101" pitchFamily="49" charset="-122"/>
                  <a:cs typeface="Arial"/>
                </a:rPr>
                <a:t>AI</a:t>
              </a:r>
              <a:r>
                <a:rPr lang="en-US" altLang="zh-CN" sz="2300" b="1" dirty="0">
                  <a:solidFill>
                    <a:srgbClr val="800000"/>
                  </a:solidFill>
                  <a:latin typeface="Arial"/>
                  <a:ea typeface="黑体" panose="02010609060101010101" pitchFamily="49" charset="-122"/>
                  <a:cs typeface="Arial"/>
                </a:rPr>
                <a:t> </a:t>
              </a:r>
              <a:r>
                <a:rPr lang="en-US" altLang="zh-CN" sz="2300" b="1" dirty="0" smtClean="0">
                  <a:solidFill>
                    <a:srgbClr val="800000"/>
                  </a:solidFill>
                  <a:latin typeface="Arial"/>
                  <a:ea typeface="黑体" panose="02010609060101010101" pitchFamily="49" charset="-122"/>
                  <a:cs typeface="Arial"/>
                </a:rPr>
                <a:t>big data and </a:t>
              </a:r>
            </a:p>
            <a:p>
              <a:pPr eaLnBrk="0" fontAlgn="base" hangingPunct="0">
                <a:spcBef>
                  <a:spcPct val="25000"/>
                </a:spcBef>
                <a:spcAft>
                  <a:spcPct val="0"/>
                </a:spcAft>
                <a:defRPr/>
              </a:pPr>
              <a:r>
                <a:rPr lang="en-US" altLang="zh-CN" sz="2300" b="1" dirty="0" err="1" smtClean="0">
                  <a:solidFill>
                    <a:srgbClr val="800000"/>
                  </a:solidFill>
                  <a:latin typeface="Arial"/>
                  <a:ea typeface="黑体" panose="02010609060101010101" pitchFamily="49" charset="-122"/>
                  <a:cs typeface="Arial"/>
                </a:rPr>
                <a:t>Neuronscience</a:t>
              </a:r>
              <a:endParaRPr lang="en-US" altLang="zh-CN" sz="2300" b="1" dirty="0">
                <a:solidFill>
                  <a:srgbClr val="800000"/>
                </a:solidFill>
                <a:latin typeface="Times New Roman" panose="02020603050405020304" pitchFamily="18" charset="0"/>
                <a:ea typeface="黑体" panose="02010609060101010101" pitchFamily="49" charset="-122"/>
                <a:cs typeface="Times New Roman" panose="02020603050405020304" pitchFamily="18" charset="0"/>
              </a:endParaRPr>
            </a:p>
            <a:p>
              <a:pPr eaLnBrk="0" hangingPunct="0">
                <a:lnSpc>
                  <a:spcPct val="125000"/>
                </a:lnSpc>
                <a:spcBef>
                  <a:spcPct val="25000"/>
                </a:spcBef>
                <a:defRPr/>
              </a:pPr>
              <a:r>
                <a:rPr lang="en-US" altLang="zh-CN" sz="2000" b="1" dirty="0" smtClean="0">
                  <a:solidFill>
                    <a:srgbClr val="002E15"/>
                  </a:solidFill>
                  <a:latin typeface="Arial"/>
                  <a:ea typeface="黑体" panose="02010609060101010101" pitchFamily="49" charset="-122"/>
                  <a:cs typeface="Arial"/>
                </a:rPr>
                <a:t>Using multi-mode big </a:t>
              </a:r>
            </a:p>
            <a:p>
              <a:pPr eaLnBrk="0" hangingPunct="0">
                <a:lnSpc>
                  <a:spcPct val="125000"/>
                </a:lnSpc>
                <a:spcBef>
                  <a:spcPct val="25000"/>
                </a:spcBef>
                <a:defRPr/>
              </a:pPr>
              <a:r>
                <a:rPr lang="en-US" altLang="zh-CN" sz="2000" b="1" dirty="0" smtClean="0">
                  <a:solidFill>
                    <a:srgbClr val="002E15"/>
                  </a:solidFill>
                  <a:latin typeface="Arial"/>
                  <a:ea typeface="黑体" panose="02010609060101010101" pitchFamily="49" charset="-122"/>
                  <a:cs typeface="Arial"/>
                </a:rPr>
                <a:t>data provide prediction </a:t>
              </a:r>
            </a:p>
            <a:p>
              <a:pPr eaLnBrk="0" hangingPunct="0">
                <a:lnSpc>
                  <a:spcPct val="125000"/>
                </a:lnSpc>
                <a:spcBef>
                  <a:spcPct val="25000"/>
                </a:spcBef>
                <a:defRPr/>
              </a:pPr>
              <a:r>
                <a:rPr lang="en-US" altLang="zh-CN" sz="2000" b="1" dirty="0" smtClean="0">
                  <a:solidFill>
                    <a:srgbClr val="002E15"/>
                  </a:solidFill>
                  <a:latin typeface="Arial"/>
                  <a:ea typeface="黑体" panose="02010609060101010101" pitchFamily="49" charset="-122"/>
                  <a:cs typeface="Arial"/>
                </a:rPr>
                <a:t>and Interfere techniques</a:t>
              </a:r>
            </a:p>
            <a:p>
              <a:pPr eaLnBrk="0" hangingPunct="0">
                <a:lnSpc>
                  <a:spcPct val="125000"/>
                </a:lnSpc>
                <a:spcBef>
                  <a:spcPct val="25000"/>
                </a:spcBef>
                <a:defRPr/>
              </a:pPr>
              <a:r>
                <a:rPr lang="en-US" altLang="zh-CN" sz="2000" b="1" dirty="0" smtClean="0">
                  <a:solidFill>
                    <a:srgbClr val="002E15"/>
                  </a:solidFill>
                  <a:latin typeface="Arial"/>
                  <a:ea typeface="黑体" panose="02010609060101010101" pitchFamily="49" charset="-122"/>
                  <a:cs typeface="Arial"/>
                </a:rPr>
                <a:t>for brain disorders</a:t>
              </a:r>
              <a:endParaRPr lang="en-US" altLang="zh-CN" sz="2000" b="1" dirty="0">
                <a:solidFill>
                  <a:srgbClr val="002E15"/>
                </a:solidFill>
                <a:latin typeface="Arial"/>
                <a:ea typeface="黑体" panose="02010609060101010101" pitchFamily="49" charset="-122"/>
                <a:cs typeface="Arial"/>
              </a:endParaRPr>
            </a:p>
          </p:txBody>
        </p:sp>
        <p:sp>
          <p:nvSpPr>
            <p:cNvPr id="6" name="右箭头 5"/>
            <p:cNvSpPr/>
            <p:nvPr/>
          </p:nvSpPr>
          <p:spPr>
            <a:xfrm rot="10800000">
              <a:off x="423674" y="1989545"/>
              <a:ext cx="2163920" cy="329525"/>
            </a:xfrm>
            <a:prstGeom prst="rightArrow">
              <a:avLst/>
            </a:prstGeom>
            <a:solidFill>
              <a:srgbClr val="3121F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a:solidFill>
                  <a:prstClr val="white"/>
                </a:solidFill>
              </a:endParaRPr>
            </a:p>
          </p:txBody>
        </p:sp>
        <p:sp>
          <p:nvSpPr>
            <p:cNvPr id="91155" name="文本框 9"/>
            <p:cNvSpPr txBox="1">
              <a:spLocks noChangeArrowheads="1"/>
            </p:cNvSpPr>
            <p:nvPr/>
          </p:nvSpPr>
          <p:spPr bwMode="auto">
            <a:xfrm>
              <a:off x="383326" y="1600775"/>
              <a:ext cx="2639742" cy="418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fontAlgn="base" hangingPunct="0">
                <a:spcBef>
                  <a:spcPct val="0"/>
                </a:spcBef>
                <a:spcAft>
                  <a:spcPct val="0"/>
                </a:spcAft>
              </a:pPr>
              <a:r>
                <a:rPr lang="en-US" altLang="zh-CN" sz="2400" b="1" dirty="0" smtClean="0">
                  <a:solidFill>
                    <a:srgbClr val="000090"/>
                  </a:solidFill>
                  <a:latin typeface="Arial"/>
                  <a:ea typeface="黑体" panose="02010609060101010101" pitchFamily="49" charset="-122"/>
                  <a:cs typeface="Arial"/>
                </a:rPr>
                <a:t>AI and brain science</a:t>
              </a:r>
              <a:endParaRPr lang="zh-CN" altLang="en-US" sz="2400" b="1" dirty="0">
                <a:solidFill>
                  <a:srgbClr val="000090"/>
                </a:solidFill>
                <a:latin typeface="Arial"/>
                <a:ea typeface="黑体" panose="02010609060101010101" pitchFamily="49" charset="-122"/>
                <a:cs typeface="Arial"/>
              </a:endParaRPr>
            </a:p>
          </p:txBody>
        </p:sp>
        <p:sp>
          <p:nvSpPr>
            <p:cNvPr id="91156" name="文本框 13"/>
            <p:cNvSpPr txBox="1">
              <a:spLocks noChangeArrowheads="1"/>
            </p:cNvSpPr>
            <p:nvPr/>
          </p:nvSpPr>
          <p:spPr bwMode="auto">
            <a:xfrm>
              <a:off x="129552" y="4703275"/>
              <a:ext cx="3097410" cy="34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spcBef>
                  <a:spcPct val="0"/>
                </a:spcBef>
                <a:spcAft>
                  <a:spcPct val="0"/>
                </a:spcAft>
              </a:pPr>
              <a:endParaRPr lang="en-US" altLang="zh-CN" sz="1900" b="1" dirty="0">
                <a:solidFill>
                  <a:srgbClr val="3121FB"/>
                </a:solidFill>
                <a:latin typeface="Times New Roman" panose="02020603050405020304" pitchFamily="18" charset="0"/>
                <a:ea typeface="黑体" panose="02010609060101010101" pitchFamily="49" charset="-122"/>
                <a:cs typeface="Times New Roman" panose="02020603050405020304" pitchFamily="18" charset="0"/>
              </a:endParaRPr>
            </a:p>
          </p:txBody>
        </p:sp>
      </p:grpSp>
      <p:grpSp>
        <p:nvGrpSpPr>
          <p:cNvPr id="22" name="组合 21"/>
          <p:cNvGrpSpPr/>
          <p:nvPr/>
        </p:nvGrpSpPr>
        <p:grpSpPr bwMode="auto">
          <a:xfrm>
            <a:off x="7237042" y="1774469"/>
            <a:ext cx="3995675" cy="4164661"/>
            <a:chOff x="6012159" y="1609292"/>
            <a:chExt cx="3183632" cy="3777258"/>
          </a:xfrm>
        </p:grpSpPr>
        <p:sp>
          <p:nvSpPr>
            <p:cNvPr id="9" name="圆角矩形 8"/>
            <p:cNvSpPr/>
            <p:nvPr/>
          </p:nvSpPr>
          <p:spPr>
            <a:xfrm>
              <a:off x="6012159" y="2384200"/>
              <a:ext cx="2983437" cy="2416142"/>
            </a:xfrm>
            <a:prstGeom prst="roundRect">
              <a:avLst/>
            </a:prstGeom>
            <a:solidFill>
              <a:srgbClr val="FFFF00">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fontAlgn="base" hangingPunct="0">
                <a:lnSpc>
                  <a:spcPct val="125000"/>
                </a:lnSpc>
                <a:spcBef>
                  <a:spcPct val="25000"/>
                </a:spcBef>
                <a:spcAft>
                  <a:spcPct val="0"/>
                </a:spcAft>
                <a:defRPr/>
              </a:pPr>
              <a:r>
                <a:rPr lang="en-US" altLang="zh-CN" sz="2200" b="1" dirty="0" smtClean="0">
                  <a:solidFill>
                    <a:srgbClr val="800000"/>
                  </a:solidFill>
                  <a:latin typeface="Arial"/>
                  <a:ea typeface="黑体" panose="02010609060101010101" pitchFamily="49" charset="-122"/>
                  <a:cs typeface="Arial"/>
                </a:rPr>
                <a:t>Material science and neuroscience</a:t>
              </a:r>
              <a:endParaRPr lang="en-US" altLang="zh-CN" sz="2200" b="1" dirty="0">
                <a:solidFill>
                  <a:srgbClr val="800000"/>
                </a:solidFill>
                <a:latin typeface="Arial"/>
                <a:ea typeface="黑体" panose="02010609060101010101" pitchFamily="49" charset="-122"/>
                <a:cs typeface="Arial"/>
              </a:endParaRPr>
            </a:p>
            <a:p>
              <a:pPr lvl="1" eaLnBrk="0" fontAlgn="base" hangingPunct="0">
                <a:spcBef>
                  <a:spcPct val="25000"/>
                </a:spcBef>
                <a:spcAft>
                  <a:spcPct val="0"/>
                </a:spcAft>
                <a:defRPr/>
              </a:pPr>
              <a:r>
                <a:rPr lang="en-US" altLang="zh-CN" sz="1900" b="1" dirty="0" smtClean="0">
                  <a:solidFill>
                    <a:srgbClr val="002E15"/>
                  </a:solidFill>
                  <a:latin typeface="Arial"/>
                  <a:ea typeface="黑体" panose="02010609060101010101" pitchFamily="49" charset="-122"/>
                  <a:cs typeface="Arial"/>
                </a:rPr>
                <a:t>USTC and material science institution</a:t>
              </a:r>
              <a:endParaRPr lang="zh-CN" altLang="en-US" sz="1900" b="1" dirty="0">
                <a:solidFill>
                  <a:srgbClr val="002E15"/>
                </a:solidFill>
                <a:latin typeface="Arial"/>
                <a:ea typeface="黑体" panose="02010609060101010101" pitchFamily="49" charset="-122"/>
                <a:cs typeface="Arial"/>
              </a:endParaRPr>
            </a:p>
            <a:p>
              <a:pPr marL="869150" lvl="1" indent="-334289" eaLnBrk="0" hangingPunct="0">
                <a:spcBef>
                  <a:spcPct val="25000"/>
                </a:spcBef>
                <a:buFont typeface="Arial" panose="020B0604020202020204" pitchFamily="34" charset="0"/>
                <a:buChar char="•"/>
                <a:defRPr/>
              </a:pPr>
              <a:r>
                <a:rPr lang="en-US" altLang="zh-CN" sz="1800" b="1" dirty="0" smtClean="0">
                  <a:solidFill>
                    <a:srgbClr val="002E15"/>
                  </a:solidFill>
                  <a:latin typeface="Arial"/>
                  <a:ea typeface="黑体" panose="02010609060101010101" pitchFamily="49" charset="-122"/>
                  <a:cs typeface="Arial"/>
                </a:rPr>
                <a:t>Brain circuit imaging </a:t>
              </a:r>
              <a:endParaRPr lang="en-US" altLang="zh-CN" sz="1800" b="1" dirty="0">
                <a:solidFill>
                  <a:srgbClr val="002E15"/>
                </a:solidFill>
                <a:latin typeface="Arial"/>
                <a:ea typeface="黑体" panose="02010609060101010101" pitchFamily="49" charset="-122"/>
                <a:cs typeface="Arial"/>
              </a:endParaRPr>
            </a:p>
            <a:p>
              <a:pPr marL="869150" lvl="1" indent="-334289" eaLnBrk="0" hangingPunct="0">
                <a:spcBef>
                  <a:spcPct val="25000"/>
                </a:spcBef>
                <a:buFont typeface="Arial" panose="020B0604020202020204" pitchFamily="34" charset="0"/>
                <a:buChar char="•"/>
                <a:defRPr/>
              </a:pPr>
              <a:r>
                <a:rPr lang="en-US" altLang="zh-CN" sz="1800" b="1" dirty="0" smtClean="0">
                  <a:solidFill>
                    <a:srgbClr val="002E15"/>
                  </a:solidFill>
                  <a:latin typeface="Arial"/>
                  <a:ea typeface="黑体" panose="02010609060101010101" pitchFamily="49" charset="-122"/>
                  <a:cs typeface="Arial"/>
                </a:rPr>
                <a:t>Single cell proteomics</a:t>
              </a:r>
              <a:endParaRPr lang="en-US" altLang="zh-CN" sz="1800" b="1" dirty="0">
                <a:solidFill>
                  <a:srgbClr val="002E15"/>
                </a:solidFill>
                <a:latin typeface="Arial"/>
                <a:ea typeface="黑体" panose="02010609060101010101" pitchFamily="49" charset="-122"/>
                <a:cs typeface="Arial"/>
              </a:endParaRPr>
            </a:p>
            <a:p>
              <a:pPr marL="869150" lvl="1" indent="-334289" eaLnBrk="0" hangingPunct="0">
                <a:spcBef>
                  <a:spcPct val="25000"/>
                </a:spcBef>
                <a:buFont typeface="Arial" panose="020B0604020202020204" pitchFamily="34" charset="0"/>
                <a:buChar char="•"/>
                <a:defRPr/>
              </a:pPr>
              <a:r>
                <a:rPr lang="en-US" altLang="zh-CN" sz="1800" b="1" dirty="0" smtClean="0">
                  <a:solidFill>
                    <a:srgbClr val="002E15"/>
                  </a:solidFill>
                  <a:latin typeface="Arial"/>
                  <a:ea typeface="黑体" panose="02010609060101010101" pitchFamily="49" charset="-122"/>
                  <a:cs typeface="Arial"/>
                </a:rPr>
                <a:t>Brain chemical maps</a:t>
              </a:r>
              <a:endParaRPr lang="en-US" altLang="zh-CN" sz="1800" b="1" dirty="0">
                <a:solidFill>
                  <a:srgbClr val="002E15"/>
                </a:solidFill>
                <a:latin typeface="Arial"/>
                <a:ea typeface="黑体" panose="02010609060101010101" pitchFamily="49" charset="-122"/>
                <a:cs typeface="Arial"/>
              </a:endParaRPr>
            </a:p>
            <a:p>
              <a:pPr marL="869150" lvl="1" indent="-334289" eaLnBrk="0" hangingPunct="0">
                <a:spcBef>
                  <a:spcPct val="25000"/>
                </a:spcBef>
                <a:buFont typeface="Arial" panose="020B0604020202020204" pitchFamily="34" charset="0"/>
                <a:buChar char="•"/>
                <a:defRPr/>
              </a:pPr>
              <a:endParaRPr lang="en-US" altLang="zh-CN" sz="1900" b="1" dirty="0">
                <a:solidFill>
                  <a:srgbClr val="002E15"/>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右箭头 11"/>
            <p:cNvSpPr/>
            <p:nvPr/>
          </p:nvSpPr>
          <p:spPr>
            <a:xfrm>
              <a:off x="6577796" y="2020970"/>
              <a:ext cx="1887063" cy="232293"/>
            </a:xfrm>
            <a:prstGeom prst="rightArrow">
              <a:avLst/>
            </a:prstGeom>
            <a:solidFill>
              <a:srgbClr val="3121F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a:solidFill>
                  <a:prstClr val="white"/>
                </a:solidFill>
              </a:endParaRPr>
            </a:p>
          </p:txBody>
        </p:sp>
        <p:sp>
          <p:nvSpPr>
            <p:cNvPr id="91151" name="文本框 12"/>
            <p:cNvSpPr txBox="1">
              <a:spLocks noChangeArrowheads="1"/>
            </p:cNvSpPr>
            <p:nvPr/>
          </p:nvSpPr>
          <p:spPr bwMode="auto">
            <a:xfrm>
              <a:off x="6497052" y="1609292"/>
              <a:ext cx="2094138" cy="41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fontAlgn="base" hangingPunct="0">
                <a:spcBef>
                  <a:spcPct val="0"/>
                </a:spcBef>
                <a:spcAft>
                  <a:spcPct val="0"/>
                </a:spcAft>
              </a:pPr>
              <a:r>
                <a:rPr lang="en-US" altLang="zh-CN" sz="2400" b="1" dirty="0" smtClean="0">
                  <a:solidFill>
                    <a:srgbClr val="000090"/>
                  </a:solidFill>
                  <a:latin typeface="Arial"/>
                  <a:ea typeface="黑体" panose="02010609060101010101" pitchFamily="49" charset="-122"/>
                  <a:cs typeface="Arial"/>
                </a:rPr>
                <a:t>New technology </a:t>
              </a:r>
              <a:endParaRPr lang="zh-CN" altLang="en-US" sz="2400" b="1" dirty="0">
                <a:solidFill>
                  <a:srgbClr val="000090"/>
                </a:solidFill>
                <a:latin typeface="Arial"/>
                <a:ea typeface="黑体" panose="02010609060101010101" pitchFamily="49" charset="-122"/>
                <a:cs typeface="Arial"/>
              </a:endParaRPr>
            </a:p>
          </p:txBody>
        </p:sp>
        <p:sp>
          <p:nvSpPr>
            <p:cNvPr id="91152" name="文本框 14"/>
            <p:cNvSpPr txBox="1">
              <a:spLocks noChangeArrowheads="1"/>
            </p:cNvSpPr>
            <p:nvPr/>
          </p:nvSpPr>
          <p:spPr bwMode="auto">
            <a:xfrm>
              <a:off x="6237495" y="4800342"/>
              <a:ext cx="2958296" cy="58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spcBef>
                  <a:spcPct val="0"/>
                </a:spcBef>
                <a:spcAft>
                  <a:spcPct val="0"/>
                </a:spcAft>
              </a:pPr>
              <a:r>
                <a:rPr lang="en-US" altLang="zh-CN" sz="1800" b="1" dirty="0" smtClean="0">
                  <a:solidFill>
                    <a:srgbClr val="3121FB"/>
                  </a:solidFill>
                  <a:latin typeface="Arial"/>
                  <a:ea typeface="黑体" panose="02010609060101010101" pitchFamily="49" charset="-122"/>
                  <a:cs typeface="Arial"/>
                </a:rPr>
                <a:t>Material science national</a:t>
              </a:r>
            </a:p>
            <a:p>
              <a:pPr algn="ctr" eaLnBrk="0" fontAlgn="base" hangingPunct="0">
                <a:spcBef>
                  <a:spcPct val="0"/>
                </a:spcBef>
                <a:spcAft>
                  <a:spcPct val="0"/>
                </a:spcAft>
              </a:pPr>
              <a:r>
                <a:rPr lang="en-US" altLang="zh-CN" sz="1800" b="1" dirty="0" smtClean="0">
                  <a:solidFill>
                    <a:srgbClr val="3121FB"/>
                  </a:solidFill>
                  <a:latin typeface="Arial"/>
                  <a:ea typeface="黑体" panose="02010609060101010101" pitchFamily="49" charset="-122"/>
                  <a:cs typeface="Arial"/>
                </a:rPr>
                <a:t>Laboratory at micro-scale levels</a:t>
              </a:r>
              <a:endParaRPr lang="zh-CN" altLang="en-US" sz="1800" b="1" dirty="0">
                <a:solidFill>
                  <a:srgbClr val="3121FB"/>
                </a:solidFill>
                <a:latin typeface="Arial"/>
                <a:ea typeface="黑体" panose="02010609060101010101" pitchFamily="49" charset="-122"/>
                <a:cs typeface="Arial"/>
              </a:endParaRPr>
            </a:p>
          </p:txBody>
        </p:sp>
      </p:grpSp>
      <p:sp>
        <p:nvSpPr>
          <p:cNvPr id="19" name="左大括号 18"/>
          <p:cNvSpPr/>
          <p:nvPr/>
        </p:nvSpPr>
        <p:spPr bwMode="auto">
          <a:xfrm rot="5400000">
            <a:off x="5506096" y="-1922709"/>
            <a:ext cx="413069" cy="7181477"/>
          </a:xfrm>
          <a:prstGeom prst="leftBrace">
            <a:avLst>
              <a:gd name="adj1" fmla="val 58991"/>
              <a:gd name="adj2" fmla="val 49403"/>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zh-CN" altLang="en-US">
              <a:solidFill>
                <a:prstClr val="black"/>
              </a:solidFill>
            </a:endParaRPr>
          </a:p>
        </p:txBody>
      </p:sp>
      <p:sp>
        <p:nvSpPr>
          <p:cNvPr id="17" name="右箭头 16"/>
          <p:cNvSpPr/>
          <p:nvPr/>
        </p:nvSpPr>
        <p:spPr>
          <a:xfrm>
            <a:off x="658853" y="6626607"/>
            <a:ext cx="10196690" cy="920654"/>
          </a:xfrm>
          <a:prstGeom prst="rightArrow">
            <a:avLst/>
          </a:prstGeom>
          <a:solidFill>
            <a:srgbClr val="3121FB">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972" tIns="53485" rIns="106972" bIns="53485" anchor="ctr"/>
          <a:lstStyle/>
          <a:p>
            <a:pPr algn="ctr" eaLnBrk="0" fontAlgn="base" hangingPunct="0">
              <a:spcBef>
                <a:spcPct val="0"/>
              </a:spcBef>
              <a:spcAft>
                <a:spcPct val="0"/>
              </a:spcAft>
              <a:defRPr/>
            </a:pPr>
            <a:r>
              <a:rPr lang="en-US" altLang="zh-CN" sz="3300" b="1" dirty="0" smtClean="0">
                <a:solidFill>
                  <a:srgbClr val="FF0000"/>
                </a:solidFill>
                <a:latin typeface="Arial"/>
                <a:ea typeface="黑体" panose="02010609060101010101" pitchFamily="49" charset="-122"/>
                <a:cs typeface="Arial"/>
              </a:rPr>
              <a:t>30 Billions of RMB</a:t>
            </a:r>
            <a:endParaRPr lang="zh-CN" altLang="en-US" sz="3300" b="1" dirty="0">
              <a:solidFill>
                <a:prstClr val="white"/>
              </a:solidFill>
              <a:latin typeface="Arial"/>
              <a:ea typeface="黑体" panose="02010609060101010101" pitchFamily="49" charset="-122"/>
              <a:cs typeface="Arial"/>
            </a:endParaRPr>
          </a:p>
        </p:txBody>
      </p:sp>
      <p:sp>
        <p:nvSpPr>
          <p:cNvPr id="18" name="TextBox 17"/>
          <p:cNvSpPr txBox="1"/>
          <p:nvPr/>
        </p:nvSpPr>
        <p:spPr>
          <a:xfrm>
            <a:off x="108248" y="731492"/>
            <a:ext cx="9361039" cy="498081"/>
          </a:xfrm>
          <a:prstGeom prst="rect">
            <a:avLst/>
          </a:prstGeom>
          <a:solidFill>
            <a:schemeClr val="bg1"/>
          </a:solidFill>
        </p:spPr>
        <p:txBody>
          <a:bodyPr wrap="square" lIns="97025" tIns="48512" rIns="97025" bIns="48512">
            <a:spAutoFit/>
            <a:scene3d>
              <a:camera prst="orthographicFront"/>
              <a:lightRig rig="threePt" dir="t"/>
            </a:scene3d>
            <a:sp3d extrusionH="57150">
              <a:bevelT w="38100" h="38100" prst="angle"/>
            </a:sp3d>
          </a:bodyPr>
          <a:lstStyle/>
          <a:p>
            <a:pPr algn="ctr" defTabSz="1134513" fontAlgn="auto">
              <a:spcBef>
                <a:spcPts val="0"/>
              </a:spcBef>
              <a:spcAft>
                <a:spcPts val="0"/>
              </a:spcAft>
              <a:defRPr/>
            </a:pPr>
            <a:r>
              <a:rPr lang="en-US" altLang="zh-CN" sz="2600" b="1" dirty="0">
                <a:solidFill>
                  <a:srgbClr val="800000"/>
                </a:solidFill>
                <a:latin typeface="Arial"/>
                <a:ea typeface="Times New Roman" panose="02020603050405020304" pitchFamily="18" charset="0"/>
                <a:cs typeface="Arial"/>
              </a:rPr>
              <a:t>China Aging and Alzheimer’s Disease Initiative (CAADI)</a:t>
            </a:r>
          </a:p>
        </p:txBody>
      </p:sp>
    </p:spTree>
    <p:extLst>
      <p:ext uri="{BB962C8B-B14F-4D97-AF65-F5344CB8AC3E}">
        <p14:creationId xmlns:p14="http://schemas.microsoft.com/office/powerpoint/2010/main" val="55303076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标题 2"/>
          <p:cNvSpPr txBox="1">
            <a:spLocks/>
          </p:cNvSpPr>
          <p:nvPr/>
        </p:nvSpPr>
        <p:spPr>
          <a:xfrm>
            <a:off x="396280" y="714212"/>
            <a:ext cx="7200800" cy="546139"/>
          </a:xfrm>
          <a:prstGeom prst="rect">
            <a:avLst/>
          </a:prstGeom>
          <a:solidFill>
            <a:schemeClr val="bg1"/>
          </a:solidFill>
        </p:spPr>
        <p:txBody>
          <a:bodyPr lIns="91430" tIns="45714" rIns="91430" bIns="45714"/>
          <a:lstStyle>
            <a:lvl1pPr algn="ctr" defTabSz="1068070" rtl="0" eaLnBrk="0" fontAlgn="base" hangingPunct="0">
              <a:spcBef>
                <a:spcPct val="0"/>
              </a:spcBef>
              <a:spcAft>
                <a:spcPct val="0"/>
              </a:spcAft>
              <a:defRPr sz="5100" kern="1200">
                <a:solidFill>
                  <a:schemeClr val="tx1"/>
                </a:solidFill>
                <a:latin typeface="+mj-lt"/>
                <a:ea typeface="+mj-ea"/>
                <a:cs typeface="+mj-cs"/>
              </a:defRPr>
            </a:lvl1pPr>
            <a:lvl2pPr algn="ctr" defTabSz="1068070" rtl="0" eaLnBrk="0" fontAlgn="base" hangingPunct="0">
              <a:spcBef>
                <a:spcPct val="0"/>
              </a:spcBef>
              <a:spcAft>
                <a:spcPct val="0"/>
              </a:spcAft>
              <a:defRPr sz="5100">
                <a:solidFill>
                  <a:schemeClr val="tx1"/>
                </a:solidFill>
                <a:latin typeface="Calibri" panose="020F0502020204030204" pitchFamily="34" charset="0"/>
                <a:ea typeface="宋体" panose="02010600030101010101" pitchFamily="2" charset="-122"/>
              </a:defRPr>
            </a:lvl2pPr>
            <a:lvl3pPr algn="ctr" defTabSz="1068070" rtl="0" eaLnBrk="0" fontAlgn="base" hangingPunct="0">
              <a:spcBef>
                <a:spcPct val="0"/>
              </a:spcBef>
              <a:spcAft>
                <a:spcPct val="0"/>
              </a:spcAft>
              <a:defRPr sz="5100">
                <a:solidFill>
                  <a:schemeClr val="tx1"/>
                </a:solidFill>
                <a:latin typeface="Calibri" panose="020F0502020204030204" pitchFamily="34" charset="0"/>
                <a:ea typeface="宋体" panose="02010600030101010101" pitchFamily="2" charset="-122"/>
              </a:defRPr>
            </a:lvl3pPr>
            <a:lvl4pPr algn="ctr" defTabSz="1068070" rtl="0" eaLnBrk="0" fontAlgn="base" hangingPunct="0">
              <a:spcBef>
                <a:spcPct val="0"/>
              </a:spcBef>
              <a:spcAft>
                <a:spcPct val="0"/>
              </a:spcAft>
              <a:defRPr sz="5100">
                <a:solidFill>
                  <a:schemeClr val="tx1"/>
                </a:solidFill>
                <a:latin typeface="Calibri" panose="020F0502020204030204" pitchFamily="34" charset="0"/>
                <a:ea typeface="宋体" panose="02010600030101010101" pitchFamily="2" charset="-122"/>
              </a:defRPr>
            </a:lvl4pPr>
            <a:lvl5pPr algn="ctr" defTabSz="1068070" rtl="0" eaLnBrk="0" fontAlgn="base" hangingPunct="0">
              <a:spcBef>
                <a:spcPct val="0"/>
              </a:spcBef>
              <a:spcAft>
                <a:spcPct val="0"/>
              </a:spcAft>
              <a:defRPr sz="5100">
                <a:solidFill>
                  <a:schemeClr val="tx1"/>
                </a:solidFill>
                <a:latin typeface="Calibri" panose="020F0502020204030204" pitchFamily="34" charset="0"/>
                <a:ea typeface="宋体" panose="02010600030101010101" pitchFamily="2" charset="-122"/>
              </a:defRPr>
            </a:lvl5pPr>
            <a:lvl6pPr marL="457200" algn="ctr" defTabSz="1068070" rtl="0" fontAlgn="base">
              <a:spcBef>
                <a:spcPct val="0"/>
              </a:spcBef>
              <a:spcAft>
                <a:spcPct val="0"/>
              </a:spcAft>
              <a:defRPr sz="5100">
                <a:solidFill>
                  <a:schemeClr val="tx1"/>
                </a:solidFill>
                <a:latin typeface="Calibri" panose="020F0502020204030204" pitchFamily="34" charset="0"/>
                <a:ea typeface="宋体" panose="02010600030101010101" pitchFamily="2" charset="-122"/>
              </a:defRPr>
            </a:lvl6pPr>
            <a:lvl7pPr marL="914400" algn="ctr" defTabSz="1068070" rtl="0" fontAlgn="base">
              <a:spcBef>
                <a:spcPct val="0"/>
              </a:spcBef>
              <a:spcAft>
                <a:spcPct val="0"/>
              </a:spcAft>
              <a:defRPr sz="5100">
                <a:solidFill>
                  <a:schemeClr val="tx1"/>
                </a:solidFill>
                <a:latin typeface="Calibri" panose="020F0502020204030204" pitchFamily="34" charset="0"/>
                <a:ea typeface="宋体" panose="02010600030101010101" pitchFamily="2" charset="-122"/>
              </a:defRPr>
            </a:lvl7pPr>
            <a:lvl8pPr marL="1371600" algn="ctr" defTabSz="1068070" rtl="0" fontAlgn="base">
              <a:spcBef>
                <a:spcPct val="0"/>
              </a:spcBef>
              <a:spcAft>
                <a:spcPct val="0"/>
              </a:spcAft>
              <a:defRPr sz="5100">
                <a:solidFill>
                  <a:schemeClr val="tx1"/>
                </a:solidFill>
                <a:latin typeface="Calibri" panose="020F0502020204030204" pitchFamily="34" charset="0"/>
                <a:ea typeface="宋体" panose="02010600030101010101" pitchFamily="2" charset="-122"/>
              </a:defRPr>
            </a:lvl8pPr>
            <a:lvl9pPr marL="1828800" algn="ctr" defTabSz="1068070" rtl="0" fontAlgn="base">
              <a:spcBef>
                <a:spcPct val="0"/>
              </a:spcBef>
              <a:spcAft>
                <a:spcPct val="0"/>
              </a:spcAft>
              <a:defRPr sz="5100">
                <a:solidFill>
                  <a:schemeClr val="tx1"/>
                </a:solidFill>
                <a:latin typeface="Calibri" panose="020F0502020204030204" pitchFamily="34" charset="0"/>
                <a:ea typeface="宋体" panose="02010600030101010101" pitchFamily="2" charset="-122"/>
              </a:defRPr>
            </a:lvl9pPr>
          </a:lstStyle>
          <a:p>
            <a:r>
              <a:rPr lang="en-US" altLang="zh-CN" sz="2800" b="1" dirty="0" smtClean="0">
                <a:solidFill>
                  <a:srgbClr val="800000"/>
                </a:solidFill>
                <a:effectLst>
                  <a:outerShdw blurRad="38100" dist="38100" dir="2700000" algn="tl">
                    <a:srgbClr val="000000">
                      <a:alpha val="43137"/>
                    </a:srgbClr>
                  </a:outerShdw>
                </a:effectLst>
                <a:latin typeface="Arial"/>
                <a:ea typeface="黑体"/>
                <a:cs typeface="Arial"/>
              </a:rPr>
              <a:t>The organization structure of CAADI</a:t>
            </a:r>
            <a:endParaRPr lang="zh-CN" altLang="en-US" sz="2800" b="1" dirty="0">
              <a:solidFill>
                <a:srgbClr val="800000"/>
              </a:solidFill>
              <a:latin typeface="Arial"/>
              <a:ea typeface="黑体"/>
              <a:cs typeface="Arial"/>
            </a:endParaRPr>
          </a:p>
        </p:txBody>
      </p:sp>
      <p:grpSp>
        <p:nvGrpSpPr>
          <p:cNvPr id="6" name="组合 5"/>
          <p:cNvGrpSpPr/>
          <p:nvPr/>
        </p:nvGrpSpPr>
        <p:grpSpPr>
          <a:xfrm>
            <a:off x="396280" y="1806491"/>
            <a:ext cx="10254876" cy="5094311"/>
            <a:chOff x="396280" y="1272643"/>
            <a:chExt cx="10254876" cy="5371346"/>
          </a:xfrm>
        </p:grpSpPr>
        <p:sp>
          <p:nvSpPr>
            <p:cNvPr id="3" name="矩形 2"/>
            <p:cNvSpPr/>
            <p:nvPr/>
          </p:nvSpPr>
          <p:spPr>
            <a:xfrm>
              <a:off x="5373711" y="1842339"/>
              <a:ext cx="279153" cy="4624680"/>
            </a:xfrm>
            <a:prstGeom prst="rect">
              <a:avLst/>
            </a:prstGeom>
            <a:solidFill>
              <a:srgbClr val="33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 name="直接连接符 30"/>
            <p:cNvCxnSpPr/>
            <p:nvPr/>
          </p:nvCxnSpPr>
          <p:spPr>
            <a:xfrm>
              <a:off x="7068990" y="2556495"/>
              <a:ext cx="744114" cy="0"/>
            </a:xfrm>
            <a:prstGeom prst="line">
              <a:avLst/>
            </a:prstGeom>
            <a:ln w="190500">
              <a:solidFill>
                <a:srgbClr val="3366CC"/>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3108550" y="2579878"/>
              <a:ext cx="744114" cy="0"/>
            </a:xfrm>
            <a:prstGeom prst="line">
              <a:avLst/>
            </a:prstGeom>
            <a:ln w="190500">
              <a:solidFill>
                <a:srgbClr val="3366CC"/>
              </a:solidFill>
            </a:ln>
          </p:spPr>
          <p:style>
            <a:lnRef idx="1">
              <a:schemeClr val="accent1"/>
            </a:lnRef>
            <a:fillRef idx="0">
              <a:schemeClr val="accent1"/>
            </a:fillRef>
            <a:effectRef idx="0">
              <a:schemeClr val="accent1"/>
            </a:effectRef>
            <a:fontRef idx="minor">
              <a:schemeClr val="tx1"/>
            </a:fontRef>
          </p:style>
        </p:cxnSp>
        <p:sp>
          <p:nvSpPr>
            <p:cNvPr id="4" name="Text Box 30"/>
            <p:cNvSpPr txBox="1">
              <a:spLocks noChangeArrowheads="1"/>
            </p:cNvSpPr>
            <p:nvPr/>
          </p:nvSpPr>
          <p:spPr bwMode="auto">
            <a:xfrm>
              <a:off x="3775878" y="1272643"/>
              <a:ext cx="3389154" cy="538916"/>
            </a:xfrm>
            <a:prstGeom prst="rect">
              <a:avLst/>
            </a:prstGeom>
            <a:gradFill rotWithShape="1">
              <a:gsLst>
                <a:gs pos="0">
                  <a:srgbClr val="76765E"/>
                </a:gs>
                <a:gs pos="50000">
                  <a:srgbClr val="FFFFCC"/>
                </a:gs>
                <a:gs pos="100000">
                  <a:srgbClr val="76765E"/>
                </a:gs>
              </a:gsLst>
              <a:lin ang="5400000" scaled="1"/>
            </a:gradFill>
            <a:ln w="9525">
              <a:solidFill>
                <a:schemeClr val="tx1"/>
              </a:solidFill>
              <a:miter lim="800000"/>
              <a:headEnd/>
              <a:tailEnd/>
            </a:ln>
          </p:spPr>
          <p:txBody>
            <a:bodyPr wrap="none" lIns="106985" tIns="53492" rIns="106985" bIns="53492">
              <a:spAutoFit/>
            </a:bodyPr>
            <a:lstStyle/>
            <a:p>
              <a:pPr eaLnBrk="1" hangingPunct="1"/>
              <a:r>
                <a:rPr lang="en-US" altLang="zh-CN" sz="2800" dirty="0">
                  <a:solidFill>
                    <a:srgbClr val="000090"/>
                  </a:solidFill>
                  <a:latin typeface="Arial"/>
                  <a:ea typeface="华文楷体" panose="02010600040101010101" pitchFamily="2" charset="-122"/>
                  <a:cs typeface="Arial"/>
                </a:rPr>
                <a:t>Steering Committee</a:t>
              </a:r>
            </a:p>
          </p:txBody>
        </p:sp>
        <p:sp>
          <p:nvSpPr>
            <p:cNvPr id="5" name="Text Box 30"/>
            <p:cNvSpPr txBox="1">
              <a:spLocks noChangeArrowheads="1"/>
            </p:cNvSpPr>
            <p:nvPr/>
          </p:nvSpPr>
          <p:spPr bwMode="auto">
            <a:xfrm>
              <a:off x="7471432" y="2338327"/>
              <a:ext cx="3179724" cy="431194"/>
            </a:xfrm>
            <a:prstGeom prst="rect">
              <a:avLst/>
            </a:prstGeom>
            <a:gradFill rotWithShape="1">
              <a:gsLst>
                <a:gs pos="0">
                  <a:srgbClr val="76765E"/>
                </a:gs>
                <a:gs pos="50000">
                  <a:srgbClr val="FFFFCC"/>
                </a:gs>
                <a:gs pos="100000">
                  <a:srgbClr val="76765E"/>
                </a:gs>
              </a:gsLst>
              <a:lin ang="5400000" scaled="1"/>
            </a:gradFill>
            <a:ln w="9525">
              <a:solidFill>
                <a:schemeClr val="tx1"/>
              </a:solidFill>
              <a:miter lim="800000"/>
              <a:headEnd/>
              <a:tailEnd/>
            </a:ln>
          </p:spPr>
          <p:txBody>
            <a:bodyPr wrap="none" lIns="106985" tIns="53492" rIns="106985" bIns="53492">
              <a:spAutoFit/>
            </a:bodyPr>
            <a:lstStyle/>
            <a:p>
              <a:pPr eaLnBrk="1" hangingPunct="1"/>
              <a:r>
                <a:rPr lang="en-US" altLang="zh-CN" dirty="0">
                  <a:solidFill>
                    <a:srgbClr val="000090"/>
                  </a:solidFill>
                  <a:latin typeface="Arial"/>
                  <a:ea typeface="华文楷体" panose="02010600040101010101" pitchFamily="2" charset="-122"/>
                  <a:cs typeface="Arial"/>
                </a:rPr>
                <a:t>Scientific Advisory Board</a:t>
              </a:r>
            </a:p>
          </p:txBody>
        </p:sp>
        <p:sp>
          <p:nvSpPr>
            <p:cNvPr id="13" name="Text Box 30"/>
            <p:cNvSpPr txBox="1">
              <a:spLocks noChangeArrowheads="1"/>
            </p:cNvSpPr>
            <p:nvPr/>
          </p:nvSpPr>
          <p:spPr bwMode="auto">
            <a:xfrm>
              <a:off x="6804992" y="3564606"/>
              <a:ext cx="2952000" cy="461972"/>
            </a:xfrm>
            <a:prstGeom prst="rect">
              <a:avLst/>
            </a:prstGeom>
            <a:gradFill rotWithShape="1">
              <a:gsLst>
                <a:gs pos="0">
                  <a:srgbClr val="76765E"/>
                </a:gs>
                <a:gs pos="50000">
                  <a:srgbClr val="FFFFCC"/>
                </a:gs>
                <a:gs pos="100000">
                  <a:srgbClr val="76765E"/>
                </a:gs>
              </a:gsLst>
              <a:lin ang="5400000" scaled="1"/>
            </a:gradFill>
            <a:ln w="9525">
              <a:solidFill>
                <a:schemeClr val="tx1"/>
              </a:solidFill>
              <a:miter lim="800000"/>
              <a:headEnd/>
              <a:tailEnd/>
            </a:ln>
          </p:spPr>
          <p:txBody>
            <a:bodyPr wrap="square" lIns="106985" tIns="53492" rIns="106985" bIns="53492">
              <a:spAutoFit/>
            </a:bodyPr>
            <a:lstStyle/>
            <a:p>
              <a:pPr eaLnBrk="1" hangingPunct="1"/>
              <a:r>
                <a:rPr lang="en-US" altLang="zh-CN" sz="2300" b="1" dirty="0">
                  <a:solidFill>
                    <a:srgbClr val="000090"/>
                  </a:solidFill>
                  <a:latin typeface="Arial"/>
                  <a:ea typeface="华文楷体" panose="02010600040101010101" pitchFamily="2" charset="-122"/>
                  <a:cs typeface="Arial"/>
                </a:rPr>
                <a:t>   </a:t>
              </a:r>
              <a:r>
                <a:rPr lang="en-US" altLang="zh-CN" sz="2300" dirty="0">
                  <a:solidFill>
                    <a:srgbClr val="000090"/>
                  </a:solidFill>
                  <a:latin typeface="Arial"/>
                  <a:ea typeface="华文楷体" panose="02010600040101010101" pitchFamily="2" charset="-122"/>
                  <a:cs typeface="Arial"/>
                </a:rPr>
                <a:t>Genetics Core</a:t>
              </a:r>
            </a:p>
          </p:txBody>
        </p:sp>
        <p:sp>
          <p:nvSpPr>
            <p:cNvPr id="15" name="Text Box 30"/>
            <p:cNvSpPr txBox="1">
              <a:spLocks noChangeArrowheads="1"/>
            </p:cNvSpPr>
            <p:nvPr/>
          </p:nvSpPr>
          <p:spPr bwMode="auto">
            <a:xfrm>
              <a:off x="6804992" y="4428702"/>
              <a:ext cx="2952000" cy="461972"/>
            </a:xfrm>
            <a:prstGeom prst="rect">
              <a:avLst/>
            </a:prstGeom>
            <a:gradFill rotWithShape="1">
              <a:gsLst>
                <a:gs pos="0">
                  <a:srgbClr val="76765E"/>
                </a:gs>
                <a:gs pos="50000">
                  <a:srgbClr val="FFFFCC"/>
                </a:gs>
                <a:gs pos="100000">
                  <a:srgbClr val="76765E"/>
                </a:gs>
              </a:gsLst>
              <a:lin ang="5400000" scaled="1"/>
            </a:gradFill>
            <a:ln w="9525">
              <a:solidFill>
                <a:schemeClr val="tx1"/>
              </a:solidFill>
              <a:miter lim="800000"/>
              <a:headEnd/>
              <a:tailEnd/>
            </a:ln>
          </p:spPr>
          <p:txBody>
            <a:bodyPr wrap="square" lIns="106985" tIns="53492" rIns="106985" bIns="53492">
              <a:spAutoFit/>
            </a:bodyPr>
            <a:lstStyle/>
            <a:p>
              <a:pPr eaLnBrk="1" hangingPunct="1"/>
              <a:r>
                <a:rPr lang="en-US" altLang="zh-CN" sz="2300" b="1" dirty="0">
                  <a:solidFill>
                    <a:srgbClr val="000090"/>
                  </a:solidFill>
                  <a:latin typeface="Arial"/>
                  <a:ea typeface="华文楷体" panose="02010600040101010101" pitchFamily="2" charset="-122"/>
                  <a:cs typeface="Arial"/>
                </a:rPr>
                <a:t>    </a:t>
              </a:r>
              <a:r>
                <a:rPr lang="en-US" altLang="zh-CN" sz="2300" dirty="0">
                  <a:solidFill>
                    <a:srgbClr val="000090"/>
                  </a:solidFill>
                  <a:latin typeface="Arial"/>
                  <a:ea typeface="华文楷体" panose="02010600040101010101" pitchFamily="2" charset="-122"/>
                  <a:cs typeface="Arial"/>
                </a:rPr>
                <a:t>Imaging Core</a:t>
              </a:r>
            </a:p>
          </p:txBody>
        </p:sp>
        <p:sp>
          <p:nvSpPr>
            <p:cNvPr id="16" name="Text Box 30"/>
            <p:cNvSpPr txBox="1">
              <a:spLocks noChangeArrowheads="1"/>
            </p:cNvSpPr>
            <p:nvPr/>
          </p:nvSpPr>
          <p:spPr bwMode="auto">
            <a:xfrm>
              <a:off x="6804992" y="5292798"/>
              <a:ext cx="2952000" cy="461972"/>
            </a:xfrm>
            <a:prstGeom prst="rect">
              <a:avLst/>
            </a:prstGeom>
            <a:gradFill rotWithShape="1">
              <a:gsLst>
                <a:gs pos="0">
                  <a:srgbClr val="76765E"/>
                </a:gs>
                <a:gs pos="50000">
                  <a:srgbClr val="FFFFCC"/>
                </a:gs>
                <a:gs pos="100000">
                  <a:srgbClr val="76765E"/>
                </a:gs>
              </a:gsLst>
              <a:lin ang="5400000" scaled="1"/>
            </a:gradFill>
            <a:ln w="9525">
              <a:solidFill>
                <a:schemeClr val="tx1"/>
              </a:solidFill>
              <a:miter lim="800000"/>
              <a:headEnd/>
              <a:tailEnd/>
            </a:ln>
          </p:spPr>
          <p:txBody>
            <a:bodyPr wrap="square" lIns="106985" tIns="53492" rIns="106985" bIns="53492">
              <a:spAutoFit/>
            </a:bodyPr>
            <a:lstStyle/>
            <a:p>
              <a:pPr eaLnBrk="1" hangingPunct="1"/>
              <a:r>
                <a:rPr lang="en-US" altLang="zh-CN" sz="2300" b="1" dirty="0">
                  <a:solidFill>
                    <a:srgbClr val="000090"/>
                  </a:solidFill>
                  <a:latin typeface="Arial"/>
                  <a:ea typeface="华文楷体" panose="02010600040101010101" pitchFamily="2" charset="-122"/>
                  <a:cs typeface="Arial"/>
                </a:rPr>
                <a:t>  </a:t>
              </a:r>
              <a:r>
                <a:rPr lang="en-US" altLang="zh-CN" sz="2300" dirty="0">
                  <a:solidFill>
                    <a:srgbClr val="000090"/>
                  </a:solidFill>
                  <a:latin typeface="Arial"/>
                  <a:ea typeface="华文楷体" panose="02010600040101010101" pitchFamily="2" charset="-122"/>
                  <a:cs typeface="Arial"/>
                </a:rPr>
                <a:t>Neuropath Core</a:t>
              </a:r>
            </a:p>
          </p:txBody>
        </p:sp>
        <p:sp>
          <p:nvSpPr>
            <p:cNvPr id="18" name="Text Box 30"/>
            <p:cNvSpPr txBox="1">
              <a:spLocks noChangeArrowheads="1"/>
            </p:cNvSpPr>
            <p:nvPr/>
          </p:nvSpPr>
          <p:spPr bwMode="auto">
            <a:xfrm>
              <a:off x="1260704" y="5292798"/>
              <a:ext cx="2952000" cy="487095"/>
            </a:xfrm>
            <a:prstGeom prst="rect">
              <a:avLst/>
            </a:prstGeom>
            <a:gradFill rotWithShape="1">
              <a:gsLst>
                <a:gs pos="0">
                  <a:srgbClr val="76765E"/>
                </a:gs>
                <a:gs pos="50000">
                  <a:srgbClr val="FFFFCC"/>
                </a:gs>
                <a:gs pos="100000">
                  <a:srgbClr val="76765E"/>
                </a:gs>
              </a:gsLst>
              <a:lin ang="5400000" scaled="1"/>
            </a:gradFill>
            <a:ln w="9525">
              <a:solidFill>
                <a:schemeClr val="tx1"/>
              </a:solidFill>
              <a:miter lim="800000"/>
              <a:headEnd/>
              <a:tailEnd/>
            </a:ln>
          </p:spPr>
          <p:txBody>
            <a:bodyPr wrap="square" lIns="106985" tIns="53492" rIns="106985" bIns="53492">
              <a:spAutoFit/>
            </a:bodyPr>
            <a:lstStyle/>
            <a:p>
              <a:pPr eaLnBrk="1" hangingPunct="1"/>
              <a:r>
                <a:rPr lang="en-US" altLang="zh-CN" sz="2300" b="1" dirty="0">
                  <a:solidFill>
                    <a:srgbClr val="000090"/>
                  </a:solidFill>
                  <a:latin typeface="Arial"/>
                  <a:ea typeface="华文楷体" panose="02010600040101010101" pitchFamily="2" charset="-122"/>
                  <a:cs typeface="Arial"/>
                </a:rPr>
                <a:t>  </a:t>
              </a:r>
              <a:r>
                <a:rPr lang="en-US" altLang="zh-CN" sz="2000" dirty="0">
                  <a:solidFill>
                    <a:srgbClr val="000090"/>
                  </a:solidFill>
                  <a:latin typeface="Arial"/>
                  <a:ea typeface="华文楷体" panose="02010600040101010101" pitchFamily="2" charset="-122"/>
                  <a:cs typeface="Arial"/>
                </a:rPr>
                <a:t>Biomarker </a:t>
              </a:r>
              <a:r>
                <a:rPr lang="en-US" altLang="zh-CN" sz="2000" dirty="0" smtClean="0">
                  <a:solidFill>
                    <a:srgbClr val="000090"/>
                  </a:solidFill>
                  <a:latin typeface="Arial"/>
                  <a:ea typeface="华文楷体" panose="02010600040101010101" pitchFamily="2" charset="-122"/>
                  <a:cs typeface="Arial"/>
                </a:rPr>
                <a:t>Core/data</a:t>
              </a:r>
              <a:endParaRPr lang="en-US" altLang="zh-CN" sz="2000" dirty="0">
                <a:solidFill>
                  <a:srgbClr val="000090"/>
                </a:solidFill>
                <a:latin typeface="Arial"/>
                <a:ea typeface="华文楷体" panose="02010600040101010101" pitchFamily="2" charset="-122"/>
                <a:cs typeface="Arial"/>
              </a:endParaRPr>
            </a:p>
          </p:txBody>
        </p:sp>
        <p:sp>
          <p:nvSpPr>
            <p:cNvPr id="19" name="Text Box 30"/>
            <p:cNvSpPr txBox="1">
              <a:spLocks noChangeArrowheads="1"/>
            </p:cNvSpPr>
            <p:nvPr/>
          </p:nvSpPr>
          <p:spPr bwMode="auto">
            <a:xfrm>
              <a:off x="1260704" y="6156894"/>
              <a:ext cx="2952000" cy="487095"/>
            </a:xfrm>
            <a:prstGeom prst="rect">
              <a:avLst/>
            </a:prstGeom>
            <a:gradFill rotWithShape="1">
              <a:gsLst>
                <a:gs pos="0">
                  <a:srgbClr val="76765E"/>
                </a:gs>
                <a:gs pos="50000">
                  <a:srgbClr val="FFFFCC"/>
                </a:gs>
                <a:gs pos="100000">
                  <a:srgbClr val="76765E"/>
                </a:gs>
              </a:gsLst>
              <a:lin ang="5400000" scaled="1"/>
            </a:gradFill>
            <a:ln w="9525">
              <a:solidFill>
                <a:schemeClr val="tx1"/>
              </a:solidFill>
              <a:miter lim="800000"/>
              <a:headEnd/>
              <a:tailEnd/>
            </a:ln>
          </p:spPr>
          <p:txBody>
            <a:bodyPr wrap="square" lIns="106985" tIns="53492" rIns="106985" bIns="53492">
              <a:spAutoFit/>
            </a:bodyPr>
            <a:lstStyle/>
            <a:p>
              <a:r>
                <a:rPr lang="en-US" altLang="zh-CN" sz="2300" dirty="0">
                  <a:solidFill>
                    <a:srgbClr val="000090"/>
                  </a:solidFill>
                  <a:latin typeface="Arial"/>
                  <a:ea typeface="华文楷体" panose="02010600040101010101" pitchFamily="2" charset="-122"/>
                  <a:cs typeface="Arial"/>
                </a:rPr>
                <a:t> </a:t>
              </a:r>
              <a:r>
                <a:rPr lang="en-US" altLang="zh-CN" sz="2300" dirty="0" smtClean="0">
                  <a:solidFill>
                    <a:srgbClr val="000090"/>
                  </a:solidFill>
                  <a:latin typeface="Arial"/>
                  <a:ea typeface="华文楷体" panose="02010600040101010101" pitchFamily="2" charset="-122"/>
                  <a:cs typeface="Arial"/>
                </a:rPr>
                <a:t>PI laboratories</a:t>
              </a:r>
              <a:endParaRPr lang="en-US" altLang="zh-CN" sz="2300" dirty="0">
                <a:solidFill>
                  <a:srgbClr val="000090"/>
                </a:solidFill>
                <a:latin typeface="Arial"/>
                <a:ea typeface="华文楷体" panose="02010600040101010101" pitchFamily="2" charset="-122"/>
                <a:cs typeface="Arial"/>
              </a:endParaRPr>
            </a:p>
          </p:txBody>
        </p:sp>
        <p:sp>
          <p:nvSpPr>
            <p:cNvPr id="20" name="Text Box 30"/>
            <p:cNvSpPr txBox="1">
              <a:spLocks noChangeArrowheads="1"/>
            </p:cNvSpPr>
            <p:nvPr/>
          </p:nvSpPr>
          <p:spPr bwMode="auto">
            <a:xfrm>
              <a:off x="1260704" y="3564606"/>
              <a:ext cx="2879992" cy="461972"/>
            </a:xfrm>
            <a:prstGeom prst="rect">
              <a:avLst/>
            </a:prstGeom>
            <a:gradFill rotWithShape="1">
              <a:gsLst>
                <a:gs pos="0">
                  <a:srgbClr val="76765E"/>
                </a:gs>
                <a:gs pos="50000">
                  <a:srgbClr val="FFFFCC"/>
                </a:gs>
                <a:gs pos="100000">
                  <a:srgbClr val="76765E"/>
                </a:gs>
              </a:gsLst>
              <a:lin ang="5400000" scaled="1"/>
            </a:gradFill>
            <a:ln w="9525">
              <a:solidFill>
                <a:schemeClr val="tx1"/>
              </a:solidFill>
              <a:miter lim="800000"/>
              <a:headEnd/>
              <a:tailEnd/>
            </a:ln>
          </p:spPr>
          <p:txBody>
            <a:bodyPr wrap="square" lIns="106985" tIns="53492" rIns="106985" bIns="53492">
              <a:spAutoFit/>
            </a:bodyPr>
            <a:lstStyle/>
            <a:p>
              <a:pPr eaLnBrk="1" hangingPunct="1"/>
              <a:r>
                <a:rPr lang="en-US" altLang="zh-CN" sz="2300" b="1" dirty="0">
                  <a:solidFill>
                    <a:srgbClr val="000090"/>
                  </a:solidFill>
                  <a:latin typeface="Arial"/>
                  <a:ea typeface="华文楷体" panose="02010600040101010101" pitchFamily="2" charset="-122"/>
                  <a:cs typeface="Arial"/>
                </a:rPr>
                <a:t>    </a:t>
              </a:r>
              <a:r>
                <a:rPr lang="en-US" altLang="zh-CN" sz="2300" dirty="0">
                  <a:solidFill>
                    <a:srgbClr val="000090"/>
                  </a:solidFill>
                  <a:latin typeface="Arial"/>
                  <a:ea typeface="华文楷体" panose="02010600040101010101" pitchFamily="2" charset="-122"/>
                  <a:cs typeface="Arial"/>
                </a:rPr>
                <a:t>Clinical Core</a:t>
              </a:r>
            </a:p>
          </p:txBody>
        </p:sp>
        <p:sp>
          <p:nvSpPr>
            <p:cNvPr id="35" name="右箭头 34"/>
            <p:cNvSpPr/>
            <p:nvPr/>
          </p:nvSpPr>
          <p:spPr>
            <a:xfrm rot="10800000">
              <a:off x="4241700" y="3636614"/>
              <a:ext cx="1138495" cy="329335"/>
            </a:xfrm>
            <a:prstGeom prst="rightArrow">
              <a:avLst/>
            </a:prstGeom>
            <a:solidFill>
              <a:srgbClr val="3366CC"/>
            </a:solidFill>
            <a:ln>
              <a:solidFill>
                <a:srgbClr val="3366CC"/>
              </a:solidFill>
            </a:ln>
          </p:spPr>
          <p:style>
            <a:lnRef idx="2">
              <a:schemeClr val="accent1">
                <a:shade val="50000"/>
              </a:schemeClr>
            </a:lnRef>
            <a:fillRef idx="1">
              <a:schemeClr val="accent1"/>
            </a:fillRef>
            <a:effectRef idx="0">
              <a:schemeClr val="accent1"/>
            </a:effectRef>
            <a:fontRef idx="minor">
              <a:schemeClr val="lt1"/>
            </a:fontRef>
          </p:style>
          <p:txBody>
            <a:bodyPr lIns="106985" tIns="53492" rIns="106985" bIns="53492" rtlCol="0" anchor="ctr"/>
            <a:lstStyle/>
            <a:p>
              <a:pPr algn="ctr"/>
              <a:endParaRPr lang="en-US">
                <a:latin typeface="华文楷体" panose="02010600040101010101" pitchFamily="2" charset="-122"/>
                <a:ea typeface="华文楷体" panose="02010600040101010101" pitchFamily="2" charset="-122"/>
              </a:endParaRPr>
            </a:p>
          </p:txBody>
        </p:sp>
        <p:sp>
          <p:nvSpPr>
            <p:cNvPr id="36" name="右箭头 35"/>
            <p:cNvSpPr/>
            <p:nvPr/>
          </p:nvSpPr>
          <p:spPr>
            <a:xfrm rot="10800000">
              <a:off x="4235216" y="4572718"/>
              <a:ext cx="1138495" cy="329335"/>
            </a:xfrm>
            <a:prstGeom prst="rightArrow">
              <a:avLst/>
            </a:prstGeom>
            <a:solidFill>
              <a:srgbClr val="3366CC"/>
            </a:solidFill>
            <a:ln>
              <a:solidFill>
                <a:srgbClr val="3366CC"/>
              </a:solidFill>
            </a:ln>
          </p:spPr>
          <p:style>
            <a:lnRef idx="2">
              <a:schemeClr val="accent1">
                <a:shade val="50000"/>
              </a:schemeClr>
            </a:lnRef>
            <a:fillRef idx="1">
              <a:schemeClr val="accent1"/>
            </a:fillRef>
            <a:effectRef idx="0">
              <a:schemeClr val="accent1"/>
            </a:effectRef>
            <a:fontRef idx="minor">
              <a:schemeClr val="lt1"/>
            </a:fontRef>
          </p:style>
          <p:txBody>
            <a:bodyPr lIns="106985" tIns="53492" rIns="106985" bIns="53492" rtlCol="0" anchor="ctr"/>
            <a:lstStyle/>
            <a:p>
              <a:pPr algn="ctr"/>
              <a:endParaRPr lang="en-US">
                <a:latin typeface="华文楷体" panose="02010600040101010101" pitchFamily="2" charset="-122"/>
                <a:ea typeface="华文楷体" panose="02010600040101010101" pitchFamily="2" charset="-122"/>
              </a:endParaRPr>
            </a:p>
          </p:txBody>
        </p:sp>
        <p:sp>
          <p:nvSpPr>
            <p:cNvPr id="37" name="右箭头 36"/>
            <p:cNvSpPr/>
            <p:nvPr/>
          </p:nvSpPr>
          <p:spPr>
            <a:xfrm rot="10800000">
              <a:off x="4248184" y="5364806"/>
              <a:ext cx="1138495" cy="329335"/>
            </a:xfrm>
            <a:prstGeom prst="rightArrow">
              <a:avLst/>
            </a:prstGeom>
            <a:solidFill>
              <a:srgbClr val="3366CC"/>
            </a:solidFill>
            <a:ln>
              <a:solidFill>
                <a:srgbClr val="3366CC"/>
              </a:solidFill>
            </a:ln>
          </p:spPr>
          <p:style>
            <a:lnRef idx="2">
              <a:schemeClr val="accent1">
                <a:shade val="50000"/>
              </a:schemeClr>
            </a:lnRef>
            <a:fillRef idx="1">
              <a:schemeClr val="accent1"/>
            </a:fillRef>
            <a:effectRef idx="0">
              <a:schemeClr val="accent1"/>
            </a:effectRef>
            <a:fontRef idx="minor">
              <a:schemeClr val="lt1"/>
            </a:fontRef>
          </p:style>
          <p:txBody>
            <a:bodyPr lIns="106985" tIns="53492" rIns="106985" bIns="53492" rtlCol="0" anchor="ctr"/>
            <a:lstStyle/>
            <a:p>
              <a:pPr algn="ctr"/>
              <a:endParaRPr lang="en-US">
                <a:latin typeface="华文楷体" panose="02010600040101010101" pitchFamily="2" charset="-122"/>
                <a:ea typeface="华文楷体" panose="02010600040101010101" pitchFamily="2" charset="-122"/>
              </a:endParaRPr>
            </a:p>
          </p:txBody>
        </p:sp>
        <p:sp>
          <p:nvSpPr>
            <p:cNvPr id="38" name="右箭头 37"/>
            <p:cNvSpPr/>
            <p:nvPr/>
          </p:nvSpPr>
          <p:spPr>
            <a:xfrm rot="10800000">
              <a:off x="4241730" y="6228902"/>
              <a:ext cx="1138495" cy="329335"/>
            </a:xfrm>
            <a:prstGeom prst="rightArrow">
              <a:avLst/>
            </a:prstGeom>
            <a:solidFill>
              <a:srgbClr val="3366CC"/>
            </a:solidFill>
            <a:ln>
              <a:solidFill>
                <a:srgbClr val="3366CC"/>
              </a:solidFill>
            </a:ln>
          </p:spPr>
          <p:style>
            <a:lnRef idx="2">
              <a:schemeClr val="accent1">
                <a:shade val="50000"/>
              </a:schemeClr>
            </a:lnRef>
            <a:fillRef idx="1">
              <a:schemeClr val="accent1"/>
            </a:fillRef>
            <a:effectRef idx="0">
              <a:schemeClr val="accent1"/>
            </a:effectRef>
            <a:fontRef idx="minor">
              <a:schemeClr val="lt1"/>
            </a:fontRef>
          </p:style>
          <p:txBody>
            <a:bodyPr lIns="106985" tIns="53492" rIns="106985" bIns="53492" rtlCol="0" anchor="ctr"/>
            <a:lstStyle/>
            <a:p>
              <a:pPr algn="ctr"/>
              <a:endParaRPr lang="en-US">
                <a:latin typeface="华文楷体" panose="02010600040101010101" pitchFamily="2" charset="-122"/>
                <a:ea typeface="华文楷体" panose="02010600040101010101" pitchFamily="2" charset="-122"/>
              </a:endParaRPr>
            </a:p>
          </p:txBody>
        </p:sp>
        <p:sp>
          <p:nvSpPr>
            <p:cNvPr id="39" name="Text Box 30"/>
            <p:cNvSpPr txBox="1">
              <a:spLocks noChangeArrowheads="1"/>
            </p:cNvSpPr>
            <p:nvPr/>
          </p:nvSpPr>
          <p:spPr bwMode="auto">
            <a:xfrm>
              <a:off x="1260704" y="4500710"/>
              <a:ext cx="2879992" cy="461972"/>
            </a:xfrm>
            <a:prstGeom prst="rect">
              <a:avLst/>
            </a:prstGeom>
            <a:gradFill rotWithShape="1">
              <a:gsLst>
                <a:gs pos="0">
                  <a:srgbClr val="76765E"/>
                </a:gs>
                <a:gs pos="50000">
                  <a:srgbClr val="FFFFCC"/>
                </a:gs>
                <a:gs pos="100000">
                  <a:srgbClr val="76765E"/>
                </a:gs>
              </a:gsLst>
              <a:lin ang="5400000" scaled="1"/>
            </a:gradFill>
            <a:ln w="9525">
              <a:solidFill>
                <a:schemeClr val="tx1"/>
              </a:solidFill>
              <a:miter lim="800000"/>
              <a:headEnd/>
              <a:tailEnd/>
            </a:ln>
          </p:spPr>
          <p:txBody>
            <a:bodyPr wrap="square" lIns="106985" tIns="53492" rIns="106985" bIns="53492">
              <a:spAutoFit/>
            </a:bodyPr>
            <a:lstStyle/>
            <a:p>
              <a:r>
                <a:rPr lang="en-US" altLang="zh-CN" sz="2300" dirty="0">
                  <a:solidFill>
                    <a:srgbClr val="000090"/>
                  </a:solidFill>
                  <a:latin typeface="Arial"/>
                  <a:ea typeface="华文楷体" panose="02010600040101010101" pitchFamily="2" charset="-122"/>
                  <a:cs typeface="Arial"/>
                </a:rPr>
                <a:t>Senior Community</a:t>
              </a:r>
            </a:p>
          </p:txBody>
        </p:sp>
        <p:sp>
          <p:nvSpPr>
            <p:cNvPr id="40" name="Text Box 30"/>
            <p:cNvSpPr txBox="1">
              <a:spLocks noChangeArrowheads="1"/>
            </p:cNvSpPr>
            <p:nvPr/>
          </p:nvSpPr>
          <p:spPr bwMode="auto">
            <a:xfrm>
              <a:off x="6804992" y="6156894"/>
              <a:ext cx="2952328" cy="461972"/>
            </a:xfrm>
            <a:prstGeom prst="rect">
              <a:avLst/>
            </a:prstGeom>
            <a:gradFill rotWithShape="1">
              <a:gsLst>
                <a:gs pos="0">
                  <a:srgbClr val="76765E"/>
                </a:gs>
                <a:gs pos="50000">
                  <a:srgbClr val="FFFFCC"/>
                </a:gs>
                <a:gs pos="100000">
                  <a:srgbClr val="76765E"/>
                </a:gs>
              </a:gsLst>
              <a:lin ang="5400000" scaled="1"/>
            </a:gradFill>
            <a:ln w="9525">
              <a:solidFill>
                <a:schemeClr val="tx1"/>
              </a:solidFill>
              <a:miter lim="800000"/>
              <a:headEnd/>
              <a:tailEnd/>
            </a:ln>
          </p:spPr>
          <p:txBody>
            <a:bodyPr wrap="square" lIns="106985" tIns="53492" rIns="106985" bIns="53492">
              <a:spAutoFit/>
            </a:bodyPr>
            <a:lstStyle/>
            <a:p>
              <a:pPr eaLnBrk="1" hangingPunct="1"/>
              <a:r>
                <a:rPr lang="en-US" altLang="zh-CN" sz="2300" dirty="0">
                  <a:solidFill>
                    <a:srgbClr val="000090"/>
                  </a:solidFill>
                  <a:latin typeface="Arial"/>
                  <a:ea typeface="黑体"/>
                  <a:cs typeface="Arial"/>
                </a:rPr>
                <a:t>Translational Core</a:t>
              </a:r>
            </a:p>
          </p:txBody>
        </p:sp>
        <p:sp>
          <p:nvSpPr>
            <p:cNvPr id="25" name="Text Box 30"/>
            <p:cNvSpPr txBox="1">
              <a:spLocks noChangeArrowheads="1"/>
            </p:cNvSpPr>
            <p:nvPr/>
          </p:nvSpPr>
          <p:spPr bwMode="auto">
            <a:xfrm>
              <a:off x="3780656" y="2273860"/>
              <a:ext cx="3373881" cy="503320"/>
            </a:xfrm>
            <a:prstGeom prst="rect">
              <a:avLst/>
            </a:prstGeom>
            <a:gradFill rotWithShape="1">
              <a:gsLst>
                <a:gs pos="0">
                  <a:srgbClr val="76765E"/>
                </a:gs>
                <a:gs pos="50000">
                  <a:srgbClr val="FFFFCC"/>
                </a:gs>
                <a:gs pos="100000">
                  <a:srgbClr val="76765E"/>
                </a:gs>
              </a:gsLst>
              <a:lin ang="5400000" scaled="1"/>
            </a:gradFill>
            <a:ln w="9525">
              <a:solidFill>
                <a:schemeClr val="tx1"/>
              </a:solidFill>
              <a:miter lim="800000"/>
              <a:headEnd/>
              <a:tailEnd/>
            </a:ln>
          </p:spPr>
          <p:txBody>
            <a:bodyPr wrap="square" lIns="106985" tIns="53492" rIns="106985" bIns="53492">
              <a:spAutoFit/>
            </a:bodyPr>
            <a:lstStyle/>
            <a:p>
              <a:pPr eaLnBrk="1" hangingPunct="1"/>
              <a:r>
                <a:rPr lang="en-US" altLang="zh-CN" sz="2400" b="1" dirty="0">
                  <a:solidFill>
                    <a:srgbClr val="000090"/>
                  </a:solidFill>
                  <a:latin typeface="Arial"/>
                  <a:ea typeface="华文楷体" panose="02010600040101010101" pitchFamily="2" charset="-122"/>
                  <a:cs typeface="Arial"/>
                </a:rPr>
                <a:t>Scientific </a:t>
              </a:r>
              <a:r>
                <a:rPr lang="en-US" altLang="zh-CN" sz="2400" b="1" dirty="0" smtClean="0">
                  <a:solidFill>
                    <a:srgbClr val="000090"/>
                  </a:solidFill>
                  <a:latin typeface="Arial"/>
                  <a:ea typeface="华文楷体" panose="02010600040101010101" pitchFamily="2" charset="-122"/>
                  <a:cs typeface="Arial"/>
                </a:rPr>
                <a:t>Director(PI)</a:t>
              </a:r>
              <a:endParaRPr lang="en-US" altLang="zh-CN" sz="2400" b="1" dirty="0">
                <a:solidFill>
                  <a:srgbClr val="000090"/>
                </a:solidFill>
                <a:latin typeface="Arial"/>
                <a:ea typeface="华文楷体" panose="02010600040101010101" pitchFamily="2" charset="-122"/>
                <a:cs typeface="Arial"/>
              </a:endParaRPr>
            </a:p>
          </p:txBody>
        </p:sp>
        <p:sp>
          <p:nvSpPr>
            <p:cNvPr id="34" name="Text Box 30"/>
            <p:cNvSpPr txBox="1">
              <a:spLocks noChangeArrowheads="1"/>
            </p:cNvSpPr>
            <p:nvPr/>
          </p:nvSpPr>
          <p:spPr bwMode="auto">
            <a:xfrm>
              <a:off x="396280" y="2352070"/>
              <a:ext cx="2952328" cy="470601"/>
            </a:xfrm>
            <a:prstGeom prst="rect">
              <a:avLst/>
            </a:prstGeom>
            <a:gradFill rotWithShape="1">
              <a:gsLst>
                <a:gs pos="0">
                  <a:srgbClr val="76765E"/>
                </a:gs>
                <a:gs pos="50000">
                  <a:srgbClr val="FFFFCC"/>
                </a:gs>
                <a:gs pos="100000">
                  <a:srgbClr val="76765E"/>
                </a:gs>
              </a:gsLst>
              <a:lin ang="5400000" scaled="1"/>
            </a:gradFill>
            <a:ln w="9525">
              <a:solidFill>
                <a:schemeClr val="tx1"/>
              </a:solidFill>
              <a:miter lim="800000"/>
              <a:headEnd/>
              <a:tailEnd/>
            </a:ln>
          </p:spPr>
          <p:txBody>
            <a:bodyPr wrap="square" lIns="106985" tIns="53492" rIns="106985" bIns="53492">
              <a:spAutoFit/>
            </a:bodyPr>
            <a:lstStyle/>
            <a:p>
              <a:r>
                <a:rPr lang="en-US" altLang="zh-CN" dirty="0">
                  <a:solidFill>
                    <a:srgbClr val="000090"/>
                  </a:solidFill>
                  <a:latin typeface="Arial"/>
                  <a:ea typeface="华文楷体" panose="02010600040101010101" pitchFamily="2" charset="-122"/>
                  <a:cs typeface="Arial"/>
                </a:rPr>
                <a:t>Policy Advisory Board</a:t>
              </a:r>
            </a:p>
          </p:txBody>
        </p:sp>
        <p:sp>
          <p:nvSpPr>
            <p:cNvPr id="45" name="右箭头 44"/>
            <p:cNvSpPr/>
            <p:nvPr/>
          </p:nvSpPr>
          <p:spPr>
            <a:xfrm>
              <a:off x="5660013" y="3636614"/>
              <a:ext cx="1138495" cy="329335"/>
            </a:xfrm>
            <a:prstGeom prst="rightArrow">
              <a:avLst/>
            </a:prstGeom>
            <a:solidFill>
              <a:srgbClr val="3366CC"/>
            </a:solidFill>
            <a:ln>
              <a:solidFill>
                <a:srgbClr val="3366CC"/>
              </a:solidFill>
            </a:ln>
          </p:spPr>
          <p:style>
            <a:lnRef idx="2">
              <a:schemeClr val="accent1">
                <a:shade val="50000"/>
              </a:schemeClr>
            </a:lnRef>
            <a:fillRef idx="1">
              <a:schemeClr val="accent1"/>
            </a:fillRef>
            <a:effectRef idx="0">
              <a:schemeClr val="accent1"/>
            </a:effectRef>
            <a:fontRef idx="minor">
              <a:schemeClr val="lt1"/>
            </a:fontRef>
          </p:style>
          <p:txBody>
            <a:bodyPr lIns="106985" tIns="53492" rIns="106985" bIns="53492" rtlCol="0" anchor="ctr"/>
            <a:lstStyle/>
            <a:p>
              <a:pPr algn="ctr"/>
              <a:endParaRPr lang="en-US">
                <a:latin typeface="华文楷体" panose="02010600040101010101" pitchFamily="2" charset="-122"/>
                <a:ea typeface="华文楷体" panose="02010600040101010101" pitchFamily="2" charset="-122"/>
              </a:endParaRPr>
            </a:p>
          </p:txBody>
        </p:sp>
        <p:sp>
          <p:nvSpPr>
            <p:cNvPr id="46" name="右箭头 45"/>
            <p:cNvSpPr/>
            <p:nvPr/>
          </p:nvSpPr>
          <p:spPr>
            <a:xfrm>
              <a:off x="5653529" y="4572718"/>
              <a:ext cx="1138495" cy="329335"/>
            </a:xfrm>
            <a:prstGeom prst="rightArrow">
              <a:avLst/>
            </a:prstGeom>
            <a:solidFill>
              <a:srgbClr val="3366CC"/>
            </a:solidFill>
            <a:ln>
              <a:solidFill>
                <a:srgbClr val="3366CC"/>
              </a:solidFill>
            </a:ln>
          </p:spPr>
          <p:style>
            <a:lnRef idx="2">
              <a:schemeClr val="accent1">
                <a:shade val="50000"/>
              </a:schemeClr>
            </a:lnRef>
            <a:fillRef idx="1">
              <a:schemeClr val="accent1"/>
            </a:fillRef>
            <a:effectRef idx="0">
              <a:schemeClr val="accent1"/>
            </a:effectRef>
            <a:fontRef idx="minor">
              <a:schemeClr val="lt1"/>
            </a:fontRef>
          </p:style>
          <p:txBody>
            <a:bodyPr lIns="106985" tIns="53492" rIns="106985" bIns="53492" rtlCol="0" anchor="ctr"/>
            <a:lstStyle/>
            <a:p>
              <a:pPr algn="ctr"/>
              <a:endParaRPr lang="en-US">
                <a:latin typeface="华文楷体" panose="02010600040101010101" pitchFamily="2" charset="-122"/>
                <a:ea typeface="华文楷体" panose="02010600040101010101" pitchFamily="2" charset="-122"/>
              </a:endParaRPr>
            </a:p>
          </p:txBody>
        </p:sp>
        <p:sp>
          <p:nvSpPr>
            <p:cNvPr id="48" name="右箭头 47"/>
            <p:cNvSpPr/>
            <p:nvPr/>
          </p:nvSpPr>
          <p:spPr>
            <a:xfrm>
              <a:off x="5666497" y="6228902"/>
              <a:ext cx="1138495" cy="329335"/>
            </a:xfrm>
            <a:prstGeom prst="rightArrow">
              <a:avLst/>
            </a:prstGeom>
            <a:solidFill>
              <a:srgbClr val="3366CC"/>
            </a:solidFill>
            <a:ln>
              <a:solidFill>
                <a:srgbClr val="3366CC"/>
              </a:solidFill>
            </a:ln>
          </p:spPr>
          <p:style>
            <a:lnRef idx="2">
              <a:schemeClr val="accent1">
                <a:shade val="50000"/>
              </a:schemeClr>
            </a:lnRef>
            <a:fillRef idx="1">
              <a:schemeClr val="accent1"/>
            </a:fillRef>
            <a:effectRef idx="0">
              <a:schemeClr val="accent1"/>
            </a:effectRef>
            <a:fontRef idx="minor">
              <a:schemeClr val="lt1"/>
            </a:fontRef>
          </p:style>
          <p:txBody>
            <a:bodyPr lIns="106985" tIns="53492" rIns="106985" bIns="53492" rtlCol="0" anchor="ctr"/>
            <a:lstStyle/>
            <a:p>
              <a:pPr algn="ctr"/>
              <a:endParaRPr lang="en-US">
                <a:latin typeface="华文楷体" panose="02010600040101010101" pitchFamily="2" charset="-122"/>
                <a:ea typeface="华文楷体" panose="02010600040101010101" pitchFamily="2" charset="-122"/>
              </a:endParaRPr>
            </a:p>
          </p:txBody>
        </p:sp>
        <p:sp>
          <p:nvSpPr>
            <p:cNvPr id="49" name="右箭头 48"/>
            <p:cNvSpPr/>
            <p:nvPr/>
          </p:nvSpPr>
          <p:spPr>
            <a:xfrm>
              <a:off x="5652864" y="5364806"/>
              <a:ext cx="1138495" cy="329335"/>
            </a:xfrm>
            <a:prstGeom prst="rightArrow">
              <a:avLst/>
            </a:prstGeom>
            <a:solidFill>
              <a:srgbClr val="3366CC"/>
            </a:solidFill>
            <a:ln>
              <a:solidFill>
                <a:srgbClr val="3366CC"/>
              </a:solidFill>
            </a:ln>
          </p:spPr>
          <p:style>
            <a:lnRef idx="2">
              <a:schemeClr val="accent1">
                <a:shade val="50000"/>
              </a:schemeClr>
            </a:lnRef>
            <a:fillRef idx="1">
              <a:schemeClr val="accent1"/>
            </a:fillRef>
            <a:effectRef idx="0">
              <a:schemeClr val="accent1"/>
            </a:effectRef>
            <a:fontRef idx="minor">
              <a:schemeClr val="lt1"/>
            </a:fontRef>
          </p:style>
          <p:txBody>
            <a:bodyPr lIns="106985" tIns="53492" rIns="106985" bIns="53492" rtlCol="0" anchor="ctr"/>
            <a:lstStyle/>
            <a:p>
              <a:pPr algn="ctr"/>
              <a:endParaRPr lang="en-US">
                <a:latin typeface="华文楷体" panose="02010600040101010101" pitchFamily="2" charset="-122"/>
                <a:ea typeface="华文楷体" panose="02010600040101010101" pitchFamily="2" charset="-122"/>
              </a:endParaRPr>
            </a:p>
          </p:txBody>
        </p:sp>
      </p:grpSp>
    </p:spTree>
    <p:extLst>
      <p:ext uri="{BB962C8B-B14F-4D97-AF65-F5344CB8AC3E}">
        <p14:creationId xmlns:p14="http://schemas.microsoft.com/office/powerpoint/2010/main" val="74138424"/>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602185947"/>
  <p:tag name="MH_LIBRARY" val="GRAPHIC"/>
  <p:tag name="MH_TYPE" val="SubTitle"/>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60602184109"/>
  <p:tag name="MH_LIBRARY" val="GRAPHIC"/>
  <p:tag name="MH_TYPE" val="Text"/>
  <p:tag name="MH_ORDER" val="2"/>
</p:tagLst>
</file>

<file path=ppt/tags/tag11.xml><?xml version="1.0" encoding="utf-8"?>
<p:tagLst xmlns:a="http://schemas.openxmlformats.org/drawingml/2006/main" xmlns:r="http://schemas.openxmlformats.org/officeDocument/2006/relationships" xmlns:p="http://schemas.openxmlformats.org/presentationml/2006/main">
  <p:tag name="MH" val="20160602184109"/>
  <p:tag name="MH_LIBRARY" val="GRAPHIC"/>
  <p:tag name="MH_TYPE" val="Other"/>
  <p:tag name="MH_ORDER" val="5"/>
</p:tagLst>
</file>

<file path=ppt/tags/tag12.xml><?xml version="1.0" encoding="utf-8"?>
<p:tagLst xmlns:a="http://schemas.openxmlformats.org/drawingml/2006/main" xmlns:r="http://schemas.openxmlformats.org/officeDocument/2006/relationships" xmlns:p="http://schemas.openxmlformats.org/presentationml/2006/main">
  <p:tag name="MH" val="20160602184109"/>
  <p:tag name="MH_LIBRARY" val="GRAPHIC"/>
  <p:tag name="MH_TYPE" val="Other"/>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0602184109"/>
  <p:tag name="MH_LIBRARY" val="GRAPHIC"/>
  <p:tag name="MH_TYPE" val="Other"/>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60602184109"/>
  <p:tag name="MH_LIBRARY" val="GRAPHIC"/>
  <p:tag name="MH_TYPE" val="Other"/>
  <p:tag name="MH_ORDER" val="5"/>
</p:tagLst>
</file>

<file path=ppt/tags/tag15.xml><?xml version="1.0" encoding="utf-8"?>
<p:tagLst xmlns:a="http://schemas.openxmlformats.org/drawingml/2006/main" xmlns:r="http://schemas.openxmlformats.org/officeDocument/2006/relationships" xmlns:p="http://schemas.openxmlformats.org/presentationml/2006/main">
  <p:tag name="MH" val="20160602184109"/>
  <p:tag name="MH_LIBRARY" val="GRAPHIC"/>
  <p:tag name="MH_TYPE" val="Other"/>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60602184109"/>
  <p:tag name="MH_LIBRARY" val="GRAPHIC"/>
  <p:tag name="MH_TYPE" val="Other"/>
  <p:tag name="MH_ORDER" val="2"/>
</p:tagLst>
</file>

<file path=ppt/tags/tag17.xml><?xml version="1.0" encoding="utf-8"?>
<p:tagLst xmlns:a="http://schemas.openxmlformats.org/drawingml/2006/main" xmlns:r="http://schemas.openxmlformats.org/officeDocument/2006/relationships" xmlns:p="http://schemas.openxmlformats.org/presentationml/2006/main">
  <p:tag name="MH" val="20160602184109"/>
  <p:tag name="MH_LIBRARY" val="GRAPHIC"/>
  <p:tag name="MH_TYPE" val="Other"/>
  <p:tag name="MH_ORDER" val="5"/>
</p:tagLst>
</file>

<file path=ppt/tags/tag18.xml><?xml version="1.0" encoding="utf-8"?>
<p:tagLst xmlns:a="http://schemas.openxmlformats.org/drawingml/2006/main" xmlns:r="http://schemas.openxmlformats.org/officeDocument/2006/relationships" xmlns:p="http://schemas.openxmlformats.org/presentationml/2006/main">
  <p:tag name="MH" val="20160602174327"/>
  <p:tag name="MH_LIBRARY" val="GRAPHIC"/>
  <p:tag name="MH_ORDER" val="Freeform 11"/>
</p:tagLst>
</file>

<file path=ppt/tags/tag19.xml><?xml version="1.0" encoding="utf-8"?>
<p:tagLst xmlns:a="http://schemas.openxmlformats.org/drawingml/2006/main" xmlns:r="http://schemas.openxmlformats.org/officeDocument/2006/relationships" xmlns:p="http://schemas.openxmlformats.org/presentationml/2006/main">
  <p:tag name="MH" val="20160602174327"/>
  <p:tag name="MH_LIBRARY" val="GRAPHIC"/>
  <p:tag name="MH_ORDER" val="GT1"/>
</p:tagLst>
</file>

<file path=ppt/tags/tag2.xml><?xml version="1.0" encoding="utf-8"?>
<p:tagLst xmlns:a="http://schemas.openxmlformats.org/drawingml/2006/main" xmlns:r="http://schemas.openxmlformats.org/officeDocument/2006/relationships" xmlns:p="http://schemas.openxmlformats.org/presentationml/2006/main">
  <p:tag name="MH" val="20160602185947"/>
  <p:tag name="MH_LIBRARY" val="GRAPHIC"/>
  <p:tag name="MH_TYPE" val="SubTitle"/>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60602174327"/>
  <p:tag name="MH_LIBRARY" val="GRAPHIC"/>
  <p:tag name="MH_ORDER" val="Freeform 12"/>
</p:tagLst>
</file>

<file path=ppt/tags/tag21.xml><?xml version="1.0" encoding="utf-8"?>
<p:tagLst xmlns:a="http://schemas.openxmlformats.org/drawingml/2006/main" xmlns:r="http://schemas.openxmlformats.org/officeDocument/2006/relationships" xmlns:p="http://schemas.openxmlformats.org/presentationml/2006/main">
  <p:tag name="MH" val="20160602174327"/>
  <p:tag name="MH_LIBRARY" val="GRAPHIC"/>
  <p:tag name="MH_ORDER" val="GT1"/>
</p:tagLst>
</file>

<file path=ppt/tags/tag22.xml><?xml version="1.0" encoding="utf-8"?>
<p:tagLst xmlns:a="http://schemas.openxmlformats.org/drawingml/2006/main" xmlns:r="http://schemas.openxmlformats.org/officeDocument/2006/relationships" xmlns:p="http://schemas.openxmlformats.org/presentationml/2006/main">
  <p:tag name="MH" val="20160602174327"/>
  <p:tag name="MH_LIBRARY" val="GRAPHIC"/>
  <p:tag name="MH_ORDER" val="Freeform 14"/>
</p:tagLst>
</file>

<file path=ppt/tags/tag23.xml><?xml version="1.0" encoding="utf-8"?>
<p:tagLst xmlns:a="http://schemas.openxmlformats.org/drawingml/2006/main" xmlns:r="http://schemas.openxmlformats.org/officeDocument/2006/relationships" xmlns:p="http://schemas.openxmlformats.org/presentationml/2006/main">
  <p:tag name="MH" val="20160602174327"/>
  <p:tag name="MH_LIBRARY" val="GRAPHIC"/>
  <p:tag name="MH_ORDER" val="GT1"/>
</p:tagLst>
</file>

<file path=ppt/tags/tag24.xml><?xml version="1.0" encoding="utf-8"?>
<p:tagLst xmlns:a="http://schemas.openxmlformats.org/drawingml/2006/main" xmlns:r="http://schemas.openxmlformats.org/officeDocument/2006/relationships" xmlns:p="http://schemas.openxmlformats.org/presentationml/2006/main">
  <p:tag name="MH" val="20160602192018"/>
  <p:tag name="MH_LIBRARY" val="GRAPHIC"/>
  <p:tag name="MH_TYPE" val="Other"/>
  <p:tag name="MH_ORDER" val="1"/>
</p:tagLst>
</file>

<file path=ppt/tags/tag25.xml><?xml version="1.0" encoding="utf-8"?>
<p:tagLst xmlns:a="http://schemas.openxmlformats.org/drawingml/2006/main" xmlns:r="http://schemas.openxmlformats.org/officeDocument/2006/relationships" xmlns:p="http://schemas.openxmlformats.org/presentationml/2006/main">
  <p:tag name="MH" val="20160602192018"/>
  <p:tag name="MH_LIBRARY" val="GRAPHIC"/>
  <p:tag name="MH_TYPE" val="Other"/>
  <p:tag name="MH_ORDER" val="2"/>
</p:tagLst>
</file>

<file path=ppt/tags/tag26.xml><?xml version="1.0" encoding="utf-8"?>
<p:tagLst xmlns:a="http://schemas.openxmlformats.org/drawingml/2006/main" xmlns:r="http://schemas.openxmlformats.org/officeDocument/2006/relationships" xmlns:p="http://schemas.openxmlformats.org/presentationml/2006/main">
  <p:tag name="MH" val="20160602192018"/>
  <p:tag name="MH_LIBRARY" val="GRAPHIC"/>
  <p:tag name="MH_TYPE" val="Other"/>
  <p:tag name="MH_ORDER" val="3"/>
</p:tagLst>
</file>

<file path=ppt/tags/tag27.xml><?xml version="1.0" encoding="utf-8"?>
<p:tagLst xmlns:a="http://schemas.openxmlformats.org/drawingml/2006/main" xmlns:r="http://schemas.openxmlformats.org/officeDocument/2006/relationships" xmlns:p="http://schemas.openxmlformats.org/presentationml/2006/main">
  <p:tag name="MH" val="20160602192018"/>
  <p:tag name="MH_LIBRARY" val="GRAPHIC"/>
  <p:tag name="MH_TYPE" val="Other"/>
  <p:tag name="MH_ORDER" val="4"/>
</p:tagLst>
</file>

<file path=ppt/tags/tag28.xml><?xml version="1.0" encoding="utf-8"?>
<p:tagLst xmlns:a="http://schemas.openxmlformats.org/drawingml/2006/main" xmlns:r="http://schemas.openxmlformats.org/officeDocument/2006/relationships" xmlns:p="http://schemas.openxmlformats.org/presentationml/2006/main">
  <p:tag name="MH" val="20160602192018"/>
  <p:tag name="MH_LIBRARY" val="GRAPHIC"/>
  <p:tag name="MH_TYPE" val="Other"/>
  <p:tag name="MH_ORDER" val="5"/>
</p:tagLst>
</file>

<file path=ppt/tags/tag29.xml><?xml version="1.0" encoding="utf-8"?>
<p:tagLst xmlns:a="http://schemas.openxmlformats.org/drawingml/2006/main" xmlns:r="http://schemas.openxmlformats.org/officeDocument/2006/relationships" xmlns:p="http://schemas.openxmlformats.org/presentationml/2006/main">
  <p:tag name="MH" val="20160602192018"/>
  <p:tag name="MH_LIBRARY" val="GRAPHIC"/>
  <p:tag name="MH_TYPE" val="Other"/>
  <p:tag name="MH_ORDER" val="6"/>
</p:tagLst>
</file>

<file path=ppt/tags/tag3.xml><?xml version="1.0" encoding="utf-8"?>
<p:tagLst xmlns:a="http://schemas.openxmlformats.org/drawingml/2006/main" xmlns:r="http://schemas.openxmlformats.org/officeDocument/2006/relationships" xmlns:p="http://schemas.openxmlformats.org/presentationml/2006/main">
  <p:tag name="MH" val="20160602185947"/>
  <p:tag name="MH_LIBRARY" val="GRAPHIC"/>
  <p:tag name="MH_TYPE" val="SubTitle"/>
  <p:tag name="MH_ORDER" val="1"/>
</p:tagLst>
</file>

<file path=ppt/tags/tag30.xml><?xml version="1.0" encoding="utf-8"?>
<p:tagLst xmlns:a="http://schemas.openxmlformats.org/drawingml/2006/main" xmlns:r="http://schemas.openxmlformats.org/officeDocument/2006/relationships" xmlns:p="http://schemas.openxmlformats.org/presentationml/2006/main">
  <p:tag name="MH" val="20160602192018"/>
  <p:tag name="MH_LIBRARY" val="GRAPHIC"/>
  <p:tag name="MH_TYPE" val="Other"/>
  <p:tag name="MH_ORDER" val="7"/>
</p:tagLst>
</file>

<file path=ppt/tags/tag31.xml><?xml version="1.0" encoding="utf-8"?>
<p:tagLst xmlns:a="http://schemas.openxmlformats.org/drawingml/2006/main" xmlns:r="http://schemas.openxmlformats.org/officeDocument/2006/relationships" xmlns:p="http://schemas.openxmlformats.org/presentationml/2006/main">
  <p:tag name="MH" val="20160602192018"/>
  <p:tag name="MH_LIBRARY" val="GRAPHIC"/>
  <p:tag name="MH_TYPE" val="Other"/>
  <p:tag name="MH_ORDER" val="8"/>
</p:tagLst>
</file>

<file path=ppt/tags/tag32.xml><?xml version="1.0" encoding="utf-8"?>
<p:tagLst xmlns:a="http://schemas.openxmlformats.org/drawingml/2006/main" xmlns:r="http://schemas.openxmlformats.org/officeDocument/2006/relationships" xmlns:p="http://schemas.openxmlformats.org/presentationml/2006/main">
  <p:tag name="MH" val="20160602192018"/>
  <p:tag name="MH_LIBRARY" val="GRAPHIC"/>
  <p:tag name="MH_TYPE" val="Other"/>
  <p:tag name="MH_ORDER" val="9"/>
</p:tagLst>
</file>

<file path=ppt/tags/tag33.xml><?xml version="1.0" encoding="utf-8"?>
<p:tagLst xmlns:a="http://schemas.openxmlformats.org/drawingml/2006/main" xmlns:r="http://schemas.openxmlformats.org/officeDocument/2006/relationships" xmlns:p="http://schemas.openxmlformats.org/presentationml/2006/main">
  <p:tag name="MH" val="20160602192018"/>
  <p:tag name="MH_LIBRARY" val="GRAPHIC"/>
  <p:tag name="MH_TYPE" val="Other"/>
  <p:tag name="MH_ORDER" val="10"/>
</p:tagLst>
</file>

<file path=ppt/tags/tag34.xml><?xml version="1.0" encoding="utf-8"?>
<p:tagLst xmlns:a="http://schemas.openxmlformats.org/drawingml/2006/main" xmlns:r="http://schemas.openxmlformats.org/officeDocument/2006/relationships" xmlns:p="http://schemas.openxmlformats.org/presentationml/2006/main">
  <p:tag name="MH" val="20160602192018"/>
  <p:tag name="MH_LIBRARY" val="GRAPHIC"/>
  <p:tag name="MH_TYPE" val="Other"/>
  <p:tag name="MH_ORDER" val="11"/>
</p:tagLst>
</file>

<file path=ppt/tags/tag35.xml><?xml version="1.0" encoding="utf-8"?>
<p:tagLst xmlns:a="http://schemas.openxmlformats.org/drawingml/2006/main" xmlns:r="http://schemas.openxmlformats.org/officeDocument/2006/relationships" xmlns:p="http://schemas.openxmlformats.org/presentationml/2006/main">
  <p:tag name="MH" val="20160602192018"/>
  <p:tag name="MH_LIBRARY" val="GRAPHIC"/>
  <p:tag name="MH_TYPE" val="Other"/>
  <p:tag name="MH_ORDER" val="12"/>
</p:tagLst>
</file>

<file path=ppt/tags/tag36.xml><?xml version="1.0" encoding="utf-8"?>
<p:tagLst xmlns:a="http://schemas.openxmlformats.org/drawingml/2006/main" xmlns:r="http://schemas.openxmlformats.org/officeDocument/2006/relationships" xmlns:p="http://schemas.openxmlformats.org/presentationml/2006/main">
  <p:tag name="MH" val="20160602192018"/>
  <p:tag name="MH_LIBRARY" val="GRAPHIC"/>
  <p:tag name="MH_TYPE" val="Other"/>
  <p:tag name="MH_ORDER" val="13"/>
</p:tagLst>
</file>

<file path=ppt/tags/tag37.xml><?xml version="1.0" encoding="utf-8"?>
<p:tagLst xmlns:a="http://schemas.openxmlformats.org/drawingml/2006/main" xmlns:r="http://schemas.openxmlformats.org/officeDocument/2006/relationships" xmlns:p="http://schemas.openxmlformats.org/presentationml/2006/main">
  <p:tag name="MH" val="20160602192018"/>
  <p:tag name="MH_LIBRARY" val="GRAPHIC"/>
  <p:tag name="MH_TYPE" val="SubTitle"/>
  <p:tag name="MH_ORDER" val="1"/>
</p:tagLst>
</file>

<file path=ppt/tags/tag38.xml><?xml version="1.0" encoding="utf-8"?>
<p:tagLst xmlns:a="http://schemas.openxmlformats.org/drawingml/2006/main" xmlns:r="http://schemas.openxmlformats.org/officeDocument/2006/relationships" xmlns:p="http://schemas.openxmlformats.org/presentationml/2006/main">
  <p:tag name="MH" val="20160602192018"/>
  <p:tag name="MH_LIBRARY" val="GRAPHIC"/>
  <p:tag name="MH_TYPE" val="SubTitle"/>
  <p:tag name="MH_ORDER" val="2"/>
</p:tagLst>
</file>

<file path=ppt/tags/tag39.xml><?xml version="1.0" encoding="utf-8"?>
<p:tagLst xmlns:a="http://schemas.openxmlformats.org/drawingml/2006/main" xmlns:r="http://schemas.openxmlformats.org/officeDocument/2006/relationships" xmlns:p="http://schemas.openxmlformats.org/presentationml/2006/main">
  <p:tag name="MH" val="20160602192018"/>
  <p:tag name="MH_LIBRARY" val="GRAPHIC"/>
  <p:tag name="MH_TYPE" val="SubTitle"/>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60602185947"/>
  <p:tag name="MH_LIBRARY" val="GRAPHIC"/>
  <p:tag name="MH_TYPE" val="SubTitle"/>
  <p:tag name="MH_ORDER" val="1"/>
</p:tagLst>
</file>

<file path=ppt/tags/tag40.xml><?xml version="1.0" encoding="utf-8"?>
<p:tagLst xmlns:a="http://schemas.openxmlformats.org/drawingml/2006/main" xmlns:r="http://schemas.openxmlformats.org/officeDocument/2006/relationships" xmlns:p="http://schemas.openxmlformats.org/presentationml/2006/main">
  <p:tag name="MH" val="20160602192018"/>
  <p:tag name="MH_LIBRARY" val="GRAPHIC"/>
  <p:tag name="MH_TYPE" val="SubTitle"/>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602185947"/>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602185947"/>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602184109"/>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0602184109"/>
  <p:tag name="MH_LIBRARY" val="GRAPHIC"/>
  <p:tag name="MH_TYPE" val="Text"/>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602184109"/>
  <p:tag name="MH_LIBRARY" val="GRAPHIC"/>
  <p:tag name="MH_TYPE" val="SubTitle"/>
  <p:tag name="MH_ORDER" val="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284tgp_report_dark">
  <a:themeElements>
    <a:clrScheme name="1_284tgp_report_dark 3">
      <a:dk1>
        <a:srgbClr val="969696"/>
      </a:dk1>
      <a:lt1>
        <a:srgbClr val="FFFFFF"/>
      </a:lt1>
      <a:dk2>
        <a:srgbClr val="244F94"/>
      </a:dk2>
      <a:lt2>
        <a:srgbClr val="B09EDE"/>
      </a:lt2>
      <a:accent1>
        <a:srgbClr val="5AB14B"/>
      </a:accent1>
      <a:accent2>
        <a:srgbClr val="2F7ADF"/>
      </a:accent2>
      <a:accent3>
        <a:srgbClr val="ACB2C8"/>
      </a:accent3>
      <a:accent4>
        <a:srgbClr val="DADADA"/>
      </a:accent4>
      <a:accent5>
        <a:srgbClr val="B5D5B1"/>
      </a:accent5>
      <a:accent6>
        <a:srgbClr val="2A6ECA"/>
      </a:accent6>
      <a:hlink>
        <a:srgbClr val="44A9D6"/>
      </a:hlink>
      <a:folHlink>
        <a:srgbClr val="DD8739"/>
      </a:folHlink>
    </a:clrScheme>
    <a:fontScheme name="1_284tgp_report_dark">
      <a:majorFont>
        <a:latin typeface="黑体"/>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284tgp_report_dark 1">
        <a:dk1>
          <a:srgbClr val="969696"/>
        </a:dk1>
        <a:lt1>
          <a:srgbClr val="FFFFFF"/>
        </a:lt1>
        <a:dk2>
          <a:srgbClr val="336267"/>
        </a:dk2>
        <a:lt2>
          <a:srgbClr val="DAEEA2"/>
        </a:lt2>
        <a:accent1>
          <a:srgbClr val="5D8F4F"/>
        </a:accent1>
        <a:accent2>
          <a:srgbClr val="43A98E"/>
        </a:accent2>
        <a:accent3>
          <a:srgbClr val="ADB7B8"/>
        </a:accent3>
        <a:accent4>
          <a:srgbClr val="DADADA"/>
        </a:accent4>
        <a:accent5>
          <a:srgbClr val="B6C6B2"/>
        </a:accent5>
        <a:accent6>
          <a:srgbClr val="3C9980"/>
        </a:accent6>
        <a:hlink>
          <a:srgbClr val="D8A642"/>
        </a:hlink>
        <a:folHlink>
          <a:srgbClr val="B3703D"/>
        </a:folHlink>
      </a:clrScheme>
      <a:clrMap bg1="dk2" tx1="lt1" bg2="dk1" tx2="lt2" accent1="accent1" accent2="accent2" accent3="accent3" accent4="accent4" accent5="accent5" accent6="accent6" hlink="hlink" folHlink="folHlink"/>
    </a:extraClrScheme>
    <a:extraClrScheme>
      <a:clrScheme name="1_284tgp_report_dark 2">
        <a:dk1>
          <a:srgbClr val="B2B2B2"/>
        </a:dk1>
        <a:lt1>
          <a:srgbClr val="FFFFFF"/>
        </a:lt1>
        <a:dk2>
          <a:srgbClr val="572A70"/>
        </a:dk2>
        <a:lt2>
          <a:srgbClr val="DAEEA2"/>
        </a:lt2>
        <a:accent1>
          <a:srgbClr val="CC76EE"/>
        </a:accent1>
        <a:accent2>
          <a:srgbClr val="6F60CC"/>
        </a:accent2>
        <a:accent3>
          <a:srgbClr val="B4ACBB"/>
        </a:accent3>
        <a:accent4>
          <a:srgbClr val="DADADA"/>
        </a:accent4>
        <a:accent5>
          <a:srgbClr val="E2BDF5"/>
        </a:accent5>
        <a:accent6>
          <a:srgbClr val="6456B9"/>
        </a:accent6>
        <a:hlink>
          <a:srgbClr val="3E7EDC"/>
        </a:hlink>
        <a:folHlink>
          <a:srgbClr val="28ADC8"/>
        </a:folHlink>
      </a:clrScheme>
      <a:clrMap bg1="dk2" tx1="lt1" bg2="dk1" tx2="lt2" accent1="accent1" accent2="accent2" accent3="accent3" accent4="accent4" accent5="accent5" accent6="accent6" hlink="hlink" folHlink="folHlink"/>
    </a:extraClrScheme>
    <a:extraClrScheme>
      <a:clrScheme name="1_284tgp_report_dark 3">
        <a:dk1>
          <a:srgbClr val="969696"/>
        </a:dk1>
        <a:lt1>
          <a:srgbClr val="FFFFFF"/>
        </a:lt1>
        <a:dk2>
          <a:srgbClr val="244F94"/>
        </a:dk2>
        <a:lt2>
          <a:srgbClr val="B09EDE"/>
        </a:lt2>
        <a:accent1>
          <a:srgbClr val="5AB14B"/>
        </a:accent1>
        <a:accent2>
          <a:srgbClr val="2F7ADF"/>
        </a:accent2>
        <a:accent3>
          <a:srgbClr val="ACB2C8"/>
        </a:accent3>
        <a:accent4>
          <a:srgbClr val="DADADA"/>
        </a:accent4>
        <a:accent5>
          <a:srgbClr val="B5D5B1"/>
        </a:accent5>
        <a:accent6>
          <a:srgbClr val="2A6ECA"/>
        </a:accent6>
        <a:hlink>
          <a:srgbClr val="44A9D6"/>
        </a:hlink>
        <a:folHlink>
          <a:srgbClr val="DD873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黑体"/>
      <a:cs typeface="黑体"/>
    </a:majorFont>
    <a:minorFont>
      <a:latin typeface="Arial"/>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5049</TotalTime>
  <Words>3833</Words>
  <Application>Microsoft Macintosh PowerPoint</Application>
  <PresentationFormat>Custom</PresentationFormat>
  <Paragraphs>716</Paragraphs>
  <Slides>53</Slides>
  <Notes>31</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53</vt:i4>
      </vt:variant>
    </vt:vector>
  </HeadingPairs>
  <TitlesOfParts>
    <vt:vector size="56" baseType="lpstr">
      <vt:lpstr>Office 主题</vt:lpstr>
      <vt:lpstr>1_284tgp_report_dark</vt:lpstr>
      <vt:lpstr>Worksheet</vt:lpstr>
      <vt:lpstr>PowerPoint Presentation</vt:lpstr>
      <vt:lpstr>Population explosively increase in China</vt:lpstr>
      <vt:lpstr>Healthy aging is significant in society and of China</vt:lpstr>
      <vt:lpstr>PowerPoint Presentation</vt:lpstr>
      <vt:lpstr>Investment on healthy aging in the world</vt:lpstr>
      <vt:lpstr>    “Brain Initiative” in the world </vt:lpstr>
      <vt:lpstr>PowerPoint Presentation</vt:lpstr>
      <vt:lpstr>PowerPoint Presentation</vt:lpstr>
      <vt:lpstr>PowerPoint Presentation</vt:lpstr>
      <vt:lpstr>PowerPoint Presentation</vt:lpstr>
      <vt:lpstr>PowerPoint Presentation</vt:lpstr>
      <vt:lpstr>Basic principles</vt:lpstr>
      <vt:lpstr>PowerPoint Presentation</vt:lpstr>
      <vt:lpstr>PowerPoint Presentation</vt:lpstr>
      <vt:lpstr>Steps towards to success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不同类型痴呆的生物标记差别</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Aging and AD Research Platforms in Hefei Comprehensive National Science Center </vt:lpstr>
      <vt:lpstr>PowerPoint Presentation</vt:lpstr>
      <vt:lpstr>PowerPoint Presentation</vt:lpstr>
      <vt:lpstr>PowerPoint Presentation</vt:lpstr>
      <vt:lpstr>Cross with NMR：PET/CT FDG Imaging</vt:lpstr>
      <vt:lpstr>PowerPoint Presentation</vt:lpstr>
      <vt:lpstr>PowerPoint Presentation</vt:lpstr>
      <vt:lpstr>Comprehensive National Science Center</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Yong Shen</cp:lastModifiedBy>
  <cp:revision>1498</cp:revision>
  <dcterms:created xsi:type="dcterms:W3CDTF">2016-05-04T06:44:00Z</dcterms:created>
  <dcterms:modified xsi:type="dcterms:W3CDTF">2018-07-20T12:45:38Z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2052-10.1.0.7223</vt:lpwstr>
  </property>
</Properties>
</file>