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70" r:id="rId2"/>
    <p:sldId id="271" r:id="rId3"/>
    <p:sldId id="413" r:id="rId4"/>
    <p:sldId id="305" r:id="rId5"/>
    <p:sldId id="261" r:id="rId6"/>
    <p:sldId id="267" r:id="rId7"/>
    <p:sldId id="406" r:id="rId8"/>
    <p:sldId id="407" r:id="rId9"/>
    <p:sldId id="415" r:id="rId10"/>
    <p:sldId id="408" r:id="rId11"/>
    <p:sldId id="414" r:id="rId12"/>
    <p:sldId id="282" r:id="rId13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0000"/>
    <a:srgbClr val="FF7B63"/>
    <a:srgbClr val="24246C"/>
    <a:srgbClr val="15153F"/>
    <a:srgbClr val="C94BB9"/>
    <a:srgbClr val="3BEC63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/>
    <p:restoredTop sz="94712"/>
  </p:normalViewPr>
  <p:slideViewPr>
    <p:cSldViewPr>
      <p:cViewPr varScale="1">
        <p:scale>
          <a:sx n="102" d="100"/>
          <a:sy n="102" d="100"/>
        </p:scale>
        <p:origin x="13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273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Macintosh%20HD:Users:ishii:Downloads:JADNIPIBAnalysis110929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174999988902099"/>
          <c:y val="3.8054908946150399E-2"/>
          <c:w val="0.66324789815431995"/>
          <c:h val="0.77793170455235505"/>
        </c:manualLayout>
      </c:layout>
      <c:scatterChart>
        <c:scatterStyle val="lineMarker"/>
        <c:varyColors val="0"/>
        <c:ser>
          <c:idx val="0"/>
          <c:order val="0"/>
          <c:tx>
            <c:strRef>
              <c:f>Result!$AH$1</c:f>
              <c:strCache>
                <c:ptCount val="1"/>
                <c:pt idx="0">
                  <c:v>NL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7"/>
            <c:spPr>
              <a:noFill/>
              <a:ln w="25400"/>
            </c:spPr>
          </c:marker>
          <c:xVal>
            <c:numRef>
              <c:f>Result!$AH$2:$AH$252</c:f>
              <c:numCache>
                <c:formatCode>General</c:formatCode>
                <c:ptCount val="25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1.263015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1.2290749999999999</c:v>
                </c:pt>
                <c:pt idx="18">
                  <c:v>#N/A</c:v>
                </c:pt>
                <c:pt idx="19">
                  <c:v>1.4074939999999989</c:v>
                </c:pt>
                <c:pt idx="20">
                  <c:v>#N/A</c:v>
                </c:pt>
                <c:pt idx="21">
                  <c:v>1.169143</c:v>
                </c:pt>
                <c:pt idx="22">
                  <c:v>1.299437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1.22533</c:v>
                </c:pt>
                <c:pt idx="32">
                  <c:v>#N/A</c:v>
                </c:pt>
                <c:pt idx="33">
                  <c:v>1.137675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1.3164260000000001</c:v>
                </c:pt>
                <c:pt idx="38">
                  <c:v>#N/A</c:v>
                </c:pt>
                <c:pt idx="39">
                  <c:v>#N/A</c:v>
                </c:pt>
                <c:pt idx="40">
                  <c:v>1.1522220000000001</c:v>
                </c:pt>
                <c:pt idx="41">
                  <c:v>1.2407969999999999</c:v>
                </c:pt>
                <c:pt idx="42">
                  <c:v>#N/A</c:v>
                </c:pt>
                <c:pt idx="43">
                  <c:v>1.148738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2.4430000000000001</c:v>
                </c:pt>
                <c:pt idx="48">
                  <c:v>#N/A</c:v>
                </c:pt>
                <c:pt idx="49">
                  <c:v>1.0719069999999999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1.2471490000000001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1.064764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1.368331</c:v>
                </c:pt>
                <c:pt idx="75">
                  <c:v>#N/A</c:v>
                </c:pt>
                <c:pt idx="76">
                  <c:v>#N/A</c:v>
                </c:pt>
                <c:pt idx="77">
                  <c:v>1.2524059999999999</c:v>
                </c:pt>
                <c:pt idx="78">
                  <c:v>#N/A</c:v>
                </c:pt>
                <c:pt idx="79">
                  <c:v>1.140727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1.397823</c:v>
                </c:pt>
                <c:pt idx="84">
                  <c:v>#N/A</c:v>
                </c:pt>
                <c:pt idx="85">
                  <c:v>2.2897230000000008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1.311558</c:v>
                </c:pt>
                <c:pt idx="95">
                  <c:v>#N/A</c:v>
                </c:pt>
                <c:pt idx="96">
                  <c:v>1.8868689999999999</c:v>
                </c:pt>
                <c:pt idx="97">
                  <c:v>#N/A</c:v>
                </c:pt>
                <c:pt idx="98">
                  <c:v>1.7567060000000001</c:v>
                </c:pt>
                <c:pt idx="99">
                  <c:v>#N/A</c:v>
                </c:pt>
                <c:pt idx="100">
                  <c:v>1.7711129999999999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1.2097469999999999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1.1345860000000001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1.200974</c:v>
                </c:pt>
                <c:pt idx="122">
                  <c:v>#N/A</c:v>
                </c:pt>
                <c:pt idx="123">
                  <c:v>#N/A</c:v>
                </c:pt>
                <c:pt idx="124">
                  <c:v>1.286087</c:v>
                </c:pt>
                <c:pt idx="125">
                  <c:v>#N/A</c:v>
                </c:pt>
                <c:pt idx="126">
                  <c:v>1.4035299999999991</c:v>
                </c:pt>
                <c:pt idx="127">
                  <c:v>1.24011</c:v>
                </c:pt>
                <c:pt idx="128">
                  <c:v>#N/A</c:v>
                </c:pt>
                <c:pt idx="129">
                  <c:v>1.207306</c:v>
                </c:pt>
                <c:pt idx="130">
                  <c:v>#N/A</c:v>
                </c:pt>
                <c:pt idx="131">
                  <c:v>1.194758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1.2861830000000001</c:v>
                </c:pt>
                <c:pt idx="147">
                  <c:v>#N/A</c:v>
                </c:pt>
                <c:pt idx="148">
                  <c:v>1.3110029999999999</c:v>
                </c:pt>
                <c:pt idx="149">
                  <c:v>#N/A</c:v>
                </c:pt>
                <c:pt idx="150">
                  <c:v>1.159214</c:v>
                </c:pt>
                <c:pt idx="151">
                  <c:v>#N/A</c:v>
                </c:pt>
                <c:pt idx="152">
                  <c:v>1.2505710000000001</c:v>
                </c:pt>
                <c:pt idx="153">
                  <c:v>#N/A</c:v>
                </c:pt>
                <c:pt idx="154">
                  <c:v>1.3112470000000001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2.1470930000000008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1.857883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1.103475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1.200059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1.287182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1.1947890000000001</c:v>
                </c:pt>
                <c:pt idx="198">
                  <c:v>#N/A</c:v>
                </c:pt>
                <c:pt idx="199">
                  <c:v>#N/A</c:v>
                </c:pt>
                <c:pt idx="200">
                  <c:v>2.1567750000000001</c:v>
                </c:pt>
                <c:pt idx="201">
                  <c:v>#N/A</c:v>
                </c:pt>
                <c:pt idx="202">
                  <c:v>1.1591940000000001</c:v>
                </c:pt>
                <c:pt idx="203">
                  <c:v>1.409843999999999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1.3340780000000001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1.3430040000000001</c:v>
                </c:pt>
                <c:pt idx="227">
                  <c:v>#N/A</c:v>
                </c:pt>
                <c:pt idx="228">
                  <c:v>1.2094480000000001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1.690239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1.467311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1.23759</c:v>
                </c:pt>
                <c:pt idx="250">
                  <c:v>#N/A</c:v>
                </c:pt>
              </c:numCache>
            </c:numRef>
          </c:xVal>
          <c:yVal>
            <c:numRef>
              <c:f>Result!$T$2:$T$252</c:f>
              <c:numCache>
                <c:formatCode>General</c:formatCode>
                <c:ptCount val="25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219.46</c:v>
                </c:pt>
                <c:pt idx="4">
                  <c:v>258.58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314.61</c:v>
                </c:pt>
                <c:pt idx="9">
                  <c:v>#N/A</c:v>
                </c:pt>
                <c:pt idx="10">
                  <c:v>191.89</c:v>
                </c:pt>
                <c:pt idx="11">
                  <c:v>#N/A</c:v>
                </c:pt>
                <c:pt idx="12">
                  <c:v>315.46999999999991</c:v>
                </c:pt>
                <c:pt idx="13">
                  <c:v>265.81</c:v>
                </c:pt>
                <c:pt idx="14">
                  <c:v>502.42999999999921</c:v>
                </c:pt>
                <c:pt idx="15">
                  <c:v>657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350.53</c:v>
                </c:pt>
                <c:pt idx="20">
                  <c:v>#N/A</c:v>
                </c:pt>
                <c:pt idx="21">
                  <c:v>533.81999999999937</c:v>
                </c:pt>
                <c:pt idx="22">
                  <c:v>564.38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569.99</c:v>
                </c:pt>
                <c:pt idx="29">
                  <c:v>292.58</c:v>
                </c:pt>
                <c:pt idx="30">
                  <c:v>#N/A</c:v>
                </c:pt>
                <c:pt idx="31">
                  <c:v>370.32</c:v>
                </c:pt>
                <c:pt idx="32">
                  <c:v>566.5</c:v>
                </c:pt>
                <c:pt idx="33">
                  <c:v>433.35</c:v>
                </c:pt>
                <c:pt idx="34">
                  <c:v>676.5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328.82</c:v>
                </c:pt>
                <c:pt idx="43">
                  <c:v>#N/A</c:v>
                </c:pt>
                <c:pt idx="44">
                  <c:v>#N/A</c:v>
                </c:pt>
                <c:pt idx="45">
                  <c:v>274.92999999999921</c:v>
                </c:pt>
                <c:pt idx="46">
                  <c:v>297.399</c:v>
                </c:pt>
                <c:pt idx="47">
                  <c:v>278.25</c:v>
                </c:pt>
                <c:pt idx="48">
                  <c:v>292.47999999999962</c:v>
                </c:pt>
                <c:pt idx="49">
                  <c:v>#N/A</c:v>
                </c:pt>
                <c:pt idx="50">
                  <c:v>#N/A</c:v>
                </c:pt>
                <c:pt idx="51">
                  <c:v>505.46</c:v>
                </c:pt>
                <c:pt idx="52">
                  <c:v>507.4</c:v>
                </c:pt>
                <c:pt idx="53">
                  <c:v>441.58</c:v>
                </c:pt>
                <c:pt idx="54">
                  <c:v>#N/A</c:v>
                </c:pt>
                <c:pt idx="55">
                  <c:v>151.41</c:v>
                </c:pt>
                <c:pt idx="56">
                  <c:v>#N/A</c:v>
                </c:pt>
                <c:pt idx="57">
                  <c:v>502.42999999999921</c:v>
                </c:pt>
                <c:pt idx="58">
                  <c:v>344.69</c:v>
                </c:pt>
                <c:pt idx="59">
                  <c:v>#N/A</c:v>
                </c:pt>
                <c:pt idx="60">
                  <c:v>198.78</c:v>
                </c:pt>
                <c:pt idx="61">
                  <c:v>250</c:v>
                </c:pt>
                <c:pt idx="62">
                  <c:v>207.46</c:v>
                </c:pt>
                <c:pt idx="63">
                  <c:v>#N/A</c:v>
                </c:pt>
                <c:pt idx="64">
                  <c:v>453.77</c:v>
                </c:pt>
                <c:pt idx="65">
                  <c:v>588</c:v>
                </c:pt>
                <c:pt idx="66">
                  <c:v>#N/A</c:v>
                </c:pt>
                <c:pt idx="67">
                  <c:v>#N/A</c:v>
                </c:pt>
                <c:pt idx="68">
                  <c:v>242.63</c:v>
                </c:pt>
                <c:pt idx="69">
                  <c:v>#N/A</c:v>
                </c:pt>
                <c:pt idx="70">
                  <c:v>317.959</c:v>
                </c:pt>
                <c:pt idx="71">
                  <c:v>#N/A</c:v>
                </c:pt>
                <c:pt idx="72">
                  <c:v>256</c:v>
                </c:pt>
                <c:pt idx="73">
                  <c:v>365.6</c:v>
                </c:pt>
                <c:pt idx="74">
                  <c:v>478.07</c:v>
                </c:pt>
                <c:pt idx="75">
                  <c:v>#N/A</c:v>
                </c:pt>
                <c:pt idx="76">
                  <c:v>586</c:v>
                </c:pt>
                <c:pt idx="77">
                  <c:v>589.89</c:v>
                </c:pt>
                <c:pt idx="78">
                  <c:v>#N/A</c:v>
                </c:pt>
                <c:pt idx="79">
                  <c:v>#N/A</c:v>
                </c:pt>
                <c:pt idx="80">
                  <c:v>279.209</c:v>
                </c:pt>
                <c:pt idx="81">
                  <c:v>156.87</c:v>
                </c:pt>
                <c:pt idx="82">
                  <c:v>194.45</c:v>
                </c:pt>
                <c:pt idx="83">
                  <c:v>392.74</c:v>
                </c:pt>
                <c:pt idx="84">
                  <c:v>#N/A</c:v>
                </c:pt>
                <c:pt idx="85">
                  <c:v>#N/A</c:v>
                </c:pt>
                <c:pt idx="86">
                  <c:v>167.5</c:v>
                </c:pt>
                <c:pt idx="87">
                  <c:v>103</c:v>
                </c:pt>
                <c:pt idx="88">
                  <c:v>520.63</c:v>
                </c:pt>
                <c:pt idx="89">
                  <c:v>#N/A</c:v>
                </c:pt>
                <c:pt idx="90">
                  <c:v>254.35000000000011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393.59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335.18</c:v>
                </c:pt>
                <c:pt idx="99">
                  <c:v>351.01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289.029</c:v>
                </c:pt>
                <c:pt idx="118">
                  <c:v>297.8</c:v>
                </c:pt>
                <c:pt idx="119">
                  <c:v>190.46</c:v>
                </c:pt>
                <c:pt idx="120">
                  <c:v>205.39</c:v>
                </c:pt>
                <c:pt idx="121">
                  <c:v>490.55</c:v>
                </c:pt>
                <c:pt idx="122">
                  <c:v>500.87</c:v>
                </c:pt>
                <c:pt idx="123">
                  <c:v>457.28999999999962</c:v>
                </c:pt>
                <c:pt idx="124">
                  <c:v>542.32999999999936</c:v>
                </c:pt>
                <c:pt idx="125">
                  <c:v>256</c:v>
                </c:pt>
                <c:pt idx="126">
                  <c:v>535.48</c:v>
                </c:pt>
                <c:pt idx="127">
                  <c:v>577.92899999999997</c:v>
                </c:pt>
                <c:pt idx="128">
                  <c:v>453.45</c:v>
                </c:pt>
                <c:pt idx="129">
                  <c:v>555.07000000000005</c:v>
                </c:pt>
                <c:pt idx="130">
                  <c:v>#N/A</c:v>
                </c:pt>
                <c:pt idx="131">
                  <c:v>#N/A</c:v>
                </c:pt>
                <c:pt idx="132">
                  <c:v>380.2</c:v>
                </c:pt>
                <c:pt idx="133">
                  <c:v>#N/A</c:v>
                </c:pt>
                <c:pt idx="134">
                  <c:v>306.21999999999991</c:v>
                </c:pt>
                <c:pt idx="135">
                  <c:v>369.6400000000001</c:v>
                </c:pt>
                <c:pt idx="136">
                  <c:v>429.37</c:v>
                </c:pt>
                <c:pt idx="137">
                  <c:v>330.4</c:v>
                </c:pt>
                <c:pt idx="138">
                  <c:v>338.16</c:v>
                </c:pt>
                <c:pt idx="139">
                  <c:v>#N/A</c:v>
                </c:pt>
                <c:pt idx="140">
                  <c:v>401.63</c:v>
                </c:pt>
                <c:pt idx="141">
                  <c:v>331</c:v>
                </c:pt>
                <c:pt idx="142">
                  <c:v>265.12</c:v>
                </c:pt>
                <c:pt idx="143">
                  <c:v>308</c:v>
                </c:pt>
                <c:pt idx="144">
                  <c:v>361</c:v>
                </c:pt>
                <c:pt idx="145">
                  <c:v>387</c:v>
                </c:pt>
                <c:pt idx="146">
                  <c:v>584.70000000000005</c:v>
                </c:pt>
                <c:pt idx="147">
                  <c:v>281</c:v>
                </c:pt>
                <c:pt idx="148">
                  <c:v>333.89</c:v>
                </c:pt>
                <c:pt idx="149">
                  <c:v>#N/A</c:v>
                </c:pt>
                <c:pt idx="150">
                  <c:v>344.92999999999921</c:v>
                </c:pt>
                <c:pt idx="151">
                  <c:v>340</c:v>
                </c:pt>
                <c:pt idx="152">
                  <c:v>447.38</c:v>
                </c:pt>
                <c:pt idx="153">
                  <c:v>397</c:v>
                </c:pt>
                <c:pt idx="154">
                  <c:v>351.21</c:v>
                </c:pt>
                <c:pt idx="155">
                  <c:v>328</c:v>
                </c:pt>
                <c:pt idx="156">
                  <c:v>280.07</c:v>
                </c:pt>
                <c:pt idx="157">
                  <c:v>312</c:v>
                </c:pt>
                <c:pt idx="158">
                  <c:v>#N/A</c:v>
                </c:pt>
                <c:pt idx="159">
                  <c:v>#N/A</c:v>
                </c:pt>
                <c:pt idx="160">
                  <c:v>283.88</c:v>
                </c:pt>
                <c:pt idx="161">
                  <c:v>185</c:v>
                </c:pt>
                <c:pt idx="162">
                  <c:v>555.25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167</c:v>
                </c:pt>
                <c:pt idx="168">
                  <c:v>141</c:v>
                </c:pt>
                <c:pt idx="169">
                  <c:v>76.05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227.2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469.3</c:v>
                </c:pt>
                <c:pt idx="197">
                  <c:v>548.24</c:v>
                </c:pt>
                <c:pt idx="198">
                  <c:v>278.029</c:v>
                </c:pt>
                <c:pt idx="199">
                  <c:v>182.54</c:v>
                </c:pt>
                <c:pt idx="200">
                  <c:v>244.56</c:v>
                </c:pt>
                <c:pt idx="201">
                  <c:v>415.24</c:v>
                </c:pt>
                <c:pt idx="202">
                  <c:v>457.09</c:v>
                </c:pt>
                <c:pt idx="203">
                  <c:v>372.07</c:v>
                </c:pt>
                <c:pt idx="204">
                  <c:v>531.83999999999787</c:v>
                </c:pt>
                <c:pt idx="205">
                  <c:v>436.77</c:v>
                </c:pt>
                <c:pt idx="206">
                  <c:v>728.84999999999786</c:v>
                </c:pt>
                <c:pt idx="207">
                  <c:v>244.89</c:v>
                </c:pt>
                <c:pt idx="208">
                  <c:v>272.14900000000011</c:v>
                </c:pt>
                <c:pt idx="209">
                  <c:v>203.42</c:v>
                </c:pt>
                <c:pt idx="210">
                  <c:v>260.40999999999991</c:v>
                </c:pt>
                <c:pt idx="211">
                  <c:v>296.68</c:v>
                </c:pt>
                <c:pt idx="212">
                  <c:v>327</c:v>
                </c:pt>
                <c:pt idx="213">
                  <c:v>374.13</c:v>
                </c:pt>
                <c:pt idx="214">
                  <c:v>229.73</c:v>
                </c:pt>
                <c:pt idx="215">
                  <c:v>258.7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23-C34B-862E-29BF1163C0E3}"/>
            </c:ext>
          </c:extLst>
        </c:ser>
        <c:ser>
          <c:idx val="1"/>
          <c:order val="1"/>
          <c:tx>
            <c:strRef>
              <c:f>Result!$AI$1</c:f>
              <c:strCache>
                <c:ptCount val="1"/>
                <c:pt idx="0">
                  <c:v>MCI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noFill/>
              <a:ln w="25400">
                <a:solidFill>
                  <a:srgbClr val="F79646">
                    <a:lumMod val="75000"/>
                  </a:srgbClr>
                </a:solidFill>
              </a:ln>
            </c:spPr>
          </c:marker>
          <c:xVal>
            <c:numRef>
              <c:f>Result!$AI$2:$AI$252</c:f>
              <c:numCache>
                <c:formatCode>General</c:formatCode>
                <c:ptCount val="251"/>
                <c:pt idx="0">
                  <c:v>#N/A</c:v>
                </c:pt>
                <c:pt idx="1">
                  <c:v>#N/A</c:v>
                </c:pt>
                <c:pt idx="2">
                  <c:v>1.3777299999999999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1.6183080000000001</c:v>
                </c:pt>
                <c:pt idx="9">
                  <c:v>#N/A</c:v>
                </c:pt>
                <c:pt idx="10">
                  <c:v>2.026953999999999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1.275884</c:v>
                </c:pt>
                <c:pt idx="15">
                  <c:v>1.1980729999999999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2.040057</c:v>
                </c:pt>
                <c:pt idx="26">
                  <c:v>#N/A</c:v>
                </c:pt>
                <c:pt idx="27">
                  <c:v>#N/A</c:v>
                </c:pt>
                <c:pt idx="28">
                  <c:v>1.297437</c:v>
                </c:pt>
                <c:pt idx="29">
                  <c:v>2.1105360000000002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1.7930550000000001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2.8385519999999982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1.259997</c:v>
                </c:pt>
                <c:pt idx="54">
                  <c:v>#N/A</c:v>
                </c:pt>
                <c:pt idx="55">
                  <c:v>#N/A</c:v>
                </c:pt>
                <c:pt idx="56">
                  <c:v>1.210062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1.9450540000000001</c:v>
                </c:pt>
                <c:pt idx="63">
                  <c:v>#N/A</c:v>
                </c:pt>
                <c:pt idx="64">
                  <c:v>1.3738509999999999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2.3569849999999981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2.5992399999999991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1.260759</c:v>
                </c:pt>
                <c:pt idx="89">
                  <c:v>#N/A</c:v>
                </c:pt>
                <c:pt idx="90">
                  <c:v>2.1404930000000002</c:v>
                </c:pt>
                <c:pt idx="91">
                  <c:v>1.409495999999999</c:v>
                </c:pt>
                <c:pt idx="92">
                  <c:v>1.274869</c:v>
                </c:pt>
                <c:pt idx="93">
                  <c:v>1.6971750000000001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1.3499270000000001</c:v>
                </c:pt>
                <c:pt idx="106">
                  <c:v>#N/A</c:v>
                </c:pt>
                <c:pt idx="107">
                  <c:v>#N/A</c:v>
                </c:pt>
                <c:pt idx="108">
                  <c:v>1.212202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1.783676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2.881691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1.55227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1.64005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1.3744590000000001</c:v>
                </c:pt>
                <c:pt idx="137">
                  <c:v>#N/A</c:v>
                </c:pt>
                <c:pt idx="138">
                  <c:v>2.268390000000001</c:v>
                </c:pt>
                <c:pt idx="139">
                  <c:v>#N/A</c:v>
                </c:pt>
                <c:pt idx="140">
                  <c:v>1.307274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1.9474640000000001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3.021455999999997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2.2873500000000009</c:v>
                </c:pt>
                <c:pt idx="167">
                  <c:v>#N/A</c:v>
                </c:pt>
                <c:pt idx="168">
                  <c:v>1.3174840000000001</c:v>
                </c:pt>
                <c:pt idx="169">
                  <c:v>1.6894439999999999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1.287353</c:v>
                </c:pt>
                <c:pt idx="182">
                  <c:v>#N/A</c:v>
                </c:pt>
                <c:pt idx="183">
                  <c:v>#N/A</c:v>
                </c:pt>
                <c:pt idx="184">
                  <c:v>2.2492510000000001</c:v>
                </c:pt>
                <c:pt idx="185">
                  <c:v>2.4579810000000002</c:v>
                </c:pt>
                <c:pt idx="186">
                  <c:v>#N/A</c:v>
                </c:pt>
                <c:pt idx="187">
                  <c:v>#N/A</c:v>
                </c:pt>
                <c:pt idx="188">
                  <c:v>2.079000999999999</c:v>
                </c:pt>
                <c:pt idx="189">
                  <c:v>#N/A</c:v>
                </c:pt>
                <c:pt idx="190">
                  <c:v>2.2372709999999998</c:v>
                </c:pt>
                <c:pt idx="191">
                  <c:v>1.4041589999999999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2.3398699999998671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1.291633</c:v>
                </c:pt>
                <c:pt idx="206">
                  <c:v>#N/A</c:v>
                </c:pt>
                <c:pt idx="207">
                  <c:v>1.9675370000000001</c:v>
                </c:pt>
                <c:pt idx="208">
                  <c:v>#N/A</c:v>
                </c:pt>
                <c:pt idx="209">
                  <c:v>1.6283780000000001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1.807474</c:v>
                </c:pt>
                <c:pt idx="214">
                  <c:v>1.9537739999999999</c:v>
                </c:pt>
                <c:pt idx="215">
                  <c:v>2.337221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2.780536000000001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1.730359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2.4547940000000001</c:v>
                </c:pt>
                <c:pt idx="243">
                  <c:v>#N/A</c:v>
                </c:pt>
                <c:pt idx="244">
                  <c:v>1.838813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2.5430190000000001</c:v>
                </c:pt>
              </c:numCache>
            </c:numRef>
          </c:xVal>
          <c:yVal>
            <c:numRef>
              <c:f>Result!$T$2:$T$252</c:f>
              <c:numCache>
                <c:formatCode>General</c:formatCode>
                <c:ptCount val="25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219.46</c:v>
                </c:pt>
                <c:pt idx="4">
                  <c:v>258.58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314.61</c:v>
                </c:pt>
                <c:pt idx="9">
                  <c:v>#N/A</c:v>
                </c:pt>
                <c:pt idx="10">
                  <c:v>191.89</c:v>
                </c:pt>
                <c:pt idx="11">
                  <c:v>#N/A</c:v>
                </c:pt>
                <c:pt idx="12">
                  <c:v>315.46999999999991</c:v>
                </c:pt>
                <c:pt idx="13">
                  <c:v>265.81</c:v>
                </c:pt>
                <c:pt idx="14">
                  <c:v>502.42999999999921</c:v>
                </c:pt>
                <c:pt idx="15">
                  <c:v>657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350.53</c:v>
                </c:pt>
                <c:pt idx="20">
                  <c:v>#N/A</c:v>
                </c:pt>
                <c:pt idx="21">
                  <c:v>533.81999999999937</c:v>
                </c:pt>
                <c:pt idx="22">
                  <c:v>564.38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569.99</c:v>
                </c:pt>
                <c:pt idx="29">
                  <c:v>292.58</c:v>
                </c:pt>
                <c:pt idx="30">
                  <c:v>#N/A</c:v>
                </c:pt>
                <c:pt idx="31">
                  <c:v>370.32</c:v>
                </c:pt>
                <c:pt idx="32">
                  <c:v>566.5</c:v>
                </c:pt>
                <c:pt idx="33">
                  <c:v>433.35</c:v>
                </c:pt>
                <c:pt idx="34">
                  <c:v>676.5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328.82</c:v>
                </c:pt>
                <c:pt idx="43">
                  <c:v>#N/A</c:v>
                </c:pt>
                <c:pt idx="44">
                  <c:v>#N/A</c:v>
                </c:pt>
                <c:pt idx="45">
                  <c:v>274.92999999999921</c:v>
                </c:pt>
                <c:pt idx="46">
                  <c:v>297.399</c:v>
                </c:pt>
                <c:pt idx="47">
                  <c:v>278.25</c:v>
                </c:pt>
                <c:pt idx="48">
                  <c:v>292.47999999999962</c:v>
                </c:pt>
                <c:pt idx="49">
                  <c:v>#N/A</c:v>
                </c:pt>
                <c:pt idx="50">
                  <c:v>#N/A</c:v>
                </c:pt>
                <c:pt idx="51">
                  <c:v>505.46</c:v>
                </c:pt>
                <c:pt idx="52">
                  <c:v>507.4</c:v>
                </c:pt>
                <c:pt idx="53">
                  <c:v>441.58</c:v>
                </c:pt>
                <c:pt idx="54">
                  <c:v>#N/A</c:v>
                </c:pt>
                <c:pt idx="55">
                  <c:v>151.41</c:v>
                </c:pt>
                <c:pt idx="56">
                  <c:v>#N/A</c:v>
                </c:pt>
                <c:pt idx="57">
                  <c:v>502.42999999999921</c:v>
                </c:pt>
                <c:pt idx="58">
                  <c:v>344.69</c:v>
                </c:pt>
                <c:pt idx="59">
                  <c:v>#N/A</c:v>
                </c:pt>
                <c:pt idx="60">
                  <c:v>198.78</c:v>
                </c:pt>
                <c:pt idx="61">
                  <c:v>250</c:v>
                </c:pt>
                <c:pt idx="62">
                  <c:v>207.46</c:v>
                </c:pt>
                <c:pt idx="63">
                  <c:v>#N/A</c:v>
                </c:pt>
                <c:pt idx="64">
                  <c:v>453.77</c:v>
                </c:pt>
                <c:pt idx="65">
                  <c:v>588</c:v>
                </c:pt>
                <c:pt idx="66">
                  <c:v>#N/A</c:v>
                </c:pt>
                <c:pt idx="67">
                  <c:v>#N/A</c:v>
                </c:pt>
                <c:pt idx="68">
                  <c:v>242.63</c:v>
                </c:pt>
                <c:pt idx="69">
                  <c:v>#N/A</c:v>
                </c:pt>
                <c:pt idx="70">
                  <c:v>317.959</c:v>
                </c:pt>
                <c:pt idx="71">
                  <c:v>#N/A</c:v>
                </c:pt>
                <c:pt idx="72">
                  <c:v>256</c:v>
                </c:pt>
                <c:pt idx="73">
                  <c:v>365.6</c:v>
                </c:pt>
                <c:pt idx="74">
                  <c:v>478.07</c:v>
                </c:pt>
                <c:pt idx="75">
                  <c:v>#N/A</c:v>
                </c:pt>
                <c:pt idx="76">
                  <c:v>586</c:v>
                </c:pt>
                <c:pt idx="77">
                  <c:v>589.89</c:v>
                </c:pt>
                <c:pt idx="78">
                  <c:v>#N/A</c:v>
                </c:pt>
                <c:pt idx="79">
                  <c:v>#N/A</c:v>
                </c:pt>
                <c:pt idx="80">
                  <c:v>279.209</c:v>
                </c:pt>
                <c:pt idx="81">
                  <c:v>156.87</c:v>
                </c:pt>
                <c:pt idx="82">
                  <c:v>194.45</c:v>
                </c:pt>
                <c:pt idx="83">
                  <c:v>392.74</c:v>
                </c:pt>
                <c:pt idx="84">
                  <c:v>#N/A</c:v>
                </c:pt>
                <c:pt idx="85">
                  <c:v>#N/A</c:v>
                </c:pt>
                <c:pt idx="86">
                  <c:v>167.5</c:v>
                </c:pt>
                <c:pt idx="87">
                  <c:v>103</c:v>
                </c:pt>
                <c:pt idx="88">
                  <c:v>520.63</c:v>
                </c:pt>
                <c:pt idx="89">
                  <c:v>#N/A</c:v>
                </c:pt>
                <c:pt idx="90">
                  <c:v>254.35000000000011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393.59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335.18</c:v>
                </c:pt>
                <c:pt idx="99">
                  <c:v>351.01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289.029</c:v>
                </c:pt>
                <c:pt idx="118">
                  <c:v>297.8</c:v>
                </c:pt>
                <c:pt idx="119">
                  <c:v>190.46</c:v>
                </c:pt>
                <c:pt idx="120">
                  <c:v>205.39</c:v>
                </c:pt>
                <c:pt idx="121">
                  <c:v>490.55</c:v>
                </c:pt>
                <c:pt idx="122">
                  <c:v>500.87</c:v>
                </c:pt>
                <c:pt idx="123">
                  <c:v>457.28999999999962</c:v>
                </c:pt>
                <c:pt idx="124">
                  <c:v>542.32999999999936</c:v>
                </c:pt>
                <c:pt idx="125">
                  <c:v>256</c:v>
                </c:pt>
                <c:pt idx="126">
                  <c:v>535.48</c:v>
                </c:pt>
                <c:pt idx="127">
                  <c:v>577.92899999999997</c:v>
                </c:pt>
                <c:pt idx="128">
                  <c:v>453.45</c:v>
                </c:pt>
                <c:pt idx="129">
                  <c:v>555.07000000000005</c:v>
                </c:pt>
                <c:pt idx="130">
                  <c:v>#N/A</c:v>
                </c:pt>
                <c:pt idx="131">
                  <c:v>#N/A</c:v>
                </c:pt>
                <c:pt idx="132">
                  <c:v>380.2</c:v>
                </c:pt>
                <c:pt idx="133">
                  <c:v>#N/A</c:v>
                </c:pt>
                <c:pt idx="134">
                  <c:v>306.21999999999991</c:v>
                </c:pt>
                <c:pt idx="135">
                  <c:v>369.6400000000001</c:v>
                </c:pt>
                <c:pt idx="136">
                  <c:v>429.37</c:v>
                </c:pt>
                <c:pt idx="137">
                  <c:v>330.4</c:v>
                </c:pt>
                <c:pt idx="138">
                  <c:v>338.16</c:v>
                </c:pt>
                <c:pt idx="139">
                  <c:v>#N/A</c:v>
                </c:pt>
                <c:pt idx="140">
                  <c:v>401.63</c:v>
                </c:pt>
                <c:pt idx="141">
                  <c:v>331</c:v>
                </c:pt>
                <c:pt idx="142">
                  <c:v>265.12</c:v>
                </c:pt>
                <c:pt idx="143">
                  <c:v>308</c:v>
                </c:pt>
                <c:pt idx="144">
                  <c:v>361</c:v>
                </c:pt>
                <c:pt idx="145">
                  <c:v>387</c:v>
                </c:pt>
                <c:pt idx="146">
                  <c:v>584.70000000000005</c:v>
                </c:pt>
                <c:pt idx="147">
                  <c:v>281</c:v>
                </c:pt>
                <c:pt idx="148">
                  <c:v>333.89</c:v>
                </c:pt>
                <c:pt idx="149">
                  <c:v>#N/A</c:v>
                </c:pt>
                <c:pt idx="150">
                  <c:v>344.92999999999921</c:v>
                </c:pt>
                <c:pt idx="151">
                  <c:v>340</c:v>
                </c:pt>
                <c:pt idx="152">
                  <c:v>447.38</c:v>
                </c:pt>
                <c:pt idx="153">
                  <c:v>397</c:v>
                </c:pt>
                <c:pt idx="154">
                  <c:v>351.21</c:v>
                </c:pt>
                <c:pt idx="155">
                  <c:v>328</c:v>
                </c:pt>
                <c:pt idx="156">
                  <c:v>280.07</c:v>
                </c:pt>
                <c:pt idx="157">
                  <c:v>312</c:v>
                </c:pt>
                <c:pt idx="158">
                  <c:v>#N/A</c:v>
                </c:pt>
                <c:pt idx="159">
                  <c:v>#N/A</c:v>
                </c:pt>
                <c:pt idx="160">
                  <c:v>283.88</c:v>
                </c:pt>
                <c:pt idx="161">
                  <c:v>185</c:v>
                </c:pt>
                <c:pt idx="162">
                  <c:v>555.25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167</c:v>
                </c:pt>
                <c:pt idx="168">
                  <c:v>141</c:v>
                </c:pt>
                <c:pt idx="169">
                  <c:v>76.05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227.2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469.3</c:v>
                </c:pt>
                <c:pt idx="197">
                  <c:v>548.24</c:v>
                </c:pt>
                <c:pt idx="198">
                  <c:v>278.029</c:v>
                </c:pt>
                <c:pt idx="199">
                  <c:v>182.54</c:v>
                </c:pt>
                <c:pt idx="200">
                  <c:v>244.56</c:v>
                </c:pt>
                <c:pt idx="201">
                  <c:v>415.24</c:v>
                </c:pt>
                <c:pt idx="202">
                  <c:v>457.09</c:v>
                </c:pt>
                <c:pt idx="203">
                  <c:v>372.07</c:v>
                </c:pt>
                <c:pt idx="204">
                  <c:v>531.83999999999787</c:v>
                </c:pt>
                <c:pt idx="205">
                  <c:v>436.77</c:v>
                </c:pt>
                <c:pt idx="206">
                  <c:v>728.84999999999786</c:v>
                </c:pt>
                <c:pt idx="207">
                  <c:v>244.89</c:v>
                </c:pt>
                <c:pt idx="208">
                  <c:v>272.14900000000011</c:v>
                </c:pt>
                <c:pt idx="209">
                  <c:v>203.42</c:v>
                </c:pt>
                <c:pt idx="210">
                  <c:v>260.40999999999991</c:v>
                </c:pt>
                <c:pt idx="211">
                  <c:v>296.68</c:v>
                </c:pt>
                <c:pt idx="212">
                  <c:v>327</c:v>
                </c:pt>
                <c:pt idx="213">
                  <c:v>374.13</c:v>
                </c:pt>
                <c:pt idx="214">
                  <c:v>229.73</c:v>
                </c:pt>
                <c:pt idx="215">
                  <c:v>258.7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523-C34B-862E-29BF1163C0E3}"/>
            </c:ext>
          </c:extLst>
        </c:ser>
        <c:ser>
          <c:idx val="2"/>
          <c:order val="2"/>
          <c:tx>
            <c:strRef>
              <c:f>Result!$AJ$1</c:f>
              <c:strCache>
                <c:ptCount val="1"/>
                <c:pt idx="0">
                  <c:v>AD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noFill/>
              <a:ln w="25400">
                <a:solidFill>
                  <a:srgbClr val="CC0000"/>
                </a:solidFill>
              </a:ln>
            </c:spPr>
          </c:marker>
          <c:xVal>
            <c:numRef>
              <c:f>Result!$AJ$2:$AJ$252</c:f>
              <c:numCache>
                <c:formatCode>General</c:formatCode>
                <c:ptCount val="251"/>
                <c:pt idx="0">
                  <c:v>#N/A</c:v>
                </c:pt>
                <c:pt idx="1">
                  <c:v>2.196029999999999</c:v>
                </c:pt>
                <c:pt idx="2">
                  <c:v>#N/A</c:v>
                </c:pt>
                <c:pt idx="3">
                  <c:v>#N/A</c:v>
                </c:pt>
                <c:pt idx="4">
                  <c:v>1.691208</c:v>
                </c:pt>
                <c:pt idx="5">
                  <c:v>#N/A</c:v>
                </c:pt>
                <c:pt idx="6">
                  <c:v>#N/A</c:v>
                </c:pt>
                <c:pt idx="7">
                  <c:v>1.499927999999999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2.327461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1.227573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2.461449999999997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2.3848549999999982</c:v>
                </c:pt>
                <c:pt idx="56">
                  <c:v>#N/A</c:v>
                </c:pt>
                <c:pt idx="57">
                  <c:v>#N/A</c:v>
                </c:pt>
                <c:pt idx="58">
                  <c:v>2.4071240000000009</c:v>
                </c:pt>
                <c:pt idx="59">
                  <c:v>#N/A</c:v>
                </c:pt>
                <c:pt idx="60">
                  <c:v>1.9648829999999999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1.7365409999999999</c:v>
                </c:pt>
                <c:pt idx="71">
                  <c:v>1.477827999999999</c:v>
                </c:pt>
                <c:pt idx="72">
                  <c:v>2.0712749999999991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2.1163219999999998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2.3360499999998661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2.5083610000000012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1.903651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2.317056999999997</c:v>
                </c:pt>
                <c:pt idx="116">
                  <c:v>1.4227799999999999</c:v>
                </c:pt>
                <c:pt idx="117">
                  <c:v>#N/A</c:v>
                </c:pt>
                <c:pt idx="118">
                  <c:v>2.8774119999999992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2.6750020000000001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2.3422419999999962</c:v>
                </c:pt>
                <c:pt idx="140">
                  <c:v>#N/A</c:v>
                </c:pt>
                <c:pt idx="141">
                  <c:v>1.614309</c:v>
                </c:pt>
                <c:pt idx="142">
                  <c:v>2.476830999999998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2.438695999999998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2.1784379999999999</c:v>
                </c:pt>
                <c:pt idx="168">
                  <c:v>#N/A</c:v>
                </c:pt>
                <c:pt idx="169">
                  <c:v>#N/A</c:v>
                </c:pt>
                <c:pt idx="170">
                  <c:v>2.277266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1.529617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2.066098999999999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2.030132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1.225503999999999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2.367651</c:v>
                </c:pt>
                <c:pt idx="232">
                  <c:v>#N/A</c:v>
                </c:pt>
                <c:pt idx="233">
                  <c:v>1.6999850000000001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</c:numCache>
            </c:numRef>
          </c:xVal>
          <c:yVal>
            <c:numRef>
              <c:f>Result!$T$2:$T$252</c:f>
              <c:numCache>
                <c:formatCode>General</c:formatCode>
                <c:ptCount val="25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219.46</c:v>
                </c:pt>
                <c:pt idx="4">
                  <c:v>258.58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314.61</c:v>
                </c:pt>
                <c:pt idx="9">
                  <c:v>#N/A</c:v>
                </c:pt>
                <c:pt idx="10">
                  <c:v>191.89</c:v>
                </c:pt>
                <c:pt idx="11">
                  <c:v>#N/A</c:v>
                </c:pt>
                <c:pt idx="12">
                  <c:v>315.46999999999991</c:v>
                </c:pt>
                <c:pt idx="13">
                  <c:v>265.81</c:v>
                </c:pt>
                <c:pt idx="14">
                  <c:v>502.42999999999921</c:v>
                </c:pt>
                <c:pt idx="15">
                  <c:v>657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350.53</c:v>
                </c:pt>
                <c:pt idx="20">
                  <c:v>#N/A</c:v>
                </c:pt>
                <c:pt idx="21">
                  <c:v>533.81999999999937</c:v>
                </c:pt>
                <c:pt idx="22">
                  <c:v>564.38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569.99</c:v>
                </c:pt>
                <c:pt idx="29">
                  <c:v>292.58</c:v>
                </c:pt>
                <c:pt idx="30">
                  <c:v>#N/A</c:v>
                </c:pt>
                <c:pt idx="31">
                  <c:v>370.32</c:v>
                </c:pt>
                <c:pt idx="32">
                  <c:v>566.5</c:v>
                </c:pt>
                <c:pt idx="33">
                  <c:v>433.35</c:v>
                </c:pt>
                <c:pt idx="34">
                  <c:v>676.5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328.82</c:v>
                </c:pt>
                <c:pt idx="43">
                  <c:v>#N/A</c:v>
                </c:pt>
                <c:pt idx="44">
                  <c:v>#N/A</c:v>
                </c:pt>
                <c:pt idx="45">
                  <c:v>274.92999999999921</c:v>
                </c:pt>
                <c:pt idx="46">
                  <c:v>297.399</c:v>
                </c:pt>
                <c:pt idx="47">
                  <c:v>278.25</c:v>
                </c:pt>
                <c:pt idx="48">
                  <c:v>292.47999999999962</c:v>
                </c:pt>
                <c:pt idx="49">
                  <c:v>#N/A</c:v>
                </c:pt>
                <c:pt idx="50">
                  <c:v>#N/A</c:v>
                </c:pt>
                <c:pt idx="51">
                  <c:v>505.46</c:v>
                </c:pt>
                <c:pt idx="52">
                  <c:v>507.4</c:v>
                </c:pt>
                <c:pt idx="53">
                  <c:v>441.58</c:v>
                </c:pt>
                <c:pt idx="54">
                  <c:v>#N/A</c:v>
                </c:pt>
                <c:pt idx="55">
                  <c:v>151.41</c:v>
                </c:pt>
                <c:pt idx="56">
                  <c:v>#N/A</c:v>
                </c:pt>
                <c:pt idx="57">
                  <c:v>502.42999999999921</c:v>
                </c:pt>
                <c:pt idx="58">
                  <c:v>344.69</c:v>
                </c:pt>
                <c:pt idx="59">
                  <c:v>#N/A</c:v>
                </c:pt>
                <c:pt idx="60">
                  <c:v>198.78</c:v>
                </c:pt>
                <c:pt idx="61">
                  <c:v>250</c:v>
                </c:pt>
                <c:pt idx="62">
                  <c:v>207.46</c:v>
                </c:pt>
                <c:pt idx="63">
                  <c:v>#N/A</c:v>
                </c:pt>
                <c:pt idx="64">
                  <c:v>453.77</c:v>
                </c:pt>
                <c:pt idx="65">
                  <c:v>588</c:v>
                </c:pt>
                <c:pt idx="66">
                  <c:v>#N/A</c:v>
                </c:pt>
                <c:pt idx="67">
                  <c:v>#N/A</c:v>
                </c:pt>
                <c:pt idx="68">
                  <c:v>242.63</c:v>
                </c:pt>
                <c:pt idx="69">
                  <c:v>#N/A</c:v>
                </c:pt>
                <c:pt idx="70">
                  <c:v>317.959</c:v>
                </c:pt>
                <c:pt idx="71">
                  <c:v>#N/A</c:v>
                </c:pt>
                <c:pt idx="72">
                  <c:v>256</c:v>
                </c:pt>
                <c:pt idx="73">
                  <c:v>365.6</c:v>
                </c:pt>
                <c:pt idx="74">
                  <c:v>478.07</c:v>
                </c:pt>
                <c:pt idx="75">
                  <c:v>#N/A</c:v>
                </c:pt>
                <c:pt idx="76">
                  <c:v>586</c:v>
                </c:pt>
                <c:pt idx="77">
                  <c:v>589.89</c:v>
                </c:pt>
                <c:pt idx="78">
                  <c:v>#N/A</c:v>
                </c:pt>
                <c:pt idx="79">
                  <c:v>#N/A</c:v>
                </c:pt>
                <c:pt idx="80">
                  <c:v>279.209</c:v>
                </c:pt>
                <c:pt idx="81">
                  <c:v>156.87</c:v>
                </c:pt>
                <c:pt idx="82">
                  <c:v>194.45</c:v>
                </c:pt>
                <c:pt idx="83">
                  <c:v>392.74</c:v>
                </c:pt>
                <c:pt idx="84">
                  <c:v>#N/A</c:v>
                </c:pt>
                <c:pt idx="85">
                  <c:v>#N/A</c:v>
                </c:pt>
                <c:pt idx="86">
                  <c:v>167.5</c:v>
                </c:pt>
                <c:pt idx="87">
                  <c:v>103</c:v>
                </c:pt>
                <c:pt idx="88">
                  <c:v>520.63</c:v>
                </c:pt>
                <c:pt idx="89">
                  <c:v>#N/A</c:v>
                </c:pt>
                <c:pt idx="90">
                  <c:v>254.35000000000011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393.59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335.18</c:v>
                </c:pt>
                <c:pt idx="99">
                  <c:v>351.01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289.029</c:v>
                </c:pt>
                <c:pt idx="118">
                  <c:v>297.8</c:v>
                </c:pt>
                <c:pt idx="119">
                  <c:v>190.46</c:v>
                </c:pt>
                <c:pt idx="120">
                  <c:v>205.39</c:v>
                </c:pt>
                <c:pt idx="121">
                  <c:v>490.55</c:v>
                </c:pt>
                <c:pt idx="122">
                  <c:v>500.87</c:v>
                </c:pt>
                <c:pt idx="123">
                  <c:v>457.28999999999962</c:v>
                </c:pt>
                <c:pt idx="124">
                  <c:v>542.32999999999936</c:v>
                </c:pt>
                <c:pt idx="125">
                  <c:v>256</c:v>
                </c:pt>
                <c:pt idx="126">
                  <c:v>535.48</c:v>
                </c:pt>
                <c:pt idx="127">
                  <c:v>577.92899999999997</c:v>
                </c:pt>
                <c:pt idx="128">
                  <c:v>453.45</c:v>
                </c:pt>
                <c:pt idx="129">
                  <c:v>555.07000000000005</c:v>
                </c:pt>
                <c:pt idx="130">
                  <c:v>#N/A</c:v>
                </c:pt>
                <c:pt idx="131">
                  <c:v>#N/A</c:v>
                </c:pt>
                <c:pt idx="132">
                  <c:v>380.2</c:v>
                </c:pt>
                <c:pt idx="133">
                  <c:v>#N/A</c:v>
                </c:pt>
                <c:pt idx="134">
                  <c:v>306.21999999999991</c:v>
                </c:pt>
                <c:pt idx="135">
                  <c:v>369.6400000000001</c:v>
                </c:pt>
                <c:pt idx="136">
                  <c:v>429.37</c:v>
                </c:pt>
                <c:pt idx="137">
                  <c:v>330.4</c:v>
                </c:pt>
                <c:pt idx="138">
                  <c:v>338.16</c:v>
                </c:pt>
                <c:pt idx="139">
                  <c:v>#N/A</c:v>
                </c:pt>
                <c:pt idx="140">
                  <c:v>401.63</c:v>
                </c:pt>
                <c:pt idx="141">
                  <c:v>331</c:v>
                </c:pt>
                <c:pt idx="142">
                  <c:v>265.12</c:v>
                </c:pt>
                <c:pt idx="143">
                  <c:v>308</c:v>
                </c:pt>
                <c:pt idx="144">
                  <c:v>361</c:v>
                </c:pt>
                <c:pt idx="145">
                  <c:v>387</c:v>
                </c:pt>
                <c:pt idx="146">
                  <c:v>584.70000000000005</c:v>
                </c:pt>
                <c:pt idx="147">
                  <c:v>281</c:v>
                </c:pt>
                <c:pt idx="148">
                  <c:v>333.89</c:v>
                </c:pt>
                <c:pt idx="149">
                  <c:v>#N/A</c:v>
                </c:pt>
                <c:pt idx="150">
                  <c:v>344.92999999999921</c:v>
                </c:pt>
                <c:pt idx="151">
                  <c:v>340</c:v>
                </c:pt>
                <c:pt idx="152">
                  <c:v>447.38</c:v>
                </c:pt>
                <c:pt idx="153">
                  <c:v>397</c:v>
                </c:pt>
                <c:pt idx="154">
                  <c:v>351.21</c:v>
                </c:pt>
                <c:pt idx="155">
                  <c:v>328</c:v>
                </c:pt>
                <c:pt idx="156">
                  <c:v>280.07</c:v>
                </c:pt>
                <c:pt idx="157">
                  <c:v>312</c:v>
                </c:pt>
                <c:pt idx="158">
                  <c:v>#N/A</c:v>
                </c:pt>
                <c:pt idx="159">
                  <c:v>#N/A</c:v>
                </c:pt>
                <c:pt idx="160">
                  <c:v>283.88</c:v>
                </c:pt>
                <c:pt idx="161">
                  <c:v>185</c:v>
                </c:pt>
                <c:pt idx="162">
                  <c:v>555.25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167</c:v>
                </c:pt>
                <c:pt idx="168">
                  <c:v>141</c:v>
                </c:pt>
                <c:pt idx="169">
                  <c:v>76.05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227.2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469.3</c:v>
                </c:pt>
                <c:pt idx="197">
                  <c:v>548.24</c:v>
                </c:pt>
                <c:pt idx="198">
                  <c:v>278.029</c:v>
                </c:pt>
                <c:pt idx="199">
                  <c:v>182.54</c:v>
                </c:pt>
                <c:pt idx="200">
                  <c:v>244.56</c:v>
                </c:pt>
                <c:pt idx="201">
                  <c:v>415.24</c:v>
                </c:pt>
                <c:pt idx="202">
                  <c:v>457.09</c:v>
                </c:pt>
                <c:pt idx="203">
                  <c:v>372.07</c:v>
                </c:pt>
                <c:pt idx="204">
                  <c:v>531.83999999999787</c:v>
                </c:pt>
                <c:pt idx="205">
                  <c:v>436.77</c:v>
                </c:pt>
                <c:pt idx="206">
                  <c:v>728.84999999999786</c:v>
                </c:pt>
                <c:pt idx="207">
                  <c:v>244.89</c:v>
                </c:pt>
                <c:pt idx="208">
                  <c:v>272.14900000000011</c:v>
                </c:pt>
                <c:pt idx="209">
                  <c:v>203.42</c:v>
                </c:pt>
                <c:pt idx="210">
                  <c:v>260.40999999999991</c:v>
                </c:pt>
                <c:pt idx="211">
                  <c:v>296.68</c:v>
                </c:pt>
                <c:pt idx="212">
                  <c:v>327</c:v>
                </c:pt>
                <c:pt idx="213">
                  <c:v>374.13</c:v>
                </c:pt>
                <c:pt idx="214">
                  <c:v>229.73</c:v>
                </c:pt>
                <c:pt idx="215">
                  <c:v>258.7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523-C34B-862E-29BF1163C0E3}"/>
            </c:ext>
          </c:extLst>
        </c:ser>
        <c:ser>
          <c:idx val="3"/>
          <c:order val="3"/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'Graph with CSF'!$D$2:$D$3</c:f>
              <c:numCache>
                <c:formatCode>General</c:formatCode>
                <c:ptCount val="2"/>
                <c:pt idx="0">
                  <c:v>1</c:v>
                </c:pt>
                <c:pt idx="1">
                  <c:v>3.5</c:v>
                </c:pt>
              </c:numCache>
            </c:numRef>
          </c:xVal>
          <c:yVal>
            <c:numRef>
              <c:f>'Graph with CSF'!$C$2:$C$3</c:f>
              <c:numCache>
                <c:formatCode>General</c:formatCode>
                <c:ptCount val="2"/>
                <c:pt idx="0">
                  <c:v>333</c:v>
                </c:pt>
                <c:pt idx="1">
                  <c:v>333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523-C34B-862E-29BF1163C0E3}"/>
            </c:ext>
          </c:extLst>
        </c:ser>
        <c:ser>
          <c:idx val="4"/>
          <c:order val="4"/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'Graph with CSF'!$B$2:$B$3</c:f>
              <c:numCache>
                <c:formatCode>General</c:formatCode>
                <c:ptCount val="2"/>
                <c:pt idx="0">
                  <c:v>1.45</c:v>
                </c:pt>
                <c:pt idx="1">
                  <c:v>1.45</c:v>
                </c:pt>
              </c:numCache>
            </c:numRef>
          </c:xVal>
          <c:yVal>
            <c:numRef>
              <c:f>'Graph with CSF'!$A$2:$A$3</c:f>
              <c:numCache>
                <c:formatCode>General</c:formatCode>
                <c:ptCount val="2"/>
                <c:pt idx="0">
                  <c:v>0</c:v>
                </c:pt>
                <c:pt idx="1">
                  <c:v>800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523-C34B-862E-29BF1163C0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4465032"/>
        <c:axId val="-2134664536"/>
      </c:scatterChart>
      <c:valAx>
        <c:axId val="-2134465032"/>
        <c:scaling>
          <c:orientation val="minMax"/>
          <c:max val="3.2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 dirty="0"/>
                  <a:t>SUVR (amyloid PET)</a:t>
                </a:r>
                <a:endParaRPr lang="en-US" alt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34664536"/>
        <c:crosses val="autoZero"/>
        <c:crossBetween val="midCat"/>
      </c:valAx>
      <c:valAx>
        <c:axId val="-2134664536"/>
        <c:scaling>
          <c:orientation val="minMax"/>
          <c:max val="8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en-US" dirty="0"/>
                  <a:t>cerebrospinal fluid Abeta1-42 (</a:t>
                </a:r>
                <a:r>
                  <a:rPr lang="en-US" altLang="en-US" dirty="0" err="1"/>
                  <a:t>pg</a:t>
                </a:r>
                <a:r>
                  <a:rPr lang="en-US" altLang="en-US" dirty="0"/>
                  <a:t>/mL)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34465032"/>
        <c:crosses val="autoZero"/>
        <c:crossBetween val="midCat"/>
        <c:majorUnit val="200"/>
      </c:valAx>
    </c:plotArea>
    <c:legend>
      <c:legendPos val="r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85615006486691003"/>
          <c:y val="0.38841813882798898"/>
          <c:w val="0.14384993513309"/>
          <c:h val="0.22316372234402099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0.10711</cdr:x>
      <cdr:y>0.85529</cdr:y>
    </cdr:from>
    <cdr:to>
      <cdr:x>0.18056</cdr:x>
      <cdr:y>0.9842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333500" y="60668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0.10711</cdr:x>
      <cdr:y>0.85529</cdr:y>
    </cdr:from>
    <cdr:to>
      <cdr:x>0.18056</cdr:x>
      <cdr:y>0.9842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1333500" y="60668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0.10711</cdr:x>
      <cdr:y>0.85529</cdr:y>
    </cdr:from>
    <cdr:to>
      <cdr:x>0.18056</cdr:x>
      <cdr:y>0.9842</cdr:y>
    </cdr:to>
    <cdr:sp macro="" textlink="">
      <cdr:nvSpPr>
        <cdr:cNvPr id="4" name="テキスト ボックス 1"/>
        <cdr:cNvSpPr txBox="1"/>
      </cdr:nvSpPr>
      <cdr:spPr>
        <a:xfrm xmlns:a="http://schemas.openxmlformats.org/drawingml/2006/main">
          <a:off x="1333500" y="60668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0.10711</cdr:x>
      <cdr:y>0.85529</cdr:y>
    </cdr:from>
    <cdr:to>
      <cdr:x>0.18056</cdr:x>
      <cdr:y>0.9842</cdr:y>
    </cdr:to>
    <cdr:sp macro="" textlink="">
      <cdr:nvSpPr>
        <cdr:cNvPr id="5" name="テキスト ボックス 1"/>
        <cdr:cNvSpPr txBox="1"/>
      </cdr:nvSpPr>
      <cdr:spPr>
        <a:xfrm xmlns:a="http://schemas.openxmlformats.org/drawingml/2006/main">
          <a:off x="1333500" y="60668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0.10711</cdr:x>
      <cdr:y>0.85529</cdr:y>
    </cdr:from>
    <cdr:to>
      <cdr:x>0.18056</cdr:x>
      <cdr:y>0.9842</cdr:y>
    </cdr:to>
    <cdr:sp macro="" textlink="">
      <cdr:nvSpPr>
        <cdr:cNvPr id="6" name="テキスト ボックス 1"/>
        <cdr:cNvSpPr txBox="1"/>
      </cdr:nvSpPr>
      <cdr:spPr>
        <a:xfrm xmlns:a="http://schemas.openxmlformats.org/drawingml/2006/main">
          <a:off x="1333500" y="60668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0.10711</cdr:x>
      <cdr:y>0.85529</cdr:y>
    </cdr:from>
    <cdr:to>
      <cdr:x>0.18056</cdr:x>
      <cdr:y>0.9842</cdr:y>
    </cdr:to>
    <cdr:sp macro="" textlink="">
      <cdr:nvSpPr>
        <cdr:cNvPr id="7" name="テキスト ボックス 1"/>
        <cdr:cNvSpPr txBox="1"/>
      </cdr:nvSpPr>
      <cdr:spPr>
        <a:xfrm xmlns:a="http://schemas.openxmlformats.org/drawingml/2006/main">
          <a:off x="1333500" y="60668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0.10711</cdr:x>
      <cdr:y>0.85529</cdr:y>
    </cdr:from>
    <cdr:to>
      <cdr:x>0.18056</cdr:x>
      <cdr:y>0.9842</cdr:y>
    </cdr:to>
    <cdr:sp macro="" textlink="">
      <cdr:nvSpPr>
        <cdr:cNvPr id="8" name="テキスト ボックス 1"/>
        <cdr:cNvSpPr txBox="1"/>
      </cdr:nvSpPr>
      <cdr:spPr>
        <a:xfrm xmlns:a="http://schemas.openxmlformats.org/drawingml/2006/main">
          <a:off x="1333500" y="60668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0.10711</cdr:x>
      <cdr:y>0.85529</cdr:y>
    </cdr:from>
    <cdr:to>
      <cdr:x>0.18056</cdr:x>
      <cdr:y>0.9842</cdr:y>
    </cdr:to>
    <cdr:sp macro="" textlink="">
      <cdr:nvSpPr>
        <cdr:cNvPr id="9" name="テキスト ボックス 1"/>
        <cdr:cNvSpPr txBox="1"/>
      </cdr:nvSpPr>
      <cdr:spPr>
        <a:xfrm xmlns:a="http://schemas.openxmlformats.org/drawingml/2006/main">
          <a:off x="1333500" y="60668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0.10711</cdr:x>
      <cdr:y>0.85529</cdr:y>
    </cdr:from>
    <cdr:to>
      <cdr:x>0.18056</cdr:x>
      <cdr:y>0.9842</cdr:y>
    </cdr:to>
    <cdr:sp macro="" textlink="">
      <cdr:nvSpPr>
        <cdr:cNvPr id="10" name="テキスト ボックス 1"/>
        <cdr:cNvSpPr txBox="1"/>
      </cdr:nvSpPr>
      <cdr:spPr>
        <a:xfrm xmlns:a="http://schemas.openxmlformats.org/drawingml/2006/main">
          <a:off x="1333500" y="60668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0.10711</cdr:x>
      <cdr:y>0.85529</cdr:y>
    </cdr:from>
    <cdr:to>
      <cdr:x>0.18056</cdr:x>
      <cdr:y>0.9842</cdr:y>
    </cdr:to>
    <cdr:sp macro="" textlink="">
      <cdr:nvSpPr>
        <cdr:cNvPr id="11" name="テキスト ボックス 1"/>
        <cdr:cNvSpPr txBox="1"/>
      </cdr:nvSpPr>
      <cdr:spPr>
        <a:xfrm xmlns:a="http://schemas.openxmlformats.org/drawingml/2006/main">
          <a:off x="1333500" y="60668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0.10711</cdr:x>
      <cdr:y>0.85529</cdr:y>
    </cdr:from>
    <cdr:to>
      <cdr:x>0.18056</cdr:x>
      <cdr:y>0.9842</cdr:y>
    </cdr:to>
    <cdr:sp macro="" textlink="">
      <cdr:nvSpPr>
        <cdr:cNvPr id="12" name="テキスト ボックス 1"/>
        <cdr:cNvSpPr txBox="1"/>
      </cdr:nvSpPr>
      <cdr:spPr>
        <a:xfrm xmlns:a="http://schemas.openxmlformats.org/drawingml/2006/main">
          <a:off x="1333500" y="60668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0.10711</cdr:x>
      <cdr:y>0.85529</cdr:y>
    </cdr:from>
    <cdr:to>
      <cdr:x>0.18056</cdr:x>
      <cdr:y>0.9842</cdr:y>
    </cdr:to>
    <cdr:sp macro="" textlink="">
      <cdr:nvSpPr>
        <cdr:cNvPr id="13" name="テキスト ボックス 1"/>
        <cdr:cNvSpPr txBox="1"/>
      </cdr:nvSpPr>
      <cdr:spPr>
        <a:xfrm xmlns:a="http://schemas.openxmlformats.org/drawingml/2006/main">
          <a:off x="1333500" y="60668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0.10711</cdr:x>
      <cdr:y>0.85529</cdr:y>
    </cdr:from>
    <cdr:to>
      <cdr:x>0.18056</cdr:x>
      <cdr:y>0.9842</cdr:y>
    </cdr:to>
    <cdr:sp macro="" textlink="">
      <cdr:nvSpPr>
        <cdr:cNvPr id="14" name="テキスト ボックス 1"/>
        <cdr:cNvSpPr txBox="1"/>
      </cdr:nvSpPr>
      <cdr:spPr>
        <a:xfrm xmlns:a="http://schemas.openxmlformats.org/drawingml/2006/main">
          <a:off x="1333500" y="60668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0.10711</cdr:x>
      <cdr:y>0.85529</cdr:y>
    </cdr:from>
    <cdr:to>
      <cdr:x>0.18056</cdr:x>
      <cdr:y>0.9842</cdr:y>
    </cdr:to>
    <cdr:sp macro="" textlink="">
      <cdr:nvSpPr>
        <cdr:cNvPr id="15" name="テキスト ボックス 1"/>
        <cdr:cNvSpPr txBox="1"/>
      </cdr:nvSpPr>
      <cdr:spPr>
        <a:xfrm xmlns:a="http://schemas.openxmlformats.org/drawingml/2006/main">
          <a:off x="1333500" y="60668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0.10711</cdr:x>
      <cdr:y>0.85529</cdr:y>
    </cdr:from>
    <cdr:to>
      <cdr:x>0.18056</cdr:x>
      <cdr:y>0.9842</cdr:y>
    </cdr:to>
    <cdr:sp macro="" textlink="">
      <cdr:nvSpPr>
        <cdr:cNvPr id="16" name="テキスト ボックス 1"/>
        <cdr:cNvSpPr txBox="1"/>
      </cdr:nvSpPr>
      <cdr:spPr>
        <a:xfrm xmlns:a="http://schemas.openxmlformats.org/drawingml/2006/main">
          <a:off x="1333500" y="60668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0.10711</cdr:x>
      <cdr:y>0.85529</cdr:y>
    </cdr:from>
    <cdr:to>
      <cdr:x>0.18056</cdr:x>
      <cdr:y>0.9842</cdr:y>
    </cdr:to>
    <cdr:sp macro="" textlink="">
      <cdr:nvSpPr>
        <cdr:cNvPr id="17" name="テキスト ボックス 1"/>
        <cdr:cNvSpPr txBox="1"/>
      </cdr:nvSpPr>
      <cdr:spPr>
        <a:xfrm xmlns:a="http://schemas.openxmlformats.org/drawingml/2006/main">
          <a:off x="1333500" y="60668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A21D272-5B9F-A843-89E2-D28FAE3B0D5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67366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テキストの書式設定</a:t>
            </a:r>
            <a:endParaRPr lang="en-US" altLang="ja-JP" noProof="0"/>
          </a:p>
          <a:p>
            <a:pPr lvl="1"/>
            <a:r>
              <a:rPr lang="ja-JP" altLang="en-US" noProof="0"/>
              <a:t>第</a:t>
            </a:r>
            <a:r>
              <a:rPr lang="en-US" altLang="ja-JP" noProof="0"/>
              <a:t> 2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2"/>
            <a:r>
              <a:rPr lang="ja-JP" altLang="en-US" noProof="0"/>
              <a:t>第</a:t>
            </a:r>
            <a:r>
              <a:rPr lang="en-US" altLang="ja-JP" noProof="0"/>
              <a:t> 3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3"/>
            <a:r>
              <a:rPr lang="ja-JP" altLang="en-US" noProof="0"/>
              <a:t>第</a:t>
            </a:r>
            <a:r>
              <a:rPr lang="en-US" altLang="ja-JP" noProof="0"/>
              <a:t> 4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4"/>
            <a:r>
              <a:rPr lang="ja-JP" altLang="en-US" noProof="0"/>
              <a:t>第</a:t>
            </a:r>
            <a:r>
              <a:rPr lang="en-US" altLang="ja-JP" noProof="0"/>
              <a:t> 5 </a:t>
            </a:r>
            <a:r>
              <a:rPr lang="ja-JP" altLang="en-US" noProof="0"/>
              <a:t>レベル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B61D197-41E4-A641-AC59-D2B35F774C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517390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1F8FF2-0035-FF40-BEB2-8D44FE9353AC}" type="slidenum">
              <a:rPr lang="en-US" altLang="ja-JP" sz="1200"/>
              <a:pPr/>
              <a:t>1</a:t>
            </a:fld>
            <a:endParaRPr lang="en-US" altLang="ja-JP" sz="1200"/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61160CC-F874-0B45-B24F-AAF8AD0CA0D4}" type="slidenum">
              <a:rPr lang="en-US" altLang="ja-JP" sz="1200"/>
              <a:pPr algn="r"/>
              <a:t>1</a:t>
            </a:fld>
            <a:endParaRPr lang="en-US" altLang="ja-JP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F8787F-4D0E-4C40-8AA3-6AA7ECEF4552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ja-JP" sz="1800" dirty="0"/>
          </a:p>
          <a:p>
            <a:endParaRPr lang="en-US" altLang="ja-JP" sz="1800" dirty="0"/>
          </a:p>
          <a:p>
            <a:endParaRPr lang="en-US" altLang="ja-JP" sz="1800" dirty="0"/>
          </a:p>
          <a:p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893362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48B49-E1FA-FB4A-8EE6-746C040CAAE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13324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1D0AD-C1D2-2446-8953-83A832504D6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59078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8CCFE-22C5-AE4F-A45D-DE2530825CE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168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0820D-744B-4A4E-9853-96FFE966964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134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8D33D-9014-4C4E-B33C-F4B6C976B89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24695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A7B17-3B8C-1148-A08D-C051B7F2508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6761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3F6F3-0FF7-8146-BAA1-BE319EC86D3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81610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25A71-1393-934E-AD32-E538B43B9B5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15309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E2098-85C1-B047-A93C-A382EB4A0CF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114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9B0BF-4BFC-FB43-AB75-17430F1A6C3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33681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325ED-3466-5046-B812-B639EF05F52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170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1F961C5-BD00-4340-A168-3325DE439D4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humandbs.biosciencedbc.jp/en/data-use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908050"/>
            <a:ext cx="8991600" cy="1143000"/>
          </a:xfrm>
        </p:spPr>
        <p:txBody>
          <a:bodyPr/>
          <a:lstStyle/>
          <a:p>
            <a:b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 sz="3200" dirty="0">
                <a:latin typeface="Arial" charset="0"/>
                <a:ea typeface="ＭＳ Ｐゴシック" charset="0"/>
                <a:cs typeface="ＭＳ Ｐゴシック" charset="0"/>
              </a:rPr>
              <a:t>Japanese AD Neuroimaging Initiative (J-ADNI)</a:t>
            </a:r>
            <a:br>
              <a:rPr lang="en-US" altLang="ja-JP" sz="3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2007-2018</a:t>
            </a:r>
            <a:b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July 20, 2018</a:t>
            </a:r>
            <a:endParaRPr lang="ja-JP" alt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3733800"/>
            <a:ext cx="8458200" cy="1752600"/>
          </a:xfrm>
        </p:spPr>
        <p:txBody>
          <a:bodyPr/>
          <a:lstStyle/>
          <a:p>
            <a:pPr marL="0" indent="0" algn="r">
              <a:buFontTx/>
              <a:buNone/>
            </a:pP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Departments of Neuropathology, </a:t>
            </a:r>
          </a:p>
          <a:p>
            <a:pPr marL="0" indent="0" algn="r">
              <a:buFontTx/>
              <a:buNone/>
            </a:pP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Graduate School of Medicine</a:t>
            </a:r>
          </a:p>
          <a:p>
            <a:pPr marL="0" indent="0" algn="r">
              <a:buFontTx/>
              <a:buNone/>
            </a:pP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University of Tokyo</a:t>
            </a:r>
          </a:p>
          <a:p>
            <a:pPr marL="0" indent="0" algn="r">
              <a:buFontTx/>
              <a:buNone/>
            </a:pP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Principal Investigator of J-ADNI</a:t>
            </a:r>
          </a:p>
          <a:p>
            <a:pPr marL="0" indent="0" algn="r">
              <a:buFontTx/>
              <a:buNone/>
            </a:pPr>
            <a:endParaRPr lang="en-US" altLang="ja-JP" sz="24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algn="r">
              <a:buFontTx/>
              <a:buNone/>
            </a:pPr>
            <a:r>
              <a:rPr lang="en-US" altLang="ja-JP" sz="2400">
                <a:latin typeface="Arial" charset="0"/>
                <a:ea typeface="ＭＳ Ｐゴシック" charset="0"/>
                <a:cs typeface="ＭＳ Ｐゴシック" charset="0"/>
              </a:rPr>
              <a:t>Takeshi Iwatsubo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テキスト ボックス 1"/>
          <p:cNvSpPr txBox="1">
            <a:spLocks noChangeArrowheads="1"/>
          </p:cNvSpPr>
          <p:nvPr/>
        </p:nvSpPr>
        <p:spPr bwMode="auto">
          <a:xfrm>
            <a:off x="2719388" y="139700"/>
            <a:ext cx="3444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 b="1"/>
              <a:t>J-ADNI database</a:t>
            </a:r>
            <a:endParaRPr lang="ja-JP" altLang="en-US" sz="3200" b="1"/>
          </a:p>
        </p:txBody>
      </p:sp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573088" y="779463"/>
            <a:ext cx="84137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ja-JP"/>
              <a:t>Released for research use from the National Bioscience Database Center (NBDC) of JST, Japan, on Jan 29, 2016.</a:t>
            </a:r>
          </a:p>
          <a:p>
            <a:pPr>
              <a:buFont typeface="Arial" charset="0"/>
              <a:buChar char="•"/>
            </a:pPr>
            <a:r>
              <a:rPr lang="en-US" altLang="ja-JP"/>
              <a:t>Available for world-wide researchers by just obtaining approval from local ethics committee and then apply to NBDC at </a:t>
            </a:r>
            <a:r>
              <a:rPr lang="en-US" altLang="ja-JP">
                <a:hlinkClick r:id="rId2"/>
              </a:rPr>
              <a:t>http://humandbs.biosciencedbc.jp/en/data-use</a:t>
            </a:r>
            <a:endParaRPr lang="en-US" altLang="ja-JP"/>
          </a:p>
        </p:txBody>
      </p:sp>
      <p:sp>
        <p:nvSpPr>
          <p:cNvPr id="4" name="正方形/長方形 3"/>
          <p:cNvSpPr/>
          <p:nvPr/>
        </p:nvSpPr>
        <p:spPr>
          <a:xfrm>
            <a:off x="600075" y="2705100"/>
            <a:ext cx="6613525" cy="41544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altLang="ja-JP" dirty="0"/>
              <a:t>Total number of datasets</a:t>
            </a:r>
          </a:p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</a:rPr>
              <a:t>3691</a:t>
            </a:r>
            <a:r>
              <a:rPr lang="en-US" altLang="ja-JP" dirty="0"/>
              <a:t> Case Report Forms</a:t>
            </a:r>
          </a:p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</a:rPr>
              <a:t>3078</a:t>
            </a:r>
            <a:r>
              <a:rPr lang="en-US" altLang="ja-JP" dirty="0"/>
              <a:t> Cognitive Test Worksheets</a:t>
            </a:r>
          </a:p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</a:rPr>
              <a:t>2550</a:t>
            </a:r>
            <a:r>
              <a:rPr lang="en-US" altLang="ja-JP" dirty="0"/>
              <a:t> Clinical Dementia Rating</a:t>
            </a:r>
          </a:p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</a:rPr>
              <a:t>2459</a:t>
            </a:r>
            <a:r>
              <a:rPr lang="en-US" altLang="ja-JP" dirty="0"/>
              <a:t> 1.5T MRI images, </a:t>
            </a:r>
            <a:r>
              <a:rPr lang="en-US" altLang="ja-JP" dirty="0">
                <a:solidFill>
                  <a:srgbClr val="FF0000"/>
                </a:solidFill>
              </a:rPr>
              <a:t>256</a:t>
            </a:r>
            <a:r>
              <a:rPr lang="en-US" altLang="ja-JP" dirty="0"/>
              <a:t> 3T MRI images</a:t>
            </a:r>
          </a:p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</a:rPr>
              <a:t>1387</a:t>
            </a:r>
            <a:r>
              <a:rPr lang="en-US" altLang="ja-JP" dirty="0"/>
              <a:t> FDG PET images</a:t>
            </a:r>
          </a:p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</a:rPr>
              <a:t>594</a:t>
            </a:r>
            <a:r>
              <a:rPr lang="en-US" altLang="ja-JP" dirty="0"/>
              <a:t> amyloid PET images</a:t>
            </a:r>
          </a:p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</a:rPr>
              <a:t>3067</a:t>
            </a:r>
            <a:r>
              <a:rPr lang="en-US" altLang="ja-JP" dirty="0"/>
              <a:t> blood tests</a:t>
            </a:r>
          </a:p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</a:rPr>
              <a:t>339</a:t>
            </a:r>
            <a:r>
              <a:rPr lang="en-US" altLang="ja-JP" dirty="0"/>
              <a:t> CSF </a:t>
            </a:r>
            <a:r>
              <a:rPr lang="en-US" altLang="ja-JP" dirty="0" err="1"/>
              <a:t>A</a:t>
            </a:r>
            <a:r>
              <a:rPr lang="en-US" altLang="ja-JP" dirty="0" err="1">
                <a:latin typeface="Symbol" charset="2"/>
                <a:cs typeface="Symbol" charset="2"/>
              </a:rPr>
              <a:t>b</a:t>
            </a:r>
            <a:r>
              <a:rPr lang="en-US" altLang="ja-JP" dirty="0"/>
              <a:t> and tau</a:t>
            </a:r>
          </a:p>
          <a:p>
            <a:pPr>
              <a:defRPr/>
            </a:pPr>
            <a:r>
              <a:rPr lang="en-US" altLang="ja-JP" dirty="0"/>
              <a:t>28 registered users (including 5 international); just connected to GAAIN!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60C373C-AD4B-F74F-8E26-706F7DBA5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724122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F3F9DB2-886F-E847-926E-BBAFAFFB4AFA}"/>
              </a:ext>
            </a:extLst>
          </p:cNvPr>
          <p:cNvSpPr/>
          <p:nvPr/>
        </p:nvSpPr>
        <p:spPr bwMode="auto">
          <a:xfrm>
            <a:off x="2555776" y="1916832"/>
            <a:ext cx="792088" cy="864096"/>
          </a:xfrm>
          <a:prstGeom prst="rect">
            <a:avLst/>
          </a:prstGeom>
          <a:noFill/>
          <a:ln w="19050" cap="flat" cmpd="sng" algn="ctr">
            <a:solidFill>
              <a:srgbClr val="E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0AC94F2-7349-3F4C-B128-BDE8AB5A5CA8}"/>
              </a:ext>
            </a:extLst>
          </p:cNvPr>
          <p:cNvSpPr/>
          <p:nvPr/>
        </p:nvSpPr>
        <p:spPr bwMode="auto">
          <a:xfrm>
            <a:off x="207978" y="4725144"/>
            <a:ext cx="2923861" cy="2376264"/>
          </a:xfrm>
          <a:prstGeom prst="rect">
            <a:avLst/>
          </a:prstGeom>
          <a:noFill/>
          <a:ln w="19050" cap="flat" cmpd="sng" algn="ctr">
            <a:solidFill>
              <a:srgbClr val="E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4168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タイトル 1"/>
          <p:cNvSpPr>
            <a:spLocks noGrp="1"/>
          </p:cNvSpPr>
          <p:nvPr>
            <p:ph type="title"/>
          </p:nvPr>
        </p:nvSpPr>
        <p:spPr>
          <a:xfrm>
            <a:off x="165100" y="112184"/>
            <a:ext cx="8890000" cy="574675"/>
          </a:xfrm>
        </p:spPr>
        <p:txBody>
          <a:bodyPr>
            <a:normAutofit fontScale="90000"/>
          </a:bodyPr>
          <a:lstStyle/>
          <a:p>
            <a:r>
              <a:rPr lang="en-US" altLang="ja-JP" sz="2900" dirty="0">
                <a:latin typeface="Arial" charset="0"/>
                <a:ea typeface="ＭＳ Ｐゴシック" charset="0"/>
                <a:cs typeface="ＭＳ Ｐゴシック" charset="0"/>
              </a:rPr>
              <a:t>Japanese Trial Ready Cohort of preclinical/prodromal AD</a:t>
            </a:r>
            <a:endParaRPr lang="ja-JP" altLang="en-US" sz="2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台形 3"/>
          <p:cNvSpPr/>
          <p:nvPr/>
        </p:nvSpPr>
        <p:spPr>
          <a:xfrm rot="5400000">
            <a:off x="1109663" y="2651125"/>
            <a:ext cx="2438400" cy="1289050"/>
          </a:xfrm>
          <a:prstGeom prst="trapezoid">
            <a:avLst>
              <a:gd name="adj" fmla="val 1542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2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Screening registry function</a:t>
            </a:r>
            <a:endParaRPr lang="ja-JP" altLang="en-US" sz="20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台形 5"/>
          <p:cNvSpPr/>
          <p:nvPr/>
        </p:nvSpPr>
        <p:spPr>
          <a:xfrm rot="5400000">
            <a:off x="2921795" y="2339181"/>
            <a:ext cx="2017712" cy="1914525"/>
          </a:xfrm>
          <a:prstGeom prst="trapezoid">
            <a:avLst>
              <a:gd name="adj" fmla="val 21210"/>
            </a:avLst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34820" name="テキスト ボックス 6"/>
          <p:cNvSpPr txBox="1">
            <a:spLocks noChangeArrowheads="1"/>
          </p:cNvSpPr>
          <p:nvPr/>
        </p:nvSpPr>
        <p:spPr bwMode="auto">
          <a:xfrm>
            <a:off x="2973388" y="2962275"/>
            <a:ext cx="19464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dirty="0"/>
              <a:t>Longitudinal cohort study</a:t>
            </a:r>
          </a:p>
          <a:p>
            <a:r>
              <a:rPr lang="en-US" altLang="ja-JP" sz="1200" dirty="0"/>
              <a:t>of MCI and preclinical AD</a:t>
            </a:r>
          </a:p>
          <a:p>
            <a:r>
              <a:rPr lang="en-US" altLang="ja-JP" sz="1200" dirty="0"/>
              <a:t>(</a:t>
            </a:r>
            <a:r>
              <a:rPr lang="en-US" altLang="ja-JP" sz="1200" dirty="0">
                <a:solidFill>
                  <a:srgbClr val="FF0000"/>
                </a:solidFill>
              </a:rPr>
              <a:t>Trial Ready Cohort</a:t>
            </a:r>
            <a:r>
              <a:rPr lang="ja-JP" altLang="en-US" sz="1200" dirty="0"/>
              <a:t>）</a:t>
            </a:r>
            <a:endParaRPr lang="en-US" altLang="ja-JP" sz="1200" dirty="0"/>
          </a:p>
        </p:txBody>
      </p:sp>
      <p:sp>
        <p:nvSpPr>
          <p:cNvPr id="8" name="台形 7"/>
          <p:cNvSpPr/>
          <p:nvPr/>
        </p:nvSpPr>
        <p:spPr>
          <a:xfrm rot="5400000">
            <a:off x="4835525" y="2765425"/>
            <a:ext cx="1193800" cy="1073150"/>
          </a:xfrm>
          <a:prstGeom prst="trapezoid">
            <a:avLst>
              <a:gd name="adj" fmla="val 1621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822" name="テキスト ボックス 8"/>
          <p:cNvSpPr txBox="1">
            <a:spLocks noChangeArrowheads="1"/>
          </p:cNvSpPr>
          <p:nvPr/>
        </p:nvSpPr>
        <p:spPr bwMode="auto">
          <a:xfrm>
            <a:off x="4895850" y="3035300"/>
            <a:ext cx="10200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dirty="0"/>
              <a:t>POC trials </a:t>
            </a:r>
          </a:p>
          <a:p>
            <a:r>
              <a:rPr lang="en-US" altLang="ja-JP" sz="1200" dirty="0"/>
              <a:t>In PPP style</a:t>
            </a:r>
            <a:endParaRPr lang="ja-JP" altLang="en-US" sz="1200" dirty="0"/>
          </a:p>
        </p:txBody>
      </p:sp>
      <p:sp>
        <p:nvSpPr>
          <p:cNvPr id="10" name="屈折矢印 9"/>
          <p:cNvSpPr/>
          <p:nvPr/>
        </p:nvSpPr>
        <p:spPr>
          <a:xfrm rot="5400000">
            <a:off x="2574131" y="4399757"/>
            <a:ext cx="798513" cy="6096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下矢印 10"/>
          <p:cNvSpPr/>
          <p:nvPr/>
        </p:nvSpPr>
        <p:spPr>
          <a:xfrm>
            <a:off x="3189288" y="4203700"/>
            <a:ext cx="304800" cy="6381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825" name="テキスト ボックス 11"/>
          <p:cNvSpPr txBox="1">
            <a:spLocks noChangeArrowheads="1"/>
          </p:cNvSpPr>
          <p:nvPr/>
        </p:nvSpPr>
        <p:spPr bwMode="auto">
          <a:xfrm>
            <a:off x="3278188" y="4886325"/>
            <a:ext cx="1492003" cy="5232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/>
              <a:t>Industry initiated</a:t>
            </a:r>
          </a:p>
          <a:p>
            <a:r>
              <a:rPr lang="en-US" altLang="ja-JP" sz="1400" dirty="0" err="1"/>
              <a:t>Ph</a:t>
            </a:r>
            <a:r>
              <a:rPr lang="en-US" altLang="ja-JP" sz="1400" dirty="0"/>
              <a:t> 3 trials</a:t>
            </a:r>
            <a:endParaRPr lang="ja-JP" altLang="en-US" sz="1400" dirty="0"/>
          </a:p>
        </p:txBody>
      </p:sp>
      <p:sp>
        <p:nvSpPr>
          <p:cNvPr id="15" name="三方向矢印 14"/>
          <p:cNvSpPr/>
          <p:nvPr/>
        </p:nvSpPr>
        <p:spPr>
          <a:xfrm rot="7755963">
            <a:off x="4543426" y="4097337"/>
            <a:ext cx="1598612" cy="849313"/>
          </a:xfrm>
          <a:prstGeom prst="leftRigh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827" name="テキスト ボックス 15"/>
          <p:cNvSpPr txBox="1">
            <a:spLocks noChangeArrowheads="1"/>
          </p:cNvSpPr>
          <p:nvPr/>
        </p:nvSpPr>
        <p:spPr bwMode="auto">
          <a:xfrm>
            <a:off x="5600700" y="4781550"/>
            <a:ext cx="972943" cy="5232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/>
              <a:t>Approval </a:t>
            </a:r>
          </a:p>
          <a:p>
            <a:r>
              <a:rPr lang="en-US" altLang="ja-JP" sz="1400" dirty="0"/>
              <a:t>marketing</a:t>
            </a:r>
            <a:endParaRPr lang="ja-JP" altLang="en-US" sz="1400" dirty="0"/>
          </a:p>
        </p:txBody>
      </p:sp>
      <p:sp>
        <p:nvSpPr>
          <p:cNvPr id="34828" name="テキスト ボックス 16"/>
          <p:cNvSpPr txBox="1">
            <a:spLocks noChangeArrowheads="1"/>
          </p:cNvSpPr>
          <p:nvPr/>
        </p:nvSpPr>
        <p:spPr bwMode="auto">
          <a:xfrm>
            <a:off x="4842243" y="4132263"/>
            <a:ext cx="1091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dirty="0"/>
              <a:t>Collaboration</a:t>
            </a:r>
          </a:p>
          <a:p>
            <a:pPr algn="ctr"/>
            <a:r>
              <a:rPr lang="en-US" altLang="ja-JP" sz="1200" dirty="0"/>
              <a:t>sharing</a:t>
            </a:r>
            <a:endParaRPr lang="ja-JP" altLang="en-US" sz="1200" dirty="0"/>
          </a:p>
        </p:txBody>
      </p:sp>
      <p:sp>
        <p:nvSpPr>
          <p:cNvPr id="34829" name="テキスト ボックス 17"/>
          <p:cNvSpPr txBox="1">
            <a:spLocks noChangeArrowheads="1"/>
          </p:cNvSpPr>
          <p:nvPr/>
        </p:nvSpPr>
        <p:spPr bwMode="auto">
          <a:xfrm>
            <a:off x="2255680" y="1474788"/>
            <a:ext cx="1313180" cy="5232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dirty="0"/>
              <a:t>Outreach</a:t>
            </a:r>
          </a:p>
          <a:p>
            <a:pPr algn="ctr"/>
            <a:r>
              <a:rPr lang="en-US" altLang="ja-JP" sz="1400" dirty="0"/>
              <a:t>enlightenment</a:t>
            </a:r>
            <a:endParaRPr lang="ja-JP" altLang="en-US" sz="1400" dirty="0"/>
          </a:p>
        </p:txBody>
      </p:sp>
      <p:sp>
        <p:nvSpPr>
          <p:cNvPr id="19" name="上下矢印 18"/>
          <p:cNvSpPr/>
          <p:nvPr/>
        </p:nvSpPr>
        <p:spPr>
          <a:xfrm>
            <a:off x="2668588" y="1998663"/>
            <a:ext cx="141287" cy="230187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" name="上下矢印 19"/>
          <p:cNvSpPr/>
          <p:nvPr/>
        </p:nvSpPr>
        <p:spPr>
          <a:xfrm>
            <a:off x="3382963" y="1998663"/>
            <a:ext cx="160337" cy="39052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832" name="テキスト ボックス 20"/>
          <p:cNvSpPr txBox="1">
            <a:spLocks noChangeArrowheads="1"/>
          </p:cNvSpPr>
          <p:nvPr/>
        </p:nvSpPr>
        <p:spPr bwMode="auto">
          <a:xfrm>
            <a:off x="4705939" y="1857375"/>
            <a:ext cx="1159292" cy="5232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dirty="0"/>
              <a:t>Clinical trial/</a:t>
            </a:r>
          </a:p>
          <a:p>
            <a:pPr algn="ctr"/>
            <a:r>
              <a:rPr lang="en-US" altLang="ja-JP" sz="1400" dirty="0"/>
              <a:t>Study infra</a:t>
            </a:r>
            <a:endParaRPr lang="ja-JP" altLang="en-US" sz="1400" dirty="0"/>
          </a:p>
        </p:txBody>
      </p:sp>
      <p:sp>
        <p:nvSpPr>
          <p:cNvPr id="22" name="右矢印 21"/>
          <p:cNvSpPr/>
          <p:nvPr/>
        </p:nvSpPr>
        <p:spPr>
          <a:xfrm>
            <a:off x="6573643" y="4957233"/>
            <a:ext cx="274638" cy="139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834" name="テキスト ボックス 22"/>
          <p:cNvSpPr txBox="1">
            <a:spLocks noChangeArrowheads="1"/>
          </p:cNvSpPr>
          <p:nvPr/>
        </p:nvSpPr>
        <p:spPr bwMode="auto">
          <a:xfrm>
            <a:off x="6848281" y="4888442"/>
            <a:ext cx="1903085" cy="30777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/>
              <a:t>Healthy aging society</a:t>
            </a:r>
            <a:endParaRPr lang="ja-JP" altLang="en-US" sz="1400" dirty="0"/>
          </a:p>
        </p:txBody>
      </p:sp>
      <p:sp>
        <p:nvSpPr>
          <p:cNvPr id="34835" name="テキスト ボックス 23"/>
          <p:cNvSpPr txBox="1">
            <a:spLocks noChangeArrowheads="1"/>
          </p:cNvSpPr>
          <p:nvPr/>
        </p:nvSpPr>
        <p:spPr bwMode="auto">
          <a:xfrm>
            <a:off x="5016500" y="1220788"/>
            <a:ext cx="93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dirty="0"/>
              <a:t>J-DCS</a:t>
            </a:r>
            <a:endParaRPr lang="ja-JP" altLang="en-US" sz="2000" dirty="0"/>
          </a:p>
        </p:txBody>
      </p:sp>
      <p:sp>
        <p:nvSpPr>
          <p:cNvPr id="25" name="上下矢印 24"/>
          <p:cNvSpPr/>
          <p:nvPr/>
        </p:nvSpPr>
        <p:spPr>
          <a:xfrm>
            <a:off x="4773613" y="2389188"/>
            <a:ext cx="242887" cy="30797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26" name="下矢印 25"/>
          <p:cNvSpPr/>
          <p:nvPr/>
        </p:nvSpPr>
        <p:spPr>
          <a:xfrm>
            <a:off x="5259388" y="1531938"/>
            <a:ext cx="171450" cy="3127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838" name="テキスト ボックス 26"/>
          <p:cNvSpPr txBox="1">
            <a:spLocks noChangeArrowheads="1"/>
          </p:cNvSpPr>
          <p:nvPr/>
        </p:nvSpPr>
        <p:spPr bwMode="auto">
          <a:xfrm>
            <a:off x="3600450" y="1270000"/>
            <a:ext cx="12922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/>
              <a:t>Preclinical AD</a:t>
            </a:r>
          </a:p>
          <a:p>
            <a:r>
              <a:rPr lang="en-US" altLang="ja-JP" sz="1400" dirty="0"/>
              <a:t>observational</a:t>
            </a:r>
            <a:endParaRPr lang="ja-JP" altLang="en-US" sz="1400" dirty="0"/>
          </a:p>
        </p:txBody>
      </p:sp>
      <p:sp>
        <p:nvSpPr>
          <p:cNvPr id="28" name="下矢印 27"/>
          <p:cNvSpPr/>
          <p:nvPr/>
        </p:nvSpPr>
        <p:spPr>
          <a:xfrm>
            <a:off x="3825875" y="1765300"/>
            <a:ext cx="171450" cy="7175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840" name="テキスト ボックス 28"/>
          <p:cNvSpPr txBox="1">
            <a:spLocks noChangeArrowheads="1"/>
          </p:cNvSpPr>
          <p:nvPr/>
        </p:nvSpPr>
        <p:spPr bwMode="auto">
          <a:xfrm>
            <a:off x="0" y="4594225"/>
            <a:ext cx="20075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/>
              <a:t>Orange Registry</a:t>
            </a:r>
          </a:p>
          <a:p>
            <a:r>
              <a:rPr lang="en-US" altLang="ja-JP" sz="1400" dirty="0"/>
              <a:t>IROOP (internet based</a:t>
            </a:r>
          </a:p>
          <a:p>
            <a:r>
              <a:rPr lang="en-US" altLang="ja-JP" sz="1400" dirty="0"/>
              <a:t> registry)</a:t>
            </a:r>
            <a:endParaRPr lang="ja-JP" altLang="en-US" sz="1400" dirty="0"/>
          </a:p>
        </p:txBody>
      </p:sp>
      <p:sp>
        <p:nvSpPr>
          <p:cNvPr id="30" name="三方向矢印 29"/>
          <p:cNvSpPr/>
          <p:nvPr/>
        </p:nvSpPr>
        <p:spPr>
          <a:xfrm>
            <a:off x="1897063" y="4378325"/>
            <a:ext cx="749300" cy="711200"/>
          </a:xfrm>
          <a:prstGeom prst="leftRightUpArrow">
            <a:avLst>
              <a:gd name="adj1" fmla="val 16837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842" name="テキスト ボックス 30"/>
          <p:cNvSpPr txBox="1">
            <a:spLocks noChangeArrowheads="1"/>
          </p:cNvSpPr>
          <p:nvPr/>
        </p:nvSpPr>
        <p:spPr bwMode="auto">
          <a:xfrm>
            <a:off x="465138" y="1539875"/>
            <a:ext cx="14422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/>
              <a:t>Regional cohort</a:t>
            </a:r>
          </a:p>
          <a:p>
            <a:r>
              <a:rPr lang="en-US" altLang="ja-JP" sz="1400" dirty="0"/>
              <a:t>Care study</a:t>
            </a:r>
            <a:endParaRPr lang="ja-JP" altLang="en-US" sz="1400" dirty="0"/>
          </a:p>
        </p:txBody>
      </p:sp>
      <p:sp>
        <p:nvSpPr>
          <p:cNvPr id="32" name="上下矢印 31"/>
          <p:cNvSpPr/>
          <p:nvPr/>
        </p:nvSpPr>
        <p:spPr>
          <a:xfrm rot="19178075">
            <a:off x="1430338" y="1816100"/>
            <a:ext cx="200025" cy="42862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844" name="テキスト ボックス 33"/>
          <p:cNvSpPr txBox="1">
            <a:spLocks noChangeArrowheads="1"/>
          </p:cNvSpPr>
          <p:nvPr/>
        </p:nvSpPr>
        <p:spPr bwMode="auto">
          <a:xfrm>
            <a:off x="3508375" y="4090988"/>
            <a:ext cx="1292216" cy="52322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solidFill>
                  <a:srgbClr val="FF0000"/>
                </a:solidFill>
              </a:rPr>
              <a:t>Preclinical AD</a:t>
            </a:r>
          </a:p>
          <a:p>
            <a:r>
              <a:rPr lang="en-US" altLang="ja-JP" sz="1400" dirty="0">
                <a:solidFill>
                  <a:srgbClr val="FF0000"/>
                </a:solidFill>
              </a:rPr>
              <a:t>Trial e.g. A4</a:t>
            </a:r>
            <a:endParaRPr lang="ja-JP" altLang="en-US" sz="1400" dirty="0"/>
          </a:p>
        </p:txBody>
      </p:sp>
      <p:sp>
        <p:nvSpPr>
          <p:cNvPr id="34845" name="テキスト ボックス 34"/>
          <p:cNvSpPr txBox="1">
            <a:spLocks noChangeArrowheads="1"/>
          </p:cNvSpPr>
          <p:nvPr/>
        </p:nvSpPr>
        <p:spPr bwMode="auto">
          <a:xfrm>
            <a:off x="2668588" y="5734050"/>
            <a:ext cx="2251291" cy="584776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b="1" dirty="0"/>
              <a:t>Japan Society for Dementia Research</a:t>
            </a:r>
          </a:p>
        </p:txBody>
      </p:sp>
      <p:cxnSp>
        <p:nvCxnSpPr>
          <p:cNvPr id="37" name="直線コネクタ 36"/>
          <p:cNvCxnSpPr/>
          <p:nvPr/>
        </p:nvCxnSpPr>
        <p:spPr>
          <a:xfrm>
            <a:off x="1744663" y="5410200"/>
            <a:ext cx="0" cy="25876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5988050" y="5410200"/>
            <a:ext cx="0" cy="25876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1744663" y="5668963"/>
            <a:ext cx="42243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49" name="テキスト ボックス 40"/>
          <p:cNvSpPr txBox="1">
            <a:spLocks noChangeArrowheads="1"/>
          </p:cNvSpPr>
          <p:nvPr/>
        </p:nvSpPr>
        <p:spPr bwMode="auto">
          <a:xfrm>
            <a:off x="1358900" y="5905500"/>
            <a:ext cx="938213" cy="4000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/>
              <a:t>AMED</a:t>
            </a:r>
            <a:endParaRPr lang="ja-JP" altLang="en-US" sz="2000"/>
          </a:p>
        </p:txBody>
      </p:sp>
      <p:sp>
        <p:nvSpPr>
          <p:cNvPr id="34850" name="テキスト ボックス 41"/>
          <p:cNvSpPr txBox="1">
            <a:spLocks noChangeArrowheads="1"/>
          </p:cNvSpPr>
          <p:nvPr/>
        </p:nvSpPr>
        <p:spPr bwMode="auto">
          <a:xfrm>
            <a:off x="5076824" y="5857875"/>
            <a:ext cx="3978275" cy="892552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/>
              <a:t>International collaboration</a:t>
            </a:r>
            <a:endParaRPr lang="en-US" altLang="ja-JP" sz="1400" dirty="0"/>
          </a:p>
          <a:p>
            <a:r>
              <a:rPr lang="en-US" altLang="ja-JP" sz="1400" dirty="0"/>
              <a:t>Alzheimer Association, Global CEO initiative/GAP, EPAD/IMI,ACTC, ATRI, NIA…..)</a:t>
            </a:r>
            <a:endParaRPr lang="ja-JP" altLang="en-US" sz="1400" dirty="0"/>
          </a:p>
        </p:txBody>
      </p:sp>
      <p:sp>
        <p:nvSpPr>
          <p:cNvPr id="34851" name="テキスト ボックス 42"/>
          <p:cNvSpPr txBox="1">
            <a:spLocks noChangeArrowheads="1"/>
          </p:cNvSpPr>
          <p:nvPr/>
        </p:nvSpPr>
        <p:spPr bwMode="auto">
          <a:xfrm>
            <a:off x="2987675" y="6453188"/>
            <a:ext cx="1375760" cy="307777"/>
          </a:xfrm>
          <a:prstGeom prst="rect">
            <a:avLst/>
          </a:prstGeom>
          <a:noFill/>
          <a:ln w="1905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/>
              <a:t>industry</a:t>
            </a:r>
            <a:r>
              <a:rPr lang="ja-JP" altLang="en-US" sz="1400" dirty="0"/>
              <a:t>（ＰＰＰ）</a:t>
            </a:r>
          </a:p>
        </p:txBody>
      </p:sp>
      <p:sp>
        <p:nvSpPr>
          <p:cNvPr id="34852" name="テキスト ボックス 43"/>
          <p:cNvSpPr txBox="1">
            <a:spLocks noChangeArrowheads="1"/>
          </p:cNvSpPr>
          <p:nvPr/>
        </p:nvSpPr>
        <p:spPr bwMode="auto">
          <a:xfrm>
            <a:off x="468313" y="6381750"/>
            <a:ext cx="2312987" cy="36830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MHLW,</a:t>
            </a:r>
            <a:r>
              <a:rPr lang="ja-JP" altLang="en-US" sz="1800"/>
              <a:t> </a:t>
            </a:r>
            <a:r>
              <a:rPr lang="en-US" altLang="ja-JP" sz="1800"/>
              <a:t>METI,</a:t>
            </a:r>
            <a:r>
              <a:rPr lang="ja-JP" altLang="en-US" sz="1800"/>
              <a:t> </a:t>
            </a:r>
            <a:r>
              <a:rPr lang="en-US" altLang="ja-JP" sz="1800"/>
              <a:t>MEXT</a:t>
            </a:r>
            <a:endParaRPr lang="ja-JP" altLang="en-US" sz="1800"/>
          </a:p>
        </p:txBody>
      </p:sp>
      <p:sp>
        <p:nvSpPr>
          <p:cNvPr id="2" name="左右矢印 1"/>
          <p:cNvSpPr/>
          <p:nvPr/>
        </p:nvSpPr>
        <p:spPr>
          <a:xfrm rot="1097782">
            <a:off x="4669998" y="6181258"/>
            <a:ext cx="499761" cy="248583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509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906" name="Rectangle 2"/>
          <p:cNvSpPr>
            <a:spLocks noChangeArrowheads="1"/>
          </p:cNvSpPr>
          <p:nvPr/>
        </p:nvSpPr>
        <p:spPr bwMode="auto">
          <a:xfrm>
            <a:off x="-152400" y="558800"/>
            <a:ext cx="5867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2571750" y="457200"/>
            <a:ext cx="5586413" cy="6096000"/>
            <a:chOff x="1680" y="768"/>
            <a:chExt cx="2895" cy="3254"/>
          </a:xfrm>
        </p:grpSpPr>
        <p:grpSp>
          <p:nvGrpSpPr>
            <p:cNvPr id="17459" name="Group 4"/>
            <p:cNvGrpSpPr>
              <a:grpSpLocks/>
            </p:cNvGrpSpPr>
            <p:nvPr/>
          </p:nvGrpSpPr>
          <p:grpSpPr bwMode="auto">
            <a:xfrm>
              <a:off x="2340" y="3107"/>
              <a:ext cx="521" cy="405"/>
              <a:chOff x="2340" y="3107"/>
              <a:chExt cx="521" cy="405"/>
            </a:xfrm>
          </p:grpSpPr>
          <p:grpSp>
            <p:nvGrpSpPr>
              <p:cNvPr id="17568" name="Group 5"/>
              <p:cNvGrpSpPr>
                <a:grpSpLocks/>
              </p:cNvGrpSpPr>
              <p:nvPr/>
            </p:nvGrpSpPr>
            <p:grpSpPr bwMode="auto">
              <a:xfrm>
                <a:off x="2340" y="3188"/>
                <a:ext cx="313" cy="289"/>
                <a:chOff x="2340" y="3188"/>
                <a:chExt cx="313" cy="289"/>
              </a:xfrm>
            </p:grpSpPr>
            <p:sp>
              <p:nvSpPr>
                <p:cNvPr id="1403910" name="Freeform 6"/>
                <p:cNvSpPr>
                  <a:spLocks/>
                </p:cNvSpPr>
                <p:nvPr/>
              </p:nvSpPr>
              <p:spPr bwMode="auto">
                <a:xfrm>
                  <a:off x="2490" y="3188"/>
                  <a:ext cx="23" cy="23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0" y="12"/>
                    </a:cxn>
                    <a:cxn ang="0">
                      <a:pos x="0" y="23"/>
                    </a:cxn>
                    <a:cxn ang="0">
                      <a:pos x="11" y="23"/>
                    </a:cxn>
                    <a:cxn ang="0">
                      <a:pos x="23" y="12"/>
                    </a:cxn>
                    <a:cxn ang="0">
                      <a:pos x="23" y="0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3" h="23">
                      <a:moveTo>
                        <a:pt x="11" y="0"/>
                      </a:moveTo>
                      <a:lnTo>
                        <a:pt x="0" y="12"/>
                      </a:lnTo>
                      <a:lnTo>
                        <a:pt x="0" y="23"/>
                      </a:lnTo>
                      <a:lnTo>
                        <a:pt x="11" y="23"/>
                      </a:lnTo>
                      <a:lnTo>
                        <a:pt x="23" y="12"/>
                      </a:lnTo>
                      <a:lnTo>
                        <a:pt x="23" y="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 w="3175" cmpd="sng">
                  <a:solidFill>
                    <a:srgbClr val="69AAFB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ja-JP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403911" name="Freeform 7"/>
                <p:cNvSpPr>
                  <a:spLocks/>
                </p:cNvSpPr>
                <p:nvPr/>
              </p:nvSpPr>
              <p:spPr bwMode="auto">
                <a:xfrm>
                  <a:off x="2340" y="3223"/>
                  <a:ext cx="313" cy="254"/>
                </a:xfrm>
                <a:custGeom>
                  <a:avLst/>
                  <a:gdLst/>
                  <a:ahLst/>
                  <a:cxnLst>
                    <a:cxn ang="0">
                      <a:pos x="127" y="220"/>
                    </a:cxn>
                    <a:cxn ang="0">
                      <a:pos x="139" y="173"/>
                    </a:cxn>
                    <a:cxn ang="0">
                      <a:pos x="162" y="162"/>
                    </a:cxn>
                    <a:cxn ang="0">
                      <a:pos x="151" y="139"/>
                    </a:cxn>
                    <a:cxn ang="0">
                      <a:pos x="174" y="127"/>
                    </a:cxn>
                    <a:cxn ang="0">
                      <a:pos x="197" y="104"/>
                    </a:cxn>
                    <a:cxn ang="0">
                      <a:pos x="208" y="81"/>
                    </a:cxn>
                    <a:cxn ang="0">
                      <a:pos x="232" y="58"/>
                    </a:cxn>
                    <a:cxn ang="0">
                      <a:pos x="278" y="34"/>
                    </a:cxn>
                    <a:cxn ang="0">
                      <a:pos x="313" y="11"/>
                    </a:cxn>
                    <a:cxn ang="0">
                      <a:pos x="301" y="0"/>
                    </a:cxn>
                    <a:cxn ang="0">
                      <a:pos x="278" y="0"/>
                    </a:cxn>
                    <a:cxn ang="0">
                      <a:pos x="243" y="11"/>
                    </a:cxn>
                    <a:cxn ang="0">
                      <a:pos x="220" y="23"/>
                    </a:cxn>
                    <a:cxn ang="0">
                      <a:pos x="208" y="34"/>
                    </a:cxn>
                    <a:cxn ang="0">
                      <a:pos x="174" y="23"/>
                    </a:cxn>
                    <a:cxn ang="0">
                      <a:pos x="151" y="0"/>
                    </a:cxn>
                    <a:cxn ang="0">
                      <a:pos x="139" y="11"/>
                    </a:cxn>
                    <a:cxn ang="0">
                      <a:pos x="151" y="23"/>
                    </a:cxn>
                    <a:cxn ang="0">
                      <a:pos x="127" y="34"/>
                    </a:cxn>
                    <a:cxn ang="0">
                      <a:pos x="127" y="58"/>
                    </a:cxn>
                    <a:cxn ang="0">
                      <a:pos x="116" y="81"/>
                    </a:cxn>
                    <a:cxn ang="0">
                      <a:pos x="93" y="104"/>
                    </a:cxn>
                    <a:cxn ang="0">
                      <a:pos x="58" y="127"/>
                    </a:cxn>
                    <a:cxn ang="0">
                      <a:pos x="35" y="139"/>
                    </a:cxn>
                    <a:cxn ang="0">
                      <a:pos x="23" y="150"/>
                    </a:cxn>
                    <a:cxn ang="0">
                      <a:pos x="0" y="162"/>
                    </a:cxn>
                    <a:cxn ang="0">
                      <a:pos x="35" y="162"/>
                    </a:cxn>
                    <a:cxn ang="0">
                      <a:pos x="58" y="139"/>
                    </a:cxn>
                    <a:cxn ang="0">
                      <a:pos x="69" y="150"/>
                    </a:cxn>
                    <a:cxn ang="0">
                      <a:pos x="69" y="162"/>
                    </a:cxn>
                    <a:cxn ang="0">
                      <a:pos x="69" y="173"/>
                    </a:cxn>
                    <a:cxn ang="0">
                      <a:pos x="81" y="185"/>
                    </a:cxn>
                    <a:cxn ang="0">
                      <a:pos x="93" y="197"/>
                    </a:cxn>
                    <a:cxn ang="0">
                      <a:pos x="93" y="220"/>
                    </a:cxn>
                    <a:cxn ang="0">
                      <a:pos x="93" y="243"/>
                    </a:cxn>
                    <a:cxn ang="0">
                      <a:pos x="127" y="254"/>
                    </a:cxn>
                  </a:cxnLst>
                  <a:rect l="0" t="0" r="r" b="b"/>
                  <a:pathLst>
                    <a:path w="313" h="254">
                      <a:moveTo>
                        <a:pt x="127" y="254"/>
                      </a:moveTo>
                      <a:lnTo>
                        <a:pt x="127" y="220"/>
                      </a:lnTo>
                      <a:lnTo>
                        <a:pt x="127" y="197"/>
                      </a:lnTo>
                      <a:lnTo>
                        <a:pt x="139" y="173"/>
                      </a:lnTo>
                      <a:lnTo>
                        <a:pt x="151" y="173"/>
                      </a:lnTo>
                      <a:lnTo>
                        <a:pt x="162" y="162"/>
                      </a:lnTo>
                      <a:lnTo>
                        <a:pt x="162" y="150"/>
                      </a:lnTo>
                      <a:lnTo>
                        <a:pt x="151" y="139"/>
                      </a:lnTo>
                      <a:lnTo>
                        <a:pt x="162" y="127"/>
                      </a:lnTo>
                      <a:lnTo>
                        <a:pt x="174" y="127"/>
                      </a:lnTo>
                      <a:lnTo>
                        <a:pt x="185" y="127"/>
                      </a:lnTo>
                      <a:lnTo>
                        <a:pt x="197" y="104"/>
                      </a:lnTo>
                      <a:lnTo>
                        <a:pt x="197" y="81"/>
                      </a:lnTo>
                      <a:lnTo>
                        <a:pt x="208" y="81"/>
                      </a:lnTo>
                      <a:lnTo>
                        <a:pt x="220" y="69"/>
                      </a:lnTo>
                      <a:lnTo>
                        <a:pt x="232" y="58"/>
                      </a:lnTo>
                      <a:lnTo>
                        <a:pt x="243" y="46"/>
                      </a:lnTo>
                      <a:lnTo>
                        <a:pt x="278" y="34"/>
                      </a:lnTo>
                      <a:lnTo>
                        <a:pt x="313" y="34"/>
                      </a:lnTo>
                      <a:lnTo>
                        <a:pt x="313" y="11"/>
                      </a:lnTo>
                      <a:lnTo>
                        <a:pt x="313" y="0"/>
                      </a:lnTo>
                      <a:lnTo>
                        <a:pt x="301" y="0"/>
                      </a:lnTo>
                      <a:lnTo>
                        <a:pt x="289" y="0"/>
                      </a:lnTo>
                      <a:lnTo>
                        <a:pt x="278" y="0"/>
                      </a:lnTo>
                      <a:lnTo>
                        <a:pt x="255" y="11"/>
                      </a:lnTo>
                      <a:lnTo>
                        <a:pt x="243" y="11"/>
                      </a:lnTo>
                      <a:lnTo>
                        <a:pt x="232" y="23"/>
                      </a:lnTo>
                      <a:lnTo>
                        <a:pt x="220" y="23"/>
                      </a:lnTo>
                      <a:lnTo>
                        <a:pt x="208" y="23"/>
                      </a:lnTo>
                      <a:lnTo>
                        <a:pt x="208" y="34"/>
                      </a:lnTo>
                      <a:lnTo>
                        <a:pt x="197" y="34"/>
                      </a:lnTo>
                      <a:lnTo>
                        <a:pt x="174" y="23"/>
                      </a:lnTo>
                      <a:lnTo>
                        <a:pt x="162" y="0"/>
                      </a:lnTo>
                      <a:lnTo>
                        <a:pt x="151" y="0"/>
                      </a:lnTo>
                      <a:lnTo>
                        <a:pt x="139" y="0"/>
                      </a:lnTo>
                      <a:lnTo>
                        <a:pt x="139" y="11"/>
                      </a:lnTo>
                      <a:lnTo>
                        <a:pt x="139" y="23"/>
                      </a:lnTo>
                      <a:lnTo>
                        <a:pt x="151" y="23"/>
                      </a:lnTo>
                      <a:lnTo>
                        <a:pt x="139" y="34"/>
                      </a:lnTo>
                      <a:lnTo>
                        <a:pt x="127" y="34"/>
                      </a:lnTo>
                      <a:lnTo>
                        <a:pt x="127" y="46"/>
                      </a:lnTo>
                      <a:lnTo>
                        <a:pt x="127" y="58"/>
                      </a:lnTo>
                      <a:lnTo>
                        <a:pt x="116" y="69"/>
                      </a:lnTo>
                      <a:lnTo>
                        <a:pt x="116" y="81"/>
                      </a:lnTo>
                      <a:lnTo>
                        <a:pt x="116" y="92"/>
                      </a:lnTo>
                      <a:lnTo>
                        <a:pt x="93" y="104"/>
                      </a:lnTo>
                      <a:lnTo>
                        <a:pt x="69" y="116"/>
                      </a:lnTo>
                      <a:lnTo>
                        <a:pt x="58" y="127"/>
                      </a:lnTo>
                      <a:lnTo>
                        <a:pt x="46" y="139"/>
                      </a:lnTo>
                      <a:lnTo>
                        <a:pt x="35" y="139"/>
                      </a:lnTo>
                      <a:lnTo>
                        <a:pt x="35" y="150"/>
                      </a:lnTo>
                      <a:lnTo>
                        <a:pt x="23" y="150"/>
                      </a:lnTo>
                      <a:lnTo>
                        <a:pt x="12" y="162"/>
                      </a:lnTo>
                      <a:lnTo>
                        <a:pt x="0" y="162"/>
                      </a:lnTo>
                      <a:lnTo>
                        <a:pt x="23" y="162"/>
                      </a:lnTo>
                      <a:lnTo>
                        <a:pt x="35" y="162"/>
                      </a:lnTo>
                      <a:lnTo>
                        <a:pt x="46" y="150"/>
                      </a:lnTo>
                      <a:lnTo>
                        <a:pt x="58" y="139"/>
                      </a:lnTo>
                      <a:lnTo>
                        <a:pt x="69" y="139"/>
                      </a:lnTo>
                      <a:lnTo>
                        <a:pt x="69" y="150"/>
                      </a:lnTo>
                      <a:lnTo>
                        <a:pt x="58" y="162"/>
                      </a:lnTo>
                      <a:lnTo>
                        <a:pt x="69" y="162"/>
                      </a:lnTo>
                      <a:lnTo>
                        <a:pt x="58" y="173"/>
                      </a:lnTo>
                      <a:lnTo>
                        <a:pt x="69" y="173"/>
                      </a:lnTo>
                      <a:lnTo>
                        <a:pt x="81" y="173"/>
                      </a:lnTo>
                      <a:lnTo>
                        <a:pt x="81" y="185"/>
                      </a:lnTo>
                      <a:lnTo>
                        <a:pt x="81" y="197"/>
                      </a:lnTo>
                      <a:lnTo>
                        <a:pt x="93" y="197"/>
                      </a:lnTo>
                      <a:lnTo>
                        <a:pt x="93" y="208"/>
                      </a:lnTo>
                      <a:lnTo>
                        <a:pt x="93" y="220"/>
                      </a:lnTo>
                      <a:lnTo>
                        <a:pt x="93" y="231"/>
                      </a:lnTo>
                      <a:lnTo>
                        <a:pt x="93" y="243"/>
                      </a:lnTo>
                      <a:lnTo>
                        <a:pt x="116" y="243"/>
                      </a:lnTo>
                      <a:lnTo>
                        <a:pt x="127" y="254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 w="3175" cmpd="sng">
                  <a:solidFill>
                    <a:srgbClr val="69AAFB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ja-JP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403912" name="Rectangle 8"/>
                <p:cNvSpPr>
                  <a:spLocks noChangeArrowheads="1"/>
                </p:cNvSpPr>
                <p:nvPr/>
              </p:nvSpPr>
              <p:spPr bwMode="auto">
                <a:xfrm>
                  <a:off x="2514" y="3200"/>
                  <a:ext cx="11" cy="11"/>
                </a:xfrm>
                <a:prstGeom prst="rect">
                  <a:avLst/>
                </a:prstGeom>
                <a:solidFill>
                  <a:srgbClr val="4CFFFF"/>
                </a:solidFill>
                <a:ln w="3175">
                  <a:solidFill>
                    <a:srgbClr val="69AAFB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ja-JP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</p:grpSp>
          <p:grpSp>
            <p:nvGrpSpPr>
              <p:cNvPr id="17569" name="Group 9"/>
              <p:cNvGrpSpPr>
                <a:grpSpLocks/>
              </p:cNvGrpSpPr>
              <p:nvPr/>
            </p:nvGrpSpPr>
            <p:grpSpPr bwMode="auto">
              <a:xfrm>
                <a:off x="2618" y="3107"/>
                <a:ext cx="208" cy="116"/>
                <a:chOff x="2618" y="3107"/>
                <a:chExt cx="208" cy="116"/>
              </a:xfrm>
            </p:grpSpPr>
            <p:sp>
              <p:nvSpPr>
                <p:cNvPr id="1403914" name="Freeform 10"/>
                <p:cNvSpPr>
                  <a:spLocks/>
                </p:cNvSpPr>
                <p:nvPr/>
              </p:nvSpPr>
              <p:spPr bwMode="auto">
                <a:xfrm>
                  <a:off x="2722" y="3107"/>
                  <a:ext cx="34" cy="1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23" y="0"/>
                    </a:cxn>
                    <a:cxn ang="0">
                      <a:pos x="35" y="0"/>
                    </a:cxn>
                    <a:cxn ang="0">
                      <a:pos x="35" y="12"/>
                    </a:cxn>
                    <a:cxn ang="0">
                      <a:pos x="23" y="12"/>
                    </a:cxn>
                    <a:cxn ang="0">
                      <a:pos x="12" y="12"/>
                    </a:cxn>
                    <a:cxn ang="0">
                      <a:pos x="0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5" h="12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23" y="0"/>
                      </a:lnTo>
                      <a:lnTo>
                        <a:pt x="35" y="0"/>
                      </a:lnTo>
                      <a:lnTo>
                        <a:pt x="35" y="12"/>
                      </a:lnTo>
                      <a:lnTo>
                        <a:pt x="23" y="12"/>
                      </a:ln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 w="3175" cmpd="sng">
                  <a:solidFill>
                    <a:srgbClr val="69AAFB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ja-JP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403915" name="Freeform 11"/>
                <p:cNvSpPr>
                  <a:spLocks/>
                </p:cNvSpPr>
                <p:nvPr/>
              </p:nvSpPr>
              <p:spPr bwMode="auto">
                <a:xfrm>
                  <a:off x="2618" y="3142"/>
                  <a:ext cx="208" cy="81"/>
                </a:xfrm>
                <a:custGeom>
                  <a:avLst/>
                  <a:gdLst/>
                  <a:ahLst/>
                  <a:cxnLst>
                    <a:cxn ang="0">
                      <a:pos x="11" y="81"/>
                    </a:cxn>
                    <a:cxn ang="0">
                      <a:pos x="23" y="81"/>
                    </a:cxn>
                    <a:cxn ang="0">
                      <a:pos x="35" y="81"/>
                    </a:cxn>
                    <a:cxn ang="0">
                      <a:pos x="46" y="69"/>
                    </a:cxn>
                    <a:cxn ang="0">
                      <a:pos x="58" y="69"/>
                    </a:cxn>
                    <a:cxn ang="0">
                      <a:pos x="69" y="69"/>
                    </a:cxn>
                    <a:cxn ang="0">
                      <a:pos x="81" y="69"/>
                    </a:cxn>
                    <a:cxn ang="0">
                      <a:pos x="81" y="58"/>
                    </a:cxn>
                    <a:cxn ang="0">
                      <a:pos x="93" y="58"/>
                    </a:cxn>
                    <a:cxn ang="0">
                      <a:pos x="104" y="58"/>
                    </a:cxn>
                    <a:cxn ang="0">
                      <a:pos x="116" y="58"/>
                    </a:cxn>
                    <a:cxn ang="0">
                      <a:pos x="116" y="46"/>
                    </a:cxn>
                    <a:cxn ang="0">
                      <a:pos x="127" y="46"/>
                    </a:cxn>
                    <a:cxn ang="0">
                      <a:pos x="139" y="34"/>
                    </a:cxn>
                    <a:cxn ang="0">
                      <a:pos x="162" y="34"/>
                    </a:cxn>
                    <a:cxn ang="0">
                      <a:pos x="197" y="23"/>
                    </a:cxn>
                    <a:cxn ang="0">
                      <a:pos x="208" y="23"/>
                    </a:cxn>
                    <a:cxn ang="0">
                      <a:pos x="197" y="23"/>
                    </a:cxn>
                    <a:cxn ang="0">
                      <a:pos x="185" y="23"/>
                    </a:cxn>
                    <a:cxn ang="0">
                      <a:pos x="174" y="23"/>
                    </a:cxn>
                    <a:cxn ang="0">
                      <a:pos x="162" y="11"/>
                    </a:cxn>
                    <a:cxn ang="0">
                      <a:pos x="150" y="11"/>
                    </a:cxn>
                    <a:cxn ang="0">
                      <a:pos x="150" y="0"/>
                    </a:cxn>
                    <a:cxn ang="0">
                      <a:pos x="127" y="0"/>
                    </a:cxn>
                    <a:cxn ang="0">
                      <a:pos x="116" y="0"/>
                    </a:cxn>
                    <a:cxn ang="0">
                      <a:pos x="104" y="0"/>
                    </a:cxn>
                    <a:cxn ang="0">
                      <a:pos x="93" y="0"/>
                    </a:cxn>
                    <a:cxn ang="0">
                      <a:pos x="81" y="0"/>
                    </a:cxn>
                    <a:cxn ang="0">
                      <a:pos x="58" y="0"/>
                    </a:cxn>
                    <a:cxn ang="0">
                      <a:pos x="46" y="11"/>
                    </a:cxn>
                    <a:cxn ang="0">
                      <a:pos x="46" y="23"/>
                    </a:cxn>
                    <a:cxn ang="0">
                      <a:pos x="35" y="23"/>
                    </a:cxn>
                    <a:cxn ang="0">
                      <a:pos x="23" y="34"/>
                    </a:cxn>
                    <a:cxn ang="0">
                      <a:pos x="0" y="23"/>
                    </a:cxn>
                    <a:cxn ang="0">
                      <a:pos x="11" y="46"/>
                    </a:cxn>
                    <a:cxn ang="0">
                      <a:pos x="11" y="58"/>
                    </a:cxn>
                    <a:cxn ang="0">
                      <a:pos x="23" y="58"/>
                    </a:cxn>
                    <a:cxn ang="0">
                      <a:pos x="11" y="69"/>
                    </a:cxn>
                    <a:cxn ang="0">
                      <a:pos x="11" y="81"/>
                    </a:cxn>
                  </a:cxnLst>
                  <a:rect l="0" t="0" r="r" b="b"/>
                  <a:pathLst>
                    <a:path w="208" h="81">
                      <a:moveTo>
                        <a:pt x="11" y="81"/>
                      </a:moveTo>
                      <a:lnTo>
                        <a:pt x="23" y="81"/>
                      </a:lnTo>
                      <a:lnTo>
                        <a:pt x="35" y="81"/>
                      </a:lnTo>
                      <a:lnTo>
                        <a:pt x="46" y="69"/>
                      </a:lnTo>
                      <a:lnTo>
                        <a:pt x="58" y="69"/>
                      </a:lnTo>
                      <a:lnTo>
                        <a:pt x="69" y="69"/>
                      </a:lnTo>
                      <a:lnTo>
                        <a:pt x="81" y="69"/>
                      </a:lnTo>
                      <a:lnTo>
                        <a:pt x="81" y="58"/>
                      </a:lnTo>
                      <a:lnTo>
                        <a:pt x="93" y="58"/>
                      </a:lnTo>
                      <a:lnTo>
                        <a:pt x="104" y="58"/>
                      </a:lnTo>
                      <a:lnTo>
                        <a:pt x="116" y="58"/>
                      </a:lnTo>
                      <a:lnTo>
                        <a:pt x="116" y="46"/>
                      </a:lnTo>
                      <a:lnTo>
                        <a:pt x="127" y="46"/>
                      </a:lnTo>
                      <a:lnTo>
                        <a:pt x="139" y="34"/>
                      </a:lnTo>
                      <a:lnTo>
                        <a:pt x="162" y="34"/>
                      </a:lnTo>
                      <a:lnTo>
                        <a:pt x="197" y="23"/>
                      </a:lnTo>
                      <a:lnTo>
                        <a:pt x="208" y="23"/>
                      </a:lnTo>
                      <a:lnTo>
                        <a:pt x="197" y="23"/>
                      </a:lnTo>
                      <a:lnTo>
                        <a:pt x="185" y="23"/>
                      </a:lnTo>
                      <a:lnTo>
                        <a:pt x="174" y="23"/>
                      </a:lnTo>
                      <a:lnTo>
                        <a:pt x="162" y="11"/>
                      </a:lnTo>
                      <a:lnTo>
                        <a:pt x="150" y="11"/>
                      </a:lnTo>
                      <a:lnTo>
                        <a:pt x="150" y="0"/>
                      </a:lnTo>
                      <a:lnTo>
                        <a:pt x="127" y="0"/>
                      </a:lnTo>
                      <a:lnTo>
                        <a:pt x="116" y="0"/>
                      </a:lnTo>
                      <a:lnTo>
                        <a:pt x="104" y="0"/>
                      </a:lnTo>
                      <a:lnTo>
                        <a:pt x="93" y="0"/>
                      </a:lnTo>
                      <a:lnTo>
                        <a:pt x="81" y="0"/>
                      </a:lnTo>
                      <a:lnTo>
                        <a:pt x="58" y="0"/>
                      </a:lnTo>
                      <a:lnTo>
                        <a:pt x="46" y="11"/>
                      </a:lnTo>
                      <a:lnTo>
                        <a:pt x="46" y="23"/>
                      </a:lnTo>
                      <a:lnTo>
                        <a:pt x="35" y="23"/>
                      </a:lnTo>
                      <a:lnTo>
                        <a:pt x="23" y="34"/>
                      </a:lnTo>
                      <a:lnTo>
                        <a:pt x="0" y="23"/>
                      </a:lnTo>
                      <a:lnTo>
                        <a:pt x="11" y="46"/>
                      </a:lnTo>
                      <a:lnTo>
                        <a:pt x="11" y="58"/>
                      </a:lnTo>
                      <a:lnTo>
                        <a:pt x="23" y="58"/>
                      </a:lnTo>
                      <a:lnTo>
                        <a:pt x="11" y="69"/>
                      </a:lnTo>
                      <a:lnTo>
                        <a:pt x="11" y="81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 w="3175" cmpd="sng">
                  <a:solidFill>
                    <a:srgbClr val="69AAFB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ja-JP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</p:grpSp>
          <p:sp>
            <p:nvSpPr>
              <p:cNvPr id="1403916" name="Freeform 12"/>
              <p:cNvSpPr>
                <a:spLocks/>
              </p:cNvSpPr>
              <p:nvPr/>
            </p:nvSpPr>
            <p:spPr bwMode="auto">
              <a:xfrm>
                <a:off x="2641" y="3164"/>
                <a:ext cx="220" cy="142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174" y="11"/>
                  </a:cxn>
                  <a:cxn ang="0">
                    <a:pos x="185" y="23"/>
                  </a:cxn>
                  <a:cxn ang="0">
                    <a:pos x="185" y="35"/>
                  </a:cxn>
                  <a:cxn ang="0">
                    <a:pos x="197" y="46"/>
                  </a:cxn>
                  <a:cxn ang="0">
                    <a:pos x="208" y="58"/>
                  </a:cxn>
                  <a:cxn ang="0">
                    <a:pos x="208" y="69"/>
                  </a:cxn>
                  <a:cxn ang="0">
                    <a:pos x="220" y="69"/>
                  </a:cxn>
                  <a:cxn ang="0">
                    <a:pos x="208" y="69"/>
                  </a:cxn>
                  <a:cxn ang="0">
                    <a:pos x="208" y="81"/>
                  </a:cxn>
                  <a:cxn ang="0">
                    <a:pos x="185" y="92"/>
                  </a:cxn>
                  <a:cxn ang="0">
                    <a:pos x="174" y="104"/>
                  </a:cxn>
                  <a:cxn ang="0">
                    <a:pos x="151" y="116"/>
                  </a:cxn>
                  <a:cxn ang="0">
                    <a:pos x="139" y="139"/>
                  </a:cxn>
                  <a:cxn ang="0">
                    <a:pos x="127" y="139"/>
                  </a:cxn>
                  <a:cxn ang="0">
                    <a:pos x="127" y="127"/>
                  </a:cxn>
                  <a:cxn ang="0">
                    <a:pos x="116" y="127"/>
                  </a:cxn>
                  <a:cxn ang="0">
                    <a:pos x="104" y="127"/>
                  </a:cxn>
                  <a:cxn ang="0">
                    <a:pos x="104" y="116"/>
                  </a:cxn>
                  <a:cxn ang="0">
                    <a:pos x="93" y="116"/>
                  </a:cxn>
                  <a:cxn ang="0">
                    <a:pos x="93" y="104"/>
                  </a:cxn>
                  <a:cxn ang="0">
                    <a:pos x="81" y="104"/>
                  </a:cxn>
                  <a:cxn ang="0">
                    <a:pos x="70" y="104"/>
                  </a:cxn>
                  <a:cxn ang="0">
                    <a:pos x="70" y="92"/>
                  </a:cxn>
                  <a:cxn ang="0">
                    <a:pos x="58" y="92"/>
                  </a:cxn>
                  <a:cxn ang="0">
                    <a:pos x="46" y="104"/>
                  </a:cxn>
                  <a:cxn ang="0">
                    <a:pos x="35" y="104"/>
                  </a:cxn>
                  <a:cxn ang="0">
                    <a:pos x="23" y="92"/>
                  </a:cxn>
                  <a:cxn ang="0">
                    <a:pos x="12" y="92"/>
                  </a:cxn>
                  <a:cxn ang="0">
                    <a:pos x="0" y="92"/>
                  </a:cxn>
                  <a:cxn ang="0">
                    <a:pos x="0" y="69"/>
                  </a:cxn>
                  <a:cxn ang="0">
                    <a:pos x="0" y="58"/>
                  </a:cxn>
                  <a:cxn ang="0">
                    <a:pos x="12" y="46"/>
                  </a:cxn>
                  <a:cxn ang="0">
                    <a:pos x="23" y="35"/>
                  </a:cxn>
                  <a:cxn ang="0">
                    <a:pos x="35" y="35"/>
                  </a:cxn>
                  <a:cxn ang="0">
                    <a:pos x="46" y="35"/>
                  </a:cxn>
                  <a:cxn ang="0">
                    <a:pos x="58" y="35"/>
                  </a:cxn>
                  <a:cxn ang="0">
                    <a:pos x="70" y="35"/>
                  </a:cxn>
                  <a:cxn ang="0">
                    <a:pos x="93" y="35"/>
                  </a:cxn>
                  <a:cxn ang="0">
                    <a:pos x="93" y="23"/>
                  </a:cxn>
                  <a:cxn ang="0">
                    <a:pos x="104" y="11"/>
                  </a:cxn>
                  <a:cxn ang="0">
                    <a:pos x="139" y="11"/>
                  </a:cxn>
                  <a:cxn ang="0">
                    <a:pos x="162" y="0"/>
                  </a:cxn>
                  <a:cxn ang="0">
                    <a:pos x="174" y="0"/>
                  </a:cxn>
                </a:cxnLst>
                <a:rect l="0" t="0" r="r" b="b"/>
                <a:pathLst>
                  <a:path w="220" h="139">
                    <a:moveTo>
                      <a:pt x="174" y="0"/>
                    </a:moveTo>
                    <a:lnTo>
                      <a:pt x="174" y="11"/>
                    </a:lnTo>
                    <a:lnTo>
                      <a:pt x="185" y="23"/>
                    </a:lnTo>
                    <a:lnTo>
                      <a:pt x="185" y="35"/>
                    </a:lnTo>
                    <a:lnTo>
                      <a:pt x="197" y="46"/>
                    </a:lnTo>
                    <a:lnTo>
                      <a:pt x="208" y="58"/>
                    </a:lnTo>
                    <a:lnTo>
                      <a:pt x="208" y="69"/>
                    </a:lnTo>
                    <a:lnTo>
                      <a:pt x="220" y="69"/>
                    </a:lnTo>
                    <a:lnTo>
                      <a:pt x="208" y="69"/>
                    </a:lnTo>
                    <a:lnTo>
                      <a:pt x="208" y="81"/>
                    </a:lnTo>
                    <a:lnTo>
                      <a:pt x="185" y="92"/>
                    </a:lnTo>
                    <a:lnTo>
                      <a:pt x="174" y="104"/>
                    </a:lnTo>
                    <a:lnTo>
                      <a:pt x="151" y="116"/>
                    </a:lnTo>
                    <a:lnTo>
                      <a:pt x="139" y="139"/>
                    </a:lnTo>
                    <a:lnTo>
                      <a:pt x="127" y="139"/>
                    </a:lnTo>
                    <a:lnTo>
                      <a:pt x="127" y="127"/>
                    </a:lnTo>
                    <a:lnTo>
                      <a:pt x="116" y="127"/>
                    </a:lnTo>
                    <a:lnTo>
                      <a:pt x="104" y="127"/>
                    </a:lnTo>
                    <a:lnTo>
                      <a:pt x="104" y="116"/>
                    </a:lnTo>
                    <a:lnTo>
                      <a:pt x="93" y="116"/>
                    </a:lnTo>
                    <a:lnTo>
                      <a:pt x="93" y="104"/>
                    </a:lnTo>
                    <a:lnTo>
                      <a:pt x="81" y="104"/>
                    </a:lnTo>
                    <a:lnTo>
                      <a:pt x="70" y="104"/>
                    </a:lnTo>
                    <a:lnTo>
                      <a:pt x="70" y="92"/>
                    </a:lnTo>
                    <a:lnTo>
                      <a:pt x="58" y="92"/>
                    </a:lnTo>
                    <a:lnTo>
                      <a:pt x="46" y="104"/>
                    </a:lnTo>
                    <a:lnTo>
                      <a:pt x="35" y="104"/>
                    </a:lnTo>
                    <a:lnTo>
                      <a:pt x="23" y="92"/>
                    </a:lnTo>
                    <a:lnTo>
                      <a:pt x="12" y="92"/>
                    </a:lnTo>
                    <a:lnTo>
                      <a:pt x="0" y="92"/>
                    </a:lnTo>
                    <a:lnTo>
                      <a:pt x="0" y="69"/>
                    </a:lnTo>
                    <a:lnTo>
                      <a:pt x="0" y="58"/>
                    </a:lnTo>
                    <a:lnTo>
                      <a:pt x="12" y="46"/>
                    </a:lnTo>
                    <a:lnTo>
                      <a:pt x="23" y="35"/>
                    </a:lnTo>
                    <a:lnTo>
                      <a:pt x="35" y="35"/>
                    </a:lnTo>
                    <a:lnTo>
                      <a:pt x="46" y="35"/>
                    </a:lnTo>
                    <a:lnTo>
                      <a:pt x="58" y="35"/>
                    </a:lnTo>
                    <a:lnTo>
                      <a:pt x="70" y="35"/>
                    </a:lnTo>
                    <a:lnTo>
                      <a:pt x="93" y="35"/>
                    </a:lnTo>
                    <a:lnTo>
                      <a:pt x="93" y="23"/>
                    </a:lnTo>
                    <a:lnTo>
                      <a:pt x="104" y="11"/>
                    </a:lnTo>
                    <a:lnTo>
                      <a:pt x="139" y="11"/>
                    </a:lnTo>
                    <a:lnTo>
                      <a:pt x="162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17" name="Freeform 13"/>
              <p:cNvSpPr>
                <a:spLocks/>
              </p:cNvSpPr>
              <p:nvPr/>
            </p:nvSpPr>
            <p:spPr bwMode="auto">
              <a:xfrm>
                <a:off x="2467" y="3257"/>
                <a:ext cx="325" cy="255"/>
              </a:xfrm>
              <a:custGeom>
                <a:avLst/>
                <a:gdLst/>
                <a:ahLst/>
                <a:cxnLst>
                  <a:cxn ang="0">
                    <a:pos x="313" y="47"/>
                  </a:cxn>
                  <a:cxn ang="0">
                    <a:pos x="290" y="35"/>
                  </a:cxn>
                  <a:cxn ang="0">
                    <a:pos x="278" y="24"/>
                  </a:cxn>
                  <a:cxn ang="0">
                    <a:pos x="255" y="12"/>
                  </a:cxn>
                  <a:cxn ang="0">
                    <a:pos x="244" y="0"/>
                  </a:cxn>
                  <a:cxn ang="0">
                    <a:pos x="220" y="12"/>
                  </a:cxn>
                  <a:cxn ang="0">
                    <a:pos x="186" y="0"/>
                  </a:cxn>
                  <a:cxn ang="0">
                    <a:pos x="128" y="12"/>
                  </a:cxn>
                  <a:cxn ang="0">
                    <a:pos x="105" y="24"/>
                  </a:cxn>
                  <a:cxn ang="0">
                    <a:pos x="93" y="47"/>
                  </a:cxn>
                  <a:cxn ang="0">
                    <a:pos x="70" y="70"/>
                  </a:cxn>
                  <a:cxn ang="0">
                    <a:pos x="47" y="93"/>
                  </a:cxn>
                  <a:cxn ang="0">
                    <a:pos x="24" y="105"/>
                  </a:cxn>
                  <a:cxn ang="0">
                    <a:pos x="35" y="128"/>
                  </a:cxn>
                  <a:cxn ang="0">
                    <a:pos x="12" y="139"/>
                  </a:cxn>
                  <a:cxn ang="0">
                    <a:pos x="12" y="186"/>
                  </a:cxn>
                  <a:cxn ang="0">
                    <a:pos x="0" y="232"/>
                  </a:cxn>
                  <a:cxn ang="0">
                    <a:pos x="24" y="244"/>
                  </a:cxn>
                  <a:cxn ang="0">
                    <a:pos x="58" y="244"/>
                  </a:cxn>
                  <a:cxn ang="0">
                    <a:pos x="81" y="255"/>
                  </a:cxn>
                  <a:cxn ang="0">
                    <a:pos x="70" y="232"/>
                  </a:cxn>
                  <a:cxn ang="0">
                    <a:pos x="70" y="197"/>
                  </a:cxn>
                  <a:cxn ang="0">
                    <a:pos x="93" y="174"/>
                  </a:cxn>
                  <a:cxn ang="0">
                    <a:pos x="116" y="139"/>
                  </a:cxn>
                  <a:cxn ang="0">
                    <a:pos x="128" y="105"/>
                  </a:cxn>
                  <a:cxn ang="0">
                    <a:pos x="151" y="93"/>
                  </a:cxn>
                  <a:cxn ang="0">
                    <a:pos x="174" y="82"/>
                  </a:cxn>
                  <a:cxn ang="0">
                    <a:pos x="197" y="70"/>
                  </a:cxn>
                  <a:cxn ang="0">
                    <a:pos x="220" y="70"/>
                  </a:cxn>
                  <a:cxn ang="0">
                    <a:pos x="255" y="70"/>
                  </a:cxn>
                  <a:cxn ang="0">
                    <a:pos x="290" y="105"/>
                  </a:cxn>
                  <a:cxn ang="0">
                    <a:pos x="301" y="82"/>
                  </a:cxn>
                  <a:cxn ang="0">
                    <a:pos x="313" y="58"/>
                  </a:cxn>
                </a:cxnLst>
                <a:rect l="0" t="0" r="r" b="b"/>
                <a:pathLst>
                  <a:path w="325" h="255">
                    <a:moveTo>
                      <a:pt x="325" y="47"/>
                    </a:moveTo>
                    <a:lnTo>
                      <a:pt x="313" y="47"/>
                    </a:lnTo>
                    <a:lnTo>
                      <a:pt x="301" y="35"/>
                    </a:lnTo>
                    <a:lnTo>
                      <a:pt x="290" y="35"/>
                    </a:lnTo>
                    <a:lnTo>
                      <a:pt x="290" y="24"/>
                    </a:lnTo>
                    <a:lnTo>
                      <a:pt x="278" y="24"/>
                    </a:lnTo>
                    <a:lnTo>
                      <a:pt x="267" y="12"/>
                    </a:lnTo>
                    <a:lnTo>
                      <a:pt x="255" y="12"/>
                    </a:lnTo>
                    <a:lnTo>
                      <a:pt x="255" y="0"/>
                    </a:lnTo>
                    <a:lnTo>
                      <a:pt x="244" y="0"/>
                    </a:lnTo>
                    <a:lnTo>
                      <a:pt x="232" y="12"/>
                    </a:lnTo>
                    <a:lnTo>
                      <a:pt x="220" y="12"/>
                    </a:lnTo>
                    <a:lnTo>
                      <a:pt x="209" y="0"/>
                    </a:lnTo>
                    <a:lnTo>
                      <a:pt x="186" y="0"/>
                    </a:lnTo>
                    <a:lnTo>
                      <a:pt x="151" y="0"/>
                    </a:lnTo>
                    <a:lnTo>
                      <a:pt x="128" y="12"/>
                    </a:lnTo>
                    <a:lnTo>
                      <a:pt x="116" y="12"/>
                    </a:lnTo>
                    <a:lnTo>
                      <a:pt x="105" y="24"/>
                    </a:lnTo>
                    <a:lnTo>
                      <a:pt x="93" y="35"/>
                    </a:lnTo>
                    <a:lnTo>
                      <a:pt x="93" y="47"/>
                    </a:lnTo>
                    <a:lnTo>
                      <a:pt x="70" y="47"/>
                    </a:lnTo>
                    <a:lnTo>
                      <a:pt x="70" y="70"/>
                    </a:lnTo>
                    <a:lnTo>
                      <a:pt x="58" y="93"/>
                    </a:lnTo>
                    <a:lnTo>
                      <a:pt x="47" y="93"/>
                    </a:lnTo>
                    <a:lnTo>
                      <a:pt x="35" y="93"/>
                    </a:lnTo>
                    <a:lnTo>
                      <a:pt x="24" y="105"/>
                    </a:lnTo>
                    <a:lnTo>
                      <a:pt x="35" y="116"/>
                    </a:lnTo>
                    <a:lnTo>
                      <a:pt x="35" y="128"/>
                    </a:lnTo>
                    <a:lnTo>
                      <a:pt x="24" y="139"/>
                    </a:lnTo>
                    <a:lnTo>
                      <a:pt x="12" y="139"/>
                    </a:lnTo>
                    <a:lnTo>
                      <a:pt x="12" y="163"/>
                    </a:lnTo>
                    <a:lnTo>
                      <a:pt x="12" y="186"/>
                    </a:lnTo>
                    <a:lnTo>
                      <a:pt x="0" y="220"/>
                    </a:lnTo>
                    <a:lnTo>
                      <a:pt x="0" y="232"/>
                    </a:lnTo>
                    <a:lnTo>
                      <a:pt x="12" y="232"/>
                    </a:lnTo>
                    <a:lnTo>
                      <a:pt x="24" y="244"/>
                    </a:lnTo>
                    <a:lnTo>
                      <a:pt x="35" y="244"/>
                    </a:lnTo>
                    <a:lnTo>
                      <a:pt x="58" y="244"/>
                    </a:lnTo>
                    <a:lnTo>
                      <a:pt x="70" y="244"/>
                    </a:lnTo>
                    <a:lnTo>
                      <a:pt x="81" y="255"/>
                    </a:lnTo>
                    <a:lnTo>
                      <a:pt x="81" y="244"/>
                    </a:lnTo>
                    <a:lnTo>
                      <a:pt x="70" y="232"/>
                    </a:lnTo>
                    <a:lnTo>
                      <a:pt x="70" y="220"/>
                    </a:lnTo>
                    <a:lnTo>
                      <a:pt x="70" y="197"/>
                    </a:lnTo>
                    <a:lnTo>
                      <a:pt x="81" y="186"/>
                    </a:lnTo>
                    <a:lnTo>
                      <a:pt x="93" y="174"/>
                    </a:lnTo>
                    <a:lnTo>
                      <a:pt x="105" y="163"/>
                    </a:lnTo>
                    <a:lnTo>
                      <a:pt x="116" y="139"/>
                    </a:lnTo>
                    <a:lnTo>
                      <a:pt x="116" y="105"/>
                    </a:lnTo>
                    <a:lnTo>
                      <a:pt x="128" y="105"/>
                    </a:lnTo>
                    <a:lnTo>
                      <a:pt x="139" y="105"/>
                    </a:lnTo>
                    <a:lnTo>
                      <a:pt x="151" y="93"/>
                    </a:lnTo>
                    <a:lnTo>
                      <a:pt x="162" y="93"/>
                    </a:lnTo>
                    <a:lnTo>
                      <a:pt x="174" y="82"/>
                    </a:lnTo>
                    <a:lnTo>
                      <a:pt x="186" y="70"/>
                    </a:lnTo>
                    <a:lnTo>
                      <a:pt x="197" y="70"/>
                    </a:lnTo>
                    <a:lnTo>
                      <a:pt x="209" y="70"/>
                    </a:lnTo>
                    <a:lnTo>
                      <a:pt x="220" y="70"/>
                    </a:lnTo>
                    <a:lnTo>
                      <a:pt x="232" y="70"/>
                    </a:lnTo>
                    <a:lnTo>
                      <a:pt x="255" y="70"/>
                    </a:lnTo>
                    <a:lnTo>
                      <a:pt x="267" y="93"/>
                    </a:lnTo>
                    <a:lnTo>
                      <a:pt x="290" y="105"/>
                    </a:lnTo>
                    <a:lnTo>
                      <a:pt x="301" y="105"/>
                    </a:lnTo>
                    <a:lnTo>
                      <a:pt x="301" y="82"/>
                    </a:lnTo>
                    <a:lnTo>
                      <a:pt x="313" y="70"/>
                    </a:lnTo>
                    <a:lnTo>
                      <a:pt x="313" y="58"/>
                    </a:lnTo>
                    <a:lnTo>
                      <a:pt x="325" y="47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sp>
          <p:nvSpPr>
            <p:cNvPr id="1403918" name="Freeform 14"/>
            <p:cNvSpPr>
              <a:spLocks/>
            </p:cNvSpPr>
            <p:nvPr/>
          </p:nvSpPr>
          <p:spPr bwMode="auto">
            <a:xfrm>
              <a:off x="1958" y="3292"/>
              <a:ext cx="220" cy="208"/>
            </a:xfrm>
            <a:custGeom>
              <a:avLst/>
              <a:gdLst/>
              <a:ahLst/>
              <a:cxnLst>
                <a:cxn ang="0">
                  <a:pos x="81" y="209"/>
                </a:cxn>
                <a:cxn ang="0">
                  <a:pos x="81" y="197"/>
                </a:cxn>
                <a:cxn ang="0">
                  <a:pos x="81" y="185"/>
                </a:cxn>
                <a:cxn ang="0">
                  <a:pos x="93" y="185"/>
                </a:cxn>
                <a:cxn ang="0">
                  <a:pos x="104" y="174"/>
                </a:cxn>
                <a:cxn ang="0">
                  <a:pos x="116" y="162"/>
                </a:cxn>
                <a:cxn ang="0">
                  <a:pos x="127" y="162"/>
                </a:cxn>
                <a:cxn ang="0">
                  <a:pos x="139" y="162"/>
                </a:cxn>
                <a:cxn ang="0">
                  <a:pos x="150" y="151"/>
                </a:cxn>
                <a:cxn ang="0">
                  <a:pos x="150" y="139"/>
                </a:cxn>
                <a:cxn ang="0">
                  <a:pos x="150" y="128"/>
                </a:cxn>
                <a:cxn ang="0">
                  <a:pos x="162" y="116"/>
                </a:cxn>
                <a:cxn ang="0">
                  <a:pos x="162" y="104"/>
                </a:cxn>
                <a:cxn ang="0">
                  <a:pos x="174" y="93"/>
                </a:cxn>
                <a:cxn ang="0">
                  <a:pos x="185" y="93"/>
                </a:cxn>
                <a:cxn ang="0">
                  <a:pos x="197" y="93"/>
                </a:cxn>
                <a:cxn ang="0">
                  <a:pos x="208" y="81"/>
                </a:cxn>
                <a:cxn ang="0">
                  <a:pos x="220" y="70"/>
                </a:cxn>
                <a:cxn ang="0">
                  <a:pos x="220" y="58"/>
                </a:cxn>
                <a:cxn ang="0">
                  <a:pos x="208" y="58"/>
                </a:cxn>
                <a:cxn ang="0">
                  <a:pos x="197" y="58"/>
                </a:cxn>
                <a:cxn ang="0">
                  <a:pos x="185" y="47"/>
                </a:cxn>
                <a:cxn ang="0">
                  <a:pos x="162" y="47"/>
                </a:cxn>
                <a:cxn ang="0">
                  <a:pos x="162" y="23"/>
                </a:cxn>
                <a:cxn ang="0">
                  <a:pos x="162" y="0"/>
                </a:cxn>
                <a:cxn ang="0">
                  <a:pos x="150" y="0"/>
                </a:cxn>
                <a:cxn ang="0">
                  <a:pos x="139" y="0"/>
                </a:cxn>
                <a:cxn ang="0">
                  <a:pos x="139" y="12"/>
                </a:cxn>
                <a:cxn ang="0">
                  <a:pos x="116" y="12"/>
                </a:cxn>
                <a:cxn ang="0">
                  <a:pos x="104" y="12"/>
                </a:cxn>
                <a:cxn ang="0">
                  <a:pos x="93" y="12"/>
                </a:cxn>
                <a:cxn ang="0">
                  <a:pos x="81" y="12"/>
                </a:cxn>
                <a:cxn ang="0">
                  <a:pos x="81" y="23"/>
                </a:cxn>
                <a:cxn ang="0">
                  <a:pos x="69" y="23"/>
                </a:cxn>
                <a:cxn ang="0">
                  <a:pos x="69" y="35"/>
                </a:cxn>
                <a:cxn ang="0">
                  <a:pos x="58" y="47"/>
                </a:cxn>
                <a:cxn ang="0">
                  <a:pos x="58" y="58"/>
                </a:cxn>
                <a:cxn ang="0">
                  <a:pos x="58" y="70"/>
                </a:cxn>
                <a:cxn ang="0">
                  <a:pos x="46" y="81"/>
                </a:cxn>
                <a:cxn ang="0">
                  <a:pos x="35" y="81"/>
                </a:cxn>
                <a:cxn ang="0">
                  <a:pos x="23" y="81"/>
                </a:cxn>
                <a:cxn ang="0">
                  <a:pos x="11" y="81"/>
                </a:cxn>
                <a:cxn ang="0">
                  <a:pos x="0" y="93"/>
                </a:cxn>
                <a:cxn ang="0">
                  <a:pos x="0" y="104"/>
                </a:cxn>
                <a:cxn ang="0">
                  <a:pos x="11" y="104"/>
                </a:cxn>
                <a:cxn ang="0">
                  <a:pos x="23" y="104"/>
                </a:cxn>
                <a:cxn ang="0">
                  <a:pos x="46" y="104"/>
                </a:cxn>
                <a:cxn ang="0">
                  <a:pos x="58" y="104"/>
                </a:cxn>
                <a:cxn ang="0">
                  <a:pos x="58" y="116"/>
                </a:cxn>
                <a:cxn ang="0">
                  <a:pos x="69" y="116"/>
                </a:cxn>
                <a:cxn ang="0">
                  <a:pos x="69" y="139"/>
                </a:cxn>
                <a:cxn ang="0">
                  <a:pos x="69" y="151"/>
                </a:cxn>
                <a:cxn ang="0">
                  <a:pos x="58" y="151"/>
                </a:cxn>
                <a:cxn ang="0">
                  <a:pos x="58" y="162"/>
                </a:cxn>
                <a:cxn ang="0">
                  <a:pos x="58" y="174"/>
                </a:cxn>
                <a:cxn ang="0">
                  <a:pos x="69" y="185"/>
                </a:cxn>
                <a:cxn ang="0">
                  <a:pos x="69" y="197"/>
                </a:cxn>
                <a:cxn ang="0">
                  <a:pos x="81" y="197"/>
                </a:cxn>
                <a:cxn ang="0">
                  <a:pos x="81" y="209"/>
                </a:cxn>
              </a:cxnLst>
              <a:rect l="0" t="0" r="r" b="b"/>
              <a:pathLst>
                <a:path w="220" h="209">
                  <a:moveTo>
                    <a:pt x="81" y="209"/>
                  </a:moveTo>
                  <a:lnTo>
                    <a:pt x="81" y="197"/>
                  </a:lnTo>
                  <a:lnTo>
                    <a:pt x="81" y="185"/>
                  </a:lnTo>
                  <a:lnTo>
                    <a:pt x="93" y="185"/>
                  </a:lnTo>
                  <a:lnTo>
                    <a:pt x="104" y="174"/>
                  </a:lnTo>
                  <a:lnTo>
                    <a:pt x="116" y="162"/>
                  </a:lnTo>
                  <a:lnTo>
                    <a:pt x="127" y="162"/>
                  </a:lnTo>
                  <a:lnTo>
                    <a:pt x="139" y="162"/>
                  </a:lnTo>
                  <a:lnTo>
                    <a:pt x="150" y="151"/>
                  </a:lnTo>
                  <a:lnTo>
                    <a:pt x="150" y="139"/>
                  </a:lnTo>
                  <a:lnTo>
                    <a:pt x="150" y="128"/>
                  </a:lnTo>
                  <a:lnTo>
                    <a:pt x="162" y="116"/>
                  </a:lnTo>
                  <a:lnTo>
                    <a:pt x="162" y="104"/>
                  </a:lnTo>
                  <a:lnTo>
                    <a:pt x="174" y="93"/>
                  </a:lnTo>
                  <a:lnTo>
                    <a:pt x="185" y="93"/>
                  </a:lnTo>
                  <a:lnTo>
                    <a:pt x="197" y="93"/>
                  </a:lnTo>
                  <a:lnTo>
                    <a:pt x="208" y="81"/>
                  </a:lnTo>
                  <a:lnTo>
                    <a:pt x="220" y="70"/>
                  </a:lnTo>
                  <a:lnTo>
                    <a:pt x="220" y="58"/>
                  </a:lnTo>
                  <a:lnTo>
                    <a:pt x="208" y="58"/>
                  </a:lnTo>
                  <a:lnTo>
                    <a:pt x="197" y="58"/>
                  </a:lnTo>
                  <a:lnTo>
                    <a:pt x="185" y="47"/>
                  </a:lnTo>
                  <a:lnTo>
                    <a:pt x="162" y="47"/>
                  </a:lnTo>
                  <a:lnTo>
                    <a:pt x="162" y="23"/>
                  </a:lnTo>
                  <a:lnTo>
                    <a:pt x="162" y="0"/>
                  </a:lnTo>
                  <a:lnTo>
                    <a:pt x="150" y="0"/>
                  </a:lnTo>
                  <a:lnTo>
                    <a:pt x="139" y="0"/>
                  </a:lnTo>
                  <a:lnTo>
                    <a:pt x="139" y="12"/>
                  </a:lnTo>
                  <a:lnTo>
                    <a:pt x="116" y="12"/>
                  </a:lnTo>
                  <a:lnTo>
                    <a:pt x="104" y="12"/>
                  </a:lnTo>
                  <a:lnTo>
                    <a:pt x="93" y="12"/>
                  </a:lnTo>
                  <a:lnTo>
                    <a:pt x="81" y="12"/>
                  </a:lnTo>
                  <a:lnTo>
                    <a:pt x="81" y="23"/>
                  </a:lnTo>
                  <a:lnTo>
                    <a:pt x="69" y="23"/>
                  </a:lnTo>
                  <a:lnTo>
                    <a:pt x="69" y="35"/>
                  </a:lnTo>
                  <a:lnTo>
                    <a:pt x="58" y="47"/>
                  </a:lnTo>
                  <a:lnTo>
                    <a:pt x="58" y="58"/>
                  </a:lnTo>
                  <a:lnTo>
                    <a:pt x="58" y="70"/>
                  </a:lnTo>
                  <a:lnTo>
                    <a:pt x="46" y="81"/>
                  </a:lnTo>
                  <a:lnTo>
                    <a:pt x="35" y="81"/>
                  </a:lnTo>
                  <a:lnTo>
                    <a:pt x="23" y="81"/>
                  </a:lnTo>
                  <a:lnTo>
                    <a:pt x="11" y="81"/>
                  </a:lnTo>
                  <a:lnTo>
                    <a:pt x="0" y="93"/>
                  </a:lnTo>
                  <a:lnTo>
                    <a:pt x="0" y="104"/>
                  </a:lnTo>
                  <a:lnTo>
                    <a:pt x="11" y="104"/>
                  </a:lnTo>
                  <a:lnTo>
                    <a:pt x="23" y="104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58" y="116"/>
                  </a:lnTo>
                  <a:lnTo>
                    <a:pt x="69" y="116"/>
                  </a:lnTo>
                  <a:lnTo>
                    <a:pt x="69" y="139"/>
                  </a:lnTo>
                  <a:lnTo>
                    <a:pt x="69" y="151"/>
                  </a:lnTo>
                  <a:lnTo>
                    <a:pt x="58" y="151"/>
                  </a:lnTo>
                  <a:lnTo>
                    <a:pt x="58" y="162"/>
                  </a:lnTo>
                  <a:lnTo>
                    <a:pt x="58" y="174"/>
                  </a:lnTo>
                  <a:lnTo>
                    <a:pt x="69" y="185"/>
                  </a:lnTo>
                  <a:lnTo>
                    <a:pt x="69" y="197"/>
                  </a:lnTo>
                  <a:lnTo>
                    <a:pt x="81" y="197"/>
                  </a:lnTo>
                  <a:lnTo>
                    <a:pt x="81" y="209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17461" name="Group 15"/>
            <p:cNvGrpSpPr>
              <a:grpSpLocks/>
            </p:cNvGrpSpPr>
            <p:nvPr/>
          </p:nvGrpSpPr>
          <p:grpSpPr bwMode="auto">
            <a:xfrm>
              <a:off x="1680" y="3153"/>
              <a:ext cx="347" cy="440"/>
              <a:chOff x="1680" y="3153"/>
              <a:chExt cx="347" cy="440"/>
            </a:xfrm>
          </p:grpSpPr>
          <p:sp>
            <p:nvSpPr>
              <p:cNvPr id="1403920" name="Freeform 16"/>
              <p:cNvSpPr>
                <a:spLocks/>
              </p:cNvSpPr>
              <p:nvPr/>
            </p:nvSpPr>
            <p:spPr bwMode="auto">
              <a:xfrm>
                <a:off x="1819" y="3431"/>
                <a:ext cx="35" cy="46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3" y="12"/>
                  </a:cxn>
                  <a:cxn ang="0">
                    <a:pos x="12" y="12"/>
                  </a:cxn>
                  <a:cxn ang="0">
                    <a:pos x="12" y="23"/>
                  </a:cxn>
                  <a:cxn ang="0">
                    <a:pos x="0" y="35"/>
                  </a:cxn>
                  <a:cxn ang="0">
                    <a:pos x="0" y="46"/>
                  </a:cxn>
                  <a:cxn ang="0">
                    <a:pos x="23" y="35"/>
                  </a:cxn>
                  <a:cxn ang="0">
                    <a:pos x="35" y="12"/>
                  </a:cxn>
                  <a:cxn ang="0">
                    <a:pos x="35" y="0"/>
                  </a:cxn>
                  <a:cxn ang="0">
                    <a:pos x="23" y="0"/>
                  </a:cxn>
                </a:cxnLst>
                <a:rect l="0" t="0" r="r" b="b"/>
                <a:pathLst>
                  <a:path w="35" h="46">
                    <a:moveTo>
                      <a:pt x="23" y="0"/>
                    </a:moveTo>
                    <a:lnTo>
                      <a:pt x="23" y="12"/>
                    </a:lnTo>
                    <a:lnTo>
                      <a:pt x="12" y="12"/>
                    </a:lnTo>
                    <a:lnTo>
                      <a:pt x="12" y="23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23" y="35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21" name="Freeform 17"/>
              <p:cNvSpPr>
                <a:spLocks/>
              </p:cNvSpPr>
              <p:nvPr/>
            </p:nvSpPr>
            <p:spPr bwMode="auto">
              <a:xfrm>
                <a:off x="1865" y="3327"/>
                <a:ext cx="23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12" y="23"/>
                  </a:cxn>
                  <a:cxn ang="0">
                    <a:pos x="23" y="12"/>
                  </a:cxn>
                  <a:cxn ang="0">
                    <a:pos x="12" y="0"/>
                  </a:cxn>
                </a:cxnLst>
                <a:rect l="0" t="0" r="r" b="b"/>
                <a:pathLst>
                  <a:path w="23" h="23">
                    <a:moveTo>
                      <a:pt x="12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23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22" name="Freeform 18"/>
              <p:cNvSpPr>
                <a:spLocks/>
              </p:cNvSpPr>
              <p:nvPr/>
            </p:nvSpPr>
            <p:spPr bwMode="auto">
              <a:xfrm>
                <a:off x="1749" y="3489"/>
                <a:ext cx="24" cy="58"/>
              </a:xfrm>
              <a:custGeom>
                <a:avLst/>
                <a:gdLst/>
                <a:ahLst/>
                <a:cxnLst>
                  <a:cxn ang="0">
                    <a:pos x="24" y="23"/>
                  </a:cxn>
                  <a:cxn ang="0">
                    <a:pos x="12" y="23"/>
                  </a:cxn>
                  <a:cxn ang="0">
                    <a:pos x="24" y="12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3"/>
                  </a:cxn>
                  <a:cxn ang="0">
                    <a:pos x="0" y="35"/>
                  </a:cxn>
                  <a:cxn ang="0">
                    <a:pos x="0" y="46"/>
                  </a:cxn>
                  <a:cxn ang="0">
                    <a:pos x="0" y="58"/>
                  </a:cxn>
                  <a:cxn ang="0">
                    <a:pos x="12" y="58"/>
                  </a:cxn>
                  <a:cxn ang="0">
                    <a:pos x="12" y="46"/>
                  </a:cxn>
                  <a:cxn ang="0">
                    <a:pos x="24" y="35"/>
                  </a:cxn>
                  <a:cxn ang="0">
                    <a:pos x="24" y="23"/>
                  </a:cxn>
                </a:cxnLst>
                <a:rect l="0" t="0" r="r" b="b"/>
                <a:pathLst>
                  <a:path w="24" h="58">
                    <a:moveTo>
                      <a:pt x="24" y="23"/>
                    </a:moveTo>
                    <a:lnTo>
                      <a:pt x="12" y="23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3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12" y="46"/>
                    </a:lnTo>
                    <a:lnTo>
                      <a:pt x="24" y="35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23" name="Freeform 19"/>
              <p:cNvSpPr>
                <a:spLocks/>
              </p:cNvSpPr>
              <p:nvPr/>
            </p:nvSpPr>
            <p:spPr bwMode="auto">
              <a:xfrm>
                <a:off x="1680" y="3559"/>
                <a:ext cx="46" cy="34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3" y="11"/>
                  </a:cxn>
                  <a:cxn ang="0">
                    <a:pos x="35" y="11"/>
                  </a:cxn>
                  <a:cxn ang="0">
                    <a:pos x="46" y="11"/>
                  </a:cxn>
                  <a:cxn ang="0">
                    <a:pos x="46" y="23"/>
                  </a:cxn>
                  <a:cxn ang="0">
                    <a:pos x="35" y="23"/>
                  </a:cxn>
                  <a:cxn ang="0">
                    <a:pos x="23" y="34"/>
                  </a:cxn>
                  <a:cxn ang="0">
                    <a:pos x="12" y="34"/>
                  </a:cxn>
                  <a:cxn ang="0">
                    <a:pos x="0" y="23"/>
                  </a:cxn>
                  <a:cxn ang="0">
                    <a:pos x="12" y="23"/>
                  </a:cxn>
                  <a:cxn ang="0">
                    <a:pos x="12" y="11"/>
                  </a:cxn>
                  <a:cxn ang="0">
                    <a:pos x="12" y="0"/>
                  </a:cxn>
                  <a:cxn ang="0">
                    <a:pos x="23" y="0"/>
                  </a:cxn>
                </a:cxnLst>
                <a:rect l="0" t="0" r="r" b="b"/>
                <a:pathLst>
                  <a:path w="46" h="34">
                    <a:moveTo>
                      <a:pt x="23" y="0"/>
                    </a:moveTo>
                    <a:lnTo>
                      <a:pt x="23" y="11"/>
                    </a:lnTo>
                    <a:lnTo>
                      <a:pt x="35" y="11"/>
                    </a:lnTo>
                    <a:lnTo>
                      <a:pt x="46" y="11"/>
                    </a:lnTo>
                    <a:lnTo>
                      <a:pt x="46" y="23"/>
                    </a:lnTo>
                    <a:lnTo>
                      <a:pt x="35" y="23"/>
                    </a:lnTo>
                    <a:lnTo>
                      <a:pt x="23" y="34"/>
                    </a:lnTo>
                    <a:lnTo>
                      <a:pt x="12" y="34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11"/>
                    </a:lnTo>
                    <a:lnTo>
                      <a:pt x="12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24" name="Freeform 20"/>
              <p:cNvSpPr>
                <a:spLocks/>
              </p:cNvSpPr>
              <p:nvPr/>
            </p:nvSpPr>
            <p:spPr bwMode="auto">
              <a:xfrm>
                <a:off x="1773" y="3153"/>
                <a:ext cx="23" cy="70"/>
              </a:xfrm>
              <a:custGeom>
                <a:avLst/>
                <a:gdLst/>
                <a:ahLst/>
                <a:cxnLst>
                  <a:cxn ang="0">
                    <a:pos x="11" y="12"/>
                  </a:cxn>
                  <a:cxn ang="0">
                    <a:pos x="11" y="0"/>
                  </a:cxn>
                  <a:cxn ang="0">
                    <a:pos x="23" y="0"/>
                  </a:cxn>
                  <a:cxn ang="0">
                    <a:pos x="23" y="12"/>
                  </a:cxn>
                  <a:cxn ang="0">
                    <a:pos x="23" y="23"/>
                  </a:cxn>
                  <a:cxn ang="0">
                    <a:pos x="23" y="35"/>
                  </a:cxn>
                  <a:cxn ang="0">
                    <a:pos x="23" y="47"/>
                  </a:cxn>
                  <a:cxn ang="0">
                    <a:pos x="11" y="58"/>
                  </a:cxn>
                  <a:cxn ang="0">
                    <a:pos x="11" y="70"/>
                  </a:cxn>
                  <a:cxn ang="0">
                    <a:pos x="11" y="58"/>
                  </a:cxn>
                  <a:cxn ang="0">
                    <a:pos x="0" y="58"/>
                  </a:cxn>
                  <a:cxn ang="0">
                    <a:pos x="0" y="47"/>
                  </a:cxn>
                  <a:cxn ang="0">
                    <a:pos x="11" y="35"/>
                  </a:cxn>
                  <a:cxn ang="0">
                    <a:pos x="11" y="23"/>
                  </a:cxn>
                  <a:cxn ang="0">
                    <a:pos x="11" y="12"/>
                  </a:cxn>
                </a:cxnLst>
                <a:rect l="0" t="0" r="r" b="b"/>
                <a:pathLst>
                  <a:path w="23" h="70">
                    <a:moveTo>
                      <a:pt x="11" y="12"/>
                    </a:moveTo>
                    <a:lnTo>
                      <a:pt x="11" y="0"/>
                    </a:lnTo>
                    <a:lnTo>
                      <a:pt x="23" y="0"/>
                    </a:lnTo>
                    <a:lnTo>
                      <a:pt x="23" y="12"/>
                    </a:lnTo>
                    <a:lnTo>
                      <a:pt x="23" y="23"/>
                    </a:lnTo>
                    <a:lnTo>
                      <a:pt x="23" y="35"/>
                    </a:lnTo>
                    <a:lnTo>
                      <a:pt x="23" y="47"/>
                    </a:lnTo>
                    <a:lnTo>
                      <a:pt x="11" y="58"/>
                    </a:lnTo>
                    <a:lnTo>
                      <a:pt x="11" y="70"/>
                    </a:lnTo>
                    <a:lnTo>
                      <a:pt x="11" y="58"/>
                    </a:lnTo>
                    <a:lnTo>
                      <a:pt x="0" y="58"/>
                    </a:lnTo>
                    <a:lnTo>
                      <a:pt x="0" y="47"/>
                    </a:lnTo>
                    <a:lnTo>
                      <a:pt x="11" y="35"/>
                    </a:lnTo>
                    <a:lnTo>
                      <a:pt x="11" y="23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25" name="Freeform 21"/>
              <p:cNvSpPr>
                <a:spLocks/>
              </p:cNvSpPr>
              <p:nvPr/>
            </p:nvSpPr>
            <p:spPr bwMode="auto">
              <a:xfrm>
                <a:off x="1761" y="3225"/>
                <a:ext cx="21" cy="5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3" y="0"/>
                  </a:cxn>
                  <a:cxn ang="0">
                    <a:pos x="23" y="11"/>
                  </a:cxn>
                  <a:cxn ang="0">
                    <a:pos x="23" y="23"/>
                  </a:cxn>
                  <a:cxn ang="0">
                    <a:pos x="23" y="34"/>
                  </a:cxn>
                  <a:cxn ang="0">
                    <a:pos x="23" y="46"/>
                  </a:cxn>
                  <a:cxn ang="0">
                    <a:pos x="12" y="58"/>
                  </a:cxn>
                  <a:cxn ang="0">
                    <a:pos x="12" y="46"/>
                  </a:cxn>
                  <a:cxn ang="0">
                    <a:pos x="0" y="34"/>
                  </a:cxn>
                  <a:cxn ang="0">
                    <a:pos x="0" y="23"/>
                  </a:cxn>
                  <a:cxn ang="0">
                    <a:pos x="0" y="11"/>
                  </a:cxn>
                  <a:cxn ang="0">
                    <a:pos x="12" y="11"/>
                  </a:cxn>
                  <a:cxn ang="0">
                    <a:pos x="12" y="0"/>
                  </a:cxn>
                </a:cxnLst>
                <a:rect l="0" t="0" r="r" b="b"/>
                <a:pathLst>
                  <a:path w="23" h="58">
                    <a:moveTo>
                      <a:pt x="12" y="0"/>
                    </a:moveTo>
                    <a:lnTo>
                      <a:pt x="23" y="0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34"/>
                    </a:lnTo>
                    <a:lnTo>
                      <a:pt x="23" y="46"/>
                    </a:lnTo>
                    <a:lnTo>
                      <a:pt x="12" y="58"/>
                    </a:lnTo>
                    <a:lnTo>
                      <a:pt x="12" y="46"/>
                    </a:lnTo>
                    <a:lnTo>
                      <a:pt x="0" y="34"/>
                    </a:lnTo>
                    <a:lnTo>
                      <a:pt x="0" y="23"/>
                    </a:lnTo>
                    <a:lnTo>
                      <a:pt x="0" y="11"/>
                    </a:lnTo>
                    <a:lnTo>
                      <a:pt x="12" y="1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26" name="Freeform 22"/>
              <p:cNvSpPr>
                <a:spLocks/>
              </p:cNvSpPr>
              <p:nvPr/>
            </p:nvSpPr>
            <p:spPr bwMode="auto">
              <a:xfrm>
                <a:off x="1761" y="3466"/>
                <a:ext cx="12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0" y="11"/>
                  </a:cxn>
                  <a:cxn ang="0">
                    <a:pos x="0" y="0"/>
                  </a:cxn>
                </a:cxnLst>
                <a:rect l="0" t="0" r="r" b="b"/>
                <a:pathLst>
                  <a:path w="12" h="11">
                    <a:moveTo>
                      <a:pt x="0" y="0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27" name="Freeform 23"/>
              <p:cNvSpPr>
                <a:spLocks/>
              </p:cNvSpPr>
              <p:nvPr/>
            </p:nvSpPr>
            <p:spPr bwMode="auto">
              <a:xfrm>
                <a:off x="1738" y="3536"/>
                <a:ext cx="1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0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28" name="Freeform 24"/>
              <p:cNvSpPr>
                <a:spLocks/>
              </p:cNvSpPr>
              <p:nvPr/>
            </p:nvSpPr>
            <p:spPr bwMode="auto">
              <a:xfrm>
                <a:off x="1715" y="3536"/>
                <a:ext cx="1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0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29" name="Freeform 25"/>
              <p:cNvSpPr>
                <a:spLocks/>
              </p:cNvSpPr>
              <p:nvPr/>
            </p:nvSpPr>
            <p:spPr bwMode="auto">
              <a:xfrm>
                <a:off x="1715" y="3547"/>
                <a:ext cx="1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11" y="0"/>
                  </a:cxn>
                  <a:cxn ang="0">
                    <a:pos x="0" y="0"/>
                  </a:cxn>
                </a:cxnLst>
                <a:rect l="0" t="0" r="r" b="b"/>
                <a:pathLst>
                  <a:path w="11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30" name="Freeform 26"/>
              <p:cNvSpPr>
                <a:spLocks/>
              </p:cNvSpPr>
              <p:nvPr/>
            </p:nvSpPr>
            <p:spPr bwMode="auto">
              <a:xfrm>
                <a:off x="1854" y="3431"/>
                <a:ext cx="173" cy="13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3" y="0"/>
                  </a:cxn>
                  <a:cxn ang="0">
                    <a:pos x="23" y="12"/>
                  </a:cxn>
                  <a:cxn ang="0">
                    <a:pos x="34" y="12"/>
                  </a:cxn>
                  <a:cxn ang="0">
                    <a:pos x="58" y="23"/>
                  </a:cxn>
                  <a:cxn ang="0">
                    <a:pos x="58" y="35"/>
                  </a:cxn>
                  <a:cxn ang="0">
                    <a:pos x="69" y="35"/>
                  </a:cxn>
                  <a:cxn ang="0">
                    <a:pos x="92" y="46"/>
                  </a:cxn>
                  <a:cxn ang="0">
                    <a:pos x="92" y="58"/>
                  </a:cxn>
                  <a:cxn ang="0">
                    <a:pos x="127" y="70"/>
                  </a:cxn>
                  <a:cxn ang="0">
                    <a:pos x="127" y="81"/>
                  </a:cxn>
                  <a:cxn ang="0">
                    <a:pos x="115" y="81"/>
                  </a:cxn>
                  <a:cxn ang="0">
                    <a:pos x="115" y="93"/>
                  </a:cxn>
                  <a:cxn ang="0">
                    <a:pos x="127" y="93"/>
                  </a:cxn>
                  <a:cxn ang="0">
                    <a:pos x="139" y="81"/>
                  </a:cxn>
                  <a:cxn ang="0">
                    <a:pos x="150" y="81"/>
                  </a:cxn>
                  <a:cxn ang="0">
                    <a:pos x="162" y="93"/>
                  </a:cxn>
                  <a:cxn ang="0">
                    <a:pos x="173" y="93"/>
                  </a:cxn>
                  <a:cxn ang="0">
                    <a:pos x="173" y="104"/>
                  </a:cxn>
                  <a:cxn ang="0">
                    <a:pos x="173" y="116"/>
                  </a:cxn>
                  <a:cxn ang="0">
                    <a:pos x="162" y="128"/>
                  </a:cxn>
                  <a:cxn ang="0">
                    <a:pos x="150" y="128"/>
                  </a:cxn>
                  <a:cxn ang="0">
                    <a:pos x="150" y="139"/>
                  </a:cxn>
                  <a:cxn ang="0">
                    <a:pos x="139" y="139"/>
                  </a:cxn>
                  <a:cxn ang="0">
                    <a:pos x="127" y="139"/>
                  </a:cxn>
                  <a:cxn ang="0">
                    <a:pos x="127" y="128"/>
                  </a:cxn>
                  <a:cxn ang="0">
                    <a:pos x="127" y="104"/>
                  </a:cxn>
                  <a:cxn ang="0">
                    <a:pos x="115" y="104"/>
                  </a:cxn>
                  <a:cxn ang="0">
                    <a:pos x="104" y="104"/>
                  </a:cxn>
                  <a:cxn ang="0">
                    <a:pos x="92" y="116"/>
                  </a:cxn>
                  <a:cxn ang="0">
                    <a:pos x="81" y="116"/>
                  </a:cxn>
                  <a:cxn ang="0">
                    <a:pos x="69" y="128"/>
                  </a:cxn>
                  <a:cxn ang="0">
                    <a:pos x="69" y="139"/>
                  </a:cxn>
                  <a:cxn ang="0">
                    <a:pos x="58" y="139"/>
                  </a:cxn>
                  <a:cxn ang="0">
                    <a:pos x="58" y="128"/>
                  </a:cxn>
                  <a:cxn ang="0">
                    <a:pos x="58" y="116"/>
                  </a:cxn>
                  <a:cxn ang="0">
                    <a:pos x="46" y="116"/>
                  </a:cxn>
                  <a:cxn ang="0">
                    <a:pos x="34" y="104"/>
                  </a:cxn>
                  <a:cxn ang="0">
                    <a:pos x="23" y="93"/>
                  </a:cxn>
                  <a:cxn ang="0">
                    <a:pos x="23" y="81"/>
                  </a:cxn>
                  <a:cxn ang="0">
                    <a:pos x="11" y="70"/>
                  </a:cxn>
                  <a:cxn ang="0">
                    <a:pos x="23" y="58"/>
                  </a:cxn>
                  <a:cxn ang="0">
                    <a:pos x="34" y="58"/>
                  </a:cxn>
                  <a:cxn ang="0">
                    <a:pos x="46" y="70"/>
                  </a:cxn>
                  <a:cxn ang="0">
                    <a:pos x="58" y="70"/>
                  </a:cxn>
                  <a:cxn ang="0">
                    <a:pos x="58" y="81"/>
                  </a:cxn>
                  <a:cxn ang="0">
                    <a:pos x="58" y="93"/>
                  </a:cxn>
                  <a:cxn ang="0">
                    <a:pos x="69" y="93"/>
                  </a:cxn>
                  <a:cxn ang="0">
                    <a:pos x="69" y="81"/>
                  </a:cxn>
                  <a:cxn ang="0">
                    <a:pos x="69" y="70"/>
                  </a:cxn>
                  <a:cxn ang="0">
                    <a:pos x="58" y="58"/>
                  </a:cxn>
                  <a:cxn ang="0">
                    <a:pos x="34" y="46"/>
                  </a:cxn>
                  <a:cxn ang="0">
                    <a:pos x="34" y="35"/>
                  </a:cxn>
                  <a:cxn ang="0">
                    <a:pos x="23" y="35"/>
                  </a:cxn>
                  <a:cxn ang="0">
                    <a:pos x="11" y="35"/>
                  </a:cxn>
                  <a:cxn ang="0">
                    <a:pos x="11" y="23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11" y="0"/>
                  </a:cxn>
                </a:cxnLst>
                <a:rect l="0" t="0" r="r" b="b"/>
                <a:pathLst>
                  <a:path w="173" h="139">
                    <a:moveTo>
                      <a:pt x="11" y="0"/>
                    </a:moveTo>
                    <a:lnTo>
                      <a:pt x="23" y="0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58" y="23"/>
                    </a:lnTo>
                    <a:lnTo>
                      <a:pt x="58" y="35"/>
                    </a:lnTo>
                    <a:lnTo>
                      <a:pt x="69" y="35"/>
                    </a:lnTo>
                    <a:lnTo>
                      <a:pt x="92" y="46"/>
                    </a:lnTo>
                    <a:lnTo>
                      <a:pt x="92" y="58"/>
                    </a:lnTo>
                    <a:lnTo>
                      <a:pt x="127" y="70"/>
                    </a:lnTo>
                    <a:lnTo>
                      <a:pt x="127" y="81"/>
                    </a:lnTo>
                    <a:lnTo>
                      <a:pt x="115" y="81"/>
                    </a:lnTo>
                    <a:lnTo>
                      <a:pt x="115" y="93"/>
                    </a:lnTo>
                    <a:lnTo>
                      <a:pt x="127" y="93"/>
                    </a:lnTo>
                    <a:lnTo>
                      <a:pt x="139" y="81"/>
                    </a:lnTo>
                    <a:lnTo>
                      <a:pt x="150" y="81"/>
                    </a:lnTo>
                    <a:lnTo>
                      <a:pt x="162" y="93"/>
                    </a:lnTo>
                    <a:lnTo>
                      <a:pt x="173" y="93"/>
                    </a:lnTo>
                    <a:lnTo>
                      <a:pt x="173" y="104"/>
                    </a:lnTo>
                    <a:lnTo>
                      <a:pt x="173" y="116"/>
                    </a:lnTo>
                    <a:lnTo>
                      <a:pt x="162" y="128"/>
                    </a:lnTo>
                    <a:lnTo>
                      <a:pt x="150" y="128"/>
                    </a:lnTo>
                    <a:lnTo>
                      <a:pt x="150" y="139"/>
                    </a:lnTo>
                    <a:lnTo>
                      <a:pt x="139" y="139"/>
                    </a:lnTo>
                    <a:lnTo>
                      <a:pt x="127" y="139"/>
                    </a:lnTo>
                    <a:lnTo>
                      <a:pt x="127" y="128"/>
                    </a:lnTo>
                    <a:lnTo>
                      <a:pt x="127" y="104"/>
                    </a:lnTo>
                    <a:lnTo>
                      <a:pt x="115" y="104"/>
                    </a:lnTo>
                    <a:lnTo>
                      <a:pt x="104" y="104"/>
                    </a:lnTo>
                    <a:lnTo>
                      <a:pt x="92" y="116"/>
                    </a:lnTo>
                    <a:lnTo>
                      <a:pt x="81" y="116"/>
                    </a:lnTo>
                    <a:lnTo>
                      <a:pt x="69" y="128"/>
                    </a:lnTo>
                    <a:lnTo>
                      <a:pt x="69" y="139"/>
                    </a:lnTo>
                    <a:lnTo>
                      <a:pt x="58" y="139"/>
                    </a:lnTo>
                    <a:lnTo>
                      <a:pt x="58" y="128"/>
                    </a:lnTo>
                    <a:lnTo>
                      <a:pt x="58" y="116"/>
                    </a:lnTo>
                    <a:lnTo>
                      <a:pt x="46" y="116"/>
                    </a:lnTo>
                    <a:lnTo>
                      <a:pt x="34" y="104"/>
                    </a:lnTo>
                    <a:lnTo>
                      <a:pt x="23" y="93"/>
                    </a:lnTo>
                    <a:lnTo>
                      <a:pt x="23" y="81"/>
                    </a:lnTo>
                    <a:lnTo>
                      <a:pt x="11" y="70"/>
                    </a:lnTo>
                    <a:lnTo>
                      <a:pt x="23" y="58"/>
                    </a:lnTo>
                    <a:lnTo>
                      <a:pt x="34" y="58"/>
                    </a:lnTo>
                    <a:lnTo>
                      <a:pt x="46" y="70"/>
                    </a:lnTo>
                    <a:lnTo>
                      <a:pt x="58" y="70"/>
                    </a:lnTo>
                    <a:lnTo>
                      <a:pt x="58" y="81"/>
                    </a:lnTo>
                    <a:lnTo>
                      <a:pt x="58" y="93"/>
                    </a:lnTo>
                    <a:lnTo>
                      <a:pt x="69" y="93"/>
                    </a:lnTo>
                    <a:lnTo>
                      <a:pt x="69" y="81"/>
                    </a:lnTo>
                    <a:lnTo>
                      <a:pt x="69" y="70"/>
                    </a:lnTo>
                    <a:lnTo>
                      <a:pt x="58" y="58"/>
                    </a:lnTo>
                    <a:lnTo>
                      <a:pt x="34" y="46"/>
                    </a:lnTo>
                    <a:lnTo>
                      <a:pt x="34" y="35"/>
                    </a:lnTo>
                    <a:lnTo>
                      <a:pt x="23" y="35"/>
                    </a:lnTo>
                    <a:lnTo>
                      <a:pt x="11" y="35"/>
                    </a:lnTo>
                    <a:lnTo>
                      <a:pt x="11" y="23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sp>
          <p:nvSpPr>
            <p:cNvPr id="1403931" name="Freeform 27"/>
            <p:cNvSpPr>
              <a:spLocks/>
            </p:cNvSpPr>
            <p:nvPr/>
          </p:nvSpPr>
          <p:spPr bwMode="auto">
            <a:xfrm>
              <a:off x="1865" y="3385"/>
              <a:ext cx="162" cy="116"/>
            </a:xfrm>
            <a:custGeom>
              <a:avLst/>
              <a:gdLst/>
              <a:ahLst/>
              <a:cxnLst>
                <a:cxn ang="0">
                  <a:pos x="93" y="0"/>
                </a:cxn>
                <a:cxn ang="0">
                  <a:pos x="104" y="11"/>
                </a:cxn>
                <a:cxn ang="0">
                  <a:pos x="116" y="11"/>
                </a:cxn>
                <a:cxn ang="0">
                  <a:pos x="139" y="11"/>
                </a:cxn>
                <a:cxn ang="0">
                  <a:pos x="151" y="11"/>
                </a:cxn>
                <a:cxn ang="0">
                  <a:pos x="162" y="23"/>
                </a:cxn>
                <a:cxn ang="0">
                  <a:pos x="162" y="35"/>
                </a:cxn>
                <a:cxn ang="0">
                  <a:pos x="162" y="58"/>
                </a:cxn>
                <a:cxn ang="0">
                  <a:pos x="151" y="58"/>
                </a:cxn>
                <a:cxn ang="0">
                  <a:pos x="151" y="69"/>
                </a:cxn>
                <a:cxn ang="0">
                  <a:pos x="139" y="69"/>
                </a:cxn>
                <a:cxn ang="0">
                  <a:pos x="128" y="69"/>
                </a:cxn>
                <a:cxn ang="0">
                  <a:pos x="116" y="69"/>
                </a:cxn>
                <a:cxn ang="0">
                  <a:pos x="116" y="81"/>
                </a:cxn>
                <a:cxn ang="0">
                  <a:pos x="116" y="92"/>
                </a:cxn>
                <a:cxn ang="0">
                  <a:pos x="116" y="104"/>
                </a:cxn>
                <a:cxn ang="0">
                  <a:pos x="116" y="116"/>
                </a:cxn>
                <a:cxn ang="0">
                  <a:pos x="81" y="104"/>
                </a:cxn>
                <a:cxn ang="0">
                  <a:pos x="70" y="92"/>
                </a:cxn>
                <a:cxn ang="0">
                  <a:pos x="58" y="81"/>
                </a:cxn>
                <a:cxn ang="0">
                  <a:pos x="47" y="69"/>
                </a:cxn>
                <a:cxn ang="0">
                  <a:pos x="35" y="69"/>
                </a:cxn>
                <a:cxn ang="0">
                  <a:pos x="23" y="58"/>
                </a:cxn>
                <a:cxn ang="0">
                  <a:pos x="12" y="58"/>
                </a:cxn>
                <a:cxn ang="0">
                  <a:pos x="0" y="46"/>
                </a:cxn>
                <a:cxn ang="0">
                  <a:pos x="12" y="46"/>
                </a:cxn>
                <a:cxn ang="0">
                  <a:pos x="23" y="46"/>
                </a:cxn>
                <a:cxn ang="0">
                  <a:pos x="35" y="46"/>
                </a:cxn>
                <a:cxn ang="0">
                  <a:pos x="35" y="23"/>
                </a:cxn>
                <a:cxn ang="0">
                  <a:pos x="35" y="0"/>
                </a:cxn>
                <a:cxn ang="0">
                  <a:pos x="47" y="0"/>
                </a:cxn>
                <a:cxn ang="0">
                  <a:pos x="58" y="0"/>
                </a:cxn>
                <a:cxn ang="0">
                  <a:pos x="58" y="11"/>
                </a:cxn>
                <a:cxn ang="0">
                  <a:pos x="70" y="11"/>
                </a:cxn>
                <a:cxn ang="0">
                  <a:pos x="81" y="11"/>
                </a:cxn>
                <a:cxn ang="0">
                  <a:pos x="81" y="0"/>
                </a:cxn>
                <a:cxn ang="0">
                  <a:pos x="93" y="0"/>
                </a:cxn>
              </a:cxnLst>
              <a:rect l="0" t="0" r="r" b="b"/>
              <a:pathLst>
                <a:path w="162" h="116">
                  <a:moveTo>
                    <a:pt x="93" y="0"/>
                  </a:moveTo>
                  <a:lnTo>
                    <a:pt x="104" y="11"/>
                  </a:lnTo>
                  <a:lnTo>
                    <a:pt x="116" y="11"/>
                  </a:lnTo>
                  <a:lnTo>
                    <a:pt x="139" y="11"/>
                  </a:lnTo>
                  <a:lnTo>
                    <a:pt x="151" y="11"/>
                  </a:lnTo>
                  <a:lnTo>
                    <a:pt x="162" y="23"/>
                  </a:lnTo>
                  <a:lnTo>
                    <a:pt x="162" y="35"/>
                  </a:lnTo>
                  <a:lnTo>
                    <a:pt x="162" y="58"/>
                  </a:lnTo>
                  <a:lnTo>
                    <a:pt x="151" y="58"/>
                  </a:lnTo>
                  <a:lnTo>
                    <a:pt x="151" y="69"/>
                  </a:lnTo>
                  <a:lnTo>
                    <a:pt x="139" y="69"/>
                  </a:lnTo>
                  <a:lnTo>
                    <a:pt x="128" y="69"/>
                  </a:lnTo>
                  <a:lnTo>
                    <a:pt x="116" y="69"/>
                  </a:lnTo>
                  <a:lnTo>
                    <a:pt x="116" y="81"/>
                  </a:lnTo>
                  <a:lnTo>
                    <a:pt x="116" y="92"/>
                  </a:lnTo>
                  <a:lnTo>
                    <a:pt x="116" y="104"/>
                  </a:lnTo>
                  <a:lnTo>
                    <a:pt x="116" y="116"/>
                  </a:lnTo>
                  <a:lnTo>
                    <a:pt x="81" y="104"/>
                  </a:lnTo>
                  <a:lnTo>
                    <a:pt x="70" y="92"/>
                  </a:lnTo>
                  <a:lnTo>
                    <a:pt x="58" y="81"/>
                  </a:lnTo>
                  <a:lnTo>
                    <a:pt x="47" y="69"/>
                  </a:lnTo>
                  <a:lnTo>
                    <a:pt x="35" y="69"/>
                  </a:lnTo>
                  <a:lnTo>
                    <a:pt x="23" y="58"/>
                  </a:lnTo>
                  <a:lnTo>
                    <a:pt x="12" y="58"/>
                  </a:lnTo>
                  <a:lnTo>
                    <a:pt x="0" y="46"/>
                  </a:lnTo>
                  <a:lnTo>
                    <a:pt x="12" y="46"/>
                  </a:lnTo>
                  <a:lnTo>
                    <a:pt x="23" y="46"/>
                  </a:lnTo>
                  <a:lnTo>
                    <a:pt x="35" y="46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47" y="0"/>
                  </a:lnTo>
                  <a:lnTo>
                    <a:pt x="58" y="0"/>
                  </a:lnTo>
                  <a:lnTo>
                    <a:pt x="58" y="11"/>
                  </a:lnTo>
                  <a:lnTo>
                    <a:pt x="70" y="11"/>
                  </a:lnTo>
                  <a:lnTo>
                    <a:pt x="81" y="11"/>
                  </a:lnTo>
                  <a:lnTo>
                    <a:pt x="81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32" name="Freeform 28"/>
            <p:cNvSpPr>
              <a:spLocks/>
            </p:cNvSpPr>
            <p:nvPr/>
          </p:nvSpPr>
          <p:spPr bwMode="auto">
            <a:xfrm>
              <a:off x="2097" y="3339"/>
              <a:ext cx="243" cy="185"/>
            </a:xfrm>
            <a:custGeom>
              <a:avLst/>
              <a:gdLst/>
              <a:ahLst/>
              <a:cxnLst>
                <a:cxn ang="0">
                  <a:pos x="69" y="23"/>
                </a:cxn>
                <a:cxn ang="0">
                  <a:pos x="58" y="34"/>
                </a:cxn>
                <a:cxn ang="0">
                  <a:pos x="46" y="46"/>
                </a:cxn>
                <a:cxn ang="0">
                  <a:pos x="23" y="46"/>
                </a:cxn>
                <a:cxn ang="0">
                  <a:pos x="11" y="57"/>
                </a:cxn>
                <a:cxn ang="0">
                  <a:pos x="11" y="81"/>
                </a:cxn>
                <a:cxn ang="0">
                  <a:pos x="0" y="115"/>
                </a:cxn>
                <a:cxn ang="0">
                  <a:pos x="23" y="127"/>
                </a:cxn>
                <a:cxn ang="0">
                  <a:pos x="46" y="115"/>
                </a:cxn>
                <a:cxn ang="0">
                  <a:pos x="69" y="104"/>
                </a:cxn>
                <a:cxn ang="0">
                  <a:pos x="69" y="127"/>
                </a:cxn>
                <a:cxn ang="0">
                  <a:pos x="92" y="138"/>
                </a:cxn>
                <a:cxn ang="0">
                  <a:pos x="104" y="162"/>
                </a:cxn>
                <a:cxn ang="0">
                  <a:pos x="127" y="173"/>
                </a:cxn>
                <a:cxn ang="0">
                  <a:pos x="150" y="173"/>
                </a:cxn>
                <a:cxn ang="0">
                  <a:pos x="162" y="185"/>
                </a:cxn>
                <a:cxn ang="0">
                  <a:pos x="197" y="162"/>
                </a:cxn>
                <a:cxn ang="0">
                  <a:pos x="231" y="162"/>
                </a:cxn>
                <a:cxn ang="0">
                  <a:pos x="243" y="138"/>
                </a:cxn>
                <a:cxn ang="0">
                  <a:pos x="220" y="150"/>
                </a:cxn>
                <a:cxn ang="0">
                  <a:pos x="220" y="127"/>
                </a:cxn>
                <a:cxn ang="0">
                  <a:pos x="231" y="115"/>
                </a:cxn>
                <a:cxn ang="0">
                  <a:pos x="208" y="92"/>
                </a:cxn>
                <a:cxn ang="0">
                  <a:pos x="197" y="81"/>
                </a:cxn>
                <a:cxn ang="0">
                  <a:pos x="174" y="81"/>
                </a:cxn>
                <a:cxn ang="0">
                  <a:pos x="150" y="69"/>
                </a:cxn>
                <a:cxn ang="0">
                  <a:pos x="150" y="57"/>
                </a:cxn>
                <a:cxn ang="0">
                  <a:pos x="162" y="46"/>
                </a:cxn>
                <a:cxn ang="0">
                  <a:pos x="185" y="34"/>
                </a:cxn>
                <a:cxn ang="0">
                  <a:pos x="174" y="11"/>
                </a:cxn>
                <a:cxn ang="0">
                  <a:pos x="150" y="0"/>
                </a:cxn>
                <a:cxn ang="0">
                  <a:pos x="127" y="11"/>
                </a:cxn>
                <a:cxn ang="0">
                  <a:pos x="104" y="23"/>
                </a:cxn>
                <a:cxn ang="0">
                  <a:pos x="81" y="23"/>
                </a:cxn>
              </a:cxnLst>
              <a:rect l="0" t="0" r="r" b="b"/>
              <a:pathLst>
                <a:path w="243" h="185">
                  <a:moveTo>
                    <a:pt x="69" y="11"/>
                  </a:moveTo>
                  <a:lnTo>
                    <a:pt x="69" y="23"/>
                  </a:lnTo>
                  <a:lnTo>
                    <a:pt x="69" y="34"/>
                  </a:lnTo>
                  <a:lnTo>
                    <a:pt x="58" y="34"/>
                  </a:lnTo>
                  <a:lnTo>
                    <a:pt x="58" y="46"/>
                  </a:lnTo>
                  <a:lnTo>
                    <a:pt x="46" y="46"/>
                  </a:lnTo>
                  <a:lnTo>
                    <a:pt x="35" y="46"/>
                  </a:lnTo>
                  <a:lnTo>
                    <a:pt x="23" y="46"/>
                  </a:lnTo>
                  <a:lnTo>
                    <a:pt x="23" y="57"/>
                  </a:lnTo>
                  <a:lnTo>
                    <a:pt x="11" y="57"/>
                  </a:lnTo>
                  <a:lnTo>
                    <a:pt x="11" y="69"/>
                  </a:lnTo>
                  <a:lnTo>
                    <a:pt x="11" y="81"/>
                  </a:lnTo>
                  <a:lnTo>
                    <a:pt x="11" y="104"/>
                  </a:lnTo>
                  <a:lnTo>
                    <a:pt x="0" y="115"/>
                  </a:lnTo>
                  <a:lnTo>
                    <a:pt x="11" y="127"/>
                  </a:lnTo>
                  <a:lnTo>
                    <a:pt x="23" y="127"/>
                  </a:lnTo>
                  <a:lnTo>
                    <a:pt x="35" y="127"/>
                  </a:lnTo>
                  <a:lnTo>
                    <a:pt x="46" y="115"/>
                  </a:lnTo>
                  <a:lnTo>
                    <a:pt x="58" y="104"/>
                  </a:lnTo>
                  <a:lnTo>
                    <a:pt x="69" y="104"/>
                  </a:lnTo>
                  <a:lnTo>
                    <a:pt x="69" y="115"/>
                  </a:lnTo>
                  <a:lnTo>
                    <a:pt x="69" y="127"/>
                  </a:lnTo>
                  <a:lnTo>
                    <a:pt x="81" y="138"/>
                  </a:lnTo>
                  <a:lnTo>
                    <a:pt x="92" y="138"/>
                  </a:lnTo>
                  <a:lnTo>
                    <a:pt x="104" y="150"/>
                  </a:lnTo>
                  <a:lnTo>
                    <a:pt x="104" y="162"/>
                  </a:lnTo>
                  <a:lnTo>
                    <a:pt x="116" y="173"/>
                  </a:lnTo>
                  <a:lnTo>
                    <a:pt x="127" y="173"/>
                  </a:lnTo>
                  <a:lnTo>
                    <a:pt x="139" y="173"/>
                  </a:lnTo>
                  <a:lnTo>
                    <a:pt x="150" y="173"/>
                  </a:lnTo>
                  <a:lnTo>
                    <a:pt x="150" y="185"/>
                  </a:lnTo>
                  <a:lnTo>
                    <a:pt x="162" y="185"/>
                  </a:lnTo>
                  <a:lnTo>
                    <a:pt x="185" y="173"/>
                  </a:lnTo>
                  <a:lnTo>
                    <a:pt x="197" y="162"/>
                  </a:lnTo>
                  <a:lnTo>
                    <a:pt x="208" y="162"/>
                  </a:lnTo>
                  <a:lnTo>
                    <a:pt x="231" y="162"/>
                  </a:lnTo>
                  <a:lnTo>
                    <a:pt x="243" y="150"/>
                  </a:lnTo>
                  <a:lnTo>
                    <a:pt x="243" y="138"/>
                  </a:lnTo>
                  <a:lnTo>
                    <a:pt x="231" y="138"/>
                  </a:lnTo>
                  <a:lnTo>
                    <a:pt x="220" y="150"/>
                  </a:lnTo>
                  <a:lnTo>
                    <a:pt x="208" y="138"/>
                  </a:lnTo>
                  <a:lnTo>
                    <a:pt x="220" y="127"/>
                  </a:lnTo>
                  <a:lnTo>
                    <a:pt x="231" y="127"/>
                  </a:lnTo>
                  <a:lnTo>
                    <a:pt x="231" y="115"/>
                  </a:lnTo>
                  <a:lnTo>
                    <a:pt x="208" y="104"/>
                  </a:lnTo>
                  <a:lnTo>
                    <a:pt x="208" y="92"/>
                  </a:lnTo>
                  <a:lnTo>
                    <a:pt x="208" y="81"/>
                  </a:lnTo>
                  <a:lnTo>
                    <a:pt x="197" y="81"/>
                  </a:lnTo>
                  <a:lnTo>
                    <a:pt x="185" y="81"/>
                  </a:lnTo>
                  <a:lnTo>
                    <a:pt x="174" y="81"/>
                  </a:lnTo>
                  <a:lnTo>
                    <a:pt x="162" y="81"/>
                  </a:lnTo>
                  <a:lnTo>
                    <a:pt x="150" y="69"/>
                  </a:lnTo>
                  <a:lnTo>
                    <a:pt x="139" y="69"/>
                  </a:lnTo>
                  <a:lnTo>
                    <a:pt x="150" y="57"/>
                  </a:lnTo>
                  <a:lnTo>
                    <a:pt x="162" y="57"/>
                  </a:lnTo>
                  <a:lnTo>
                    <a:pt x="162" y="46"/>
                  </a:lnTo>
                  <a:lnTo>
                    <a:pt x="174" y="46"/>
                  </a:lnTo>
                  <a:lnTo>
                    <a:pt x="185" y="34"/>
                  </a:lnTo>
                  <a:lnTo>
                    <a:pt x="185" y="23"/>
                  </a:lnTo>
                  <a:lnTo>
                    <a:pt x="174" y="11"/>
                  </a:lnTo>
                  <a:lnTo>
                    <a:pt x="162" y="0"/>
                  </a:lnTo>
                  <a:lnTo>
                    <a:pt x="150" y="0"/>
                  </a:lnTo>
                  <a:lnTo>
                    <a:pt x="139" y="0"/>
                  </a:lnTo>
                  <a:lnTo>
                    <a:pt x="127" y="11"/>
                  </a:lnTo>
                  <a:lnTo>
                    <a:pt x="116" y="23"/>
                  </a:lnTo>
                  <a:lnTo>
                    <a:pt x="104" y="23"/>
                  </a:lnTo>
                  <a:lnTo>
                    <a:pt x="92" y="23"/>
                  </a:lnTo>
                  <a:lnTo>
                    <a:pt x="81" y="23"/>
                  </a:lnTo>
                  <a:lnTo>
                    <a:pt x="69" y="11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33" name="Freeform 29"/>
            <p:cNvSpPr>
              <a:spLocks/>
            </p:cNvSpPr>
            <p:nvPr/>
          </p:nvSpPr>
          <p:spPr bwMode="auto">
            <a:xfrm>
              <a:off x="2097" y="3501"/>
              <a:ext cx="231" cy="301"/>
            </a:xfrm>
            <a:custGeom>
              <a:avLst/>
              <a:gdLst/>
              <a:ahLst/>
              <a:cxnLst>
                <a:cxn ang="0">
                  <a:pos x="220" y="0"/>
                </a:cxn>
                <a:cxn ang="0">
                  <a:pos x="185" y="0"/>
                </a:cxn>
                <a:cxn ang="0">
                  <a:pos x="162" y="11"/>
                </a:cxn>
                <a:cxn ang="0">
                  <a:pos x="139" y="0"/>
                </a:cxn>
                <a:cxn ang="0">
                  <a:pos x="116" y="0"/>
                </a:cxn>
                <a:cxn ang="0">
                  <a:pos x="104" y="11"/>
                </a:cxn>
                <a:cxn ang="0">
                  <a:pos x="92" y="23"/>
                </a:cxn>
                <a:cxn ang="0">
                  <a:pos x="81" y="34"/>
                </a:cxn>
                <a:cxn ang="0">
                  <a:pos x="69" y="58"/>
                </a:cxn>
                <a:cxn ang="0">
                  <a:pos x="58" y="69"/>
                </a:cxn>
                <a:cxn ang="0">
                  <a:pos x="69" y="92"/>
                </a:cxn>
                <a:cxn ang="0">
                  <a:pos x="69" y="115"/>
                </a:cxn>
                <a:cxn ang="0">
                  <a:pos x="69" y="139"/>
                </a:cxn>
                <a:cxn ang="0">
                  <a:pos x="46" y="150"/>
                </a:cxn>
                <a:cxn ang="0">
                  <a:pos x="23" y="150"/>
                </a:cxn>
                <a:cxn ang="0">
                  <a:pos x="0" y="162"/>
                </a:cxn>
                <a:cxn ang="0">
                  <a:pos x="23" y="173"/>
                </a:cxn>
                <a:cxn ang="0">
                  <a:pos x="35" y="196"/>
                </a:cxn>
                <a:cxn ang="0">
                  <a:pos x="46" y="220"/>
                </a:cxn>
                <a:cxn ang="0">
                  <a:pos x="69" y="220"/>
                </a:cxn>
                <a:cxn ang="0">
                  <a:pos x="92" y="243"/>
                </a:cxn>
                <a:cxn ang="0">
                  <a:pos x="116" y="243"/>
                </a:cxn>
                <a:cxn ang="0">
                  <a:pos x="116" y="266"/>
                </a:cxn>
                <a:cxn ang="0">
                  <a:pos x="116" y="289"/>
                </a:cxn>
                <a:cxn ang="0">
                  <a:pos x="150" y="301"/>
                </a:cxn>
                <a:cxn ang="0">
                  <a:pos x="162" y="289"/>
                </a:cxn>
                <a:cxn ang="0">
                  <a:pos x="162" y="254"/>
                </a:cxn>
                <a:cxn ang="0">
                  <a:pos x="162" y="231"/>
                </a:cxn>
                <a:cxn ang="0">
                  <a:pos x="174" y="208"/>
                </a:cxn>
                <a:cxn ang="0">
                  <a:pos x="162" y="150"/>
                </a:cxn>
                <a:cxn ang="0">
                  <a:pos x="162" y="127"/>
                </a:cxn>
                <a:cxn ang="0">
                  <a:pos x="174" y="115"/>
                </a:cxn>
                <a:cxn ang="0">
                  <a:pos x="185" y="81"/>
                </a:cxn>
                <a:cxn ang="0">
                  <a:pos x="197" y="46"/>
                </a:cxn>
                <a:cxn ang="0">
                  <a:pos x="220" y="23"/>
                </a:cxn>
                <a:cxn ang="0">
                  <a:pos x="231" y="0"/>
                </a:cxn>
              </a:cxnLst>
              <a:rect l="0" t="0" r="r" b="b"/>
              <a:pathLst>
                <a:path w="231" h="301">
                  <a:moveTo>
                    <a:pt x="231" y="0"/>
                  </a:moveTo>
                  <a:lnTo>
                    <a:pt x="220" y="0"/>
                  </a:lnTo>
                  <a:lnTo>
                    <a:pt x="197" y="0"/>
                  </a:lnTo>
                  <a:lnTo>
                    <a:pt x="185" y="0"/>
                  </a:lnTo>
                  <a:lnTo>
                    <a:pt x="185" y="11"/>
                  </a:lnTo>
                  <a:lnTo>
                    <a:pt x="162" y="11"/>
                  </a:lnTo>
                  <a:lnTo>
                    <a:pt x="150" y="11"/>
                  </a:lnTo>
                  <a:lnTo>
                    <a:pt x="139" y="0"/>
                  </a:lnTo>
                  <a:lnTo>
                    <a:pt x="127" y="0"/>
                  </a:lnTo>
                  <a:lnTo>
                    <a:pt x="116" y="0"/>
                  </a:lnTo>
                  <a:lnTo>
                    <a:pt x="116" y="11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92" y="23"/>
                  </a:lnTo>
                  <a:lnTo>
                    <a:pt x="92" y="34"/>
                  </a:lnTo>
                  <a:lnTo>
                    <a:pt x="81" y="34"/>
                  </a:lnTo>
                  <a:lnTo>
                    <a:pt x="69" y="46"/>
                  </a:lnTo>
                  <a:lnTo>
                    <a:pt x="69" y="58"/>
                  </a:lnTo>
                  <a:lnTo>
                    <a:pt x="58" y="58"/>
                  </a:lnTo>
                  <a:lnTo>
                    <a:pt x="58" y="69"/>
                  </a:lnTo>
                  <a:lnTo>
                    <a:pt x="58" y="92"/>
                  </a:lnTo>
                  <a:lnTo>
                    <a:pt x="69" y="92"/>
                  </a:lnTo>
                  <a:lnTo>
                    <a:pt x="69" y="104"/>
                  </a:lnTo>
                  <a:lnTo>
                    <a:pt x="69" y="115"/>
                  </a:lnTo>
                  <a:lnTo>
                    <a:pt x="69" y="127"/>
                  </a:lnTo>
                  <a:lnTo>
                    <a:pt x="69" y="139"/>
                  </a:lnTo>
                  <a:lnTo>
                    <a:pt x="58" y="150"/>
                  </a:lnTo>
                  <a:lnTo>
                    <a:pt x="46" y="150"/>
                  </a:lnTo>
                  <a:lnTo>
                    <a:pt x="35" y="150"/>
                  </a:lnTo>
                  <a:lnTo>
                    <a:pt x="23" y="150"/>
                  </a:lnTo>
                  <a:lnTo>
                    <a:pt x="11" y="150"/>
                  </a:lnTo>
                  <a:lnTo>
                    <a:pt x="0" y="162"/>
                  </a:lnTo>
                  <a:lnTo>
                    <a:pt x="11" y="162"/>
                  </a:lnTo>
                  <a:lnTo>
                    <a:pt x="23" y="173"/>
                  </a:lnTo>
                  <a:lnTo>
                    <a:pt x="23" y="196"/>
                  </a:lnTo>
                  <a:lnTo>
                    <a:pt x="35" y="196"/>
                  </a:lnTo>
                  <a:lnTo>
                    <a:pt x="46" y="208"/>
                  </a:lnTo>
                  <a:lnTo>
                    <a:pt x="46" y="220"/>
                  </a:lnTo>
                  <a:lnTo>
                    <a:pt x="58" y="220"/>
                  </a:lnTo>
                  <a:lnTo>
                    <a:pt x="69" y="220"/>
                  </a:lnTo>
                  <a:lnTo>
                    <a:pt x="69" y="231"/>
                  </a:lnTo>
                  <a:lnTo>
                    <a:pt x="92" y="243"/>
                  </a:lnTo>
                  <a:lnTo>
                    <a:pt x="104" y="243"/>
                  </a:lnTo>
                  <a:lnTo>
                    <a:pt x="116" y="243"/>
                  </a:lnTo>
                  <a:lnTo>
                    <a:pt x="116" y="254"/>
                  </a:lnTo>
                  <a:lnTo>
                    <a:pt x="116" y="266"/>
                  </a:lnTo>
                  <a:lnTo>
                    <a:pt x="104" y="278"/>
                  </a:lnTo>
                  <a:lnTo>
                    <a:pt x="116" y="289"/>
                  </a:lnTo>
                  <a:lnTo>
                    <a:pt x="139" y="301"/>
                  </a:lnTo>
                  <a:lnTo>
                    <a:pt x="150" y="301"/>
                  </a:lnTo>
                  <a:lnTo>
                    <a:pt x="162" y="301"/>
                  </a:lnTo>
                  <a:lnTo>
                    <a:pt x="162" y="289"/>
                  </a:lnTo>
                  <a:lnTo>
                    <a:pt x="162" y="266"/>
                  </a:lnTo>
                  <a:lnTo>
                    <a:pt x="162" y="254"/>
                  </a:lnTo>
                  <a:lnTo>
                    <a:pt x="162" y="243"/>
                  </a:lnTo>
                  <a:lnTo>
                    <a:pt x="162" y="231"/>
                  </a:lnTo>
                  <a:lnTo>
                    <a:pt x="162" y="220"/>
                  </a:lnTo>
                  <a:lnTo>
                    <a:pt x="174" y="208"/>
                  </a:lnTo>
                  <a:lnTo>
                    <a:pt x="162" y="173"/>
                  </a:lnTo>
                  <a:lnTo>
                    <a:pt x="162" y="150"/>
                  </a:lnTo>
                  <a:lnTo>
                    <a:pt x="162" y="139"/>
                  </a:lnTo>
                  <a:lnTo>
                    <a:pt x="162" y="127"/>
                  </a:lnTo>
                  <a:lnTo>
                    <a:pt x="174" y="127"/>
                  </a:lnTo>
                  <a:lnTo>
                    <a:pt x="174" y="115"/>
                  </a:lnTo>
                  <a:lnTo>
                    <a:pt x="185" y="104"/>
                  </a:lnTo>
                  <a:lnTo>
                    <a:pt x="185" y="81"/>
                  </a:lnTo>
                  <a:lnTo>
                    <a:pt x="197" y="69"/>
                  </a:lnTo>
                  <a:lnTo>
                    <a:pt x="197" y="46"/>
                  </a:lnTo>
                  <a:lnTo>
                    <a:pt x="220" y="34"/>
                  </a:lnTo>
                  <a:lnTo>
                    <a:pt x="220" y="23"/>
                  </a:lnTo>
                  <a:lnTo>
                    <a:pt x="220" y="11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17465" name="Group 30"/>
            <p:cNvGrpSpPr>
              <a:grpSpLocks/>
            </p:cNvGrpSpPr>
            <p:nvPr/>
          </p:nvGrpSpPr>
          <p:grpSpPr bwMode="auto">
            <a:xfrm>
              <a:off x="1958" y="3443"/>
              <a:ext cx="266" cy="231"/>
              <a:chOff x="1958" y="3443"/>
              <a:chExt cx="266" cy="231"/>
            </a:xfrm>
          </p:grpSpPr>
          <p:sp>
            <p:nvSpPr>
              <p:cNvPr id="1403935" name="Freeform 31"/>
              <p:cNvSpPr>
                <a:spLocks/>
              </p:cNvSpPr>
              <p:nvPr/>
            </p:nvSpPr>
            <p:spPr bwMode="auto">
              <a:xfrm>
                <a:off x="2039" y="3443"/>
                <a:ext cx="185" cy="230"/>
              </a:xfrm>
              <a:custGeom>
                <a:avLst/>
                <a:gdLst/>
                <a:ahLst/>
                <a:cxnLst>
                  <a:cxn ang="0">
                    <a:pos x="12" y="220"/>
                  </a:cxn>
                  <a:cxn ang="0">
                    <a:pos x="0" y="220"/>
                  </a:cxn>
                  <a:cxn ang="0">
                    <a:pos x="23" y="231"/>
                  </a:cxn>
                  <a:cxn ang="0">
                    <a:pos x="35" y="220"/>
                  </a:cxn>
                  <a:cxn ang="0">
                    <a:pos x="46" y="220"/>
                  </a:cxn>
                  <a:cxn ang="0">
                    <a:pos x="69" y="220"/>
                  </a:cxn>
                  <a:cxn ang="0">
                    <a:pos x="81" y="220"/>
                  </a:cxn>
                  <a:cxn ang="0">
                    <a:pos x="93" y="220"/>
                  </a:cxn>
                  <a:cxn ang="0">
                    <a:pos x="104" y="220"/>
                  </a:cxn>
                  <a:cxn ang="0">
                    <a:pos x="116" y="220"/>
                  </a:cxn>
                  <a:cxn ang="0">
                    <a:pos x="127" y="220"/>
                  </a:cxn>
                  <a:cxn ang="0">
                    <a:pos x="139" y="208"/>
                  </a:cxn>
                  <a:cxn ang="0">
                    <a:pos x="139" y="197"/>
                  </a:cxn>
                  <a:cxn ang="0">
                    <a:pos x="139" y="173"/>
                  </a:cxn>
                  <a:cxn ang="0">
                    <a:pos x="139" y="162"/>
                  </a:cxn>
                  <a:cxn ang="0">
                    <a:pos x="127" y="150"/>
                  </a:cxn>
                  <a:cxn ang="0">
                    <a:pos x="127" y="139"/>
                  </a:cxn>
                  <a:cxn ang="0">
                    <a:pos x="127" y="127"/>
                  </a:cxn>
                  <a:cxn ang="0">
                    <a:pos x="139" y="116"/>
                  </a:cxn>
                  <a:cxn ang="0">
                    <a:pos x="139" y="104"/>
                  </a:cxn>
                  <a:cxn ang="0">
                    <a:pos x="150" y="104"/>
                  </a:cxn>
                  <a:cxn ang="0">
                    <a:pos x="162" y="92"/>
                  </a:cxn>
                  <a:cxn ang="0">
                    <a:pos x="174" y="81"/>
                  </a:cxn>
                  <a:cxn ang="0">
                    <a:pos x="185" y="69"/>
                  </a:cxn>
                  <a:cxn ang="0">
                    <a:pos x="174" y="58"/>
                  </a:cxn>
                  <a:cxn ang="0">
                    <a:pos x="174" y="46"/>
                  </a:cxn>
                  <a:cxn ang="0">
                    <a:pos x="174" y="34"/>
                  </a:cxn>
                  <a:cxn ang="0">
                    <a:pos x="162" y="34"/>
                  </a:cxn>
                  <a:cxn ang="0">
                    <a:pos x="150" y="23"/>
                  </a:cxn>
                  <a:cxn ang="0">
                    <a:pos x="139" y="23"/>
                  </a:cxn>
                  <a:cxn ang="0">
                    <a:pos x="139" y="11"/>
                  </a:cxn>
                  <a:cxn ang="0">
                    <a:pos x="139" y="0"/>
                  </a:cxn>
                  <a:cxn ang="0">
                    <a:pos x="127" y="0"/>
                  </a:cxn>
                  <a:cxn ang="0">
                    <a:pos x="116" y="0"/>
                  </a:cxn>
                  <a:cxn ang="0">
                    <a:pos x="104" y="11"/>
                  </a:cxn>
                  <a:cxn ang="0">
                    <a:pos x="93" y="23"/>
                  </a:cxn>
                  <a:cxn ang="0">
                    <a:pos x="69" y="11"/>
                  </a:cxn>
                  <a:cxn ang="0">
                    <a:pos x="69" y="0"/>
                  </a:cxn>
                  <a:cxn ang="0">
                    <a:pos x="58" y="11"/>
                  </a:cxn>
                  <a:cxn ang="0">
                    <a:pos x="46" y="11"/>
                  </a:cxn>
                  <a:cxn ang="0">
                    <a:pos x="35" y="11"/>
                  </a:cxn>
                  <a:cxn ang="0">
                    <a:pos x="23" y="23"/>
                  </a:cxn>
                  <a:cxn ang="0">
                    <a:pos x="12" y="34"/>
                  </a:cxn>
                  <a:cxn ang="0">
                    <a:pos x="12" y="46"/>
                  </a:cxn>
                  <a:cxn ang="0">
                    <a:pos x="0" y="58"/>
                  </a:cxn>
                  <a:cxn ang="0">
                    <a:pos x="12" y="69"/>
                  </a:cxn>
                  <a:cxn ang="0">
                    <a:pos x="23" y="69"/>
                  </a:cxn>
                  <a:cxn ang="0">
                    <a:pos x="23" y="81"/>
                  </a:cxn>
                  <a:cxn ang="0">
                    <a:pos x="35" y="92"/>
                  </a:cxn>
                  <a:cxn ang="0">
                    <a:pos x="35" y="104"/>
                  </a:cxn>
                  <a:cxn ang="0">
                    <a:pos x="23" y="116"/>
                  </a:cxn>
                  <a:cxn ang="0">
                    <a:pos x="12" y="127"/>
                  </a:cxn>
                  <a:cxn ang="0">
                    <a:pos x="23" y="139"/>
                  </a:cxn>
                  <a:cxn ang="0">
                    <a:pos x="35" y="127"/>
                  </a:cxn>
                  <a:cxn ang="0">
                    <a:pos x="46" y="127"/>
                  </a:cxn>
                  <a:cxn ang="0">
                    <a:pos x="35" y="139"/>
                  </a:cxn>
                  <a:cxn ang="0">
                    <a:pos x="35" y="150"/>
                  </a:cxn>
                  <a:cxn ang="0">
                    <a:pos x="35" y="162"/>
                  </a:cxn>
                  <a:cxn ang="0">
                    <a:pos x="23" y="162"/>
                  </a:cxn>
                  <a:cxn ang="0">
                    <a:pos x="23" y="173"/>
                  </a:cxn>
                  <a:cxn ang="0">
                    <a:pos x="23" y="197"/>
                  </a:cxn>
                  <a:cxn ang="0">
                    <a:pos x="12" y="208"/>
                  </a:cxn>
                  <a:cxn ang="0">
                    <a:pos x="12" y="220"/>
                  </a:cxn>
                </a:cxnLst>
                <a:rect l="0" t="0" r="r" b="b"/>
                <a:pathLst>
                  <a:path w="185" h="231">
                    <a:moveTo>
                      <a:pt x="12" y="220"/>
                    </a:moveTo>
                    <a:lnTo>
                      <a:pt x="0" y="220"/>
                    </a:lnTo>
                    <a:lnTo>
                      <a:pt x="23" y="231"/>
                    </a:lnTo>
                    <a:lnTo>
                      <a:pt x="35" y="220"/>
                    </a:lnTo>
                    <a:lnTo>
                      <a:pt x="46" y="220"/>
                    </a:lnTo>
                    <a:lnTo>
                      <a:pt x="69" y="220"/>
                    </a:lnTo>
                    <a:lnTo>
                      <a:pt x="81" y="220"/>
                    </a:lnTo>
                    <a:lnTo>
                      <a:pt x="93" y="220"/>
                    </a:lnTo>
                    <a:lnTo>
                      <a:pt x="104" y="220"/>
                    </a:lnTo>
                    <a:lnTo>
                      <a:pt x="116" y="220"/>
                    </a:lnTo>
                    <a:lnTo>
                      <a:pt x="127" y="220"/>
                    </a:lnTo>
                    <a:lnTo>
                      <a:pt x="139" y="208"/>
                    </a:lnTo>
                    <a:lnTo>
                      <a:pt x="139" y="197"/>
                    </a:lnTo>
                    <a:lnTo>
                      <a:pt x="139" y="173"/>
                    </a:lnTo>
                    <a:lnTo>
                      <a:pt x="139" y="162"/>
                    </a:lnTo>
                    <a:lnTo>
                      <a:pt x="127" y="150"/>
                    </a:lnTo>
                    <a:lnTo>
                      <a:pt x="127" y="139"/>
                    </a:lnTo>
                    <a:lnTo>
                      <a:pt x="127" y="127"/>
                    </a:lnTo>
                    <a:lnTo>
                      <a:pt x="139" y="116"/>
                    </a:lnTo>
                    <a:lnTo>
                      <a:pt x="139" y="104"/>
                    </a:lnTo>
                    <a:lnTo>
                      <a:pt x="150" y="104"/>
                    </a:lnTo>
                    <a:lnTo>
                      <a:pt x="162" y="92"/>
                    </a:lnTo>
                    <a:lnTo>
                      <a:pt x="174" y="81"/>
                    </a:lnTo>
                    <a:lnTo>
                      <a:pt x="185" y="69"/>
                    </a:lnTo>
                    <a:lnTo>
                      <a:pt x="174" y="58"/>
                    </a:lnTo>
                    <a:lnTo>
                      <a:pt x="174" y="46"/>
                    </a:lnTo>
                    <a:lnTo>
                      <a:pt x="174" y="34"/>
                    </a:lnTo>
                    <a:lnTo>
                      <a:pt x="162" y="34"/>
                    </a:lnTo>
                    <a:lnTo>
                      <a:pt x="150" y="23"/>
                    </a:lnTo>
                    <a:lnTo>
                      <a:pt x="139" y="23"/>
                    </a:lnTo>
                    <a:lnTo>
                      <a:pt x="139" y="11"/>
                    </a:lnTo>
                    <a:lnTo>
                      <a:pt x="139" y="0"/>
                    </a:lnTo>
                    <a:lnTo>
                      <a:pt x="127" y="0"/>
                    </a:lnTo>
                    <a:lnTo>
                      <a:pt x="116" y="0"/>
                    </a:lnTo>
                    <a:lnTo>
                      <a:pt x="104" y="11"/>
                    </a:lnTo>
                    <a:lnTo>
                      <a:pt x="93" y="23"/>
                    </a:lnTo>
                    <a:lnTo>
                      <a:pt x="69" y="11"/>
                    </a:lnTo>
                    <a:lnTo>
                      <a:pt x="69" y="0"/>
                    </a:lnTo>
                    <a:lnTo>
                      <a:pt x="58" y="11"/>
                    </a:lnTo>
                    <a:lnTo>
                      <a:pt x="46" y="11"/>
                    </a:lnTo>
                    <a:lnTo>
                      <a:pt x="35" y="11"/>
                    </a:lnTo>
                    <a:lnTo>
                      <a:pt x="23" y="23"/>
                    </a:lnTo>
                    <a:lnTo>
                      <a:pt x="12" y="34"/>
                    </a:lnTo>
                    <a:lnTo>
                      <a:pt x="12" y="46"/>
                    </a:lnTo>
                    <a:lnTo>
                      <a:pt x="0" y="58"/>
                    </a:lnTo>
                    <a:lnTo>
                      <a:pt x="12" y="69"/>
                    </a:lnTo>
                    <a:lnTo>
                      <a:pt x="23" y="69"/>
                    </a:lnTo>
                    <a:lnTo>
                      <a:pt x="23" y="81"/>
                    </a:lnTo>
                    <a:lnTo>
                      <a:pt x="35" y="92"/>
                    </a:lnTo>
                    <a:lnTo>
                      <a:pt x="35" y="104"/>
                    </a:lnTo>
                    <a:lnTo>
                      <a:pt x="23" y="116"/>
                    </a:lnTo>
                    <a:lnTo>
                      <a:pt x="12" y="127"/>
                    </a:lnTo>
                    <a:lnTo>
                      <a:pt x="23" y="139"/>
                    </a:lnTo>
                    <a:lnTo>
                      <a:pt x="35" y="127"/>
                    </a:lnTo>
                    <a:lnTo>
                      <a:pt x="46" y="127"/>
                    </a:lnTo>
                    <a:lnTo>
                      <a:pt x="35" y="139"/>
                    </a:lnTo>
                    <a:lnTo>
                      <a:pt x="35" y="150"/>
                    </a:lnTo>
                    <a:lnTo>
                      <a:pt x="35" y="162"/>
                    </a:lnTo>
                    <a:lnTo>
                      <a:pt x="23" y="162"/>
                    </a:lnTo>
                    <a:lnTo>
                      <a:pt x="23" y="173"/>
                    </a:lnTo>
                    <a:lnTo>
                      <a:pt x="23" y="197"/>
                    </a:lnTo>
                    <a:lnTo>
                      <a:pt x="12" y="208"/>
                    </a:lnTo>
                    <a:lnTo>
                      <a:pt x="12" y="22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36" name="Freeform 32"/>
              <p:cNvSpPr>
                <a:spLocks/>
              </p:cNvSpPr>
              <p:nvPr/>
            </p:nvSpPr>
            <p:spPr bwMode="auto">
              <a:xfrm>
                <a:off x="2016" y="3582"/>
                <a:ext cx="35" cy="34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23" y="0"/>
                  </a:cxn>
                  <a:cxn ang="0">
                    <a:pos x="11" y="0"/>
                  </a:cxn>
                  <a:cxn ang="0">
                    <a:pos x="0" y="11"/>
                  </a:cxn>
                  <a:cxn ang="0">
                    <a:pos x="0" y="23"/>
                  </a:cxn>
                  <a:cxn ang="0">
                    <a:pos x="11" y="34"/>
                  </a:cxn>
                  <a:cxn ang="0">
                    <a:pos x="23" y="23"/>
                  </a:cxn>
                  <a:cxn ang="0">
                    <a:pos x="35" y="23"/>
                  </a:cxn>
                  <a:cxn ang="0">
                    <a:pos x="35" y="11"/>
                  </a:cxn>
                  <a:cxn ang="0">
                    <a:pos x="35" y="0"/>
                  </a:cxn>
                </a:cxnLst>
                <a:rect l="0" t="0" r="r" b="b"/>
                <a:pathLst>
                  <a:path w="35" h="34">
                    <a:moveTo>
                      <a:pt x="35" y="0"/>
                    </a:moveTo>
                    <a:lnTo>
                      <a:pt x="23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3" y="23"/>
                    </a:lnTo>
                    <a:lnTo>
                      <a:pt x="35" y="23"/>
                    </a:lnTo>
                    <a:lnTo>
                      <a:pt x="35" y="1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37" name="Freeform 33"/>
              <p:cNvSpPr>
                <a:spLocks/>
              </p:cNvSpPr>
              <p:nvPr/>
            </p:nvSpPr>
            <p:spPr bwMode="auto">
              <a:xfrm>
                <a:off x="1958" y="3582"/>
                <a:ext cx="58" cy="58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35" y="0"/>
                  </a:cxn>
                  <a:cxn ang="0">
                    <a:pos x="46" y="11"/>
                  </a:cxn>
                  <a:cxn ang="0">
                    <a:pos x="58" y="23"/>
                  </a:cxn>
                  <a:cxn ang="0">
                    <a:pos x="46" y="34"/>
                  </a:cxn>
                  <a:cxn ang="0">
                    <a:pos x="35" y="46"/>
                  </a:cxn>
                  <a:cxn ang="0">
                    <a:pos x="23" y="58"/>
                  </a:cxn>
                  <a:cxn ang="0">
                    <a:pos x="11" y="58"/>
                  </a:cxn>
                  <a:cxn ang="0">
                    <a:pos x="11" y="46"/>
                  </a:cxn>
                  <a:cxn ang="0">
                    <a:pos x="0" y="34"/>
                  </a:cxn>
                  <a:cxn ang="0">
                    <a:pos x="0" y="23"/>
                  </a:cxn>
                  <a:cxn ang="0">
                    <a:pos x="11" y="0"/>
                  </a:cxn>
                  <a:cxn ang="0">
                    <a:pos x="23" y="0"/>
                  </a:cxn>
                </a:cxnLst>
                <a:rect l="0" t="0" r="r" b="b"/>
                <a:pathLst>
                  <a:path w="58" h="58">
                    <a:moveTo>
                      <a:pt x="23" y="0"/>
                    </a:moveTo>
                    <a:lnTo>
                      <a:pt x="35" y="0"/>
                    </a:lnTo>
                    <a:lnTo>
                      <a:pt x="46" y="11"/>
                    </a:lnTo>
                    <a:lnTo>
                      <a:pt x="58" y="23"/>
                    </a:lnTo>
                    <a:lnTo>
                      <a:pt x="46" y="34"/>
                    </a:lnTo>
                    <a:lnTo>
                      <a:pt x="35" y="46"/>
                    </a:lnTo>
                    <a:lnTo>
                      <a:pt x="23" y="58"/>
                    </a:lnTo>
                    <a:lnTo>
                      <a:pt x="11" y="58"/>
                    </a:lnTo>
                    <a:lnTo>
                      <a:pt x="11" y="46"/>
                    </a:lnTo>
                    <a:lnTo>
                      <a:pt x="0" y="34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grpSp>
          <p:nvGrpSpPr>
            <p:cNvPr id="17466" name="Group 34"/>
            <p:cNvGrpSpPr>
              <a:grpSpLocks/>
            </p:cNvGrpSpPr>
            <p:nvPr/>
          </p:nvGrpSpPr>
          <p:grpSpPr bwMode="auto">
            <a:xfrm>
              <a:off x="1900" y="3640"/>
              <a:ext cx="336" cy="382"/>
              <a:chOff x="1900" y="3640"/>
              <a:chExt cx="336" cy="382"/>
            </a:xfrm>
          </p:grpSpPr>
          <p:sp>
            <p:nvSpPr>
              <p:cNvPr id="1403939" name="Freeform 35"/>
              <p:cNvSpPr>
                <a:spLocks/>
              </p:cNvSpPr>
              <p:nvPr/>
            </p:nvSpPr>
            <p:spPr bwMode="auto">
              <a:xfrm>
                <a:off x="1993" y="3640"/>
                <a:ext cx="244" cy="231"/>
              </a:xfrm>
              <a:custGeom>
                <a:avLst/>
                <a:gdLst/>
                <a:ahLst/>
                <a:cxnLst>
                  <a:cxn ang="0">
                    <a:pos x="69" y="11"/>
                  </a:cxn>
                  <a:cxn ang="0">
                    <a:pos x="92" y="11"/>
                  </a:cxn>
                  <a:cxn ang="0">
                    <a:pos x="127" y="11"/>
                  </a:cxn>
                  <a:cxn ang="0">
                    <a:pos x="139" y="34"/>
                  </a:cxn>
                  <a:cxn ang="0">
                    <a:pos x="150" y="46"/>
                  </a:cxn>
                  <a:cxn ang="0">
                    <a:pos x="162" y="69"/>
                  </a:cxn>
                  <a:cxn ang="0">
                    <a:pos x="185" y="81"/>
                  </a:cxn>
                  <a:cxn ang="0">
                    <a:pos x="208" y="92"/>
                  </a:cxn>
                  <a:cxn ang="0">
                    <a:pos x="231" y="104"/>
                  </a:cxn>
                  <a:cxn ang="0">
                    <a:pos x="243" y="127"/>
                  </a:cxn>
                  <a:cxn ang="0">
                    <a:pos x="220" y="150"/>
                  </a:cxn>
                  <a:cxn ang="0">
                    <a:pos x="208" y="162"/>
                  </a:cxn>
                  <a:cxn ang="0">
                    <a:pos x="231" y="173"/>
                  </a:cxn>
                  <a:cxn ang="0">
                    <a:pos x="220" y="185"/>
                  </a:cxn>
                  <a:cxn ang="0">
                    <a:pos x="185" y="208"/>
                  </a:cxn>
                  <a:cxn ang="0">
                    <a:pos x="173" y="220"/>
                  </a:cxn>
                  <a:cxn ang="0">
                    <a:pos x="150" y="231"/>
                  </a:cxn>
                  <a:cxn ang="0">
                    <a:pos x="139" y="220"/>
                  </a:cxn>
                  <a:cxn ang="0">
                    <a:pos x="150" y="196"/>
                  </a:cxn>
                  <a:cxn ang="0">
                    <a:pos x="150" y="173"/>
                  </a:cxn>
                  <a:cxn ang="0">
                    <a:pos x="150" y="150"/>
                  </a:cxn>
                  <a:cxn ang="0">
                    <a:pos x="139" y="139"/>
                  </a:cxn>
                  <a:cxn ang="0">
                    <a:pos x="127" y="127"/>
                  </a:cxn>
                  <a:cxn ang="0">
                    <a:pos x="115" y="115"/>
                  </a:cxn>
                  <a:cxn ang="0">
                    <a:pos x="139" y="115"/>
                  </a:cxn>
                  <a:cxn ang="0">
                    <a:pos x="139" y="92"/>
                  </a:cxn>
                  <a:cxn ang="0">
                    <a:pos x="115" y="104"/>
                  </a:cxn>
                  <a:cxn ang="0">
                    <a:pos x="104" y="115"/>
                  </a:cxn>
                  <a:cxn ang="0">
                    <a:pos x="104" y="139"/>
                  </a:cxn>
                  <a:cxn ang="0">
                    <a:pos x="115" y="173"/>
                  </a:cxn>
                  <a:cxn ang="0">
                    <a:pos x="127" y="185"/>
                  </a:cxn>
                  <a:cxn ang="0">
                    <a:pos x="115" y="208"/>
                  </a:cxn>
                  <a:cxn ang="0">
                    <a:pos x="92" y="208"/>
                  </a:cxn>
                  <a:cxn ang="0">
                    <a:pos x="69" y="196"/>
                  </a:cxn>
                  <a:cxn ang="0">
                    <a:pos x="34" y="185"/>
                  </a:cxn>
                  <a:cxn ang="0">
                    <a:pos x="23" y="173"/>
                  </a:cxn>
                  <a:cxn ang="0">
                    <a:pos x="23" y="150"/>
                  </a:cxn>
                  <a:cxn ang="0">
                    <a:pos x="46" y="162"/>
                  </a:cxn>
                  <a:cxn ang="0">
                    <a:pos x="58" y="139"/>
                  </a:cxn>
                  <a:cxn ang="0">
                    <a:pos x="46" y="115"/>
                  </a:cxn>
                  <a:cxn ang="0">
                    <a:pos x="34" y="104"/>
                  </a:cxn>
                  <a:cxn ang="0">
                    <a:pos x="23" y="92"/>
                  </a:cxn>
                  <a:cxn ang="0">
                    <a:pos x="11" y="69"/>
                  </a:cxn>
                  <a:cxn ang="0">
                    <a:pos x="23" y="46"/>
                  </a:cxn>
                  <a:cxn ang="0">
                    <a:pos x="11" y="23"/>
                  </a:cxn>
                  <a:cxn ang="0">
                    <a:pos x="0" y="0"/>
                  </a:cxn>
                  <a:cxn ang="0">
                    <a:pos x="23" y="11"/>
                  </a:cxn>
                  <a:cxn ang="0">
                    <a:pos x="46" y="11"/>
                  </a:cxn>
                </a:cxnLst>
                <a:rect l="0" t="0" r="r" b="b"/>
                <a:pathLst>
                  <a:path w="243" h="231">
                    <a:moveTo>
                      <a:pt x="46" y="11"/>
                    </a:moveTo>
                    <a:lnTo>
                      <a:pt x="69" y="11"/>
                    </a:lnTo>
                    <a:lnTo>
                      <a:pt x="81" y="11"/>
                    </a:lnTo>
                    <a:lnTo>
                      <a:pt x="92" y="11"/>
                    </a:lnTo>
                    <a:lnTo>
                      <a:pt x="115" y="11"/>
                    </a:lnTo>
                    <a:lnTo>
                      <a:pt x="127" y="11"/>
                    </a:lnTo>
                    <a:lnTo>
                      <a:pt x="127" y="23"/>
                    </a:lnTo>
                    <a:lnTo>
                      <a:pt x="139" y="34"/>
                    </a:lnTo>
                    <a:lnTo>
                      <a:pt x="139" y="46"/>
                    </a:lnTo>
                    <a:lnTo>
                      <a:pt x="150" y="46"/>
                    </a:lnTo>
                    <a:lnTo>
                      <a:pt x="150" y="57"/>
                    </a:lnTo>
                    <a:lnTo>
                      <a:pt x="162" y="69"/>
                    </a:lnTo>
                    <a:lnTo>
                      <a:pt x="173" y="69"/>
                    </a:lnTo>
                    <a:lnTo>
                      <a:pt x="185" y="81"/>
                    </a:lnTo>
                    <a:lnTo>
                      <a:pt x="185" y="92"/>
                    </a:lnTo>
                    <a:lnTo>
                      <a:pt x="208" y="92"/>
                    </a:lnTo>
                    <a:lnTo>
                      <a:pt x="220" y="92"/>
                    </a:lnTo>
                    <a:lnTo>
                      <a:pt x="231" y="104"/>
                    </a:lnTo>
                    <a:lnTo>
                      <a:pt x="243" y="115"/>
                    </a:lnTo>
                    <a:lnTo>
                      <a:pt x="243" y="127"/>
                    </a:lnTo>
                    <a:lnTo>
                      <a:pt x="220" y="139"/>
                    </a:lnTo>
                    <a:lnTo>
                      <a:pt x="220" y="150"/>
                    </a:lnTo>
                    <a:lnTo>
                      <a:pt x="208" y="150"/>
                    </a:lnTo>
                    <a:lnTo>
                      <a:pt x="208" y="162"/>
                    </a:lnTo>
                    <a:lnTo>
                      <a:pt x="220" y="162"/>
                    </a:lnTo>
                    <a:lnTo>
                      <a:pt x="231" y="173"/>
                    </a:lnTo>
                    <a:lnTo>
                      <a:pt x="231" y="185"/>
                    </a:lnTo>
                    <a:lnTo>
                      <a:pt x="220" y="185"/>
                    </a:lnTo>
                    <a:lnTo>
                      <a:pt x="208" y="196"/>
                    </a:lnTo>
                    <a:lnTo>
                      <a:pt x="185" y="208"/>
                    </a:lnTo>
                    <a:lnTo>
                      <a:pt x="185" y="220"/>
                    </a:lnTo>
                    <a:lnTo>
                      <a:pt x="173" y="220"/>
                    </a:lnTo>
                    <a:lnTo>
                      <a:pt x="162" y="231"/>
                    </a:lnTo>
                    <a:lnTo>
                      <a:pt x="150" y="231"/>
                    </a:lnTo>
                    <a:lnTo>
                      <a:pt x="139" y="231"/>
                    </a:lnTo>
                    <a:lnTo>
                      <a:pt x="139" y="220"/>
                    </a:lnTo>
                    <a:lnTo>
                      <a:pt x="139" y="208"/>
                    </a:lnTo>
                    <a:lnTo>
                      <a:pt x="150" y="196"/>
                    </a:lnTo>
                    <a:lnTo>
                      <a:pt x="150" y="185"/>
                    </a:lnTo>
                    <a:lnTo>
                      <a:pt x="150" y="173"/>
                    </a:lnTo>
                    <a:lnTo>
                      <a:pt x="150" y="162"/>
                    </a:lnTo>
                    <a:lnTo>
                      <a:pt x="150" y="150"/>
                    </a:lnTo>
                    <a:lnTo>
                      <a:pt x="139" y="150"/>
                    </a:lnTo>
                    <a:lnTo>
                      <a:pt x="139" y="139"/>
                    </a:lnTo>
                    <a:lnTo>
                      <a:pt x="139" y="127"/>
                    </a:lnTo>
                    <a:lnTo>
                      <a:pt x="127" y="127"/>
                    </a:lnTo>
                    <a:lnTo>
                      <a:pt x="115" y="127"/>
                    </a:lnTo>
                    <a:lnTo>
                      <a:pt x="115" y="115"/>
                    </a:lnTo>
                    <a:lnTo>
                      <a:pt x="127" y="115"/>
                    </a:lnTo>
                    <a:lnTo>
                      <a:pt x="139" y="115"/>
                    </a:lnTo>
                    <a:lnTo>
                      <a:pt x="150" y="104"/>
                    </a:lnTo>
                    <a:lnTo>
                      <a:pt x="139" y="92"/>
                    </a:lnTo>
                    <a:lnTo>
                      <a:pt x="127" y="92"/>
                    </a:lnTo>
                    <a:lnTo>
                      <a:pt x="115" y="104"/>
                    </a:lnTo>
                    <a:lnTo>
                      <a:pt x="104" y="104"/>
                    </a:lnTo>
                    <a:lnTo>
                      <a:pt x="104" y="115"/>
                    </a:lnTo>
                    <a:lnTo>
                      <a:pt x="104" y="127"/>
                    </a:lnTo>
                    <a:lnTo>
                      <a:pt x="104" y="139"/>
                    </a:lnTo>
                    <a:lnTo>
                      <a:pt x="104" y="162"/>
                    </a:lnTo>
                    <a:lnTo>
                      <a:pt x="115" y="173"/>
                    </a:lnTo>
                    <a:lnTo>
                      <a:pt x="127" y="173"/>
                    </a:lnTo>
                    <a:lnTo>
                      <a:pt x="127" y="185"/>
                    </a:lnTo>
                    <a:lnTo>
                      <a:pt x="127" y="196"/>
                    </a:lnTo>
                    <a:lnTo>
                      <a:pt x="115" y="208"/>
                    </a:lnTo>
                    <a:lnTo>
                      <a:pt x="104" y="208"/>
                    </a:lnTo>
                    <a:lnTo>
                      <a:pt x="92" y="208"/>
                    </a:lnTo>
                    <a:lnTo>
                      <a:pt x="92" y="196"/>
                    </a:lnTo>
                    <a:lnTo>
                      <a:pt x="69" y="196"/>
                    </a:lnTo>
                    <a:lnTo>
                      <a:pt x="58" y="196"/>
                    </a:lnTo>
                    <a:lnTo>
                      <a:pt x="34" y="185"/>
                    </a:lnTo>
                    <a:lnTo>
                      <a:pt x="23" y="185"/>
                    </a:lnTo>
                    <a:lnTo>
                      <a:pt x="23" y="173"/>
                    </a:lnTo>
                    <a:lnTo>
                      <a:pt x="11" y="150"/>
                    </a:lnTo>
                    <a:lnTo>
                      <a:pt x="23" y="150"/>
                    </a:lnTo>
                    <a:lnTo>
                      <a:pt x="34" y="162"/>
                    </a:lnTo>
                    <a:lnTo>
                      <a:pt x="46" y="162"/>
                    </a:lnTo>
                    <a:lnTo>
                      <a:pt x="58" y="150"/>
                    </a:lnTo>
                    <a:lnTo>
                      <a:pt x="58" y="139"/>
                    </a:lnTo>
                    <a:lnTo>
                      <a:pt x="58" y="115"/>
                    </a:lnTo>
                    <a:lnTo>
                      <a:pt x="46" y="115"/>
                    </a:lnTo>
                    <a:lnTo>
                      <a:pt x="46" y="104"/>
                    </a:lnTo>
                    <a:lnTo>
                      <a:pt x="34" y="104"/>
                    </a:lnTo>
                    <a:lnTo>
                      <a:pt x="34" y="92"/>
                    </a:lnTo>
                    <a:lnTo>
                      <a:pt x="23" y="92"/>
                    </a:lnTo>
                    <a:lnTo>
                      <a:pt x="23" y="81"/>
                    </a:lnTo>
                    <a:lnTo>
                      <a:pt x="11" y="69"/>
                    </a:lnTo>
                    <a:lnTo>
                      <a:pt x="11" y="57"/>
                    </a:lnTo>
                    <a:lnTo>
                      <a:pt x="23" y="46"/>
                    </a:lnTo>
                    <a:lnTo>
                      <a:pt x="11" y="34"/>
                    </a:lnTo>
                    <a:lnTo>
                      <a:pt x="11" y="23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34" y="11"/>
                    </a:lnTo>
                    <a:lnTo>
                      <a:pt x="46" y="11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40" name="Freeform 36"/>
              <p:cNvSpPr>
                <a:spLocks/>
              </p:cNvSpPr>
              <p:nvPr/>
            </p:nvSpPr>
            <p:spPr bwMode="auto">
              <a:xfrm>
                <a:off x="2189" y="3917"/>
                <a:ext cx="24" cy="8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12"/>
                  </a:cxn>
                  <a:cxn ang="0">
                    <a:pos x="12" y="35"/>
                  </a:cxn>
                  <a:cxn ang="0">
                    <a:pos x="12" y="47"/>
                  </a:cxn>
                  <a:cxn ang="0">
                    <a:pos x="0" y="58"/>
                  </a:cxn>
                  <a:cxn ang="0">
                    <a:pos x="12" y="82"/>
                  </a:cxn>
                  <a:cxn ang="0">
                    <a:pos x="24" y="82"/>
                  </a:cxn>
                  <a:cxn ang="0">
                    <a:pos x="24" y="70"/>
                  </a:cxn>
                  <a:cxn ang="0">
                    <a:pos x="24" y="58"/>
                  </a:cxn>
                  <a:cxn ang="0">
                    <a:pos x="24" y="47"/>
                  </a:cxn>
                  <a:cxn ang="0">
                    <a:pos x="24" y="24"/>
                  </a:cxn>
                  <a:cxn ang="0">
                    <a:pos x="24" y="0"/>
                  </a:cxn>
                </a:cxnLst>
                <a:rect l="0" t="0" r="r" b="b"/>
                <a:pathLst>
                  <a:path w="24" h="82">
                    <a:moveTo>
                      <a:pt x="24" y="0"/>
                    </a:moveTo>
                    <a:lnTo>
                      <a:pt x="12" y="12"/>
                    </a:lnTo>
                    <a:lnTo>
                      <a:pt x="12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82"/>
                    </a:lnTo>
                    <a:lnTo>
                      <a:pt x="24" y="82"/>
                    </a:lnTo>
                    <a:lnTo>
                      <a:pt x="24" y="70"/>
                    </a:lnTo>
                    <a:lnTo>
                      <a:pt x="24" y="58"/>
                    </a:lnTo>
                    <a:lnTo>
                      <a:pt x="24" y="47"/>
                    </a:lnTo>
                    <a:lnTo>
                      <a:pt x="24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41" name="Freeform 37"/>
              <p:cNvSpPr>
                <a:spLocks/>
              </p:cNvSpPr>
              <p:nvPr/>
            </p:nvSpPr>
            <p:spPr bwMode="auto">
              <a:xfrm>
                <a:off x="2085" y="3987"/>
                <a:ext cx="47" cy="35"/>
              </a:xfrm>
              <a:custGeom>
                <a:avLst/>
                <a:gdLst/>
                <a:ahLst/>
                <a:cxnLst>
                  <a:cxn ang="0">
                    <a:pos x="47" y="12"/>
                  </a:cxn>
                  <a:cxn ang="0">
                    <a:pos x="23" y="0"/>
                  </a:cxn>
                  <a:cxn ang="0">
                    <a:pos x="12" y="0"/>
                  </a:cxn>
                  <a:cxn ang="0">
                    <a:pos x="0" y="12"/>
                  </a:cxn>
                  <a:cxn ang="0">
                    <a:pos x="0" y="35"/>
                  </a:cxn>
                  <a:cxn ang="0">
                    <a:pos x="12" y="35"/>
                  </a:cxn>
                  <a:cxn ang="0">
                    <a:pos x="35" y="35"/>
                  </a:cxn>
                  <a:cxn ang="0">
                    <a:pos x="47" y="23"/>
                  </a:cxn>
                  <a:cxn ang="0">
                    <a:pos x="47" y="12"/>
                  </a:cxn>
                </a:cxnLst>
                <a:rect l="0" t="0" r="r" b="b"/>
                <a:pathLst>
                  <a:path w="47" h="35">
                    <a:moveTo>
                      <a:pt x="47" y="12"/>
                    </a:moveTo>
                    <a:lnTo>
                      <a:pt x="23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47" y="23"/>
                    </a:lnTo>
                    <a:lnTo>
                      <a:pt x="47" y="12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42" name="Freeform 38"/>
              <p:cNvSpPr>
                <a:spLocks/>
              </p:cNvSpPr>
              <p:nvPr/>
            </p:nvSpPr>
            <p:spPr bwMode="auto">
              <a:xfrm>
                <a:off x="1900" y="3744"/>
                <a:ext cx="23" cy="11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12" y="11"/>
                  </a:cxn>
                  <a:cxn ang="0">
                    <a:pos x="23" y="0"/>
                  </a:cxn>
                </a:cxnLst>
                <a:rect l="0" t="0" r="r" b="b"/>
                <a:pathLst>
                  <a:path w="23" h="11">
                    <a:moveTo>
                      <a:pt x="23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grpSp>
          <p:nvGrpSpPr>
            <p:cNvPr id="17467" name="Group 39"/>
            <p:cNvGrpSpPr>
              <a:grpSpLocks/>
            </p:cNvGrpSpPr>
            <p:nvPr/>
          </p:nvGrpSpPr>
          <p:grpSpPr bwMode="auto">
            <a:xfrm>
              <a:off x="2097" y="2771"/>
              <a:ext cx="671" cy="521"/>
              <a:chOff x="2097" y="2771"/>
              <a:chExt cx="671" cy="521"/>
            </a:xfrm>
          </p:grpSpPr>
          <p:sp>
            <p:nvSpPr>
              <p:cNvPr id="1403944" name="Freeform 40"/>
              <p:cNvSpPr>
                <a:spLocks/>
              </p:cNvSpPr>
              <p:nvPr/>
            </p:nvSpPr>
            <p:spPr bwMode="auto">
              <a:xfrm>
                <a:off x="2363" y="3270"/>
                <a:ext cx="45" cy="23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23" y="0"/>
                  </a:cxn>
                  <a:cxn ang="0">
                    <a:pos x="23" y="12"/>
                  </a:cxn>
                  <a:cxn ang="0">
                    <a:pos x="46" y="12"/>
                  </a:cxn>
                  <a:cxn ang="0">
                    <a:pos x="35" y="12"/>
                  </a:cxn>
                  <a:cxn ang="0">
                    <a:pos x="23" y="12"/>
                  </a:cxn>
                  <a:cxn ang="0">
                    <a:pos x="12" y="12"/>
                  </a:cxn>
                  <a:cxn ang="0">
                    <a:pos x="0" y="23"/>
                  </a:cxn>
                </a:cxnLst>
                <a:rect l="0" t="0" r="r" b="b"/>
                <a:pathLst>
                  <a:path w="46" h="23">
                    <a:moveTo>
                      <a:pt x="0" y="23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23" y="12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3" y="12"/>
                    </a:lnTo>
                    <a:lnTo>
                      <a:pt x="12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grpSp>
            <p:nvGrpSpPr>
              <p:cNvPr id="17539" name="Group 41"/>
              <p:cNvGrpSpPr>
                <a:grpSpLocks/>
              </p:cNvGrpSpPr>
              <p:nvPr/>
            </p:nvGrpSpPr>
            <p:grpSpPr bwMode="auto">
              <a:xfrm>
                <a:off x="2097" y="2771"/>
                <a:ext cx="671" cy="510"/>
                <a:chOff x="2097" y="2771"/>
                <a:chExt cx="671" cy="510"/>
              </a:xfrm>
            </p:grpSpPr>
            <p:grpSp>
              <p:nvGrpSpPr>
                <p:cNvPr id="17540" name="Group 42"/>
                <p:cNvGrpSpPr>
                  <a:grpSpLocks/>
                </p:cNvGrpSpPr>
                <p:nvPr/>
              </p:nvGrpSpPr>
              <p:grpSpPr bwMode="auto">
                <a:xfrm>
                  <a:off x="2259" y="2771"/>
                  <a:ext cx="289" cy="429"/>
                  <a:chOff x="2259" y="2771"/>
                  <a:chExt cx="289" cy="429"/>
                </a:xfrm>
              </p:grpSpPr>
              <p:sp>
                <p:nvSpPr>
                  <p:cNvPr id="1403947" name="Freeform 43"/>
                  <p:cNvSpPr>
                    <a:spLocks/>
                  </p:cNvSpPr>
                  <p:nvPr/>
                </p:nvSpPr>
                <p:spPr bwMode="auto">
                  <a:xfrm>
                    <a:off x="2490" y="2771"/>
                    <a:ext cx="34" cy="23"/>
                  </a:xfrm>
                  <a:custGeom>
                    <a:avLst/>
                    <a:gdLst/>
                    <a:ahLst/>
                    <a:cxnLst>
                      <a:cxn ang="0">
                        <a:pos x="23" y="0"/>
                      </a:cxn>
                      <a:cxn ang="0">
                        <a:pos x="11" y="0"/>
                      </a:cxn>
                      <a:cxn ang="0">
                        <a:pos x="0" y="12"/>
                      </a:cxn>
                      <a:cxn ang="0">
                        <a:pos x="11" y="23"/>
                      </a:cxn>
                      <a:cxn ang="0">
                        <a:pos x="23" y="23"/>
                      </a:cxn>
                      <a:cxn ang="0">
                        <a:pos x="34" y="23"/>
                      </a:cxn>
                      <a:cxn ang="0">
                        <a:pos x="34" y="12"/>
                      </a:cxn>
                      <a:cxn ang="0">
                        <a:pos x="34" y="0"/>
                      </a:cxn>
                      <a:cxn ang="0">
                        <a:pos x="23" y="0"/>
                      </a:cxn>
                    </a:cxnLst>
                    <a:rect l="0" t="0" r="r" b="b"/>
                    <a:pathLst>
                      <a:path w="34" h="23">
                        <a:moveTo>
                          <a:pt x="23" y="0"/>
                        </a:moveTo>
                        <a:lnTo>
                          <a:pt x="11" y="0"/>
                        </a:lnTo>
                        <a:lnTo>
                          <a:pt x="0" y="12"/>
                        </a:lnTo>
                        <a:lnTo>
                          <a:pt x="11" y="23"/>
                        </a:lnTo>
                        <a:lnTo>
                          <a:pt x="23" y="23"/>
                        </a:lnTo>
                        <a:lnTo>
                          <a:pt x="34" y="23"/>
                        </a:lnTo>
                        <a:lnTo>
                          <a:pt x="34" y="12"/>
                        </a:lnTo>
                        <a:lnTo>
                          <a:pt x="34" y="0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rgbClr val="4CFFFF"/>
                  </a:solidFill>
                  <a:ln w="3175" cmpd="sng">
                    <a:solidFill>
                      <a:srgbClr val="69AAFB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effectLst>
                        <a:outerShdw blurRad="38100" dist="38100" dir="2700000" algn="tl">
                          <a:srgbClr val="FFFFFF"/>
                        </a:outerShdw>
                      </a:effectLst>
                    </a:endParaRPr>
                  </a:p>
                </p:txBody>
              </p:sp>
              <p:sp>
                <p:nvSpPr>
                  <p:cNvPr id="1403948" name="Freeform 44"/>
                  <p:cNvSpPr>
                    <a:spLocks/>
                  </p:cNvSpPr>
                  <p:nvPr/>
                </p:nvSpPr>
                <p:spPr bwMode="auto">
                  <a:xfrm>
                    <a:off x="2455" y="2806"/>
                    <a:ext cx="23" cy="11"/>
                  </a:xfrm>
                  <a:custGeom>
                    <a:avLst/>
                    <a:gdLst/>
                    <a:ahLst/>
                    <a:cxnLst>
                      <a:cxn ang="0">
                        <a:pos x="23" y="0"/>
                      </a:cxn>
                      <a:cxn ang="0">
                        <a:pos x="11" y="0"/>
                      </a:cxn>
                      <a:cxn ang="0">
                        <a:pos x="0" y="11"/>
                      </a:cxn>
                      <a:cxn ang="0">
                        <a:pos x="11" y="11"/>
                      </a:cxn>
                      <a:cxn ang="0">
                        <a:pos x="23" y="11"/>
                      </a:cxn>
                      <a:cxn ang="0">
                        <a:pos x="23" y="0"/>
                      </a:cxn>
                    </a:cxnLst>
                    <a:rect l="0" t="0" r="r" b="b"/>
                    <a:pathLst>
                      <a:path w="23" h="11">
                        <a:moveTo>
                          <a:pt x="23" y="0"/>
                        </a:move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11" y="11"/>
                        </a:lnTo>
                        <a:lnTo>
                          <a:pt x="23" y="11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rgbClr val="4CFFFF"/>
                  </a:solidFill>
                  <a:ln w="3175" cmpd="sng">
                    <a:solidFill>
                      <a:srgbClr val="69AAFB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effectLst>
                        <a:outerShdw blurRad="38100" dist="38100" dir="2700000" algn="tl">
                          <a:srgbClr val="FFFFFF"/>
                        </a:outerShdw>
                      </a:effectLst>
                    </a:endParaRPr>
                  </a:p>
                </p:txBody>
              </p:sp>
              <p:sp>
                <p:nvSpPr>
                  <p:cNvPr id="1403949" name="Freeform 45"/>
                  <p:cNvSpPr>
                    <a:spLocks/>
                  </p:cNvSpPr>
                  <p:nvPr/>
                </p:nvSpPr>
                <p:spPr bwMode="auto">
                  <a:xfrm>
                    <a:off x="2259" y="2922"/>
                    <a:ext cx="289" cy="278"/>
                  </a:xfrm>
                  <a:custGeom>
                    <a:avLst/>
                    <a:gdLst/>
                    <a:ahLst/>
                    <a:cxnLst>
                      <a:cxn ang="0">
                        <a:pos x="289" y="23"/>
                      </a:cxn>
                      <a:cxn ang="0">
                        <a:pos x="289" y="46"/>
                      </a:cxn>
                      <a:cxn ang="0">
                        <a:pos x="266" y="58"/>
                      </a:cxn>
                      <a:cxn ang="0">
                        <a:pos x="266" y="81"/>
                      </a:cxn>
                      <a:cxn ang="0">
                        <a:pos x="266" y="104"/>
                      </a:cxn>
                      <a:cxn ang="0">
                        <a:pos x="243" y="104"/>
                      </a:cxn>
                      <a:cxn ang="0">
                        <a:pos x="220" y="92"/>
                      </a:cxn>
                      <a:cxn ang="0">
                        <a:pos x="208" y="115"/>
                      </a:cxn>
                      <a:cxn ang="0">
                        <a:pos x="174" y="150"/>
                      </a:cxn>
                      <a:cxn ang="0">
                        <a:pos x="150" y="162"/>
                      </a:cxn>
                      <a:cxn ang="0">
                        <a:pos x="127" y="173"/>
                      </a:cxn>
                      <a:cxn ang="0">
                        <a:pos x="104" y="173"/>
                      </a:cxn>
                      <a:cxn ang="0">
                        <a:pos x="81" y="197"/>
                      </a:cxn>
                      <a:cxn ang="0">
                        <a:pos x="69" y="220"/>
                      </a:cxn>
                      <a:cxn ang="0">
                        <a:pos x="69" y="243"/>
                      </a:cxn>
                      <a:cxn ang="0">
                        <a:pos x="58" y="266"/>
                      </a:cxn>
                      <a:cxn ang="0">
                        <a:pos x="35" y="278"/>
                      </a:cxn>
                      <a:cxn ang="0">
                        <a:pos x="12" y="266"/>
                      </a:cxn>
                      <a:cxn ang="0">
                        <a:pos x="0" y="243"/>
                      </a:cxn>
                      <a:cxn ang="0">
                        <a:pos x="0" y="220"/>
                      </a:cxn>
                      <a:cxn ang="0">
                        <a:pos x="0" y="197"/>
                      </a:cxn>
                      <a:cxn ang="0">
                        <a:pos x="46" y="162"/>
                      </a:cxn>
                      <a:cxn ang="0">
                        <a:pos x="58" y="150"/>
                      </a:cxn>
                      <a:cxn ang="0">
                        <a:pos x="69" y="127"/>
                      </a:cxn>
                      <a:cxn ang="0">
                        <a:pos x="104" y="104"/>
                      </a:cxn>
                      <a:cxn ang="0">
                        <a:pos x="116" y="81"/>
                      </a:cxn>
                      <a:cxn ang="0">
                        <a:pos x="139" y="69"/>
                      </a:cxn>
                      <a:cxn ang="0">
                        <a:pos x="150" y="58"/>
                      </a:cxn>
                      <a:cxn ang="0">
                        <a:pos x="150" y="46"/>
                      </a:cxn>
                      <a:cxn ang="0">
                        <a:pos x="174" y="34"/>
                      </a:cxn>
                      <a:cxn ang="0">
                        <a:pos x="197" y="23"/>
                      </a:cxn>
                      <a:cxn ang="0">
                        <a:pos x="208" y="11"/>
                      </a:cxn>
                      <a:cxn ang="0">
                        <a:pos x="243" y="11"/>
                      </a:cxn>
                      <a:cxn ang="0">
                        <a:pos x="266" y="0"/>
                      </a:cxn>
                      <a:cxn ang="0">
                        <a:pos x="266" y="11"/>
                      </a:cxn>
                      <a:cxn ang="0">
                        <a:pos x="243" y="23"/>
                      </a:cxn>
                      <a:cxn ang="0">
                        <a:pos x="197" y="34"/>
                      </a:cxn>
                      <a:cxn ang="0">
                        <a:pos x="220" y="46"/>
                      </a:cxn>
                      <a:cxn ang="0">
                        <a:pos x="255" y="34"/>
                      </a:cxn>
                      <a:cxn ang="0">
                        <a:pos x="278" y="23"/>
                      </a:cxn>
                    </a:cxnLst>
                    <a:rect l="0" t="0" r="r" b="b"/>
                    <a:pathLst>
                      <a:path w="289" h="278">
                        <a:moveTo>
                          <a:pt x="278" y="23"/>
                        </a:moveTo>
                        <a:lnTo>
                          <a:pt x="289" y="23"/>
                        </a:lnTo>
                        <a:lnTo>
                          <a:pt x="289" y="34"/>
                        </a:lnTo>
                        <a:lnTo>
                          <a:pt x="289" y="46"/>
                        </a:lnTo>
                        <a:lnTo>
                          <a:pt x="278" y="58"/>
                        </a:lnTo>
                        <a:lnTo>
                          <a:pt x="266" y="58"/>
                        </a:lnTo>
                        <a:lnTo>
                          <a:pt x="266" y="69"/>
                        </a:lnTo>
                        <a:lnTo>
                          <a:pt x="266" y="81"/>
                        </a:lnTo>
                        <a:lnTo>
                          <a:pt x="266" y="92"/>
                        </a:lnTo>
                        <a:lnTo>
                          <a:pt x="266" y="104"/>
                        </a:lnTo>
                        <a:lnTo>
                          <a:pt x="255" y="104"/>
                        </a:lnTo>
                        <a:lnTo>
                          <a:pt x="243" y="104"/>
                        </a:lnTo>
                        <a:lnTo>
                          <a:pt x="232" y="92"/>
                        </a:lnTo>
                        <a:lnTo>
                          <a:pt x="220" y="92"/>
                        </a:lnTo>
                        <a:lnTo>
                          <a:pt x="208" y="104"/>
                        </a:lnTo>
                        <a:lnTo>
                          <a:pt x="208" y="115"/>
                        </a:lnTo>
                        <a:lnTo>
                          <a:pt x="185" y="127"/>
                        </a:lnTo>
                        <a:lnTo>
                          <a:pt x="174" y="150"/>
                        </a:lnTo>
                        <a:lnTo>
                          <a:pt x="162" y="162"/>
                        </a:lnTo>
                        <a:lnTo>
                          <a:pt x="150" y="162"/>
                        </a:lnTo>
                        <a:lnTo>
                          <a:pt x="139" y="173"/>
                        </a:lnTo>
                        <a:lnTo>
                          <a:pt x="127" y="173"/>
                        </a:lnTo>
                        <a:lnTo>
                          <a:pt x="116" y="173"/>
                        </a:lnTo>
                        <a:lnTo>
                          <a:pt x="104" y="173"/>
                        </a:lnTo>
                        <a:lnTo>
                          <a:pt x="93" y="185"/>
                        </a:lnTo>
                        <a:lnTo>
                          <a:pt x="81" y="197"/>
                        </a:lnTo>
                        <a:lnTo>
                          <a:pt x="81" y="208"/>
                        </a:lnTo>
                        <a:lnTo>
                          <a:pt x="69" y="220"/>
                        </a:lnTo>
                        <a:lnTo>
                          <a:pt x="69" y="231"/>
                        </a:lnTo>
                        <a:lnTo>
                          <a:pt x="69" y="243"/>
                        </a:lnTo>
                        <a:lnTo>
                          <a:pt x="58" y="254"/>
                        </a:lnTo>
                        <a:lnTo>
                          <a:pt x="58" y="266"/>
                        </a:lnTo>
                        <a:lnTo>
                          <a:pt x="46" y="278"/>
                        </a:lnTo>
                        <a:lnTo>
                          <a:pt x="35" y="278"/>
                        </a:lnTo>
                        <a:lnTo>
                          <a:pt x="23" y="278"/>
                        </a:lnTo>
                        <a:lnTo>
                          <a:pt x="12" y="266"/>
                        </a:lnTo>
                        <a:lnTo>
                          <a:pt x="0" y="254"/>
                        </a:lnTo>
                        <a:lnTo>
                          <a:pt x="0" y="243"/>
                        </a:lnTo>
                        <a:lnTo>
                          <a:pt x="0" y="231"/>
                        </a:lnTo>
                        <a:lnTo>
                          <a:pt x="0" y="220"/>
                        </a:lnTo>
                        <a:lnTo>
                          <a:pt x="0" y="208"/>
                        </a:lnTo>
                        <a:lnTo>
                          <a:pt x="0" y="197"/>
                        </a:lnTo>
                        <a:lnTo>
                          <a:pt x="23" y="185"/>
                        </a:lnTo>
                        <a:lnTo>
                          <a:pt x="46" y="162"/>
                        </a:lnTo>
                        <a:lnTo>
                          <a:pt x="58" y="162"/>
                        </a:lnTo>
                        <a:lnTo>
                          <a:pt x="58" y="150"/>
                        </a:lnTo>
                        <a:lnTo>
                          <a:pt x="69" y="139"/>
                        </a:lnTo>
                        <a:lnTo>
                          <a:pt x="69" y="127"/>
                        </a:lnTo>
                        <a:lnTo>
                          <a:pt x="93" y="115"/>
                        </a:lnTo>
                        <a:lnTo>
                          <a:pt x="104" y="104"/>
                        </a:lnTo>
                        <a:lnTo>
                          <a:pt x="116" y="92"/>
                        </a:lnTo>
                        <a:lnTo>
                          <a:pt x="116" y="81"/>
                        </a:lnTo>
                        <a:lnTo>
                          <a:pt x="127" y="81"/>
                        </a:lnTo>
                        <a:lnTo>
                          <a:pt x="139" y="69"/>
                        </a:lnTo>
                        <a:lnTo>
                          <a:pt x="150" y="69"/>
                        </a:lnTo>
                        <a:lnTo>
                          <a:pt x="150" y="58"/>
                        </a:lnTo>
                        <a:lnTo>
                          <a:pt x="162" y="46"/>
                        </a:lnTo>
                        <a:lnTo>
                          <a:pt x="150" y="46"/>
                        </a:lnTo>
                        <a:lnTo>
                          <a:pt x="150" y="34"/>
                        </a:lnTo>
                        <a:lnTo>
                          <a:pt x="174" y="34"/>
                        </a:lnTo>
                        <a:lnTo>
                          <a:pt x="185" y="23"/>
                        </a:lnTo>
                        <a:lnTo>
                          <a:pt x="197" y="23"/>
                        </a:lnTo>
                        <a:lnTo>
                          <a:pt x="208" y="23"/>
                        </a:lnTo>
                        <a:lnTo>
                          <a:pt x="208" y="11"/>
                        </a:lnTo>
                        <a:lnTo>
                          <a:pt x="220" y="11"/>
                        </a:lnTo>
                        <a:lnTo>
                          <a:pt x="243" y="11"/>
                        </a:lnTo>
                        <a:lnTo>
                          <a:pt x="255" y="0"/>
                        </a:lnTo>
                        <a:lnTo>
                          <a:pt x="266" y="0"/>
                        </a:lnTo>
                        <a:lnTo>
                          <a:pt x="278" y="0"/>
                        </a:lnTo>
                        <a:lnTo>
                          <a:pt x="266" y="11"/>
                        </a:lnTo>
                        <a:lnTo>
                          <a:pt x="255" y="11"/>
                        </a:lnTo>
                        <a:lnTo>
                          <a:pt x="243" y="23"/>
                        </a:lnTo>
                        <a:lnTo>
                          <a:pt x="232" y="23"/>
                        </a:lnTo>
                        <a:lnTo>
                          <a:pt x="197" y="34"/>
                        </a:lnTo>
                        <a:lnTo>
                          <a:pt x="197" y="46"/>
                        </a:lnTo>
                        <a:lnTo>
                          <a:pt x="220" y="46"/>
                        </a:lnTo>
                        <a:lnTo>
                          <a:pt x="243" y="34"/>
                        </a:lnTo>
                        <a:lnTo>
                          <a:pt x="255" y="34"/>
                        </a:lnTo>
                        <a:lnTo>
                          <a:pt x="266" y="23"/>
                        </a:lnTo>
                        <a:lnTo>
                          <a:pt x="278" y="23"/>
                        </a:lnTo>
                        <a:close/>
                      </a:path>
                    </a:pathLst>
                  </a:custGeom>
                  <a:solidFill>
                    <a:srgbClr val="4CFFFF"/>
                  </a:solidFill>
                  <a:ln w="3175" cmpd="sng">
                    <a:solidFill>
                      <a:srgbClr val="69AAFB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effectLst>
                        <a:outerShdw blurRad="38100" dist="38100" dir="2700000" algn="tl">
                          <a:srgbClr val="FFFFFF"/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1403950" name="Freeform 46"/>
                <p:cNvSpPr>
                  <a:spLocks/>
                </p:cNvSpPr>
                <p:nvPr/>
              </p:nvSpPr>
              <p:spPr bwMode="auto">
                <a:xfrm>
                  <a:off x="2097" y="3120"/>
                  <a:ext cx="278" cy="162"/>
                </a:xfrm>
                <a:custGeom>
                  <a:avLst/>
                  <a:gdLst/>
                  <a:ahLst/>
                  <a:cxnLst>
                    <a:cxn ang="0">
                      <a:pos x="220" y="46"/>
                    </a:cxn>
                    <a:cxn ang="0">
                      <a:pos x="231" y="57"/>
                    </a:cxn>
                    <a:cxn ang="0">
                      <a:pos x="231" y="69"/>
                    </a:cxn>
                    <a:cxn ang="0">
                      <a:pos x="243" y="81"/>
                    </a:cxn>
                    <a:cxn ang="0">
                      <a:pos x="255" y="92"/>
                    </a:cxn>
                    <a:cxn ang="0">
                      <a:pos x="266" y="92"/>
                    </a:cxn>
                    <a:cxn ang="0">
                      <a:pos x="278" y="104"/>
                    </a:cxn>
                    <a:cxn ang="0">
                      <a:pos x="278" y="115"/>
                    </a:cxn>
                    <a:cxn ang="0">
                      <a:pos x="278" y="127"/>
                    </a:cxn>
                    <a:cxn ang="0">
                      <a:pos x="278" y="138"/>
                    </a:cxn>
                    <a:cxn ang="0">
                      <a:pos x="266" y="150"/>
                    </a:cxn>
                    <a:cxn ang="0">
                      <a:pos x="266" y="162"/>
                    </a:cxn>
                    <a:cxn ang="0">
                      <a:pos x="255" y="162"/>
                    </a:cxn>
                    <a:cxn ang="0">
                      <a:pos x="231" y="162"/>
                    </a:cxn>
                    <a:cxn ang="0">
                      <a:pos x="220" y="150"/>
                    </a:cxn>
                    <a:cxn ang="0">
                      <a:pos x="208" y="150"/>
                    </a:cxn>
                    <a:cxn ang="0">
                      <a:pos x="197" y="138"/>
                    </a:cxn>
                    <a:cxn ang="0">
                      <a:pos x="185" y="138"/>
                    </a:cxn>
                    <a:cxn ang="0">
                      <a:pos x="174" y="138"/>
                    </a:cxn>
                    <a:cxn ang="0">
                      <a:pos x="150" y="150"/>
                    </a:cxn>
                    <a:cxn ang="0">
                      <a:pos x="139" y="150"/>
                    </a:cxn>
                    <a:cxn ang="0">
                      <a:pos x="116" y="150"/>
                    </a:cxn>
                    <a:cxn ang="0">
                      <a:pos x="104" y="150"/>
                    </a:cxn>
                    <a:cxn ang="0">
                      <a:pos x="104" y="162"/>
                    </a:cxn>
                    <a:cxn ang="0">
                      <a:pos x="92" y="162"/>
                    </a:cxn>
                    <a:cxn ang="0">
                      <a:pos x="69" y="162"/>
                    </a:cxn>
                    <a:cxn ang="0">
                      <a:pos x="58" y="150"/>
                    </a:cxn>
                    <a:cxn ang="0">
                      <a:pos x="46" y="150"/>
                    </a:cxn>
                    <a:cxn ang="0">
                      <a:pos x="35" y="162"/>
                    </a:cxn>
                    <a:cxn ang="0">
                      <a:pos x="23" y="162"/>
                    </a:cxn>
                    <a:cxn ang="0">
                      <a:pos x="11" y="162"/>
                    </a:cxn>
                    <a:cxn ang="0">
                      <a:pos x="11" y="150"/>
                    </a:cxn>
                    <a:cxn ang="0">
                      <a:pos x="11" y="138"/>
                    </a:cxn>
                    <a:cxn ang="0">
                      <a:pos x="11" y="127"/>
                    </a:cxn>
                    <a:cxn ang="0">
                      <a:pos x="11" y="115"/>
                    </a:cxn>
                    <a:cxn ang="0">
                      <a:pos x="11" y="104"/>
                    </a:cxn>
                    <a:cxn ang="0">
                      <a:pos x="0" y="92"/>
                    </a:cxn>
                    <a:cxn ang="0">
                      <a:pos x="11" y="81"/>
                    </a:cxn>
                    <a:cxn ang="0">
                      <a:pos x="35" y="81"/>
                    </a:cxn>
                    <a:cxn ang="0">
                      <a:pos x="58" y="81"/>
                    </a:cxn>
                    <a:cxn ang="0">
                      <a:pos x="69" y="69"/>
                    </a:cxn>
                    <a:cxn ang="0">
                      <a:pos x="81" y="69"/>
                    </a:cxn>
                    <a:cxn ang="0">
                      <a:pos x="92" y="57"/>
                    </a:cxn>
                    <a:cxn ang="0">
                      <a:pos x="116" y="46"/>
                    </a:cxn>
                    <a:cxn ang="0">
                      <a:pos x="127" y="23"/>
                    </a:cxn>
                    <a:cxn ang="0">
                      <a:pos x="127" y="11"/>
                    </a:cxn>
                    <a:cxn ang="0">
                      <a:pos x="139" y="11"/>
                    </a:cxn>
                    <a:cxn ang="0">
                      <a:pos x="150" y="0"/>
                    </a:cxn>
                    <a:cxn ang="0">
                      <a:pos x="162" y="0"/>
                    </a:cxn>
                    <a:cxn ang="0">
                      <a:pos x="162" y="11"/>
                    </a:cxn>
                    <a:cxn ang="0">
                      <a:pos x="162" y="23"/>
                    </a:cxn>
                    <a:cxn ang="0">
                      <a:pos x="162" y="34"/>
                    </a:cxn>
                    <a:cxn ang="0">
                      <a:pos x="162" y="46"/>
                    </a:cxn>
                    <a:cxn ang="0">
                      <a:pos x="162" y="57"/>
                    </a:cxn>
                    <a:cxn ang="0">
                      <a:pos x="174" y="69"/>
                    </a:cxn>
                    <a:cxn ang="0">
                      <a:pos x="185" y="81"/>
                    </a:cxn>
                    <a:cxn ang="0">
                      <a:pos x="197" y="81"/>
                    </a:cxn>
                    <a:cxn ang="0">
                      <a:pos x="208" y="81"/>
                    </a:cxn>
                    <a:cxn ang="0">
                      <a:pos x="220" y="69"/>
                    </a:cxn>
                    <a:cxn ang="0">
                      <a:pos x="220" y="46"/>
                    </a:cxn>
                  </a:cxnLst>
                  <a:rect l="0" t="0" r="r" b="b"/>
                  <a:pathLst>
                    <a:path w="278" h="162">
                      <a:moveTo>
                        <a:pt x="220" y="46"/>
                      </a:moveTo>
                      <a:lnTo>
                        <a:pt x="231" y="57"/>
                      </a:lnTo>
                      <a:lnTo>
                        <a:pt x="231" y="69"/>
                      </a:lnTo>
                      <a:lnTo>
                        <a:pt x="243" y="81"/>
                      </a:lnTo>
                      <a:lnTo>
                        <a:pt x="255" y="92"/>
                      </a:lnTo>
                      <a:lnTo>
                        <a:pt x="266" y="92"/>
                      </a:lnTo>
                      <a:lnTo>
                        <a:pt x="278" y="104"/>
                      </a:lnTo>
                      <a:lnTo>
                        <a:pt x="278" y="115"/>
                      </a:lnTo>
                      <a:lnTo>
                        <a:pt x="278" y="127"/>
                      </a:lnTo>
                      <a:lnTo>
                        <a:pt x="278" y="138"/>
                      </a:lnTo>
                      <a:lnTo>
                        <a:pt x="266" y="150"/>
                      </a:lnTo>
                      <a:lnTo>
                        <a:pt x="266" y="162"/>
                      </a:lnTo>
                      <a:lnTo>
                        <a:pt x="255" y="162"/>
                      </a:lnTo>
                      <a:lnTo>
                        <a:pt x="231" y="162"/>
                      </a:lnTo>
                      <a:lnTo>
                        <a:pt x="220" y="150"/>
                      </a:lnTo>
                      <a:lnTo>
                        <a:pt x="208" y="150"/>
                      </a:lnTo>
                      <a:lnTo>
                        <a:pt x="197" y="138"/>
                      </a:lnTo>
                      <a:lnTo>
                        <a:pt x="185" y="138"/>
                      </a:lnTo>
                      <a:lnTo>
                        <a:pt x="174" y="138"/>
                      </a:lnTo>
                      <a:lnTo>
                        <a:pt x="150" y="150"/>
                      </a:lnTo>
                      <a:lnTo>
                        <a:pt x="139" y="150"/>
                      </a:lnTo>
                      <a:lnTo>
                        <a:pt x="116" y="150"/>
                      </a:lnTo>
                      <a:lnTo>
                        <a:pt x="104" y="150"/>
                      </a:lnTo>
                      <a:lnTo>
                        <a:pt x="104" y="162"/>
                      </a:lnTo>
                      <a:lnTo>
                        <a:pt x="92" y="162"/>
                      </a:lnTo>
                      <a:lnTo>
                        <a:pt x="69" y="162"/>
                      </a:lnTo>
                      <a:lnTo>
                        <a:pt x="58" y="150"/>
                      </a:lnTo>
                      <a:lnTo>
                        <a:pt x="46" y="150"/>
                      </a:lnTo>
                      <a:lnTo>
                        <a:pt x="35" y="162"/>
                      </a:lnTo>
                      <a:lnTo>
                        <a:pt x="23" y="162"/>
                      </a:lnTo>
                      <a:lnTo>
                        <a:pt x="11" y="162"/>
                      </a:lnTo>
                      <a:lnTo>
                        <a:pt x="11" y="150"/>
                      </a:lnTo>
                      <a:lnTo>
                        <a:pt x="11" y="138"/>
                      </a:lnTo>
                      <a:lnTo>
                        <a:pt x="11" y="127"/>
                      </a:lnTo>
                      <a:lnTo>
                        <a:pt x="11" y="115"/>
                      </a:lnTo>
                      <a:lnTo>
                        <a:pt x="11" y="104"/>
                      </a:lnTo>
                      <a:lnTo>
                        <a:pt x="0" y="92"/>
                      </a:lnTo>
                      <a:lnTo>
                        <a:pt x="11" y="81"/>
                      </a:lnTo>
                      <a:lnTo>
                        <a:pt x="35" y="81"/>
                      </a:lnTo>
                      <a:lnTo>
                        <a:pt x="58" y="81"/>
                      </a:lnTo>
                      <a:lnTo>
                        <a:pt x="69" y="69"/>
                      </a:lnTo>
                      <a:lnTo>
                        <a:pt x="81" y="69"/>
                      </a:lnTo>
                      <a:lnTo>
                        <a:pt x="92" y="57"/>
                      </a:lnTo>
                      <a:lnTo>
                        <a:pt x="116" y="46"/>
                      </a:lnTo>
                      <a:lnTo>
                        <a:pt x="127" y="23"/>
                      </a:lnTo>
                      <a:lnTo>
                        <a:pt x="127" y="11"/>
                      </a:lnTo>
                      <a:lnTo>
                        <a:pt x="139" y="11"/>
                      </a:lnTo>
                      <a:lnTo>
                        <a:pt x="150" y="0"/>
                      </a:lnTo>
                      <a:lnTo>
                        <a:pt x="162" y="0"/>
                      </a:lnTo>
                      <a:lnTo>
                        <a:pt x="162" y="11"/>
                      </a:lnTo>
                      <a:lnTo>
                        <a:pt x="162" y="23"/>
                      </a:lnTo>
                      <a:lnTo>
                        <a:pt x="162" y="34"/>
                      </a:lnTo>
                      <a:lnTo>
                        <a:pt x="162" y="46"/>
                      </a:lnTo>
                      <a:lnTo>
                        <a:pt x="162" y="57"/>
                      </a:lnTo>
                      <a:lnTo>
                        <a:pt x="174" y="69"/>
                      </a:lnTo>
                      <a:lnTo>
                        <a:pt x="185" y="81"/>
                      </a:lnTo>
                      <a:lnTo>
                        <a:pt x="197" y="81"/>
                      </a:lnTo>
                      <a:lnTo>
                        <a:pt x="208" y="81"/>
                      </a:lnTo>
                      <a:lnTo>
                        <a:pt x="220" y="69"/>
                      </a:lnTo>
                      <a:lnTo>
                        <a:pt x="220" y="46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 w="3175" cmpd="sng">
                  <a:solidFill>
                    <a:srgbClr val="69AAFB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ja-JP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grpSp>
              <p:nvGrpSpPr>
                <p:cNvPr id="17542" name="Group 47"/>
                <p:cNvGrpSpPr>
                  <a:grpSpLocks/>
                </p:cNvGrpSpPr>
                <p:nvPr/>
              </p:nvGrpSpPr>
              <p:grpSpPr bwMode="auto">
                <a:xfrm>
                  <a:off x="2317" y="3014"/>
                  <a:ext cx="289" cy="220"/>
                  <a:chOff x="2317" y="3014"/>
                  <a:chExt cx="289" cy="220"/>
                </a:xfrm>
              </p:grpSpPr>
              <p:sp>
                <p:nvSpPr>
                  <p:cNvPr id="1403952" name="Freeform 48"/>
                  <p:cNvSpPr>
                    <a:spLocks/>
                  </p:cNvSpPr>
                  <p:nvPr/>
                </p:nvSpPr>
                <p:spPr bwMode="auto">
                  <a:xfrm>
                    <a:off x="2411" y="3203"/>
                    <a:ext cx="35" cy="36"/>
                  </a:xfrm>
                  <a:custGeom>
                    <a:avLst/>
                    <a:gdLst/>
                    <a:ahLst/>
                    <a:cxnLst>
                      <a:cxn ang="0">
                        <a:pos x="12" y="11"/>
                      </a:cxn>
                      <a:cxn ang="0">
                        <a:pos x="0" y="11"/>
                      </a:cxn>
                      <a:cxn ang="0">
                        <a:pos x="0" y="0"/>
                      </a:cxn>
                      <a:cxn ang="0">
                        <a:pos x="24" y="11"/>
                      </a:cxn>
                      <a:cxn ang="0">
                        <a:pos x="35" y="11"/>
                      </a:cxn>
                      <a:cxn ang="0">
                        <a:pos x="35" y="34"/>
                      </a:cxn>
                      <a:cxn ang="0">
                        <a:pos x="12" y="23"/>
                      </a:cxn>
                      <a:cxn ang="0">
                        <a:pos x="12" y="11"/>
                      </a:cxn>
                    </a:cxnLst>
                    <a:rect l="0" t="0" r="r" b="b"/>
                    <a:pathLst>
                      <a:path w="35" h="34">
                        <a:moveTo>
                          <a:pt x="12" y="11"/>
                        </a:moveTo>
                        <a:lnTo>
                          <a:pt x="0" y="11"/>
                        </a:lnTo>
                        <a:lnTo>
                          <a:pt x="0" y="0"/>
                        </a:lnTo>
                        <a:lnTo>
                          <a:pt x="24" y="11"/>
                        </a:lnTo>
                        <a:lnTo>
                          <a:pt x="35" y="11"/>
                        </a:lnTo>
                        <a:lnTo>
                          <a:pt x="35" y="34"/>
                        </a:lnTo>
                        <a:lnTo>
                          <a:pt x="12" y="23"/>
                        </a:lnTo>
                        <a:lnTo>
                          <a:pt x="12" y="11"/>
                        </a:lnTo>
                        <a:close/>
                      </a:path>
                    </a:pathLst>
                  </a:custGeom>
                  <a:solidFill>
                    <a:srgbClr val="4CFFFF"/>
                  </a:solidFill>
                  <a:ln w="3175" cmpd="sng">
                    <a:solidFill>
                      <a:srgbClr val="69AAFB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effectLst>
                        <a:outerShdw blurRad="38100" dist="38100" dir="2700000" algn="tl">
                          <a:srgbClr val="FFFFFF"/>
                        </a:outerShdw>
                      </a:effectLst>
                    </a:endParaRPr>
                  </a:p>
                </p:txBody>
              </p:sp>
              <p:sp>
                <p:nvSpPr>
                  <p:cNvPr id="1403953" name="Freeform 49"/>
                  <p:cNvSpPr>
                    <a:spLocks/>
                  </p:cNvSpPr>
                  <p:nvPr/>
                </p:nvSpPr>
                <p:spPr bwMode="auto">
                  <a:xfrm>
                    <a:off x="2318" y="3014"/>
                    <a:ext cx="289" cy="209"/>
                  </a:xfrm>
                  <a:custGeom>
                    <a:avLst/>
                    <a:gdLst/>
                    <a:ahLst/>
                    <a:cxnLst>
                      <a:cxn ang="0">
                        <a:pos x="58" y="209"/>
                      </a:cxn>
                      <a:cxn ang="0">
                        <a:pos x="58" y="197"/>
                      </a:cxn>
                      <a:cxn ang="0">
                        <a:pos x="69" y="186"/>
                      </a:cxn>
                      <a:cxn ang="0">
                        <a:pos x="69" y="174"/>
                      </a:cxn>
                      <a:cxn ang="0">
                        <a:pos x="81" y="162"/>
                      </a:cxn>
                      <a:cxn ang="0">
                        <a:pos x="92" y="162"/>
                      </a:cxn>
                      <a:cxn ang="0">
                        <a:pos x="104" y="162"/>
                      </a:cxn>
                      <a:cxn ang="0">
                        <a:pos x="116" y="174"/>
                      </a:cxn>
                      <a:cxn ang="0">
                        <a:pos x="127" y="186"/>
                      </a:cxn>
                      <a:cxn ang="0">
                        <a:pos x="139" y="186"/>
                      </a:cxn>
                      <a:cxn ang="0">
                        <a:pos x="150" y="186"/>
                      </a:cxn>
                      <a:cxn ang="0">
                        <a:pos x="150" y="174"/>
                      </a:cxn>
                      <a:cxn ang="0">
                        <a:pos x="162" y="174"/>
                      </a:cxn>
                      <a:cxn ang="0">
                        <a:pos x="174" y="162"/>
                      </a:cxn>
                      <a:cxn ang="0">
                        <a:pos x="197" y="162"/>
                      </a:cxn>
                      <a:cxn ang="0">
                        <a:pos x="208" y="162"/>
                      </a:cxn>
                      <a:cxn ang="0">
                        <a:pos x="220" y="151"/>
                      </a:cxn>
                      <a:cxn ang="0">
                        <a:pos x="243" y="151"/>
                      </a:cxn>
                      <a:cxn ang="0">
                        <a:pos x="255" y="139"/>
                      </a:cxn>
                      <a:cxn ang="0">
                        <a:pos x="266" y="139"/>
                      </a:cxn>
                      <a:cxn ang="0">
                        <a:pos x="266" y="128"/>
                      </a:cxn>
                      <a:cxn ang="0">
                        <a:pos x="278" y="128"/>
                      </a:cxn>
                      <a:cxn ang="0">
                        <a:pos x="289" y="116"/>
                      </a:cxn>
                      <a:cxn ang="0">
                        <a:pos x="278" y="105"/>
                      </a:cxn>
                      <a:cxn ang="0">
                        <a:pos x="266" y="93"/>
                      </a:cxn>
                      <a:cxn ang="0">
                        <a:pos x="255" y="81"/>
                      </a:cxn>
                      <a:cxn ang="0">
                        <a:pos x="255" y="70"/>
                      </a:cxn>
                      <a:cxn ang="0">
                        <a:pos x="255" y="58"/>
                      </a:cxn>
                      <a:cxn ang="0">
                        <a:pos x="255" y="47"/>
                      </a:cxn>
                      <a:cxn ang="0">
                        <a:pos x="243" y="47"/>
                      </a:cxn>
                      <a:cxn ang="0">
                        <a:pos x="243" y="35"/>
                      </a:cxn>
                      <a:cxn ang="0">
                        <a:pos x="231" y="23"/>
                      </a:cxn>
                      <a:cxn ang="0">
                        <a:pos x="231" y="12"/>
                      </a:cxn>
                      <a:cxn ang="0">
                        <a:pos x="231" y="0"/>
                      </a:cxn>
                      <a:cxn ang="0">
                        <a:pos x="220" y="0"/>
                      </a:cxn>
                      <a:cxn ang="0">
                        <a:pos x="208" y="0"/>
                      </a:cxn>
                      <a:cxn ang="0">
                        <a:pos x="185" y="0"/>
                      </a:cxn>
                      <a:cxn ang="0">
                        <a:pos x="174" y="0"/>
                      </a:cxn>
                      <a:cxn ang="0">
                        <a:pos x="150" y="0"/>
                      </a:cxn>
                      <a:cxn ang="0">
                        <a:pos x="139" y="12"/>
                      </a:cxn>
                      <a:cxn ang="0">
                        <a:pos x="127" y="35"/>
                      </a:cxn>
                      <a:cxn ang="0">
                        <a:pos x="104" y="58"/>
                      </a:cxn>
                      <a:cxn ang="0">
                        <a:pos x="92" y="70"/>
                      </a:cxn>
                      <a:cxn ang="0">
                        <a:pos x="81" y="70"/>
                      </a:cxn>
                      <a:cxn ang="0">
                        <a:pos x="69" y="81"/>
                      </a:cxn>
                      <a:cxn ang="0">
                        <a:pos x="58" y="81"/>
                      </a:cxn>
                      <a:cxn ang="0">
                        <a:pos x="46" y="81"/>
                      </a:cxn>
                      <a:cxn ang="0">
                        <a:pos x="35" y="81"/>
                      </a:cxn>
                      <a:cxn ang="0">
                        <a:pos x="23" y="93"/>
                      </a:cxn>
                      <a:cxn ang="0">
                        <a:pos x="23" y="105"/>
                      </a:cxn>
                      <a:cxn ang="0">
                        <a:pos x="23" y="116"/>
                      </a:cxn>
                      <a:cxn ang="0">
                        <a:pos x="11" y="128"/>
                      </a:cxn>
                      <a:cxn ang="0">
                        <a:pos x="11" y="139"/>
                      </a:cxn>
                      <a:cxn ang="0">
                        <a:pos x="11" y="151"/>
                      </a:cxn>
                      <a:cxn ang="0">
                        <a:pos x="0" y="151"/>
                      </a:cxn>
                      <a:cxn ang="0">
                        <a:pos x="11" y="162"/>
                      </a:cxn>
                      <a:cxn ang="0">
                        <a:pos x="11" y="174"/>
                      </a:cxn>
                      <a:cxn ang="0">
                        <a:pos x="23" y="186"/>
                      </a:cxn>
                      <a:cxn ang="0">
                        <a:pos x="23" y="197"/>
                      </a:cxn>
                      <a:cxn ang="0">
                        <a:pos x="35" y="197"/>
                      </a:cxn>
                      <a:cxn ang="0">
                        <a:pos x="46" y="197"/>
                      </a:cxn>
                      <a:cxn ang="0">
                        <a:pos x="58" y="209"/>
                      </a:cxn>
                    </a:cxnLst>
                    <a:rect l="0" t="0" r="r" b="b"/>
                    <a:pathLst>
                      <a:path w="289" h="209">
                        <a:moveTo>
                          <a:pt x="58" y="209"/>
                        </a:moveTo>
                        <a:lnTo>
                          <a:pt x="58" y="197"/>
                        </a:lnTo>
                        <a:lnTo>
                          <a:pt x="69" y="186"/>
                        </a:lnTo>
                        <a:lnTo>
                          <a:pt x="69" y="174"/>
                        </a:lnTo>
                        <a:lnTo>
                          <a:pt x="81" y="162"/>
                        </a:lnTo>
                        <a:lnTo>
                          <a:pt x="92" y="162"/>
                        </a:lnTo>
                        <a:lnTo>
                          <a:pt x="104" y="162"/>
                        </a:lnTo>
                        <a:lnTo>
                          <a:pt x="116" y="174"/>
                        </a:lnTo>
                        <a:lnTo>
                          <a:pt x="127" y="186"/>
                        </a:lnTo>
                        <a:lnTo>
                          <a:pt x="139" y="186"/>
                        </a:lnTo>
                        <a:lnTo>
                          <a:pt x="150" y="186"/>
                        </a:lnTo>
                        <a:lnTo>
                          <a:pt x="150" y="174"/>
                        </a:lnTo>
                        <a:lnTo>
                          <a:pt x="162" y="174"/>
                        </a:lnTo>
                        <a:lnTo>
                          <a:pt x="174" y="162"/>
                        </a:lnTo>
                        <a:lnTo>
                          <a:pt x="197" y="162"/>
                        </a:lnTo>
                        <a:lnTo>
                          <a:pt x="208" y="162"/>
                        </a:lnTo>
                        <a:lnTo>
                          <a:pt x="220" y="151"/>
                        </a:lnTo>
                        <a:lnTo>
                          <a:pt x="243" y="151"/>
                        </a:lnTo>
                        <a:lnTo>
                          <a:pt x="255" y="139"/>
                        </a:lnTo>
                        <a:lnTo>
                          <a:pt x="266" y="139"/>
                        </a:lnTo>
                        <a:lnTo>
                          <a:pt x="266" y="128"/>
                        </a:lnTo>
                        <a:lnTo>
                          <a:pt x="278" y="128"/>
                        </a:lnTo>
                        <a:lnTo>
                          <a:pt x="289" y="116"/>
                        </a:lnTo>
                        <a:lnTo>
                          <a:pt x="278" y="105"/>
                        </a:lnTo>
                        <a:lnTo>
                          <a:pt x="266" y="93"/>
                        </a:lnTo>
                        <a:lnTo>
                          <a:pt x="255" y="81"/>
                        </a:lnTo>
                        <a:lnTo>
                          <a:pt x="255" y="70"/>
                        </a:lnTo>
                        <a:lnTo>
                          <a:pt x="255" y="58"/>
                        </a:lnTo>
                        <a:lnTo>
                          <a:pt x="255" y="47"/>
                        </a:lnTo>
                        <a:lnTo>
                          <a:pt x="243" y="47"/>
                        </a:lnTo>
                        <a:lnTo>
                          <a:pt x="243" y="35"/>
                        </a:lnTo>
                        <a:lnTo>
                          <a:pt x="231" y="23"/>
                        </a:lnTo>
                        <a:lnTo>
                          <a:pt x="231" y="12"/>
                        </a:lnTo>
                        <a:lnTo>
                          <a:pt x="231" y="0"/>
                        </a:lnTo>
                        <a:lnTo>
                          <a:pt x="220" y="0"/>
                        </a:lnTo>
                        <a:lnTo>
                          <a:pt x="208" y="0"/>
                        </a:lnTo>
                        <a:lnTo>
                          <a:pt x="185" y="0"/>
                        </a:lnTo>
                        <a:lnTo>
                          <a:pt x="174" y="0"/>
                        </a:lnTo>
                        <a:lnTo>
                          <a:pt x="150" y="0"/>
                        </a:lnTo>
                        <a:lnTo>
                          <a:pt x="139" y="12"/>
                        </a:lnTo>
                        <a:lnTo>
                          <a:pt x="127" y="35"/>
                        </a:lnTo>
                        <a:lnTo>
                          <a:pt x="104" y="58"/>
                        </a:lnTo>
                        <a:lnTo>
                          <a:pt x="92" y="70"/>
                        </a:lnTo>
                        <a:lnTo>
                          <a:pt x="81" y="70"/>
                        </a:lnTo>
                        <a:lnTo>
                          <a:pt x="69" y="81"/>
                        </a:lnTo>
                        <a:lnTo>
                          <a:pt x="58" y="81"/>
                        </a:lnTo>
                        <a:lnTo>
                          <a:pt x="46" y="81"/>
                        </a:lnTo>
                        <a:lnTo>
                          <a:pt x="35" y="81"/>
                        </a:lnTo>
                        <a:lnTo>
                          <a:pt x="23" y="93"/>
                        </a:lnTo>
                        <a:lnTo>
                          <a:pt x="23" y="105"/>
                        </a:lnTo>
                        <a:lnTo>
                          <a:pt x="23" y="116"/>
                        </a:lnTo>
                        <a:lnTo>
                          <a:pt x="11" y="128"/>
                        </a:lnTo>
                        <a:lnTo>
                          <a:pt x="11" y="139"/>
                        </a:lnTo>
                        <a:lnTo>
                          <a:pt x="11" y="151"/>
                        </a:lnTo>
                        <a:lnTo>
                          <a:pt x="0" y="151"/>
                        </a:lnTo>
                        <a:lnTo>
                          <a:pt x="11" y="162"/>
                        </a:lnTo>
                        <a:lnTo>
                          <a:pt x="11" y="174"/>
                        </a:lnTo>
                        <a:lnTo>
                          <a:pt x="23" y="186"/>
                        </a:lnTo>
                        <a:lnTo>
                          <a:pt x="23" y="197"/>
                        </a:lnTo>
                        <a:lnTo>
                          <a:pt x="35" y="197"/>
                        </a:lnTo>
                        <a:lnTo>
                          <a:pt x="46" y="197"/>
                        </a:lnTo>
                        <a:lnTo>
                          <a:pt x="58" y="209"/>
                        </a:lnTo>
                        <a:close/>
                      </a:path>
                    </a:pathLst>
                  </a:custGeom>
                  <a:solidFill>
                    <a:srgbClr val="4CFFFF"/>
                  </a:solidFill>
                  <a:ln w="3175" cmpd="sng">
                    <a:solidFill>
                      <a:srgbClr val="69AAFB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effectLst>
                        <a:outerShdw blurRad="38100" dist="38100" dir="2700000" algn="tl">
                          <a:srgbClr val="FFFFFF"/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1403954" name="Freeform 50"/>
                <p:cNvSpPr>
                  <a:spLocks/>
                </p:cNvSpPr>
                <p:nvPr/>
              </p:nvSpPr>
              <p:spPr bwMode="auto">
                <a:xfrm>
                  <a:off x="2514" y="2887"/>
                  <a:ext cx="254" cy="139"/>
                </a:xfrm>
                <a:custGeom>
                  <a:avLst/>
                  <a:gdLst/>
                  <a:ahLst/>
                  <a:cxnLst>
                    <a:cxn ang="0">
                      <a:pos x="231" y="0"/>
                    </a:cxn>
                    <a:cxn ang="0">
                      <a:pos x="231" y="12"/>
                    </a:cxn>
                    <a:cxn ang="0">
                      <a:pos x="243" y="23"/>
                    </a:cxn>
                    <a:cxn ang="0">
                      <a:pos x="254" y="46"/>
                    </a:cxn>
                    <a:cxn ang="0">
                      <a:pos x="254" y="58"/>
                    </a:cxn>
                    <a:cxn ang="0">
                      <a:pos x="254" y="69"/>
                    </a:cxn>
                    <a:cxn ang="0">
                      <a:pos x="243" y="81"/>
                    </a:cxn>
                    <a:cxn ang="0">
                      <a:pos x="231" y="81"/>
                    </a:cxn>
                    <a:cxn ang="0">
                      <a:pos x="220" y="81"/>
                    </a:cxn>
                    <a:cxn ang="0">
                      <a:pos x="208" y="93"/>
                    </a:cxn>
                    <a:cxn ang="0">
                      <a:pos x="197" y="81"/>
                    </a:cxn>
                    <a:cxn ang="0">
                      <a:pos x="185" y="81"/>
                    </a:cxn>
                    <a:cxn ang="0">
                      <a:pos x="162" y="81"/>
                    </a:cxn>
                    <a:cxn ang="0">
                      <a:pos x="150" y="81"/>
                    </a:cxn>
                    <a:cxn ang="0">
                      <a:pos x="139" y="81"/>
                    </a:cxn>
                    <a:cxn ang="0">
                      <a:pos x="127" y="93"/>
                    </a:cxn>
                    <a:cxn ang="0">
                      <a:pos x="115" y="93"/>
                    </a:cxn>
                    <a:cxn ang="0">
                      <a:pos x="104" y="81"/>
                    </a:cxn>
                    <a:cxn ang="0">
                      <a:pos x="92" y="81"/>
                    </a:cxn>
                    <a:cxn ang="0">
                      <a:pos x="81" y="93"/>
                    </a:cxn>
                    <a:cxn ang="0">
                      <a:pos x="69" y="104"/>
                    </a:cxn>
                    <a:cxn ang="0">
                      <a:pos x="58" y="127"/>
                    </a:cxn>
                    <a:cxn ang="0">
                      <a:pos x="34" y="139"/>
                    </a:cxn>
                    <a:cxn ang="0">
                      <a:pos x="23" y="139"/>
                    </a:cxn>
                    <a:cxn ang="0">
                      <a:pos x="11" y="139"/>
                    </a:cxn>
                    <a:cxn ang="0">
                      <a:pos x="0" y="139"/>
                    </a:cxn>
                    <a:cxn ang="0">
                      <a:pos x="0" y="127"/>
                    </a:cxn>
                    <a:cxn ang="0">
                      <a:pos x="11" y="116"/>
                    </a:cxn>
                    <a:cxn ang="0">
                      <a:pos x="11" y="104"/>
                    </a:cxn>
                    <a:cxn ang="0">
                      <a:pos x="11" y="93"/>
                    </a:cxn>
                    <a:cxn ang="0">
                      <a:pos x="23" y="93"/>
                    </a:cxn>
                    <a:cxn ang="0">
                      <a:pos x="23" y="81"/>
                    </a:cxn>
                    <a:cxn ang="0">
                      <a:pos x="23" y="69"/>
                    </a:cxn>
                    <a:cxn ang="0">
                      <a:pos x="23" y="58"/>
                    </a:cxn>
                    <a:cxn ang="0">
                      <a:pos x="11" y="58"/>
                    </a:cxn>
                    <a:cxn ang="0">
                      <a:pos x="11" y="46"/>
                    </a:cxn>
                    <a:cxn ang="0">
                      <a:pos x="23" y="46"/>
                    </a:cxn>
                    <a:cxn ang="0">
                      <a:pos x="23" y="58"/>
                    </a:cxn>
                    <a:cxn ang="0">
                      <a:pos x="34" y="58"/>
                    </a:cxn>
                    <a:cxn ang="0">
                      <a:pos x="46" y="46"/>
                    </a:cxn>
                    <a:cxn ang="0">
                      <a:pos x="58" y="46"/>
                    </a:cxn>
                    <a:cxn ang="0">
                      <a:pos x="69" y="46"/>
                    </a:cxn>
                    <a:cxn ang="0">
                      <a:pos x="92" y="46"/>
                    </a:cxn>
                    <a:cxn ang="0">
                      <a:pos x="104" y="35"/>
                    </a:cxn>
                    <a:cxn ang="0">
                      <a:pos x="115" y="35"/>
                    </a:cxn>
                    <a:cxn ang="0">
                      <a:pos x="127" y="35"/>
                    </a:cxn>
                    <a:cxn ang="0">
                      <a:pos x="139" y="23"/>
                    </a:cxn>
                    <a:cxn ang="0">
                      <a:pos x="150" y="23"/>
                    </a:cxn>
                    <a:cxn ang="0">
                      <a:pos x="162" y="23"/>
                    </a:cxn>
                    <a:cxn ang="0">
                      <a:pos x="185" y="12"/>
                    </a:cxn>
                    <a:cxn ang="0">
                      <a:pos x="197" y="12"/>
                    </a:cxn>
                    <a:cxn ang="0">
                      <a:pos x="208" y="12"/>
                    </a:cxn>
                    <a:cxn ang="0">
                      <a:pos x="220" y="0"/>
                    </a:cxn>
                    <a:cxn ang="0">
                      <a:pos x="231" y="0"/>
                    </a:cxn>
                  </a:cxnLst>
                  <a:rect l="0" t="0" r="r" b="b"/>
                  <a:pathLst>
                    <a:path w="254" h="139">
                      <a:moveTo>
                        <a:pt x="231" y="0"/>
                      </a:moveTo>
                      <a:lnTo>
                        <a:pt x="231" y="12"/>
                      </a:lnTo>
                      <a:lnTo>
                        <a:pt x="243" y="23"/>
                      </a:lnTo>
                      <a:lnTo>
                        <a:pt x="254" y="46"/>
                      </a:lnTo>
                      <a:lnTo>
                        <a:pt x="254" y="58"/>
                      </a:lnTo>
                      <a:lnTo>
                        <a:pt x="254" y="69"/>
                      </a:lnTo>
                      <a:lnTo>
                        <a:pt x="243" y="81"/>
                      </a:lnTo>
                      <a:lnTo>
                        <a:pt x="231" y="81"/>
                      </a:lnTo>
                      <a:lnTo>
                        <a:pt x="220" y="81"/>
                      </a:lnTo>
                      <a:lnTo>
                        <a:pt x="208" y="93"/>
                      </a:lnTo>
                      <a:lnTo>
                        <a:pt x="197" y="81"/>
                      </a:lnTo>
                      <a:lnTo>
                        <a:pt x="185" y="81"/>
                      </a:lnTo>
                      <a:lnTo>
                        <a:pt x="162" y="81"/>
                      </a:lnTo>
                      <a:lnTo>
                        <a:pt x="150" y="81"/>
                      </a:lnTo>
                      <a:lnTo>
                        <a:pt x="139" y="81"/>
                      </a:lnTo>
                      <a:lnTo>
                        <a:pt x="127" y="93"/>
                      </a:lnTo>
                      <a:lnTo>
                        <a:pt x="115" y="93"/>
                      </a:lnTo>
                      <a:lnTo>
                        <a:pt x="104" y="81"/>
                      </a:lnTo>
                      <a:lnTo>
                        <a:pt x="92" y="81"/>
                      </a:lnTo>
                      <a:lnTo>
                        <a:pt x="81" y="93"/>
                      </a:lnTo>
                      <a:lnTo>
                        <a:pt x="69" y="104"/>
                      </a:lnTo>
                      <a:lnTo>
                        <a:pt x="58" y="127"/>
                      </a:lnTo>
                      <a:lnTo>
                        <a:pt x="34" y="139"/>
                      </a:lnTo>
                      <a:lnTo>
                        <a:pt x="23" y="139"/>
                      </a:lnTo>
                      <a:lnTo>
                        <a:pt x="11" y="139"/>
                      </a:lnTo>
                      <a:lnTo>
                        <a:pt x="0" y="139"/>
                      </a:lnTo>
                      <a:lnTo>
                        <a:pt x="0" y="127"/>
                      </a:lnTo>
                      <a:lnTo>
                        <a:pt x="11" y="116"/>
                      </a:lnTo>
                      <a:lnTo>
                        <a:pt x="11" y="104"/>
                      </a:lnTo>
                      <a:lnTo>
                        <a:pt x="11" y="93"/>
                      </a:lnTo>
                      <a:lnTo>
                        <a:pt x="23" y="93"/>
                      </a:lnTo>
                      <a:lnTo>
                        <a:pt x="23" y="81"/>
                      </a:lnTo>
                      <a:lnTo>
                        <a:pt x="23" y="69"/>
                      </a:lnTo>
                      <a:lnTo>
                        <a:pt x="23" y="58"/>
                      </a:lnTo>
                      <a:lnTo>
                        <a:pt x="11" y="58"/>
                      </a:lnTo>
                      <a:lnTo>
                        <a:pt x="11" y="46"/>
                      </a:lnTo>
                      <a:lnTo>
                        <a:pt x="23" y="46"/>
                      </a:lnTo>
                      <a:lnTo>
                        <a:pt x="23" y="58"/>
                      </a:lnTo>
                      <a:lnTo>
                        <a:pt x="34" y="58"/>
                      </a:lnTo>
                      <a:lnTo>
                        <a:pt x="46" y="46"/>
                      </a:lnTo>
                      <a:lnTo>
                        <a:pt x="58" y="46"/>
                      </a:lnTo>
                      <a:lnTo>
                        <a:pt x="69" y="46"/>
                      </a:lnTo>
                      <a:lnTo>
                        <a:pt x="92" y="46"/>
                      </a:lnTo>
                      <a:lnTo>
                        <a:pt x="104" y="35"/>
                      </a:lnTo>
                      <a:lnTo>
                        <a:pt x="115" y="35"/>
                      </a:lnTo>
                      <a:lnTo>
                        <a:pt x="127" y="35"/>
                      </a:lnTo>
                      <a:lnTo>
                        <a:pt x="139" y="23"/>
                      </a:lnTo>
                      <a:lnTo>
                        <a:pt x="150" y="23"/>
                      </a:lnTo>
                      <a:lnTo>
                        <a:pt x="162" y="23"/>
                      </a:lnTo>
                      <a:lnTo>
                        <a:pt x="185" y="12"/>
                      </a:lnTo>
                      <a:lnTo>
                        <a:pt x="197" y="12"/>
                      </a:lnTo>
                      <a:lnTo>
                        <a:pt x="208" y="12"/>
                      </a:lnTo>
                      <a:lnTo>
                        <a:pt x="220" y="0"/>
                      </a:lnTo>
                      <a:lnTo>
                        <a:pt x="231" y="0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 w="3175" cmpd="sng">
                  <a:solidFill>
                    <a:srgbClr val="69AAFB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ja-JP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403955" name="Freeform 51"/>
                <p:cNvSpPr>
                  <a:spLocks/>
                </p:cNvSpPr>
                <p:nvPr/>
              </p:nvSpPr>
              <p:spPr bwMode="auto">
                <a:xfrm>
                  <a:off x="2537" y="2956"/>
                  <a:ext cx="220" cy="186"/>
                </a:xfrm>
                <a:custGeom>
                  <a:avLst/>
                  <a:gdLst/>
                  <a:ahLst/>
                  <a:cxnLst>
                    <a:cxn ang="0">
                      <a:pos x="220" y="0"/>
                    </a:cxn>
                    <a:cxn ang="0">
                      <a:pos x="220" y="12"/>
                    </a:cxn>
                    <a:cxn ang="0">
                      <a:pos x="220" y="24"/>
                    </a:cxn>
                    <a:cxn ang="0">
                      <a:pos x="208" y="35"/>
                    </a:cxn>
                    <a:cxn ang="0">
                      <a:pos x="197" y="47"/>
                    </a:cxn>
                    <a:cxn ang="0">
                      <a:pos x="197" y="70"/>
                    </a:cxn>
                    <a:cxn ang="0">
                      <a:pos x="208" y="81"/>
                    </a:cxn>
                    <a:cxn ang="0">
                      <a:pos x="208" y="93"/>
                    </a:cxn>
                    <a:cxn ang="0">
                      <a:pos x="220" y="105"/>
                    </a:cxn>
                    <a:cxn ang="0">
                      <a:pos x="208" y="116"/>
                    </a:cxn>
                    <a:cxn ang="0">
                      <a:pos x="197" y="116"/>
                    </a:cxn>
                    <a:cxn ang="0">
                      <a:pos x="185" y="128"/>
                    </a:cxn>
                    <a:cxn ang="0">
                      <a:pos x="185" y="139"/>
                    </a:cxn>
                    <a:cxn ang="0">
                      <a:pos x="174" y="139"/>
                    </a:cxn>
                    <a:cxn ang="0">
                      <a:pos x="174" y="151"/>
                    </a:cxn>
                    <a:cxn ang="0">
                      <a:pos x="162" y="151"/>
                    </a:cxn>
                    <a:cxn ang="0">
                      <a:pos x="162" y="163"/>
                    </a:cxn>
                    <a:cxn ang="0">
                      <a:pos x="150" y="174"/>
                    </a:cxn>
                    <a:cxn ang="0">
                      <a:pos x="139" y="174"/>
                    </a:cxn>
                    <a:cxn ang="0">
                      <a:pos x="116" y="174"/>
                    </a:cxn>
                    <a:cxn ang="0">
                      <a:pos x="104" y="174"/>
                    </a:cxn>
                    <a:cxn ang="0">
                      <a:pos x="92" y="174"/>
                    </a:cxn>
                    <a:cxn ang="0">
                      <a:pos x="81" y="186"/>
                    </a:cxn>
                    <a:cxn ang="0">
                      <a:pos x="69" y="186"/>
                    </a:cxn>
                    <a:cxn ang="0">
                      <a:pos x="58" y="186"/>
                    </a:cxn>
                    <a:cxn ang="0">
                      <a:pos x="58" y="174"/>
                    </a:cxn>
                    <a:cxn ang="0">
                      <a:pos x="46" y="174"/>
                    </a:cxn>
                    <a:cxn ang="0">
                      <a:pos x="46" y="163"/>
                    </a:cxn>
                    <a:cxn ang="0">
                      <a:pos x="35" y="151"/>
                    </a:cxn>
                    <a:cxn ang="0">
                      <a:pos x="23" y="139"/>
                    </a:cxn>
                    <a:cxn ang="0">
                      <a:pos x="23" y="128"/>
                    </a:cxn>
                    <a:cxn ang="0">
                      <a:pos x="23" y="116"/>
                    </a:cxn>
                    <a:cxn ang="0">
                      <a:pos x="11" y="105"/>
                    </a:cxn>
                    <a:cxn ang="0">
                      <a:pos x="11" y="93"/>
                    </a:cxn>
                    <a:cxn ang="0">
                      <a:pos x="0" y="93"/>
                    </a:cxn>
                    <a:cxn ang="0">
                      <a:pos x="0" y="70"/>
                    </a:cxn>
                    <a:cxn ang="0">
                      <a:pos x="0" y="58"/>
                    </a:cxn>
                    <a:cxn ang="0">
                      <a:pos x="11" y="58"/>
                    </a:cxn>
                    <a:cxn ang="0">
                      <a:pos x="23" y="47"/>
                    </a:cxn>
                    <a:cxn ang="0">
                      <a:pos x="46" y="24"/>
                    </a:cxn>
                    <a:cxn ang="0">
                      <a:pos x="58" y="24"/>
                    </a:cxn>
                    <a:cxn ang="0">
                      <a:pos x="58" y="12"/>
                    </a:cxn>
                    <a:cxn ang="0">
                      <a:pos x="69" y="0"/>
                    </a:cxn>
                    <a:cxn ang="0">
                      <a:pos x="81" y="12"/>
                    </a:cxn>
                    <a:cxn ang="0">
                      <a:pos x="92" y="12"/>
                    </a:cxn>
                    <a:cxn ang="0">
                      <a:pos x="104" y="12"/>
                    </a:cxn>
                    <a:cxn ang="0">
                      <a:pos x="116" y="12"/>
                    </a:cxn>
                    <a:cxn ang="0">
                      <a:pos x="116" y="0"/>
                    </a:cxn>
                    <a:cxn ang="0">
                      <a:pos x="139" y="0"/>
                    </a:cxn>
                    <a:cxn ang="0">
                      <a:pos x="150" y="12"/>
                    </a:cxn>
                    <a:cxn ang="0">
                      <a:pos x="174" y="12"/>
                    </a:cxn>
                    <a:cxn ang="0">
                      <a:pos x="185" y="12"/>
                    </a:cxn>
                    <a:cxn ang="0">
                      <a:pos x="197" y="12"/>
                    </a:cxn>
                    <a:cxn ang="0">
                      <a:pos x="208" y="12"/>
                    </a:cxn>
                    <a:cxn ang="0">
                      <a:pos x="220" y="0"/>
                    </a:cxn>
                  </a:cxnLst>
                  <a:rect l="0" t="0" r="r" b="b"/>
                  <a:pathLst>
                    <a:path w="220" h="186">
                      <a:moveTo>
                        <a:pt x="220" y="0"/>
                      </a:moveTo>
                      <a:lnTo>
                        <a:pt x="220" y="12"/>
                      </a:lnTo>
                      <a:lnTo>
                        <a:pt x="220" y="24"/>
                      </a:lnTo>
                      <a:lnTo>
                        <a:pt x="208" y="35"/>
                      </a:lnTo>
                      <a:lnTo>
                        <a:pt x="197" y="47"/>
                      </a:lnTo>
                      <a:lnTo>
                        <a:pt x="197" y="70"/>
                      </a:lnTo>
                      <a:lnTo>
                        <a:pt x="208" y="81"/>
                      </a:lnTo>
                      <a:lnTo>
                        <a:pt x="208" y="93"/>
                      </a:lnTo>
                      <a:lnTo>
                        <a:pt x="220" y="105"/>
                      </a:lnTo>
                      <a:lnTo>
                        <a:pt x="208" y="116"/>
                      </a:lnTo>
                      <a:lnTo>
                        <a:pt x="197" y="116"/>
                      </a:lnTo>
                      <a:lnTo>
                        <a:pt x="185" y="128"/>
                      </a:lnTo>
                      <a:lnTo>
                        <a:pt x="185" y="139"/>
                      </a:lnTo>
                      <a:lnTo>
                        <a:pt x="174" y="139"/>
                      </a:lnTo>
                      <a:lnTo>
                        <a:pt x="174" y="151"/>
                      </a:lnTo>
                      <a:lnTo>
                        <a:pt x="162" y="151"/>
                      </a:lnTo>
                      <a:lnTo>
                        <a:pt x="162" y="163"/>
                      </a:lnTo>
                      <a:lnTo>
                        <a:pt x="150" y="174"/>
                      </a:lnTo>
                      <a:lnTo>
                        <a:pt x="139" y="174"/>
                      </a:lnTo>
                      <a:lnTo>
                        <a:pt x="116" y="174"/>
                      </a:lnTo>
                      <a:lnTo>
                        <a:pt x="104" y="174"/>
                      </a:lnTo>
                      <a:lnTo>
                        <a:pt x="92" y="174"/>
                      </a:lnTo>
                      <a:lnTo>
                        <a:pt x="81" y="186"/>
                      </a:lnTo>
                      <a:lnTo>
                        <a:pt x="69" y="186"/>
                      </a:lnTo>
                      <a:lnTo>
                        <a:pt x="58" y="186"/>
                      </a:lnTo>
                      <a:lnTo>
                        <a:pt x="58" y="174"/>
                      </a:lnTo>
                      <a:lnTo>
                        <a:pt x="46" y="174"/>
                      </a:lnTo>
                      <a:lnTo>
                        <a:pt x="46" y="163"/>
                      </a:lnTo>
                      <a:lnTo>
                        <a:pt x="35" y="151"/>
                      </a:lnTo>
                      <a:lnTo>
                        <a:pt x="23" y="139"/>
                      </a:lnTo>
                      <a:lnTo>
                        <a:pt x="23" y="128"/>
                      </a:lnTo>
                      <a:lnTo>
                        <a:pt x="23" y="116"/>
                      </a:lnTo>
                      <a:lnTo>
                        <a:pt x="11" y="105"/>
                      </a:lnTo>
                      <a:lnTo>
                        <a:pt x="11" y="93"/>
                      </a:lnTo>
                      <a:lnTo>
                        <a:pt x="0" y="93"/>
                      </a:lnTo>
                      <a:lnTo>
                        <a:pt x="0" y="70"/>
                      </a:lnTo>
                      <a:lnTo>
                        <a:pt x="0" y="58"/>
                      </a:lnTo>
                      <a:lnTo>
                        <a:pt x="11" y="58"/>
                      </a:lnTo>
                      <a:lnTo>
                        <a:pt x="23" y="47"/>
                      </a:lnTo>
                      <a:lnTo>
                        <a:pt x="46" y="24"/>
                      </a:lnTo>
                      <a:lnTo>
                        <a:pt x="58" y="24"/>
                      </a:lnTo>
                      <a:lnTo>
                        <a:pt x="58" y="12"/>
                      </a:lnTo>
                      <a:lnTo>
                        <a:pt x="69" y="0"/>
                      </a:lnTo>
                      <a:lnTo>
                        <a:pt x="81" y="12"/>
                      </a:lnTo>
                      <a:lnTo>
                        <a:pt x="92" y="12"/>
                      </a:lnTo>
                      <a:lnTo>
                        <a:pt x="104" y="12"/>
                      </a:lnTo>
                      <a:lnTo>
                        <a:pt x="116" y="12"/>
                      </a:lnTo>
                      <a:lnTo>
                        <a:pt x="116" y="0"/>
                      </a:lnTo>
                      <a:lnTo>
                        <a:pt x="139" y="0"/>
                      </a:lnTo>
                      <a:lnTo>
                        <a:pt x="150" y="12"/>
                      </a:lnTo>
                      <a:lnTo>
                        <a:pt x="174" y="12"/>
                      </a:lnTo>
                      <a:lnTo>
                        <a:pt x="185" y="12"/>
                      </a:lnTo>
                      <a:lnTo>
                        <a:pt x="197" y="12"/>
                      </a:lnTo>
                      <a:lnTo>
                        <a:pt x="208" y="12"/>
                      </a:lnTo>
                      <a:lnTo>
                        <a:pt x="220" y="0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 w="3175" cmpd="sng">
                  <a:solidFill>
                    <a:srgbClr val="69AAFB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ja-JP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</p:grpSp>
        </p:grpSp>
        <p:sp>
          <p:nvSpPr>
            <p:cNvPr id="1403956" name="Freeform 52"/>
            <p:cNvSpPr>
              <a:spLocks/>
            </p:cNvSpPr>
            <p:nvPr/>
          </p:nvSpPr>
          <p:spPr bwMode="auto">
            <a:xfrm>
              <a:off x="3174" y="2540"/>
              <a:ext cx="185" cy="162"/>
            </a:xfrm>
            <a:custGeom>
              <a:avLst/>
              <a:gdLst/>
              <a:ahLst/>
              <a:cxnLst>
                <a:cxn ang="0">
                  <a:pos x="173" y="46"/>
                </a:cxn>
                <a:cxn ang="0">
                  <a:pos x="185" y="57"/>
                </a:cxn>
                <a:cxn ang="0">
                  <a:pos x="173" y="69"/>
                </a:cxn>
                <a:cxn ang="0">
                  <a:pos x="173" y="81"/>
                </a:cxn>
                <a:cxn ang="0">
                  <a:pos x="162" y="104"/>
                </a:cxn>
                <a:cxn ang="0">
                  <a:pos x="150" y="115"/>
                </a:cxn>
                <a:cxn ang="0">
                  <a:pos x="150" y="127"/>
                </a:cxn>
                <a:cxn ang="0">
                  <a:pos x="139" y="127"/>
                </a:cxn>
                <a:cxn ang="0">
                  <a:pos x="115" y="115"/>
                </a:cxn>
                <a:cxn ang="0">
                  <a:pos x="104" y="127"/>
                </a:cxn>
                <a:cxn ang="0">
                  <a:pos x="92" y="127"/>
                </a:cxn>
                <a:cxn ang="0">
                  <a:pos x="81" y="139"/>
                </a:cxn>
                <a:cxn ang="0">
                  <a:pos x="69" y="139"/>
                </a:cxn>
                <a:cxn ang="0">
                  <a:pos x="58" y="139"/>
                </a:cxn>
                <a:cxn ang="0">
                  <a:pos x="46" y="150"/>
                </a:cxn>
                <a:cxn ang="0">
                  <a:pos x="34" y="150"/>
                </a:cxn>
                <a:cxn ang="0">
                  <a:pos x="23" y="150"/>
                </a:cxn>
                <a:cxn ang="0">
                  <a:pos x="11" y="162"/>
                </a:cxn>
                <a:cxn ang="0">
                  <a:pos x="0" y="139"/>
                </a:cxn>
                <a:cxn ang="0">
                  <a:pos x="11" y="115"/>
                </a:cxn>
                <a:cxn ang="0">
                  <a:pos x="11" y="104"/>
                </a:cxn>
                <a:cxn ang="0">
                  <a:pos x="0" y="92"/>
                </a:cxn>
                <a:cxn ang="0">
                  <a:pos x="0" y="81"/>
                </a:cxn>
                <a:cxn ang="0">
                  <a:pos x="0" y="57"/>
                </a:cxn>
                <a:cxn ang="0">
                  <a:pos x="11" y="46"/>
                </a:cxn>
                <a:cxn ang="0">
                  <a:pos x="11" y="34"/>
                </a:cxn>
                <a:cxn ang="0">
                  <a:pos x="23" y="23"/>
                </a:cxn>
                <a:cxn ang="0">
                  <a:pos x="23" y="11"/>
                </a:cxn>
                <a:cxn ang="0">
                  <a:pos x="23" y="23"/>
                </a:cxn>
                <a:cxn ang="0">
                  <a:pos x="23" y="34"/>
                </a:cxn>
                <a:cxn ang="0">
                  <a:pos x="23" y="46"/>
                </a:cxn>
                <a:cxn ang="0">
                  <a:pos x="34" y="46"/>
                </a:cxn>
                <a:cxn ang="0">
                  <a:pos x="34" y="57"/>
                </a:cxn>
                <a:cxn ang="0">
                  <a:pos x="58" y="57"/>
                </a:cxn>
                <a:cxn ang="0">
                  <a:pos x="81" y="57"/>
                </a:cxn>
                <a:cxn ang="0">
                  <a:pos x="92" y="57"/>
                </a:cxn>
                <a:cxn ang="0">
                  <a:pos x="104" y="46"/>
                </a:cxn>
                <a:cxn ang="0">
                  <a:pos x="104" y="34"/>
                </a:cxn>
                <a:cxn ang="0">
                  <a:pos x="104" y="23"/>
                </a:cxn>
                <a:cxn ang="0">
                  <a:pos x="115" y="11"/>
                </a:cxn>
                <a:cxn ang="0">
                  <a:pos x="127" y="0"/>
                </a:cxn>
                <a:cxn ang="0">
                  <a:pos x="139" y="0"/>
                </a:cxn>
                <a:cxn ang="0">
                  <a:pos x="150" y="0"/>
                </a:cxn>
                <a:cxn ang="0">
                  <a:pos x="162" y="11"/>
                </a:cxn>
                <a:cxn ang="0">
                  <a:pos x="162" y="34"/>
                </a:cxn>
                <a:cxn ang="0">
                  <a:pos x="173" y="46"/>
                </a:cxn>
              </a:cxnLst>
              <a:rect l="0" t="0" r="r" b="b"/>
              <a:pathLst>
                <a:path w="185" h="162">
                  <a:moveTo>
                    <a:pt x="173" y="46"/>
                  </a:moveTo>
                  <a:lnTo>
                    <a:pt x="185" y="57"/>
                  </a:lnTo>
                  <a:lnTo>
                    <a:pt x="173" y="69"/>
                  </a:lnTo>
                  <a:lnTo>
                    <a:pt x="173" y="81"/>
                  </a:lnTo>
                  <a:lnTo>
                    <a:pt x="162" y="104"/>
                  </a:lnTo>
                  <a:lnTo>
                    <a:pt x="150" y="115"/>
                  </a:lnTo>
                  <a:lnTo>
                    <a:pt x="150" y="127"/>
                  </a:lnTo>
                  <a:lnTo>
                    <a:pt x="139" y="127"/>
                  </a:lnTo>
                  <a:lnTo>
                    <a:pt x="115" y="115"/>
                  </a:lnTo>
                  <a:lnTo>
                    <a:pt x="104" y="127"/>
                  </a:lnTo>
                  <a:lnTo>
                    <a:pt x="92" y="127"/>
                  </a:lnTo>
                  <a:lnTo>
                    <a:pt x="81" y="139"/>
                  </a:lnTo>
                  <a:lnTo>
                    <a:pt x="69" y="139"/>
                  </a:lnTo>
                  <a:lnTo>
                    <a:pt x="58" y="139"/>
                  </a:lnTo>
                  <a:lnTo>
                    <a:pt x="46" y="150"/>
                  </a:lnTo>
                  <a:lnTo>
                    <a:pt x="34" y="150"/>
                  </a:lnTo>
                  <a:lnTo>
                    <a:pt x="23" y="150"/>
                  </a:lnTo>
                  <a:lnTo>
                    <a:pt x="11" y="162"/>
                  </a:lnTo>
                  <a:lnTo>
                    <a:pt x="0" y="139"/>
                  </a:lnTo>
                  <a:lnTo>
                    <a:pt x="11" y="115"/>
                  </a:lnTo>
                  <a:lnTo>
                    <a:pt x="11" y="104"/>
                  </a:lnTo>
                  <a:lnTo>
                    <a:pt x="0" y="92"/>
                  </a:lnTo>
                  <a:lnTo>
                    <a:pt x="0" y="81"/>
                  </a:lnTo>
                  <a:lnTo>
                    <a:pt x="0" y="57"/>
                  </a:lnTo>
                  <a:lnTo>
                    <a:pt x="11" y="46"/>
                  </a:lnTo>
                  <a:lnTo>
                    <a:pt x="11" y="34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23" y="23"/>
                  </a:lnTo>
                  <a:lnTo>
                    <a:pt x="23" y="34"/>
                  </a:lnTo>
                  <a:lnTo>
                    <a:pt x="23" y="46"/>
                  </a:lnTo>
                  <a:lnTo>
                    <a:pt x="34" y="46"/>
                  </a:lnTo>
                  <a:lnTo>
                    <a:pt x="34" y="57"/>
                  </a:lnTo>
                  <a:lnTo>
                    <a:pt x="58" y="57"/>
                  </a:lnTo>
                  <a:lnTo>
                    <a:pt x="81" y="57"/>
                  </a:lnTo>
                  <a:lnTo>
                    <a:pt x="92" y="57"/>
                  </a:lnTo>
                  <a:lnTo>
                    <a:pt x="104" y="46"/>
                  </a:lnTo>
                  <a:lnTo>
                    <a:pt x="104" y="34"/>
                  </a:lnTo>
                  <a:lnTo>
                    <a:pt x="104" y="23"/>
                  </a:lnTo>
                  <a:lnTo>
                    <a:pt x="115" y="11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0" y="0"/>
                  </a:lnTo>
                  <a:lnTo>
                    <a:pt x="162" y="11"/>
                  </a:lnTo>
                  <a:lnTo>
                    <a:pt x="162" y="34"/>
                  </a:lnTo>
                  <a:lnTo>
                    <a:pt x="173" y="46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17469" name="Group 53"/>
            <p:cNvGrpSpPr>
              <a:grpSpLocks/>
            </p:cNvGrpSpPr>
            <p:nvPr/>
          </p:nvGrpSpPr>
          <p:grpSpPr bwMode="auto">
            <a:xfrm>
              <a:off x="3313" y="2169"/>
              <a:ext cx="347" cy="417"/>
              <a:chOff x="3313" y="2169"/>
              <a:chExt cx="347" cy="417"/>
            </a:xfrm>
          </p:grpSpPr>
          <p:sp>
            <p:nvSpPr>
              <p:cNvPr id="1403958" name="Freeform 54"/>
              <p:cNvSpPr>
                <a:spLocks/>
              </p:cNvSpPr>
              <p:nvPr/>
            </p:nvSpPr>
            <p:spPr bwMode="auto">
              <a:xfrm>
                <a:off x="3370" y="2250"/>
                <a:ext cx="69" cy="114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35" y="0"/>
                  </a:cxn>
                  <a:cxn ang="0">
                    <a:pos x="35" y="12"/>
                  </a:cxn>
                  <a:cxn ang="0">
                    <a:pos x="24" y="23"/>
                  </a:cxn>
                  <a:cxn ang="0">
                    <a:pos x="24" y="35"/>
                  </a:cxn>
                  <a:cxn ang="0">
                    <a:pos x="12" y="46"/>
                  </a:cxn>
                  <a:cxn ang="0">
                    <a:pos x="0" y="58"/>
                  </a:cxn>
                  <a:cxn ang="0">
                    <a:pos x="0" y="70"/>
                  </a:cxn>
                  <a:cxn ang="0">
                    <a:pos x="12" y="81"/>
                  </a:cxn>
                  <a:cxn ang="0">
                    <a:pos x="12" y="93"/>
                  </a:cxn>
                  <a:cxn ang="0">
                    <a:pos x="0" y="104"/>
                  </a:cxn>
                  <a:cxn ang="0">
                    <a:pos x="0" y="116"/>
                  </a:cxn>
                  <a:cxn ang="0">
                    <a:pos x="24" y="104"/>
                  </a:cxn>
                  <a:cxn ang="0">
                    <a:pos x="47" y="104"/>
                  </a:cxn>
                  <a:cxn ang="0">
                    <a:pos x="47" y="93"/>
                  </a:cxn>
                  <a:cxn ang="0">
                    <a:pos x="58" y="81"/>
                  </a:cxn>
                  <a:cxn ang="0">
                    <a:pos x="58" y="58"/>
                  </a:cxn>
                  <a:cxn ang="0">
                    <a:pos x="70" y="58"/>
                  </a:cxn>
                  <a:cxn ang="0">
                    <a:pos x="70" y="46"/>
                  </a:cxn>
                  <a:cxn ang="0">
                    <a:pos x="58" y="46"/>
                  </a:cxn>
                  <a:cxn ang="0">
                    <a:pos x="47" y="58"/>
                  </a:cxn>
                  <a:cxn ang="0">
                    <a:pos x="47" y="46"/>
                  </a:cxn>
                  <a:cxn ang="0">
                    <a:pos x="47" y="35"/>
                  </a:cxn>
                  <a:cxn ang="0">
                    <a:pos x="47" y="12"/>
                  </a:cxn>
                  <a:cxn ang="0">
                    <a:pos x="47" y="0"/>
                  </a:cxn>
                </a:cxnLst>
                <a:rect l="0" t="0" r="r" b="b"/>
                <a:pathLst>
                  <a:path w="70" h="116">
                    <a:moveTo>
                      <a:pt x="47" y="0"/>
                    </a:moveTo>
                    <a:lnTo>
                      <a:pt x="35" y="0"/>
                    </a:lnTo>
                    <a:lnTo>
                      <a:pt x="35" y="12"/>
                    </a:lnTo>
                    <a:lnTo>
                      <a:pt x="24" y="23"/>
                    </a:lnTo>
                    <a:lnTo>
                      <a:pt x="24" y="35"/>
                    </a:lnTo>
                    <a:lnTo>
                      <a:pt x="12" y="46"/>
                    </a:lnTo>
                    <a:lnTo>
                      <a:pt x="0" y="58"/>
                    </a:lnTo>
                    <a:lnTo>
                      <a:pt x="0" y="70"/>
                    </a:lnTo>
                    <a:lnTo>
                      <a:pt x="12" y="81"/>
                    </a:lnTo>
                    <a:lnTo>
                      <a:pt x="12" y="93"/>
                    </a:lnTo>
                    <a:lnTo>
                      <a:pt x="0" y="104"/>
                    </a:lnTo>
                    <a:lnTo>
                      <a:pt x="0" y="116"/>
                    </a:lnTo>
                    <a:lnTo>
                      <a:pt x="24" y="104"/>
                    </a:lnTo>
                    <a:lnTo>
                      <a:pt x="47" y="104"/>
                    </a:lnTo>
                    <a:lnTo>
                      <a:pt x="47" y="93"/>
                    </a:lnTo>
                    <a:lnTo>
                      <a:pt x="58" y="81"/>
                    </a:lnTo>
                    <a:lnTo>
                      <a:pt x="58" y="58"/>
                    </a:lnTo>
                    <a:lnTo>
                      <a:pt x="70" y="58"/>
                    </a:lnTo>
                    <a:lnTo>
                      <a:pt x="70" y="46"/>
                    </a:lnTo>
                    <a:lnTo>
                      <a:pt x="58" y="46"/>
                    </a:lnTo>
                    <a:lnTo>
                      <a:pt x="47" y="58"/>
                    </a:lnTo>
                    <a:lnTo>
                      <a:pt x="47" y="46"/>
                    </a:lnTo>
                    <a:lnTo>
                      <a:pt x="47" y="35"/>
                    </a:lnTo>
                    <a:lnTo>
                      <a:pt x="47" y="12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59" name="Freeform 55"/>
              <p:cNvSpPr>
                <a:spLocks/>
              </p:cNvSpPr>
              <p:nvPr/>
            </p:nvSpPr>
            <p:spPr bwMode="auto">
              <a:xfrm>
                <a:off x="3313" y="2169"/>
                <a:ext cx="347" cy="417"/>
              </a:xfrm>
              <a:custGeom>
                <a:avLst/>
                <a:gdLst/>
                <a:ahLst/>
                <a:cxnLst>
                  <a:cxn ang="0">
                    <a:pos x="277" y="12"/>
                  </a:cxn>
                  <a:cxn ang="0">
                    <a:pos x="266" y="35"/>
                  </a:cxn>
                  <a:cxn ang="0">
                    <a:pos x="266" y="70"/>
                  </a:cxn>
                  <a:cxn ang="0">
                    <a:pos x="266" y="93"/>
                  </a:cxn>
                  <a:cxn ang="0">
                    <a:pos x="254" y="116"/>
                  </a:cxn>
                  <a:cxn ang="0">
                    <a:pos x="220" y="139"/>
                  </a:cxn>
                  <a:cxn ang="0">
                    <a:pos x="185" y="162"/>
                  </a:cxn>
                  <a:cxn ang="0">
                    <a:pos x="173" y="185"/>
                  </a:cxn>
                  <a:cxn ang="0">
                    <a:pos x="173" y="220"/>
                  </a:cxn>
                  <a:cxn ang="0">
                    <a:pos x="162" y="243"/>
                  </a:cxn>
                  <a:cxn ang="0">
                    <a:pos x="150" y="266"/>
                  </a:cxn>
                  <a:cxn ang="0">
                    <a:pos x="127" y="290"/>
                  </a:cxn>
                  <a:cxn ang="0">
                    <a:pos x="104" y="313"/>
                  </a:cxn>
                  <a:cxn ang="0">
                    <a:pos x="57" y="336"/>
                  </a:cxn>
                  <a:cxn ang="0">
                    <a:pos x="34" y="347"/>
                  </a:cxn>
                  <a:cxn ang="0">
                    <a:pos x="11" y="359"/>
                  </a:cxn>
                  <a:cxn ang="0">
                    <a:pos x="11" y="394"/>
                  </a:cxn>
                  <a:cxn ang="0">
                    <a:pos x="23" y="417"/>
                  </a:cxn>
                  <a:cxn ang="0">
                    <a:pos x="46" y="394"/>
                  </a:cxn>
                  <a:cxn ang="0">
                    <a:pos x="104" y="382"/>
                  </a:cxn>
                  <a:cxn ang="0">
                    <a:pos x="127" y="359"/>
                  </a:cxn>
                  <a:cxn ang="0">
                    <a:pos x="150" y="336"/>
                  </a:cxn>
                  <a:cxn ang="0">
                    <a:pos x="173" y="347"/>
                  </a:cxn>
                  <a:cxn ang="0">
                    <a:pos x="185" y="371"/>
                  </a:cxn>
                  <a:cxn ang="0">
                    <a:pos x="208" y="347"/>
                  </a:cxn>
                  <a:cxn ang="0">
                    <a:pos x="243" y="347"/>
                  </a:cxn>
                  <a:cxn ang="0">
                    <a:pos x="266" y="324"/>
                  </a:cxn>
                  <a:cxn ang="0">
                    <a:pos x="289" y="324"/>
                  </a:cxn>
                  <a:cxn ang="0">
                    <a:pos x="277" y="301"/>
                  </a:cxn>
                  <a:cxn ang="0">
                    <a:pos x="266" y="278"/>
                  </a:cxn>
                  <a:cxn ang="0">
                    <a:pos x="277" y="266"/>
                  </a:cxn>
                  <a:cxn ang="0">
                    <a:pos x="266" y="243"/>
                  </a:cxn>
                  <a:cxn ang="0">
                    <a:pos x="289" y="232"/>
                  </a:cxn>
                  <a:cxn ang="0">
                    <a:pos x="312" y="208"/>
                  </a:cxn>
                  <a:cxn ang="0">
                    <a:pos x="335" y="208"/>
                  </a:cxn>
                  <a:cxn ang="0">
                    <a:pos x="324" y="185"/>
                  </a:cxn>
                  <a:cxn ang="0">
                    <a:pos x="324" y="162"/>
                  </a:cxn>
                  <a:cxn ang="0">
                    <a:pos x="347" y="151"/>
                  </a:cxn>
                  <a:cxn ang="0">
                    <a:pos x="324" y="127"/>
                  </a:cxn>
                  <a:cxn ang="0">
                    <a:pos x="324" y="93"/>
                  </a:cxn>
                  <a:cxn ang="0">
                    <a:pos x="335" y="58"/>
                  </a:cxn>
                  <a:cxn ang="0">
                    <a:pos x="347" y="46"/>
                  </a:cxn>
                  <a:cxn ang="0">
                    <a:pos x="335" y="35"/>
                  </a:cxn>
                  <a:cxn ang="0">
                    <a:pos x="312" y="23"/>
                  </a:cxn>
                  <a:cxn ang="0">
                    <a:pos x="277" y="0"/>
                  </a:cxn>
                </a:cxnLst>
                <a:rect l="0" t="0" r="r" b="b"/>
                <a:pathLst>
                  <a:path w="347" h="417">
                    <a:moveTo>
                      <a:pt x="277" y="0"/>
                    </a:moveTo>
                    <a:lnTo>
                      <a:pt x="277" y="12"/>
                    </a:lnTo>
                    <a:lnTo>
                      <a:pt x="266" y="23"/>
                    </a:lnTo>
                    <a:lnTo>
                      <a:pt x="266" y="35"/>
                    </a:lnTo>
                    <a:lnTo>
                      <a:pt x="266" y="58"/>
                    </a:lnTo>
                    <a:lnTo>
                      <a:pt x="266" y="70"/>
                    </a:lnTo>
                    <a:lnTo>
                      <a:pt x="266" y="81"/>
                    </a:lnTo>
                    <a:lnTo>
                      <a:pt x="266" y="93"/>
                    </a:lnTo>
                    <a:lnTo>
                      <a:pt x="266" y="104"/>
                    </a:lnTo>
                    <a:lnTo>
                      <a:pt x="254" y="116"/>
                    </a:lnTo>
                    <a:lnTo>
                      <a:pt x="243" y="127"/>
                    </a:lnTo>
                    <a:lnTo>
                      <a:pt x="220" y="139"/>
                    </a:lnTo>
                    <a:lnTo>
                      <a:pt x="196" y="162"/>
                    </a:lnTo>
                    <a:lnTo>
                      <a:pt x="185" y="162"/>
                    </a:lnTo>
                    <a:lnTo>
                      <a:pt x="185" y="174"/>
                    </a:lnTo>
                    <a:lnTo>
                      <a:pt x="173" y="185"/>
                    </a:lnTo>
                    <a:lnTo>
                      <a:pt x="173" y="197"/>
                    </a:lnTo>
                    <a:lnTo>
                      <a:pt x="173" y="220"/>
                    </a:lnTo>
                    <a:lnTo>
                      <a:pt x="162" y="232"/>
                    </a:lnTo>
                    <a:lnTo>
                      <a:pt x="162" y="243"/>
                    </a:lnTo>
                    <a:lnTo>
                      <a:pt x="150" y="255"/>
                    </a:lnTo>
                    <a:lnTo>
                      <a:pt x="150" y="266"/>
                    </a:lnTo>
                    <a:lnTo>
                      <a:pt x="139" y="266"/>
                    </a:lnTo>
                    <a:lnTo>
                      <a:pt x="127" y="290"/>
                    </a:lnTo>
                    <a:lnTo>
                      <a:pt x="104" y="301"/>
                    </a:lnTo>
                    <a:lnTo>
                      <a:pt x="104" y="313"/>
                    </a:lnTo>
                    <a:lnTo>
                      <a:pt x="69" y="324"/>
                    </a:lnTo>
                    <a:lnTo>
                      <a:pt x="57" y="336"/>
                    </a:lnTo>
                    <a:lnTo>
                      <a:pt x="46" y="347"/>
                    </a:lnTo>
                    <a:lnTo>
                      <a:pt x="34" y="347"/>
                    </a:lnTo>
                    <a:lnTo>
                      <a:pt x="23" y="347"/>
                    </a:lnTo>
                    <a:lnTo>
                      <a:pt x="11" y="359"/>
                    </a:lnTo>
                    <a:lnTo>
                      <a:pt x="0" y="371"/>
                    </a:lnTo>
                    <a:lnTo>
                      <a:pt x="11" y="394"/>
                    </a:lnTo>
                    <a:lnTo>
                      <a:pt x="11" y="405"/>
                    </a:lnTo>
                    <a:lnTo>
                      <a:pt x="23" y="417"/>
                    </a:lnTo>
                    <a:lnTo>
                      <a:pt x="34" y="394"/>
                    </a:lnTo>
                    <a:lnTo>
                      <a:pt x="46" y="394"/>
                    </a:lnTo>
                    <a:lnTo>
                      <a:pt x="81" y="394"/>
                    </a:lnTo>
                    <a:lnTo>
                      <a:pt x="104" y="382"/>
                    </a:lnTo>
                    <a:lnTo>
                      <a:pt x="115" y="382"/>
                    </a:lnTo>
                    <a:lnTo>
                      <a:pt x="127" y="359"/>
                    </a:lnTo>
                    <a:lnTo>
                      <a:pt x="139" y="347"/>
                    </a:lnTo>
                    <a:lnTo>
                      <a:pt x="150" y="336"/>
                    </a:lnTo>
                    <a:lnTo>
                      <a:pt x="162" y="336"/>
                    </a:lnTo>
                    <a:lnTo>
                      <a:pt x="173" y="347"/>
                    </a:lnTo>
                    <a:lnTo>
                      <a:pt x="185" y="359"/>
                    </a:lnTo>
                    <a:lnTo>
                      <a:pt x="185" y="371"/>
                    </a:lnTo>
                    <a:lnTo>
                      <a:pt x="196" y="359"/>
                    </a:lnTo>
                    <a:lnTo>
                      <a:pt x="208" y="347"/>
                    </a:lnTo>
                    <a:lnTo>
                      <a:pt x="231" y="347"/>
                    </a:lnTo>
                    <a:lnTo>
                      <a:pt x="243" y="347"/>
                    </a:lnTo>
                    <a:lnTo>
                      <a:pt x="254" y="336"/>
                    </a:lnTo>
                    <a:lnTo>
                      <a:pt x="266" y="324"/>
                    </a:lnTo>
                    <a:lnTo>
                      <a:pt x="277" y="324"/>
                    </a:lnTo>
                    <a:lnTo>
                      <a:pt x="289" y="324"/>
                    </a:lnTo>
                    <a:lnTo>
                      <a:pt x="289" y="313"/>
                    </a:lnTo>
                    <a:lnTo>
                      <a:pt x="277" y="301"/>
                    </a:lnTo>
                    <a:lnTo>
                      <a:pt x="266" y="290"/>
                    </a:lnTo>
                    <a:lnTo>
                      <a:pt x="266" y="278"/>
                    </a:lnTo>
                    <a:lnTo>
                      <a:pt x="277" y="278"/>
                    </a:lnTo>
                    <a:lnTo>
                      <a:pt x="277" y="266"/>
                    </a:lnTo>
                    <a:lnTo>
                      <a:pt x="266" y="255"/>
                    </a:lnTo>
                    <a:lnTo>
                      <a:pt x="266" y="243"/>
                    </a:lnTo>
                    <a:lnTo>
                      <a:pt x="277" y="232"/>
                    </a:lnTo>
                    <a:lnTo>
                      <a:pt x="289" y="232"/>
                    </a:lnTo>
                    <a:lnTo>
                      <a:pt x="301" y="220"/>
                    </a:lnTo>
                    <a:lnTo>
                      <a:pt x="312" y="208"/>
                    </a:lnTo>
                    <a:lnTo>
                      <a:pt x="324" y="208"/>
                    </a:lnTo>
                    <a:lnTo>
                      <a:pt x="335" y="208"/>
                    </a:lnTo>
                    <a:lnTo>
                      <a:pt x="335" y="197"/>
                    </a:lnTo>
                    <a:lnTo>
                      <a:pt x="324" y="185"/>
                    </a:lnTo>
                    <a:lnTo>
                      <a:pt x="324" y="174"/>
                    </a:lnTo>
                    <a:lnTo>
                      <a:pt x="324" y="162"/>
                    </a:lnTo>
                    <a:lnTo>
                      <a:pt x="335" y="162"/>
                    </a:lnTo>
                    <a:lnTo>
                      <a:pt x="347" y="151"/>
                    </a:lnTo>
                    <a:lnTo>
                      <a:pt x="335" y="139"/>
                    </a:lnTo>
                    <a:lnTo>
                      <a:pt x="324" y="127"/>
                    </a:lnTo>
                    <a:lnTo>
                      <a:pt x="324" y="104"/>
                    </a:lnTo>
                    <a:lnTo>
                      <a:pt x="324" y="93"/>
                    </a:lnTo>
                    <a:lnTo>
                      <a:pt x="324" y="70"/>
                    </a:lnTo>
                    <a:lnTo>
                      <a:pt x="335" y="58"/>
                    </a:lnTo>
                    <a:lnTo>
                      <a:pt x="347" y="58"/>
                    </a:lnTo>
                    <a:lnTo>
                      <a:pt x="347" y="46"/>
                    </a:lnTo>
                    <a:lnTo>
                      <a:pt x="347" y="35"/>
                    </a:lnTo>
                    <a:lnTo>
                      <a:pt x="335" y="35"/>
                    </a:lnTo>
                    <a:lnTo>
                      <a:pt x="324" y="35"/>
                    </a:lnTo>
                    <a:lnTo>
                      <a:pt x="312" y="23"/>
                    </a:lnTo>
                    <a:lnTo>
                      <a:pt x="289" y="12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sp>
          <p:nvSpPr>
            <p:cNvPr id="1403960" name="Freeform 56"/>
            <p:cNvSpPr>
              <a:spLocks/>
            </p:cNvSpPr>
            <p:nvPr/>
          </p:nvSpPr>
          <p:spPr bwMode="auto">
            <a:xfrm>
              <a:off x="2954" y="2702"/>
              <a:ext cx="253" cy="208"/>
            </a:xfrm>
            <a:custGeom>
              <a:avLst/>
              <a:gdLst/>
              <a:ahLst/>
              <a:cxnLst>
                <a:cxn ang="0">
                  <a:pos x="139" y="11"/>
                </a:cxn>
                <a:cxn ang="0">
                  <a:pos x="162" y="23"/>
                </a:cxn>
                <a:cxn ang="0">
                  <a:pos x="185" y="23"/>
                </a:cxn>
                <a:cxn ang="0">
                  <a:pos x="220" y="23"/>
                </a:cxn>
                <a:cxn ang="0">
                  <a:pos x="231" y="34"/>
                </a:cxn>
                <a:cxn ang="0">
                  <a:pos x="243" y="58"/>
                </a:cxn>
                <a:cxn ang="0">
                  <a:pos x="254" y="81"/>
                </a:cxn>
                <a:cxn ang="0">
                  <a:pos x="243" y="92"/>
                </a:cxn>
                <a:cxn ang="0">
                  <a:pos x="220" y="92"/>
                </a:cxn>
                <a:cxn ang="0">
                  <a:pos x="185" y="104"/>
                </a:cxn>
                <a:cxn ang="0">
                  <a:pos x="162" y="115"/>
                </a:cxn>
                <a:cxn ang="0">
                  <a:pos x="150" y="127"/>
                </a:cxn>
                <a:cxn ang="0">
                  <a:pos x="139" y="139"/>
                </a:cxn>
                <a:cxn ang="0">
                  <a:pos x="115" y="162"/>
                </a:cxn>
                <a:cxn ang="0">
                  <a:pos x="104" y="173"/>
                </a:cxn>
                <a:cxn ang="0">
                  <a:pos x="92" y="185"/>
                </a:cxn>
                <a:cxn ang="0">
                  <a:pos x="81" y="197"/>
                </a:cxn>
                <a:cxn ang="0">
                  <a:pos x="69" y="208"/>
                </a:cxn>
                <a:cxn ang="0">
                  <a:pos x="23" y="197"/>
                </a:cxn>
                <a:cxn ang="0">
                  <a:pos x="11" y="185"/>
                </a:cxn>
                <a:cxn ang="0">
                  <a:pos x="0" y="173"/>
                </a:cxn>
                <a:cxn ang="0">
                  <a:pos x="11" y="162"/>
                </a:cxn>
                <a:cxn ang="0">
                  <a:pos x="34" y="162"/>
                </a:cxn>
                <a:cxn ang="0">
                  <a:pos x="69" y="162"/>
                </a:cxn>
                <a:cxn ang="0">
                  <a:pos x="81" y="150"/>
                </a:cxn>
                <a:cxn ang="0">
                  <a:pos x="81" y="127"/>
                </a:cxn>
                <a:cxn ang="0">
                  <a:pos x="92" y="115"/>
                </a:cxn>
                <a:cxn ang="0">
                  <a:pos x="104" y="115"/>
                </a:cxn>
                <a:cxn ang="0">
                  <a:pos x="104" y="104"/>
                </a:cxn>
                <a:cxn ang="0">
                  <a:pos x="92" y="92"/>
                </a:cxn>
                <a:cxn ang="0">
                  <a:pos x="81" y="81"/>
                </a:cxn>
                <a:cxn ang="0">
                  <a:pos x="104" y="46"/>
                </a:cxn>
                <a:cxn ang="0">
                  <a:pos x="115" y="11"/>
                </a:cxn>
              </a:cxnLst>
              <a:rect l="0" t="0" r="r" b="b"/>
              <a:pathLst>
                <a:path w="254" h="208">
                  <a:moveTo>
                    <a:pt x="127" y="0"/>
                  </a:moveTo>
                  <a:lnTo>
                    <a:pt x="139" y="11"/>
                  </a:lnTo>
                  <a:lnTo>
                    <a:pt x="150" y="23"/>
                  </a:lnTo>
                  <a:lnTo>
                    <a:pt x="162" y="23"/>
                  </a:lnTo>
                  <a:lnTo>
                    <a:pt x="173" y="23"/>
                  </a:lnTo>
                  <a:lnTo>
                    <a:pt x="185" y="23"/>
                  </a:lnTo>
                  <a:lnTo>
                    <a:pt x="197" y="23"/>
                  </a:lnTo>
                  <a:lnTo>
                    <a:pt x="220" y="23"/>
                  </a:lnTo>
                  <a:lnTo>
                    <a:pt x="231" y="23"/>
                  </a:lnTo>
                  <a:lnTo>
                    <a:pt x="231" y="34"/>
                  </a:lnTo>
                  <a:lnTo>
                    <a:pt x="243" y="46"/>
                  </a:lnTo>
                  <a:lnTo>
                    <a:pt x="243" y="58"/>
                  </a:lnTo>
                  <a:lnTo>
                    <a:pt x="254" y="69"/>
                  </a:lnTo>
                  <a:lnTo>
                    <a:pt x="254" y="81"/>
                  </a:lnTo>
                  <a:lnTo>
                    <a:pt x="243" y="81"/>
                  </a:lnTo>
                  <a:lnTo>
                    <a:pt x="243" y="92"/>
                  </a:lnTo>
                  <a:lnTo>
                    <a:pt x="231" y="92"/>
                  </a:lnTo>
                  <a:lnTo>
                    <a:pt x="220" y="92"/>
                  </a:lnTo>
                  <a:lnTo>
                    <a:pt x="197" y="104"/>
                  </a:lnTo>
                  <a:lnTo>
                    <a:pt x="185" y="104"/>
                  </a:lnTo>
                  <a:lnTo>
                    <a:pt x="162" y="104"/>
                  </a:lnTo>
                  <a:lnTo>
                    <a:pt x="162" y="115"/>
                  </a:lnTo>
                  <a:lnTo>
                    <a:pt x="162" y="127"/>
                  </a:lnTo>
                  <a:lnTo>
                    <a:pt x="150" y="127"/>
                  </a:lnTo>
                  <a:lnTo>
                    <a:pt x="139" y="127"/>
                  </a:lnTo>
                  <a:lnTo>
                    <a:pt x="139" y="139"/>
                  </a:lnTo>
                  <a:lnTo>
                    <a:pt x="127" y="150"/>
                  </a:lnTo>
                  <a:lnTo>
                    <a:pt x="115" y="162"/>
                  </a:lnTo>
                  <a:lnTo>
                    <a:pt x="104" y="162"/>
                  </a:lnTo>
                  <a:lnTo>
                    <a:pt x="104" y="173"/>
                  </a:lnTo>
                  <a:lnTo>
                    <a:pt x="92" y="173"/>
                  </a:lnTo>
                  <a:lnTo>
                    <a:pt x="92" y="185"/>
                  </a:lnTo>
                  <a:lnTo>
                    <a:pt x="81" y="185"/>
                  </a:lnTo>
                  <a:lnTo>
                    <a:pt x="81" y="197"/>
                  </a:lnTo>
                  <a:lnTo>
                    <a:pt x="69" y="197"/>
                  </a:lnTo>
                  <a:lnTo>
                    <a:pt x="69" y="208"/>
                  </a:lnTo>
                  <a:lnTo>
                    <a:pt x="46" y="208"/>
                  </a:lnTo>
                  <a:lnTo>
                    <a:pt x="23" y="197"/>
                  </a:lnTo>
                  <a:lnTo>
                    <a:pt x="11" y="197"/>
                  </a:lnTo>
                  <a:lnTo>
                    <a:pt x="11" y="185"/>
                  </a:lnTo>
                  <a:lnTo>
                    <a:pt x="11" y="173"/>
                  </a:lnTo>
                  <a:lnTo>
                    <a:pt x="0" y="173"/>
                  </a:lnTo>
                  <a:lnTo>
                    <a:pt x="0" y="162"/>
                  </a:lnTo>
                  <a:lnTo>
                    <a:pt x="11" y="162"/>
                  </a:lnTo>
                  <a:lnTo>
                    <a:pt x="23" y="162"/>
                  </a:lnTo>
                  <a:lnTo>
                    <a:pt x="34" y="162"/>
                  </a:lnTo>
                  <a:lnTo>
                    <a:pt x="58" y="162"/>
                  </a:lnTo>
                  <a:lnTo>
                    <a:pt x="69" y="162"/>
                  </a:lnTo>
                  <a:lnTo>
                    <a:pt x="69" y="150"/>
                  </a:lnTo>
                  <a:lnTo>
                    <a:pt x="81" y="150"/>
                  </a:lnTo>
                  <a:lnTo>
                    <a:pt x="92" y="139"/>
                  </a:lnTo>
                  <a:lnTo>
                    <a:pt x="81" y="127"/>
                  </a:lnTo>
                  <a:lnTo>
                    <a:pt x="81" y="115"/>
                  </a:lnTo>
                  <a:lnTo>
                    <a:pt x="92" y="115"/>
                  </a:lnTo>
                  <a:lnTo>
                    <a:pt x="104" y="127"/>
                  </a:lnTo>
                  <a:lnTo>
                    <a:pt x="104" y="115"/>
                  </a:lnTo>
                  <a:lnTo>
                    <a:pt x="115" y="115"/>
                  </a:lnTo>
                  <a:lnTo>
                    <a:pt x="104" y="104"/>
                  </a:lnTo>
                  <a:lnTo>
                    <a:pt x="104" y="92"/>
                  </a:lnTo>
                  <a:lnTo>
                    <a:pt x="92" y="92"/>
                  </a:lnTo>
                  <a:lnTo>
                    <a:pt x="92" y="81"/>
                  </a:lnTo>
                  <a:lnTo>
                    <a:pt x="81" y="81"/>
                  </a:lnTo>
                  <a:lnTo>
                    <a:pt x="81" y="58"/>
                  </a:lnTo>
                  <a:lnTo>
                    <a:pt x="104" y="46"/>
                  </a:lnTo>
                  <a:lnTo>
                    <a:pt x="104" y="23"/>
                  </a:lnTo>
                  <a:lnTo>
                    <a:pt x="115" y="11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61" name="Freeform 57"/>
            <p:cNvSpPr>
              <a:spLocks/>
            </p:cNvSpPr>
            <p:nvPr/>
          </p:nvSpPr>
          <p:spPr bwMode="auto">
            <a:xfrm>
              <a:off x="3197" y="2875"/>
              <a:ext cx="208" cy="164"/>
            </a:xfrm>
            <a:custGeom>
              <a:avLst/>
              <a:gdLst/>
              <a:ahLst/>
              <a:cxnLst>
                <a:cxn ang="0">
                  <a:pos x="162" y="139"/>
                </a:cxn>
                <a:cxn ang="0">
                  <a:pos x="139" y="151"/>
                </a:cxn>
                <a:cxn ang="0">
                  <a:pos x="104" y="162"/>
                </a:cxn>
                <a:cxn ang="0">
                  <a:pos x="116" y="139"/>
                </a:cxn>
                <a:cxn ang="0">
                  <a:pos x="139" y="128"/>
                </a:cxn>
                <a:cxn ang="0">
                  <a:pos x="127" y="116"/>
                </a:cxn>
                <a:cxn ang="0">
                  <a:pos x="104" y="128"/>
                </a:cxn>
                <a:cxn ang="0">
                  <a:pos x="92" y="116"/>
                </a:cxn>
                <a:cxn ang="0">
                  <a:pos x="81" y="105"/>
                </a:cxn>
                <a:cxn ang="0">
                  <a:pos x="69" y="116"/>
                </a:cxn>
                <a:cxn ang="0">
                  <a:pos x="81" y="139"/>
                </a:cxn>
                <a:cxn ang="0">
                  <a:pos x="58" y="139"/>
                </a:cxn>
                <a:cxn ang="0">
                  <a:pos x="58" y="116"/>
                </a:cxn>
                <a:cxn ang="0">
                  <a:pos x="46" y="93"/>
                </a:cxn>
                <a:cxn ang="0">
                  <a:pos x="58" y="81"/>
                </a:cxn>
                <a:cxn ang="0">
                  <a:pos x="35" y="70"/>
                </a:cxn>
                <a:cxn ang="0">
                  <a:pos x="23" y="81"/>
                </a:cxn>
                <a:cxn ang="0">
                  <a:pos x="11" y="70"/>
                </a:cxn>
                <a:cxn ang="0">
                  <a:pos x="0" y="58"/>
                </a:cxn>
                <a:cxn ang="0">
                  <a:pos x="11" y="47"/>
                </a:cxn>
                <a:cxn ang="0">
                  <a:pos x="11" y="24"/>
                </a:cxn>
                <a:cxn ang="0">
                  <a:pos x="23" y="0"/>
                </a:cxn>
                <a:cxn ang="0">
                  <a:pos x="58" y="0"/>
                </a:cxn>
                <a:cxn ang="0">
                  <a:pos x="81" y="12"/>
                </a:cxn>
                <a:cxn ang="0">
                  <a:pos x="104" y="12"/>
                </a:cxn>
                <a:cxn ang="0">
                  <a:pos x="139" y="24"/>
                </a:cxn>
                <a:cxn ang="0">
                  <a:pos x="162" y="12"/>
                </a:cxn>
                <a:cxn ang="0">
                  <a:pos x="173" y="0"/>
                </a:cxn>
                <a:cxn ang="0">
                  <a:pos x="185" y="12"/>
                </a:cxn>
                <a:cxn ang="0">
                  <a:pos x="208" y="24"/>
                </a:cxn>
                <a:cxn ang="0">
                  <a:pos x="197" y="70"/>
                </a:cxn>
                <a:cxn ang="0">
                  <a:pos x="185" y="81"/>
                </a:cxn>
                <a:cxn ang="0">
                  <a:pos x="173" y="93"/>
                </a:cxn>
                <a:cxn ang="0">
                  <a:pos x="185" y="116"/>
                </a:cxn>
              </a:cxnLst>
              <a:rect l="0" t="0" r="r" b="b"/>
              <a:pathLst>
                <a:path w="208" h="162">
                  <a:moveTo>
                    <a:pt x="185" y="128"/>
                  </a:moveTo>
                  <a:lnTo>
                    <a:pt x="162" y="139"/>
                  </a:lnTo>
                  <a:lnTo>
                    <a:pt x="150" y="139"/>
                  </a:lnTo>
                  <a:lnTo>
                    <a:pt x="139" y="151"/>
                  </a:lnTo>
                  <a:lnTo>
                    <a:pt x="116" y="151"/>
                  </a:lnTo>
                  <a:lnTo>
                    <a:pt x="104" y="162"/>
                  </a:lnTo>
                  <a:lnTo>
                    <a:pt x="104" y="151"/>
                  </a:lnTo>
                  <a:lnTo>
                    <a:pt x="116" y="139"/>
                  </a:lnTo>
                  <a:lnTo>
                    <a:pt x="127" y="139"/>
                  </a:lnTo>
                  <a:lnTo>
                    <a:pt x="139" y="128"/>
                  </a:lnTo>
                  <a:lnTo>
                    <a:pt x="139" y="116"/>
                  </a:lnTo>
                  <a:lnTo>
                    <a:pt x="127" y="116"/>
                  </a:lnTo>
                  <a:lnTo>
                    <a:pt x="116" y="116"/>
                  </a:lnTo>
                  <a:lnTo>
                    <a:pt x="104" y="128"/>
                  </a:lnTo>
                  <a:lnTo>
                    <a:pt x="92" y="128"/>
                  </a:lnTo>
                  <a:lnTo>
                    <a:pt x="92" y="116"/>
                  </a:lnTo>
                  <a:lnTo>
                    <a:pt x="81" y="116"/>
                  </a:lnTo>
                  <a:lnTo>
                    <a:pt x="81" y="105"/>
                  </a:lnTo>
                  <a:lnTo>
                    <a:pt x="69" y="105"/>
                  </a:lnTo>
                  <a:lnTo>
                    <a:pt x="69" y="116"/>
                  </a:lnTo>
                  <a:lnTo>
                    <a:pt x="81" y="128"/>
                  </a:lnTo>
                  <a:lnTo>
                    <a:pt x="81" y="139"/>
                  </a:lnTo>
                  <a:lnTo>
                    <a:pt x="69" y="139"/>
                  </a:lnTo>
                  <a:lnTo>
                    <a:pt x="58" y="139"/>
                  </a:lnTo>
                  <a:lnTo>
                    <a:pt x="58" y="128"/>
                  </a:lnTo>
                  <a:lnTo>
                    <a:pt x="58" y="116"/>
                  </a:lnTo>
                  <a:lnTo>
                    <a:pt x="46" y="105"/>
                  </a:lnTo>
                  <a:lnTo>
                    <a:pt x="46" y="93"/>
                  </a:lnTo>
                  <a:lnTo>
                    <a:pt x="58" y="93"/>
                  </a:lnTo>
                  <a:lnTo>
                    <a:pt x="58" y="81"/>
                  </a:lnTo>
                  <a:lnTo>
                    <a:pt x="46" y="70"/>
                  </a:lnTo>
                  <a:lnTo>
                    <a:pt x="35" y="70"/>
                  </a:lnTo>
                  <a:lnTo>
                    <a:pt x="35" y="81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lnTo>
                    <a:pt x="11" y="58"/>
                  </a:lnTo>
                  <a:lnTo>
                    <a:pt x="0" y="58"/>
                  </a:lnTo>
                  <a:lnTo>
                    <a:pt x="0" y="47"/>
                  </a:lnTo>
                  <a:lnTo>
                    <a:pt x="11" y="47"/>
                  </a:lnTo>
                  <a:lnTo>
                    <a:pt x="11" y="35"/>
                  </a:lnTo>
                  <a:lnTo>
                    <a:pt x="11" y="24"/>
                  </a:lnTo>
                  <a:lnTo>
                    <a:pt x="11" y="12"/>
                  </a:lnTo>
                  <a:lnTo>
                    <a:pt x="23" y="0"/>
                  </a:lnTo>
                  <a:lnTo>
                    <a:pt x="35" y="0"/>
                  </a:lnTo>
                  <a:lnTo>
                    <a:pt x="58" y="0"/>
                  </a:lnTo>
                  <a:lnTo>
                    <a:pt x="69" y="12"/>
                  </a:lnTo>
                  <a:lnTo>
                    <a:pt x="81" y="12"/>
                  </a:lnTo>
                  <a:lnTo>
                    <a:pt x="92" y="12"/>
                  </a:lnTo>
                  <a:lnTo>
                    <a:pt x="104" y="12"/>
                  </a:lnTo>
                  <a:lnTo>
                    <a:pt x="116" y="12"/>
                  </a:lnTo>
                  <a:lnTo>
                    <a:pt x="139" y="24"/>
                  </a:lnTo>
                  <a:lnTo>
                    <a:pt x="150" y="24"/>
                  </a:lnTo>
                  <a:lnTo>
                    <a:pt x="162" y="12"/>
                  </a:lnTo>
                  <a:lnTo>
                    <a:pt x="162" y="0"/>
                  </a:lnTo>
                  <a:lnTo>
                    <a:pt x="173" y="0"/>
                  </a:lnTo>
                  <a:lnTo>
                    <a:pt x="185" y="0"/>
                  </a:lnTo>
                  <a:lnTo>
                    <a:pt x="185" y="12"/>
                  </a:lnTo>
                  <a:lnTo>
                    <a:pt x="197" y="24"/>
                  </a:lnTo>
                  <a:lnTo>
                    <a:pt x="208" y="24"/>
                  </a:lnTo>
                  <a:lnTo>
                    <a:pt x="208" y="47"/>
                  </a:lnTo>
                  <a:lnTo>
                    <a:pt x="197" y="70"/>
                  </a:lnTo>
                  <a:lnTo>
                    <a:pt x="197" y="81"/>
                  </a:lnTo>
                  <a:lnTo>
                    <a:pt x="185" y="81"/>
                  </a:lnTo>
                  <a:lnTo>
                    <a:pt x="185" y="93"/>
                  </a:lnTo>
                  <a:lnTo>
                    <a:pt x="173" y="93"/>
                  </a:lnTo>
                  <a:lnTo>
                    <a:pt x="173" y="105"/>
                  </a:lnTo>
                  <a:lnTo>
                    <a:pt x="185" y="116"/>
                  </a:lnTo>
                  <a:lnTo>
                    <a:pt x="185" y="128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62" name="Freeform 58"/>
            <p:cNvSpPr>
              <a:spLocks/>
            </p:cNvSpPr>
            <p:nvPr/>
          </p:nvSpPr>
          <p:spPr bwMode="auto">
            <a:xfrm>
              <a:off x="3104" y="2655"/>
              <a:ext cx="266" cy="267"/>
            </a:xfrm>
            <a:custGeom>
              <a:avLst/>
              <a:gdLst/>
              <a:ahLst/>
              <a:cxnLst>
                <a:cxn ang="0">
                  <a:pos x="70" y="93"/>
                </a:cxn>
                <a:cxn ang="0">
                  <a:pos x="93" y="116"/>
                </a:cxn>
                <a:cxn ang="0">
                  <a:pos x="93" y="139"/>
                </a:cxn>
                <a:cxn ang="0">
                  <a:pos x="70" y="151"/>
                </a:cxn>
                <a:cxn ang="0">
                  <a:pos x="35" y="151"/>
                </a:cxn>
                <a:cxn ang="0">
                  <a:pos x="12" y="162"/>
                </a:cxn>
                <a:cxn ang="0">
                  <a:pos x="0" y="174"/>
                </a:cxn>
                <a:cxn ang="0">
                  <a:pos x="12" y="197"/>
                </a:cxn>
                <a:cxn ang="0">
                  <a:pos x="23" y="220"/>
                </a:cxn>
                <a:cxn ang="0">
                  <a:pos x="23" y="244"/>
                </a:cxn>
                <a:cxn ang="0">
                  <a:pos x="47" y="267"/>
                </a:cxn>
                <a:cxn ang="0">
                  <a:pos x="70" y="267"/>
                </a:cxn>
                <a:cxn ang="0">
                  <a:pos x="93" y="255"/>
                </a:cxn>
                <a:cxn ang="0">
                  <a:pos x="104" y="232"/>
                </a:cxn>
                <a:cxn ang="0">
                  <a:pos x="116" y="220"/>
                </a:cxn>
                <a:cxn ang="0">
                  <a:pos x="139" y="220"/>
                </a:cxn>
                <a:cxn ang="0">
                  <a:pos x="151" y="232"/>
                </a:cxn>
                <a:cxn ang="0">
                  <a:pos x="185" y="232"/>
                </a:cxn>
                <a:cxn ang="0">
                  <a:pos x="209" y="232"/>
                </a:cxn>
                <a:cxn ang="0">
                  <a:pos x="232" y="244"/>
                </a:cxn>
                <a:cxn ang="0">
                  <a:pos x="255" y="220"/>
                </a:cxn>
                <a:cxn ang="0">
                  <a:pos x="266" y="209"/>
                </a:cxn>
                <a:cxn ang="0">
                  <a:pos x="255" y="186"/>
                </a:cxn>
                <a:cxn ang="0">
                  <a:pos x="243" y="162"/>
                </a:cxn>
                <a:cxn ang="0">
                  <a:pos x="220" y="139"/>
                </a:cxn>
                <a:cxn ang="0">
                  <a:pos x="197" y="116"/>
                </a:cxn>
                <a:cxn ang="0">
                  <a:pos x="209" y="93"/>
                </a:cxn>
                <a:cxn ang="0">
                  <a:pos x="232" y="81"/>
                </a:cxn>
                <a:cxn ang="0">
                  <a:pos x="220" y="58"/>
                </a:cxn>
                <a:cxn ang="0">
                  <a:pos x="232" y="47"/>
                </a:cxn>
                <a:cxn ang="0">
                  <a:pos x="220" y="12"/>
                </a:cxn>
                <a:cxn ang="0">
                  <a:pos x="197" y="0"/>
                </a:cxn>
                <a:cxn ang="0">
                  <a:pos x="174" y="0"/>
                </a:cxn>
                <a:cxn ang="0">
                  <a:pos x="162" y="12"/>
                </a:cxn>
                <a:cxn ang="0">
                  <a:pos x="139" y="12"/>
                </a:cxn>
                <a:cxn ang="0">
                  <a:pos x="116" y="24"/>
                </a:cxn>
                <a:cxn ang="0">
                  <a:pos x="93" y="24"/>
                </a:cxn>
                <a:cxn ang="0">
                  <a:pos x="81" y="35"/>
                </a:cxn>
                <a:cxn ang="0">
                  <a:pos x="70" y="47"/>
                </a:cxn>
                <a:cxn ang="0">
                  <a:pos x="70" y="70"/>
                </a:cxn>
              </a:cxnLst>
              <a:rect l="0" t="0" r="r" b="b"/>
              <a:pathLst>
                <a:path w="266" h="267">
                  <a:moveTo>
                    <a:pt x="70" y="81"/>
                  </a:moveTo>
                  <a:lnTo>
                    <a:pt x="70" y="93"/>
                  </a:lnTo>
                  <a:lnTo>
                    <a:pt x="81" y="105"/>
                  </a:lnTo>
                  <a:lnTo>
                    <a:pt x="93" y="116"/>
                  </a:lnTo>
                  <a:lnTo>
                    <a:pt x="93" y="128"/>
                  </a:lnTo>
                  <a:lnTo>
                    <a:pt x="93" y="139"/>
                  </a:lnTo>
                  <a:lnTo>
                    <a:pt x="81" y="151"/>
                  </a:lnTo>
                  <a:lnTo>
                    <a:pt x="70" y="151"/>
                  </a:lnTo>
                  <a:lnTo>
                    <a:pt x="58" y="151"/>
                  </a:lnTo>
                  <a:lnTo>
                    <a:pt x="35" y="151"/>
                  </a:lnTo>
                  <a:lnTo>
                    <a:pt x="23" y="151"/>
                  </a:lnTo>
                  <a:lnTo>
                    <a:pt x="12" y="162"/>
                  </a:lnTo>
                  <a:lnTo>
                    <a:pt x="0" y="162"/>
                  </a:lnTo>
                  <a:lnTo>
                    <a:pt x="0" y="174"/>
                  </a:lnTo>
                  <a:lnTo>
                    <a:pt x="0" y="186"/>
                  </a:lnTo>
                  <a:lnTo>
                    <a:pt x="12" y="197"/>
                  </a:lnTo>
                  <a:lnTo>
                    <a:pt x="23" y="209"/>
                  </a:lnTo>
                  <a:lnTo>
                    <a:pt x="23" y="220"/>
                  </a:lnTo>
                  <a:lnTo>
                    <a:pt x="23" y="232"/>
                  </a:lnTo>
                  <a:lnTo>
                    <a:pt x="23" y="244"/>
                  </a:lnTo>
                  <a:lnTo>
                    <a:pt x="35" y="255"/>
                  </a:lnTo>
                  <a:lnTo>
                    <a:pt x="47" y="267"/>
                  </a:lnTo>
                  <a:lnTo>
                    <a:pt x="58" y="267"/>
                  </a:lnTo>
                  <a:lnTo>
                    <a:pt x="70" y="267"/>
                  </a:lnTo>
                  <a:lnTo>
                    <a:pt x="93" y="267"/>
                  </a:lnTo>
                  <a:lnTo>
                    <a:pt x="93" y="255"/>
                  </a:lnTo>
                  <a:lnTo>
                    <a:pt x="93" y="244"/>
                  </a:lnTo>
                  <a:lnTo>
                    <a:pt x="104" y="232"/>
                  </a:lnTo>
                  <a:lnTo>
                    <a:pt x="104" y="220"/>
                  </a:lnTo>
                  <a:lnTo>
                    <a:pt x="116" y="220"/>
                  </a:lnTo>
                  <a:lnTo>
                    <a:pt x="128" y="220"/>
                  </a:lnTo>
                  <a:lnTo>
                    <a:pt x="139" y="220"/>
                  </a:lnTo>
                  <a:lnTo>
                    <a:pt x="151" y="220"/>
                  </a:lnTo>
                  <a:lnTo>
                    <a:pt x="151" y="232"/>
                  </a:lnTo>
                  <a:lnTo>
                    <a:pt x="162" y="232"/>
                  </a:lnTo>
                  <a:lnTo>
                    <a:pt x="185" y="232"/>
                  </a:lnTo>
                  <a:lnTo>
                    <a:pt x="197" y="232"/>
                  </a:lnTo>
                  <a:lnTo>
                    <a:pt x="209" y="232"/>
                  </a:lnTo>
                  <a:lnTo>
                    <a:pt x="220" y="244"/>
                  </a:lnTo>
                  <a:lnTo>
                    <a:pt x="232" y="244"/>
                  </a:lnTo>
                  <a:lnTo>
                    <a:pt x="243" y="232"/>
                  </a:lnTo>
                  <a:lnTo>
                    <a:pt x="255" y="220"/>
                  </a:lnTo>
                  <a:lnTo>
                    <a:pt x="266" y="220"/>
                  </a:lnTo>
                  <a:lnTo>
                    <a:pt x="266" y="209"/>
                  </a:lnTo>
                  <a:lnTo>
                    <a:pt x="266" y="197"/>
                  </a:lnTo>
                  <a:lnTo>
                    <a:pt x="255" y="186"/>
                  </a:lnTo>
                  <a:lnTo>
                    <a:pt x="243" y="174"/>
                  </a:lnTo>
                  <a:lnTo>
                    <a:pt x="243" y="162"/>
                  </a:lnTo>
                  <a:lnTo>
                    <a:pt x="232" y="151"/>
                  </a:lnTo>
                  <a:lnTo>
                    <a:pt x="220" y="139"/>
                  </a:lnTo>
                  <a:lnTo>
                    <a:pt x="209" y="128"/>
                  </a:lnTo>
                  <a:lnTo>
                    <a:pt x="197" y="116"/>
                  </a:lnTo>
                  <a:lnTo>
                    <a:pt x="197" y="105"/>
                  </a:lnTo>
                  <a:lnTo>
                    <a:pt x="209" y="93"/>
                  </a:lnTo>
                  <a:lnTo>
                    <a:pt x="220" y="93"/>
                  </a:lnTo>
                  <a:lnTo>
                    <a:pt x="232" y="81"/>
                  </a:lnTo>
                  <a:lnTo>
                    <a:pt x="232" y="70"/>
                  </a:lnTo>
                  <a:lnTo>
                    <a:pt x="220" y="58"/>
                  </a:lnTo>
                  <a:lnTo>
                    <a:pt x="220" y="47"/>
                  </a:lnTo>
                  <a:lnTo>
                    <a:pt x="232" y="47"/>
                  </a:lnTo>
                  <a:lnTo>
                    <a:pt x="232" y="24"/>
                  </a:lnTo>
                  <a:lnTo>
                    <a:pt x="220" y="12"/>
                  </a:lnTo>
                  <a:lnTo>
                    <a:pt x="209" y="12"/>
                  </a:lnTo>
                  <a:lnTo>
                    <a:pt x="197" y="0"/>
                  </a:lnTo>
                  <a:lnTo>
                    <a:pt x="185" y="0"/>
                  </a:lnTo>
                  <a:lnTo>
                    <a:pt x="174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1" y="12"/>
                  </a:lnTo>
                  <a:lnTo>
                    <a:pt x="139" y="12"/>
                  </a:lnTo>
                  <a:lnTo>
                    <a:pt x="128" y="12"/>
                  </a:lnTo>
                  <a:lnTo>
                    <a:pt x="116" y="24"/>
                  </a:lnTo>
                  <a:lnTo>
                    <a:pt x="104" y="24"/>
                  </a:lnTo>
                  <a:lnTo>
                    <a:pt x="93" y="24"/>
                  </a:lnTo>
                  <a:lnTo>
                    <a:pt x="93" y="35"/>
                  </a:lnTo>
                  <a:lnTo>
                    <a:pt x="81" y="35"/>
                  </a:lnTo>
                  <a:lnTo>
                    <a:pt x="70" y="35"/>
                  </a:lnTo>
                  <a:lnTo>
                    <a:pt x="70" y="47"/>
                  </a:lnTo>
                  <a:lnTo>
                    <a:pt x="70" y="58"/>
                  </a:lnTo>
                  <a:lnTo>
                    <a:pt x="70" y="70"/>
                  </a:lnTo>
                  <a:lnTo>
                    <a:pt x="70" y="81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63" name="Freeform 59"/>
            <p:cNvSpPr>
              <a:spLocks/>
            </p:cNvSpPr>
            <p:nvPr/>
          </p:nvSpPr>
          <p:spPr bwMode="auto">
            <a:xfrm>
              <a:off x="3359" y="2817"/>
              <a:ext cx="312" cy="186"/>
            </a:xfrm>
            <a:custGeom>
              <a:avLst/>
              <a:gdLst/>
              <a:ahLst/>
              <a:cxnLst>
                <a:cxn ang="0">
                  <a:pos x="278" y="12"/>
                </a:cxn>
                <a:cxn ang="0">
                  <a:pos x="278" y="35"/>
                </a:cxn>
                <a:cxn ang="0">
                  <a:pos x="313" y="58"/>
                </a:cxn>
                <a:cxn ang="0">
                  <a:pos x="313" y="82"/>
                </a:cxn>
                <a:cxn ang="0">
                  <a:pos x="313" y="105"/>
                </a:cxn>
                <a:cxn ang="0">
                  <a:pos x="301" y="128"/>
                </a:cxn>
                <a:cxn ang="0">
                  <a:pos x="289" y="151"/>
                </a:cxn>
                <a:cxn ang="0">
                  <a:pos x="278" y="163"/>
                </a:cxn>
                <a:cxn ang="0">
                  <a:pos x="266" y="151"/>
                </a:cxn>
                <a:cxn ang="0">
                  <a:pos x="255" y="139"/>
                </a:cxn>
                <a:cxn ang="0">
                  <a:pos x="255" y="93"/>
                </a:cxn>
                <a:cxn ang="0">
                  <a:pos x="243" y="82"/>
                </a:cxn>
                <a:cxn ang="0">
                  <a:pos x="266" y="70"/>
                </a:cxn>
                <a:cxn ang="0">
                  <a:pos x="243" y="70"/>
                </a:cxn>
                <a:cxn ang="0">
                  <a:pos x="231" y="58"/>
                </a:cxn>
                <a:cxn ang="0">
                  <a:pos x="197" y="70"/>
                </a:cxn>
                <a:cxn ang="0">
                  <a:pos x="197" y="105"/>
                </a:cxn>
                <a:cxn ang="0">
                  <a:pos x="174" y="116"/>
                </a:cxn>
                <a:cxn ang="0">
                  <a:pos x="162" y="128"/>
                </a:cxn>
                <a:cxn ang="0">
                  <a:pos x="150" y="139"/>
                </a:cxn>
                <a:cxn ang="0">
                  <a:pos x="150" y="163"/>
                </a:cxn>
                <a:cxn ang="0">
                  <a:pos x="139" y="174"/>
                </a:cxn>
                <a:cxn ang="0">
                  <a:pos x="116" y="174"/>
                </a:cxn>
                <a:cxn ang="0">
                  <a:pos x="93" y="174"/>
                </a:cxn>
                <a:cxn ang="0">
                  <a:pos x="46" y="174"/>
                </a:cxn>
                <a:cxn ang="0">
                  <a:pos x="35" y="174"/>
                </a:cxn>
                <a:cxn ang="0">
                  <a:pos x="23" y="151"/>
                </a:cxn>
                <a:cxn ang="0">
                  <a:pos x="23" y="163"/>
                </a:cxn>
                <a:cxn ang="0">
                  <a:pos x="11" y="174"/>
                </a:cxn>
                <a:cxn ang="0">
                  <a:pos x="0" y="163"/>
                </a:cxn>
                <a:cxn ang="0">
                  <a:pos x="11" y="151"/>
                </a:cxn>
                <a:cxn ang="0">
                  <a:pos x="23" y="139"/>
                </a:cxn>
                <a:cxn ang="0">
                  <a:pos x="35" y="105"/>
                </a:cxn>
                <a:cxn ang="0">
                  <a:pos x="35" y="70"/>
                </a:cxn>
                <a:cxn ang="0">
                  <a:pos x="69" y="47"/>
                </a:cxn>
                <a:cxn ang="0">
                  <a:pos x="93" y="24"/>
                </a:cxn>
                <a:cxn ang="0">
                  <a:pos x="104" y="0"/>
                </a:cxn>
                <a:cxn ang="0">
                  <a:pos x="139" y="0"/>
                </a:cxn>
                <a:cxn ang="0">
                  <a:pos x="150" y="24"/>
                </a:cxn>
                <a:cxn ang="0">
                  <a:pos x="162" y="47"/>
                </a:cxn>
                <a:cxn ang="0">
                  <a:pos x="174" y="47"/>
                </a:cxn>
                <a:cxn ang="0">
                  <a:pos x="185" y="35"/>
                </a:cxn>
                <a:cxn ang="0">
                  <a:pos x="197" y="24"/>
                </a:cxn>
                <a:cxn ang="0">
                  <a:pos x="220" y="12"/>
                </a:cxn>
                <a:cxn ang="0">
                  <a:pos x="231" y="0"/>
                </a:cxn>
                <a:cxn ang="0">
                  <a:pos x="266" y="0"/>
                </a:cxn>
              </a:cxnLst>
              <a:rect l="0" t="0" r="r" b="b"/>
              <a:pathLst>
                <a:path w="313" h="186">
                  <a:moveTo>
                    <a:pt x="266" y="0"/>
                  </a:moveTo>
                  <a:lnTo>
                    <a:pt x="278" y="12"/>
                  </a:lnTo>
                  <a:lnTo>
                    <a:pt x="278" y="24"/>
                  </a:lnTo>
                  <a:lnTo>
                    <a:pt x="278" y="35"/>
                  </a:lnTo>
                  <a:lnTo>
                    <a:pt x="301" y="47"/>
                  </a:lnTo>
                  <a:lnTo>
                    <a:pt x="313" y="58"/>
                  </a:lnTo>
                  <a:lnTo>
                    <a:pt x="313" y="70"/>
                  </a:lnTo>
                  <a:lnTo>
                    <a:pt x="313" y="82"/>
                  </a:lnTo>
                  <a:lnTo>
                    <a:pt x="313" y="93"/>
                  </a:lnTo>
                  <a:lnTo>
                    <a:pt x="313" y="105"/>
                  </a:lnTo>
                  <a:lnTo>
                    <a:pt x="313" y="116"/>
                  </a:lnTo>
                  <a:lnTo>
                    <a:pt x="301" y="128"/>
                  </a:lnTo>
                  <a:lnTo>
                    <a:pt x="301" y="139"/>
                  </a:lnTo>
                  <a:lnTo>
                    <a:pt x="289" y="151"/>
                  </a:lnTo>
                  <a:lnTo>
                    <a:pt x="289" y="163"/>
                  </a:lnTo>
                  <a:lnTo>
                    <a:pt x="278" y="163"/>
                  </a:lnTo>
                  <a:lnTo>
                    <a:pt x="278" y="151"/>
                  </a:lnTo>
                  <a:lnTo>
                    <a:pt x="266" y="151"/>
                  </a:lnTo>
                  <a:lnTo>
                    <a:pt x="266" y="139"/>
                  </a:lnTo>
                  <a:lnTo>
                    <a:pt x="255" y="139"/>
                  </a:lnTo>
                  <a:lnTo>
                    <a:pt x="255" y="116"/>
                  </a:lnTo>
                  <a:lnTo>
                    <a:pt x="255" y="93"/>
                  </a:lnTo>
                  <a:lnTo>
                    <a:pt x="243" y="93"/>
                  </a:lnTo>
                  <a:lnTo>
                    <a:pt x="243" y="82"/>
                  </a:lnTo>
                  <a:lnTo>
                    <a:pt x="255" y="82"/>
                  </a:lnTo>
                  <a:lnTo>
                    <a:pt x="266" y="70"/>
                  </a:lnTo>
                  <a:lnTo>
                    <a:pt x="255" y="70"/>
                  </a:lnTo>
                  <a:lnTo>
                    <a:pt x="243" y="70"/>
                  </a:lnTo>
                  <a:lnTo>
                    <a:pt x="243" y="58"/>
                  </a:lnTo>
                  <a:lnTo>
                    <a:pt x="231" y="58"/>
                  </a:lnTo>
                  <a:lnTo>
                    <a:pt x="220" y="70"/>
                  </a:lnTo>
                  <a:lnTo>
                    <a:pt x="197" y="70"/>
                  </a:lnTo>
                  <a:lnTo>
                    <a:pt x="197" y="93"/>
                  </a:lnTo>
                  <a:lnTo>
                    <a:pt x="197" y="105"/>
                  </a:lnTo>
                  <a:lnTo>
                    <a:pt x="185" y="105"/>
                  </a:lnTo>
                  <a:lnTo>
                    <a:pt x="174" y="116"/>
                  </a:lnTo>
                  <a:lnTo>
                    <a:pt x="162" y="116"/>
                  </a:lnTo>
                  <a:lnTo>
                    <a:pt x="162" y="128"/>
                  </a:lnTo>
                  <a:lnTo>
                    <a:pt x="162" y="139"/>
                  </a:lnTo>
                  <a:lnTo>
                    <a:pt x="150" y="139"/>
                  </a:lnTo>
                  <a:lnTo>
                    <a:pt x="150" y="151"/>
                  </a:lnTo>
                  <a:lnTo>
                    <a:pt x="150" y="163"/>
                  </a:lnTo>
                  <a:lnTo>
                    <a:pt x="162" y="186"/>
                  </a:lnTo>
                  <a:lnTo>
                    <a:pt x="139" y="174"/>
                  </a:lnTo>
                  <a:lnTo>
                    <a:pt x="127" y="174"/>
                  </a:lnTo>
                  <a:lnTo>
                    <a:pt x="116" y="174"/>
                  </a:lnTo>
                  <a:lnTo>
                    <a:pt x="104" y="174"/>
                  </a:lnTo>
                  <a:lnTo>
                    <a:pt x="93" y="174"/>
                  </a:lnTo>
                  <a:lnTo>
                    <a:pt x="69" y="174"/>
                  </a:lnTo>
                  <a:lnTo>
                    <a:pt x="46" y="174"/>
                  </a:lnTo>
                  <a:lnTo>
                    <a:pt x="23" y="174"/>
                  </a:lnTo>
                  <a:lnTo>
                    <a:pt x="35" y="174"/>
                  </a:lnTo>
                  <a:lnTo>
                    <a:pt x="35" y="163"/>
                  </a:lnTo>
                  <a:lnTo>
                    <a:pt x="23" y="151"/>
                  </a:lnTo>
                  <a:lnTo>
                    <a:pt x="11" y="163"/>
                  </a:lnTo>
                  <a:lnTo>
                    <a:pt x="23" y="163"/>
                  </a:lnTo>
                  <a:lnTo>
                    <a:pt x="23" y="174"/>
                  </a:lnTo>
                  <a:lnTo>
                    <a:pt x="11" y="174"/>
                  </a:lnTo>
                  <a:lnTo>
                    <a:pt x="11" y="163"/>
                  </a:lnTo>
                  <a:lnTo>
                    <a:pt x="0" y="163"/>
                  </a:lnTo>
                  <a:lnTo>
                    <a:pt x="0" y="151"/>
                  </a:lnTo>
                  <a:lnTo>
                    <a:pt x="11" y="151"/>
                  </a:lnTo>
                  <a:lnTo>
                    <a:pt x="11" y="139"/>
                  </a:lnTo>
                  <a:lnTo>
                    <a:pt x="23" y="139"/>
                  </a:lnTo>
                  <a:lnTo>
                    <a:pt x="23" y="128"/>
                  </a:lnTo>
                  <a:lnTo>
                    <a:pt x="35" y="105"/>
                  </a:lnTo>
                  <a:lnTo>
                    <a:pt x="35" y="82"/>
                  </a:lnTo>
                  <a:lnTo>
                    <a:pt x="35" y="70"/>
                  </a:lnTo>
                  <a:lnTo>
                    <a:pt x="58" y="58"/>
                  </a:lnTo>
                  <a:lnTo>
                    <a:pt x="69" y="47"/>
                  </a:lnTo>
                  <a:lnTo>
                    <a:pt x="93" y="35"/>
                  </a:lnTo>
                  <a:lnTo>
                    <a:pt x="93" y="24"/>
                  </a:lnTo>
                  <a:lnTo>
                    <a:pt x="93" y="12"/>
                  </a:lnTo>
                  <a:lnTo>
                    <a:pt x="104" y="0"/>
                  </a:lnTo>
                  <a:lnTo>
                    <a:pt x="116" y="0"/>
                  </a:lnTo>
                  <a:lnTo>
                    <a:pt x="139" y="0"/>
                  </a:lnTo>
                  <a:lnTo>
                    <a:pt x="139" y="12"/>
                  </a:lnTo>
                  <a:lnTo>
                    <a:pt x="150" y="24"/>
                  </a:lnTo>
                  <a:lnTo>
                    <a:pt x="150" y="47"/>
                  </a:lnTo>
                  <a:lnTo>
                    <a:pt x="162" y="47"/>
                  </a:lnTo>
                  <a:lnTo>
                    <a:pt x="162" y="58"/>
                  </a:lnTo>
                  <a:lnTo>
                    <a:pt x="174" y="47"/>
                  </a:lnTo>
                  <a:lnTo>
                    <a:pt x="185" y="47"/>
                  </a:lnTo>
                  <a:lnTo>
                    <a:pt x="185" y="35"/>
                  </a:lnTo>
                  <a:lnTo>
                    <a:pt x="185" y="24"/>
                  </a:lnTo>
                  <a:lnTo>
                    <a:pt x="197" y="24"/>
                  </a:lnTo>
                  <a:lnTo>
                    <a:pt x="197" y="12"/>
                  </a:lnTo>
                  <a:lnTo>
                    <a:pt x="220" y="12"/>
                  </a:lnTo>
                  <a:lnTo>
                    <a:pt x="231" y="12"/>
                  </a:lnTo>
                  <a:lnTo>
                    <a:pt x="231" y="0"/>
                  </a:lnTo>
                  <a:lnTo>
                    <a:pt x="255" y="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64" name="Freeform 60"/>
            <p:cNvSpPr>
              <a:spLocks/>
            </p:cNvSpPr>
            <p:nvPr/>
          </p:nvSpPr>
          <p:spPr bwMode="auto">
            <a:xfrm>
              <a:off x="3301" y="2505"/>
              <a:ext cx="267" cy="394"/>
            </a:xfrm>
            <a:custGeom>
              <a:avLst/>
              <a:gdLst/>
              <a:ahLst/>
              <a:cxnLst>
                <a:cxn ang="0">
                  <a:pos x="243" y="197"/>
                </a:cxn>
                <a:cxn ang="0">
                  <a:pos x="232" y="174"/>
                </a:cxn>
                <a:cxn ang="0">
                  <a:pos x="232" y="150"/>
                </a:cxn>
                <a:cxn ang="0">
                  <a:pos x="208" y="127"/>
                </a:cxn>
                <a:cxn ang="0">
                  <a:pos x="185" y="127"/>
                </a:cxn>
                <a:cxn ang="0">
                  <a:pos x="162" y="116"/>
                </a:cxn>
                <a:cxn ang="0">
                  <a:pos x="174" y="92"/>
                </a:cxn>
                <a:cxn ang="0">
                  <a:pos x="197" y="46"/>
                </a:cxn>
                <a:cxn ang="0">
                  <a:pos x="185" y="11"/>
                </a:cxn>
                <a:cxn ang="0">
                  <a:pos x="162" y="0"/>
                </a:cxn>
                <a:cxn ang="0">
                  <a:pos x="139" y="23"/>
                </a:cxn>
                <a:cxn ang="0">
                  <a:pos x="116" y="46"/>
                </a:cxn>
                <a:cxn ang="0">
                  <a:pos x="58" y="58"/>
                </a:cxn>
                <a:cxn ang="0">
                  <a:pos x="35" y="69"/>
                </a:cxn>
                <a:cxn ang="0">
                  <a:pos x="35" y="92"/>
                </a:cxn>
                <a:cxn ang="0">
                  <a:pos x="35" y="116"/>
                </a:cxn>
                <a:cxn ang="0">
                  <a:pos x="12" y="150"/>
                </a:cxn>
                <a:cxn ang="0">
                  <a:pos x="23" y="174"/>
                </a:cxn>
                <a:cxn ang="0">
                  <a:pos x="23" y="208"/>
                </a:cxn>
                <a:cxn ang="0">
                  <a:pos x="23" y="231"/>
                </a:cxn>
                <a:cxn ang="0">
                  <a:pos x="12" y="243"/>
                </a:cxn>
                <a:cxn ang="0">
                  <a:pos x="0" y="266"/>
                </a:cxn>
                <a:cxn ang="0">
                  <a:pos x="23" y="289"/>
                </a:cxn>
                <a:cxn ang="0">
                  <a:pos x="35" y="312"/>
                </a:cxn>
                <a:cxn ang="0">
                  <a:pos x="58" y="336"/>
                </a:cxn>
                <a:cxn ang="0">
                  <a:pos x="58" y="359"/>
                </a:cxn>
                <a:cxn ang="0">
                  <a:pos x="69" y="382"/>
                </a:cxn>
                <a:cxn ang="0">
                  <a:pos x="93" y="394"/>
                </a:cxn>
                <a:cxn ang="0">
                  <a:pos x="116" y="370"/>
                </a:cxn>
                <a:cxn ang="0">
                  <a:pos x="139" y="359"/>
                </a:cxn>
                <a:cxn ang="0">
                  <a:pos x="151" y="336"/>
                </a:cxn>
                <a:cxn ang="0">
                  <a:pos x="162" y="312"/>
                </a:cxn>
                <a:cxn ang="0">
                  <a:pos x="162" y="289"/>
                </a:cxn>
                <a:cxn ang="0">
                  <a:pos x="162" y="266"/>
                </a:cxn>
                <a:cxn ang="0">
                  <a:pos x="162" y="243"/>
                </a:cxn>
                <a:cxn ang="0">
                  <a:pos x="185" y="231"/>
                </a:cxn>
                <a:cxn ang="0">
                  <a:pos x="208" y="231"/>
                </a:cxn>
                <a:cxn ang="0">
                  <a:pos x="220" y="220"/>
                </a:cxn>
                <a:cxn ang="0">
                  <a:pos x="243" y="220"/>
                </a:cxn>
                <a:cxn ang="0">
                  <a:pos x="266" y="197"/>
                </a:cxn>
              </a:cxnLst>
              <a:rect l="0" t="0" r="r" b="b"/>
              <a:pathLst>
                <a:path w="266" h="394">
                  <a:moveTo>
                    <a:pt x="266" y="197"/>
                  </a:moveTo>
                  <a:lnTo>
                    <a:pt x="243" y="197"/>
                  </a:lnTo>
                  <a:lnTo>
                    <a:pt x="232" y="185"/>
                  </a:lnTo>
                  <a:lnTo>
                    <a:pt x="232" y="174"/>
                  </a:lnTo>
                  <a:lnTo>
                    <a:pt x="232" y="162"/>
                  </a:lnTo>
                  <a:lnTo>
                    <a:pt x="232" y="150"/>
                  </a:lnTo>
                  <a:lnTo>
                    <a:pt x="220" y="139"/>
                  </a:lnTo>
                  <a:lnTo>
                    <a:pt x="208" y="127"/>
                  </a:lnTo>
                  <a:lnTo>
                    <a:pt x="197" y="127"/>
                  </a:lnTo>
                  <a:lnTo>
                    <a:pt x="185" y="127"/>
                  </a:lnTo>
                  <a:lnTo>
                    <a:pt x="162" y="127"/>
                  </a:lnTo>
                  <a:lnTo>
                    <a:pt x="162" y="116"/>
                  </a:lnTo>
                  <a:lnTo>
                    <a:pt x="162" y="104"/>
                  </a:lnTo>
                  <a:lnTo>
                    <a:pt x="174" y="92"/>
                  </a:lnTo>
                  <a:lnTo>
                    <a:pt x="185" y="69"/>
                  </a:lnTo>
                  <a:lnTo>
                    <a:pt x="197" y="46"/>
                  </a:lnTo>
                  <a:lnTo>
                    <a:pt x="197" y="35"/>
                  </a:lnTo>
                  <a:lnTo>
                    <a:pt x="185" y="11"/>
                  </a:lnTo>
                  <a:lnTo>
                    <a:pt x="174" y="0"/>
                  </a:lnTo>
                  <a:lnTo>
                    <a:pt x="162" y="0"/>
                  </a:lnTo>
                  <a:lnTo>
                    <a:pt x="151" y="11"/>
                  </a:lnTo>
                  <a:lnTo>
                    <a:pt x="139" y="23"/>
                  </a:lnTo>
                  <a:lnTo>
                    <a:pt x="139" y="46"/>
                  </a:lnTo>
                  <a:lnTo>
                    <a:pt x="116" y="46"/>
                  </a:lnTo>
                  <a:lnTo>
                    <a:pt x="93" y="58"/>
                  </a:lnTo>
                  <a:lnTo>
                    <a:pt x="58" y="58"/>
                  </a:lnTo>
                  <a:lnTo>
                    <a:pt x="46" y="69"/>
                  </a:lnTo>
                  <a:lnTo>
                    <a:pt x="35" y="69"/>
                  </a:lnTo>
                  <a:lnTo>
                    <a:pt x="35" y="81"/>
                  </a:lnTo>
                  <a:lnTo>
                    <a:pt x="35" y="92"/>
                  </a:lnTo>
                  <a:lnTo>
                    <a:pt x="35" y="104"/>
                  </a:lnTo>
                  <a:lnTo>
                    <a:pt x="35" y="116"/>
                  </a:lnTo>
                  <a:lnTo>
                    <a:pt x="23" y="139"/>
                  </a:lnTo>
                  <a:lnTo>
                    <a:pt x="12" y="150"/>
                  </a:lnTo>
                  <a:lnTo>
                    <a:pt x="12" y="162"/>
                  </a:lnTo>
                  <a:lnTo>
                    <a:pt x="23" y="174"/>
                  </a:lnTo>
                  <a:lnTo>
                    <a:pt x="23" y="197"/>
                  </a:lnTo>
                  <a:lnTo>
                    <a:pt x="23" y="208"/>
                  </a:lnTo>
                  <a:lnTo>
                    <a:pt x="23" y="220"/>
                  </a:lnTo>
                  <a:lnTo>
                    <a:pt x="23" y="231"/>
                  </a:lnTo>
                  <a:lnTo>
                    <a:pt x="23" y="243"/>
                  </a:lnTo>
                  <a:lnTo>
                    <a:pt x="12" y="243"/>
                  </a:lnTo>
                  <a:lnTo>
                    <a:pt x="0" y="255"/>
                  </a:lnTo>
                  <a:lnTo>
                    <a:pt x="0" y="266"/>
                  </a:lnTo>
                  <a:lnTo>
                    <a:pt x="12" y="278"/>
                  </a:lnTo>
                  <a:lnTo>
                    <a:pt x="23" y="289"/>
                  </a:lnTo>
                  <a:lnTo>
                    <a:pt x="23" y="301"/>
                  </a:lnTo>
                  <a:lnTo>
                    <a:pt x="35" y="312"/>
                  </a:lnTo>
                  <a:lnTo>
                    <a:pt x="46" y="324"/>
                  </a:lnTo>
                  <a:lnTo>
                    <a:pt x="58" y="336"/>
                  </a:lnTo>
                  <a:lnTo>
                    <a:pt x="58" y="347"/>
                  </a:lnTo>
                  <a:lnTo>
                    <a:pt x="58" y="359"/>
                  </a:lnTo>
                  <a:lnTo>
                    <a:pt x="69" y="370"/>
                  </a:lnTo>
                  <a:lnTo>
                    <a:pt x="69" y="382"/>
                  </a:lnTo>
                  <a:lnTo>
                    <a:pt x="81" y="394"/>
                  </a:lnTo>
                  <a:lnTo>
                    <a:pt x="93" y="394"/>
                  </a:lnTo>
                  <a:lnTo>
                    <a:pt x="93" y="382"/>
                  </a:lnTo>
                  <a:lnTo>
                    <a:pt x="116" y="370"/>
                  </a:lnTo>
                  <a:lnTo>
                    <a:pt x="127" y="359"/>
                  </a:lnTo>
                  <a:lnTo>
                    <a:pt x="139" y="359"/>
                  </a:lnTo>
                  <a:lnTo>
                    <a:pt x="151" y="347"/>
                  </a:lnTo>
                  <a:lnTo>
                    <a:pt x="151" y="336"/>
                  </a:lnTo>
                  <a:lnTo>
                    <a:pt x="151" y="324"/>
                  </a:lnTo>
                  <a:lnTo>
                    <a:pt x="162" y="312"/>
                  </a:lnTo>
                  <a:lnTo>
                    <a:pt x="162" y="301"/>
                  </a:lnTo>
                  <a:lnTo>
                    <a:pt x="162" y="289"/>
                  </a:lnTo>
                  <a:lnTo>
                    <a:pt x="162" y="278"/>
                  </a:lnTo>
                  <a:lnTo>
                    <a:pt x="162" y="266"/>
                  </a:lnTo>
                  <a:lnTo>
                    <a:pt x="162" y="255"/>
                  </a:lnTo>
                  <a:lnTo>
                    <a:pt x="162" y="243"/>
                  </a:lnTo>
                  <a:lnTo>
                    <a:pt x="162" y="231"/>
                  </a:lnTo>
                  <a:lnTo>
                    <a:pt x="185" y="231"/>
                  </a:lnTo>
                  <a:lnTo>
                    <a:pt x="197" y="231"/>
                  </a:lnTo>
                  <a:lnTo>
                    <a:pt x="208" y="231"/>
                  </a:lnTo>
                  <a:lnTo>
                    <a:pt x="220" y="231"/>
                  </a:lnTo>
                  <a:lnTo>
                    <a:pt x="220" y="220"/>
                  </a:lnTo>
                  <a:lnTo>
                    <a:pt x="232" y="220"/>
                  </a:lnTo>
                  <a:lnTo>
                    <a:pt x="243" y="220"/>
                  </a:lnTo>
                  <a:lnTo>
                    <a:pt x="266" y="231"/>
                  </a:lnTo>
                  <a:lnTo>
                    <a:pt x="266" y="197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65" name="Freeform 61"/>
            <p:cNvSpPr>
              <a:spLocks/>
            </p:cNvSpPr>
            <p:nvPr/>
          </p:nvSpPr>
          <p:spPr bwMode="auto">
            <a:xfrm>
              <a:off x="3463" y="2725"/>
              <a:ext cx="185" cy="150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0" y="81"/>
                </a:cxn>
                <a:cxn ang="0">
                  <a:pos x="12" y="69"/>
                </a:cxn>
                <a:cxn ang="0">
                  <a:pos x="12" y="58"/>
                </a:cxn>
                <a:cxn ang="0">
                  <a:pos x="12" y="46"/>
                </a:cxn>
                <a:cxn ang="0">
                  <a:pos x="12" y="35"/>
                </a:cxn>
                <a:cxn ang="0">
                  <a:pos x="0" y="23"/>
                </a:cxn>
                <a:cxn ang="0">
                  <a:pos x="0" y="11"/>
                </a:cxn>
                <a:cxn ang="0">
                  <a:pos x="12" y="11"/>
                </a:cxn>
                <a:cxn ang="0">
                  <a:pos x="23" y="11"/>
                </a:cxn>
                <a:cxn ang="0">
                  <a:pos x="35" y="11"/>
                </a:cxn>
                <a:cxn ang="0">
                  <a:pos x="46" y="11"/>
                </a:cxn>
                <a:cxn ang="0">
                  <a:pos x="58" y="0"/>
                </a:cxn>
                <a:cxn ang="0">
                  <a:pos x="70" y="0"/>
                </a:cxn>
                <a:cxn ang="0">
                  <a:pos x="93" y="0"/>
                </a:cxn>
                <a:cxn ang="0">
                  <a:pos x="104" y="0"/>
                </a:cxn>
                <a:cxn ang="0">
                  <a:pos x="127" y="11"/>
                </a:cxn>
                <a:cxn ang="0">
                  <a:pos x="139" y="11"/>
                </a:cxn>
                <a:cxn ang="0">
                  <a:pos x="151" y="11"/>
                </a:cxn>
                <a:cxn ang="0">
                  <a:pos x="151" y="23"/>
                </a:cxn>
                <a:cxn ang="0">
                  <a:pos x="185" y="35"/>
                </a:cxn>
                <a:cxn ang="0">
                  <a:pos x="185" y="46"/>
                </a:cxn>
                <a:cxn ang="0">
                  <a:pos x="185" y="58"/>
                </a:cxn>
                <a:cxn ang="0">
                  <a:pos x="185" y="69"/>
                </a:cxn>
                <a:cxn ang="0">
                  <a:pos x="174" y="69"/>
                </a:cxn>
                <a:cxn ang="0">
                  <a:pos x="174" y="81"/>
                </a:cxn>
                <a:cxn ang="0">
                  <a:pos x="162" y="81"/>
                </a:cxn>
                <a:cxn ang="0">
                  <a:pos x="162" y="92"/>
                </a:cxn>
                <a:cxn ang="0">
                  <a:pos x="151" y="92"/>
                </a:cxn>
                <a:cxn ang="0">
                  <a:pos x="139" y="92"/>
                </a:cxn>
                <a:cxn ang="0">
                  <a:pos x="127" y="104"/>
                </a:cxn>
                <a:cxn ang="0">
                  <a:pos x="116" y="104"/>
                </a:cxn>
                <a:cxn ang="0">
                  <a:pos x="104" y="104"/>
                </a:cxn>
                <a:cxn ang="0">
                  <a:pos x="93" y="116"/>
                </a:cxn>
                <a:cxn ang="0">
                  <a:pos x="93" y="127"/>
                </a:cxn>
                <a:cxn ang="0">
                  <a:pos x="81" y="139"/>
                </a:cxn>
                <a:cxn ang="0">
                  <a:pos x="70" y="139"/>
                </a:cxn>
                <a:cxn ang="0">
                  <a:pos x="70" y="150"/>
                </a:cxn>
                <a:cxn ang="0">
                  <a:pos x="58" y="139"/>
                </a:cxn>
                <a:cxn ang="0">
                  <a:pos x="46" y="116"/>
                </a:cxn>
                <a:cxn ang="0">
                  <a:pos x="35" y="104"/>
                </a:cxn>
                <a:cxn ang="0">
                  <a:pos x="35" y="92"/>
                </a:cxn>
                <a:cxn ang="0">
                  <a:pos x="12" y="92"/>
                </a:cxn>
                <a:cxn ang="0">
                  <a:pos x="0" y="92"/>
                </a:cxn>
              </a:cxnLst>
              <a:rect l="0" t="0" r="r" b="b"/>
              <a:pathLst>
                <a:path w="185" h="150">
                  <a:moveTo>
                    <a:pt x="0" y="92"/>
                  </a:moveTo>
                  <a:lnTo>
                    <a:pt x="0" y="81"/>
                  </a:lnTo>
                  <a:lnTo>
                    <a:pt x="12" y="69"/>
                  </a:lnTo>
                  <a:lnTo>
                    <a:pt x="12" y="58"/>
                  </a:lnTo>
                  <a:lnTo>
                    <a:pt x="12" y="46"/>
                  </a:lnTo>
                  <a:lnTo>
                    <a:pt x="12" y="35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12" y="11"/>
                  </a:lnTo>
                  <a:lnTo>
                    <a:pt x="23" y="11"/>
                  </a:lnTo>
                  <a:lnTo>
                    <a:pt x="35" y="11"/>
                  </a:lnTo>
                  <a:lnTo>
                    <a:pt x="46" y="11"/>
                  </a:lnTo>
                  <a:lnTo>
                    <a:pt x="58" y="0"/>
                  </a:lnTo>
                  <a:lnTo>
                    <a:pt x="70" y="0"/>
                  </a:lnTo>
                  <a:lnTo>
                    <a:pt x="93" y="0"/>
                  </a:lnTo>
                  <a:lnTo>
                    <a:pt x="104" y="0"/>
                  </a:lnTo>
                  <a:lnTo>
                    <a:pt x="127" y="11"/>
                  </a:lnTo>
                  <a:lnTo>
                    <a:pt x="139" y="11"/>
                  </a:lnTo>
                  <a:lnTo>
                    <a:pt x="151" y="11"/>
                  </a:lnTo>
                  <a:lnTo>
                    <a:pt x="151" y="23"/>
                  </a:lnTo>
                  <a:lnTo>
                    <a:pt x="185" y="35"/>
                  </a:lnTo>
                  <a:lnTo>
                    <a:pt x="185" y="46"/>
                  </a:lnTo>
                  <a:lnTo>
                    <a:pt x="185" y="58"/>
                  </a:lnTo>
                  <a:lnTo>
                    <a:pt x="185" y="69"/>
                  </a:lnTo>
                  <a:lnTo>
                    <a:pt x="174" y="69"/>
                  </a:lnTo>
                  <a:lnTo>
                    <a:pt x="174" y="81"/>
                  </a:lnTo>
                  <a:lnTo>
                    <a:pt x="162" y="81"/>
                  </a:lnTo>
                  <a:lnTo>
                    <a:pt x="162" y="92"/>
                  </a:lnTo>
                  <a:lnTo>
                    <a:pt x="151" y="92"/>
                  </a:lnTo>
                  <a:lnTo>
                    <a:pt x="139" y="92"/>
                  </a:lnTo>
                  <a:lnTo>
                    <a:pt x="127" y="104"/>
                  </a:lnTo>
                  <a:lnTo>
                    <a:pt x="116" y="104"/>
                  </a:lnTo>
                  <a:lnTo>
                    <a:pt x="104" y="104"/>
                  </a:lnTo>
                  <a:lnTo>
                    <a:pt x="93" y="116"/>
                  </a:lnTo>
                  <a:lnTo>
                    <a:pt x="93" y="127"/>
                  </a:lnTo>
                  <a:lnTo>
                    <a:pt x="81" y="139"/>
                  </a:lnTo>
                  <a:lnTo>
                    <a:pt x="70" y="139"/>
                  </a:lnTo>
                  <a:lnTo>
                    <a:pt x="70" y="150"/>
                  </a:lnTo>
                  <a:lnTo>
                    <a:pt x="58" y="139"/>
                  </a:lnTo>
                  <a:lnTo>
                    <a:pt x="46" y="116"/>
                  </a:lnTo>
                  <a:lnTo>
                    <a:pt x="35" y="104"/>
                  </a:lnTo>
                  <a:lnTo>
                    <a:pt x="35" y="92"/>
                  </a:lnTo>
                  <a:lnTo>
                    <a:pt x="12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66" name="Freeform 62"/>
            <p:cNvSpPr>
              <a:spLocks/>
            </p:cNvSpPr>
            <p:nvPr/>
          </p:nvSpPr>
          <p:spPr bwMode="auto">
            <a:xfrm>
              <a:off x="3081" y="2447"/>
              <a:ext cx="151" cy="303"/>
            </a:xfrm>
            <a:custGeom>
              <a:avLst/>
              <a:gdLst/>
              <a:ahLst/>
              <a:cxnLst>
                <a:cxn ang="0">
                  <a:pos x="104" y="127"/>
                </a:cxn>
                <a:cxn ang="0">
                  <a:pos x="104" y="150"/>
                </a:cxn>
                <a:cxn ang="0">
                  <a:pos x="93" y="174"/>
                </a:cxn>
                <a:cxn ang="0">
                  <a:pos x="104" y="197"/>
                </a:cxn>
                <a:cxn ang="0">
                  <a:pos x="93" y="232"/>
                </a:cxn>
                <a:cxn ang="0">
                  <a:pos x="104" y="266"/>
                </a:cxn>
                <a:cxn ang="0">
                  <a:pos x="104" y="289"/>
                </a:cxn>
                <a:cxn ang="0">
                  <a:pos x="93" y="301"/>
                </a:cxn>
                <a:cxn ang="0">
                  <a:pos x="70" y="289"/>
                </a:cxn>
                <a:cxn ang="0">
                  <a:pos x="46" y="289"/>
                </a:cxn>
                <a:cxn ang="0">
                  <a:pos x="23" y="289"/>
                </a:cxn>
                <a:cxn ang="0">
                  <a:pos x="12" y="278"/>
                </a:cxn>
                <a:cxn ang="0">
                  <a:pos x="12" y="266"/>
                </a:cxn>
                <a:cxn ang="0">
                  <a:pos x="23" y="243"/>
                </a:cxn>
                <a:cxn ang="0">
                  <a:pos x="35" y="220"/>
                </a:cxn>
                <a:cxn ang="0">
                  <a:pos x="58" y="197"/>
                </a:cxn>
                <a:cxn ang="0">
                  <a:pos x="70" y="150"/>
                </a:cxn>
                <a:cxn ang="0">
                  <a:pos x="58" y="104"/>
                </a:cxn>
                <a:cxn ang="0">
                  <a:pos x="58" y="81"/>
                </a:cxn>
                <a:cxn ang="0">
                  <a:pos x="46" y="69"/>
                </a:cxn>
                <a:cxn ang="0">
                  <a:pos x="58" y="58"/>
                </a:cxn>
                <a:cxn ang="0">
                  <a:pos x="70" y="35"/>
                </a:cxn>
                <a:cxn ang="0">
                  <a:pos x="104" y="23"/>
                </a:cxn>
                <a:cxn ang="0">
                  <a:pos x="116" y="12"/>
                </a:cxn>
                <a:cxn ang="0">
                  <a:pos x="139" y="0"/>
                </a:cxn>
                <a:cxn ang="0">
                  <a:pos x="151" y="12"/>
                </a:cxn>
                <a:cxn ang="0">
                  <a:pos x="139" y="35"/>
                </a:cxn>
                <a:cxn ang="0">
                  <a:pos x="127" y="58"/>
                </a:cxn>
                <a:cxn ang="0">
                  <a:pos x="104" y="58"/>
                </a:cxn>
                <a:cxn ang="0">
                  <a:pos x="93" y="69"/>
                </a:cxn>
                <a:cxn ang="0">
                  <a:pos x="93" y="93"/>
                </a:cxn>
                <a:cxn ang="0">
                  <a:pos x="104" y="93"/>
                </a:cxn>
                <a:cxn ang="0">
                  <a:pos x="116" y="93"/>
                </a:cxn>
                <a:cxn ang="0">
                  <a:pos x="116" y="116"/>
                </a:cxn>
              </a:cxnLst>
              <a:rect l="0" t="0" r="r" b="b"/>
              <a:pathLst>
                <a:path w="151" h="301">
                  <a:moveTo>
                    <a:pt x="116" y="116"/>
                  </a:moveTo>
                  <a:lnTo>
                    <a:pt x="104" y="127"/>
                  </a:lnTo>
                  <a:lnTo>
                    <a:pt x="104" y="139"/>
                  </a:lnTo>
                  <a:lnTo>
                    <a:pt x="104" y="150"/>
                  </a:lnTo>
                  <a:lnTo>
                    <a:pt x="93" y="150"/>
                  </a:lnTo>
                  <a:lnTo>
                    <a:pt x="93" y="174"/>
                  </a:lnTo>
                  <a:lnTo>
                    <a:pt x="93" y="185"/>
                  </a:lnTo>
                  <a:lnTo>
                    <a:pt x="104" y="197"/>
                  </a:lnTo>
                  <a:lnTo>
                    <a:pt x="104" y="208"/>
                  </a:lnTo>
                  <a:lnTo>
                    <a:pt x="93" y="232"/>
                  </a:lnTo>
                  <a:lnTo>
                    <a:pt x="104" y="255"/>
                  </a:lnTo>
                  <a:lnTo>
                    <a:pt x="104" y="266"/>
                  </a:lnTo>
                  <a:lnTo>
                    <a:pt x="104" y="278"/>
                  </a:lnTo>
                  <a:lnTo>
                    <a:pt x="104" y="289"/>
                  </a:lnTo>
                  <a:lnTo>
                    <a:pt x="104" y="301"/>
                  </a:lnTo>
                  <a:lnTo>
                    <a:pt x="93" y="301"/>
                  </a:lnTo>
                  <a:lnTo>
                    <a:pt x="93" y="289"/>
                  </a:lnTo>
                  <a:lnTo>
                    <a:pt x="70" y="289"/>
                  </a:lnTo>
                  <a:lnTo>
                    <a:pt x="58" y="301"/>
                  </a:lnTo>
                  <a:lnTo>
                    <a:pt x="46" y="289"/>
                  </a:lnTo>
                  <a:lnTo>
                    <a:pt x="35" y="289"/>
                  </a:lnTo>
                  <a:lnTo>
                    <a:pt x="23" y="289"/>
                  </a:lnTo>
                  <a:lnTo>
                    <a:pt x="12" y="289"/>
                  </a:lnTo>
                  <a:lnTo>
                    <a:pt x="12" y="278"/>
                  </a:lnTo>
                  <a:lnTo>
                    <a:pt x="0" y="266"/>
                  </a:lnTo>
                  <a:lnTo>
                    <a:pt x="12" y="266"/>
                  </a:lnTo>
                  <a:lnTo>
                    <a:pt x="12" y="255"/>
                  </a:lnTo>
                  <a:lnTo>
                    <a:pt x="23" y="243"/>
                  </a:lnTo>
                  <a:lnTo>
                    <a:pt x="35" y="232"/>
                  </a:lnTo>
                  <a:lnTo>
                    <a:pt x="35" y="220"/>
                  </a:lnTo>
                  <a:lnTo>
                    <a:pt x="35" y="208"/>
                  </a:lnTo>
                  <a:lnTo>
                    <a:pt x="58" y="197"/>
                  </a:lnTo>
                  <a:lnTo>
                    <a:pt x="58" y="174"/>
                  </a:lnTo>
                  <a:lnTo>
                    <a:pt x="70" y="150"/>
                  </a:lnTo>
                  <a:lnTo>
                    <a:pt x="70" y="116"/>
                  </a:lnTo>
                  <a:lnTo>
                    <a:pt x="58" y="104"/>
                  </a:lnTo>
                  <a:lnTo>
                    <a:pt x="58" y="93"/>
                  </a:lnTo>
                  <a:lnTo>
                    <a:pt x="58" y="81"/>
                  </a:lnTo>
                  <a:lnTo>
                    <a:pt x="46" y="81"/>
                  </a:lnTo>
                  <a:lnTo>
                    <a:pt x="46" y="69"/>
                  </a:lnTo>
                  <a:lnTo>
                    <a:pt x="58" y="69"/>
                  </a:lnTo>
                  <a:lnTo>
                    <a:pt x="58" y="58"/>
                  </a:lnTo>
                  <a:lnTo>
                    <a:pt x="58" y="46"/>
                  </a:lnTo>
                  <a:lnTo>
                    <a:pt x="70" y="35"/>
                  </a:lnTo>
                  <a:lnTo>
                    <a:pt x="81" y="35"/>
                  </a:lnTo>
                  <a:lnTo>
                    <a:pt x="104" y="23"/>
                  </a:lnTo>
                  <a:lnTo>
                    <a:pt x="104" y="12"/>
                  </a:lnTo>
                  <a:lnTo>
                    <a:pt x="116" y="12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1" y="0"/>
                  </a:lnTo>
                  <a:lnTo>
                    <a:pt x="151" y="12"/>
                  </a:lnTo>
                  <a:lnTo>
                    <a:pt x="139" y="23"/>
                  </a:lnTo>
                  <a:lnTo>
                    <a:pt x="139" y="35"/>
                  </a:lnTo>
                  <a:lnTo>
                    <a:pt x="139" y="46"/>
                  </a:lnTo>
                  <a:lnTo>
                    <a:pt x="127" y="58"/>
                  </a:lnTo>
                  <a:lnTo>
                    <a:pt x="116" y="58"/>
                  </a:lnTo>
                  <a:lnTo>
                    <a:pt x="104" y="58"/>
                  </a:lnTo>
                  <a:lnTo>
                    <a:pt x="104" y="69"/>
                  </a:lnTo>
                  <a:lnTo>
                    <a:pt x="93" y="69"/>
                  </a:lnTo>
                  <a:lnTo>
                    <a:pt x="93" y="81"/>
                  </a:lnTo>
                  <a:lnTo>
                    <a:pt x="93" y="93"/>
                  </a:lnTo>
                  <a:lnTo>
                    <a:pt x="93" y="104"/>
                  </a:lnTo>
                  <a:lnTo>
                    <a:pt x="104" y="93"/>
                  </a:lnTo>
                  <a:lnTo>
                    <a:pt x="116" y="81"/>
                  </a:lnTo>
                  <a:lnTo>
                    <a:pt x="116" y="93"/>
                  </a:lnTo>
                  <a:lnTo>
                    <a:pt x="116" y="104"/>
                  </a:lnTo>
                  <a:lnTo>
                    <a:pt x="116" y="116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67" name="Freeform 63"/>
            <p:cNvSpPr>
              <a:spLocks/>
            </p:cNvSpPr>
            <p:nvPr/>
          </p:nvSpPr>
          <p:spPr bwMode="auto">
            <a:xfrm>
              <a:off x="3174" y="2516"/>
              <a:ext cx="23" cy="1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23" y="0"/>
                </a:cxn>
                <a:cxn ang="0">
                  <a:pos x="23" y="12"/>
                </a:cxn>
                <a:cxn ang="0">
                  <a:pos x="11" y="12"/>
                </a:cxn>
                <a:cxn ang="0">
                  <a:pos x="0" y="12"/>
                </a:cxn>
              </a:cxnLst>
              <a:rect l="0" t="0" r="r" b="b"/>
              <a:pathLst>
                <a:path w="23" h="12">
                  <a:moveTo>
                    <a:pt x="0" y="1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23" y="0"/>
                  </a:lnTo>
                  <a:lnTo>
                    <a:pt x="23" y="12"/>
                  </a:lnTo>
                  <a:lnTo>
                    <a:pt x="11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17478" name="Group 64"/>
            <p:cNvGrpSpPr>
              <a:grpSpLocks/>
            </p:cNvGrpSpPr>
            <p:nvPr/>
          </p:nvGrpSpPr>
          <p:grpSpPr bwMode="auto">
            <a:xfrm>
              <a:off x="2734" y="2829"/>
              <a:ext cx="532" cy="452"/>
              <a:chOff x="2734" y="2829"/>
              <a:chExt cx="532" cy="452"/>
            </a:xfrm>
          </p:grpSpPr>
          <p:grpSp>
            <p:nvGrpSpPr>
              <p:cNvPr id="17525" name="Group 65"/>
              <p:cNvGrpSpPr>
                <a:grpSpLocks/>
              </p:cNvGrpSpPr>
              <p:nvPr/>
            </p:nvGrpSpPr>
            <p:grpSpPr bwMode="auto">
              <a:xfrm>
                <a:off x="2734" y="2864"/>
                <a:ext cx="231" cy="301"/>
                <a:chOff x="2734" y="2864"/>
                <a:chExt cx="231" cy="301"/>
              </a:xfrm>
            </p:grpSpPr>
            <p:sp>
              <p:nvSpPr>
                <p:cNvPr id="1403970" name="Freeform 66"/>
                <p:cNvSpPr>
                  <a:spLocks/>
                </p:cNvSpPr>
                <p:nvPr/>
              </p:nvSpPr>
              <p:spPr bwMode="auto">
                <a:xfrm>
                  <a:off x="2838" y="3072"/>
                  <a:ext cx="58" cy="93"/>
                </a:xfrm>
                <a:custGeom>
                  <a:avLst/>
                  <a:gdLst/>
                  <a:ahLst/>
                  <a:cxnLst>
                    <a:cxn ang="0">
                      <a:pos x="46" y="0"/>
                    </a:cxn>
                    <a:cxn ang="0">
                      <a:pos x="35" y="0"/>
                    </a:cxn>
                    <a:cxn ang="0">
                      <a:pos x="35" y="12"/>
                    </a:cxn>
                    <a:cxn ang="0">
                      <a:pos x="23" y="23"/>
                    </a:cxn>
                    <a:cxn ang="0">
                      <a:pos x="23" y="35"/>
                    </a:cxn>
                    <a:cxn ang="0">
                      <a:pos x="11" y="35"/>
                    </a:cxn>
                    <a:cxn ang="0">
                      <a:pos x="11" y="47"/>
                    </a:cxn>
                    <a:cxn ang="0">
                      <a:pos x="11" y="58"/>
                    </a:cxn>
                    <a:cxn ang="0">
                      <a:pos x="11" y="70"/>
                    </a:cxn>
                    <a:cxn ang="0">
                      <a:pos x="0" y="70"/>
                    </a:cxn>
                    <a:cxn ang="0">
                      <a:pos x="11" y="81"/>
                    </a:cxn>
                    <a:cxn ang="0">
                      <a:pos x="23" y="93"/>
                    </a:cxn>
                    <a:cxn ang="0">
                      <a:pos x="23" y="81"/>
                    </a:cxn>
                    <a:cxn ang="0">
                      <a:pos x="35" y="70"/>
                    </a:cxn>
                    <a:cxn ang="0">
                      <a:pos x="46" y="70"/>
                    </a:cxn>
                    <a:cxn ang="0">
                      <a:pos x="58" y="70"/>
                    </a:cxn>
                    <a:cxn ang="0">
                      <a:pos x="46" y="58"/>
                    </a:cxn>
                    <a:cxn ang="0">
                      <a:pos x="35" y="47"/>
                    </a:cxn>
                    <a:cxn ang="0">
                      <a:pos x="46" y="35"/>
                    </a:cxn>
                    <a:cxn ang="0">
                      <a:pos x="46" y="23"/>
                    </a:cxn>
                    <a:cxn ang="0">
                      <a:pos x="58" y="12"/>
                    </a:cxn>
                    <a:cxn ang="0">
                      <a:pos x="58" y="0"/>
                    </a:cxn>
                    <a:cxn ang="0">
                      <a:pos x="46" y="0"/>
                    </a:cxn>
                  </a:cxnLst>
                  <a:rect l="0" t="0" r="r" b="b"/>
                  <a:pathLst>
                    <a:path w="58" h="93">
                      <a:moveTo>
                        <a:pt x="46" y="0"/>
                      </a:moveTo>
                      <a:lnTo>
                        <a:pt x="35" y="0"/>
                      </a:lnTo>
                      <a:lnTo>
                        <a:pt x="35" y="12"/>
                      </a:lnTo>
                      <a:lnTo>
                        <a:pt x="23" y="23"/>
                      </a:lnTo>
                      <a:lnTo>
                        <a:pt x="23" y="35"/>
                      </a:lnTo>
                      <a:lnTo>
                        <a:pt x="11" y="35"/>
                      </a:lnTo>
                      <a:lnTo>
                        <a:pt x="11" y="47"/>
                      </a:lnTo>
                      <a:lnTo>
                        <a:pt x="11" y="58"/>
                      </a:lnTo>
                      <a:lnTo>
                        <a:pt x="11" y="70"/>
                      </a:lnTo>
                      <a:lnTo>
                        <a:pt x="0" y="70"/>
                      </a:lnTo>
                      <a:lnTo>
                        <a:pt x="11" y="81"/>
                      </a:lnTo>
                      <a:lnTo>
                        <a:pt x="23" y="93"/>
                      </a:lnTo>
                      <a:lnTo>
                        <a:pt x="23" y="81"/>
                      </a:lnTo>
                      <a:lnTo>
                        <a:pt x="35" y="70"/>
                      </a:lnTo>
                      <a:lnTo>
                        <a:pt x="46" y="70"/>
                      </a:lnTo>
                      <a:lnTo>
                        <a:pt x="58" y="70"/>
                      </a:lnTo>
                      <a:lnTo>
                        <a:pt x="46" y="58"/>
                      </a:lnTo>
                      <a:lnTo>
                        <a:pt x="35" y="47"/>
                      </a:lnTo>
                      <a:lnTo>
                        <a:pt x="46" y="35"/>
                      </a:lnTo>
                      <a:lnTo>
                        <a:pt x="46" y="23"/>
                      </a:lnTo>
                      <a:lnTo>
                        <a:pt x="58" y="12"/>
                      </a:lnTo>
                      <a:lnTo>
                        <a:pt x="58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 w="3175" cmpd="sng">
                  <a:solidFill>
                    <a:srgbClr val="69AAFB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ja-JP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403971" name="Freeform 67"/>
                <p:cNvSpPr>
                  <a:spLocks/>
                </p:cNvSpPr>
                <p:nvPr/>
              </p:nvSpPr>
              <p:spPr bwMode="auto">
                <a:xfrm>
                  <a:off x="2734" y="2864"/>
                  <a:ext cx="231" cy="208"/>
                </a:xfrm>
                <a:custGeom>
                  <a:avLst/>
                  <a:gdLst/>
                  <a:ahLst/>
                  <a:cxnLst>
                    <a:cxn ang="0">
                      <a:pos x="231" y="162"/>
                    </a:cxn>
                    <a:cxn ang="0">
                      <a:pos x="220" y="139"/>
                    </a:cxn>
                    <a:cxn ang="0">
                      <a:pos x="208" y="116"/>
                    </a:cxn>
                    <a:cxn ang="0">
                      <a:pos x="197" y="104"/>
                    </a:cxn>
                    <a:cxn ang="0">
                      <a:pos x="185" y="92"/>
                    </a:cxn>
                    <a:cxn ang="0">
                      <a:pos x="162" y="81"/>
                    </a:cxn>
                    <a:cxn ang="0">
                      <a:pos x="139" y="69"/>
                    </a:cxn>
                    <a:cxn ang="0">
                      <a:pos x="115" y="58"/>
                    </a:cxn>
                    <a:cxn ang="0">
                      <a:pos x="127" y="35"/>
                    </a:cxn>
                    <a:cxn ang="0">
                      <a:pos x="139" y="11"/>
                    </a:cxn>
                    <a:cxn ang="0">
                      <a:pos x="104" y="11"/>
                    </a:cxn>
                    <a:cxn ang="0">
                      <a:pos x="92" y="0"/>
                    </a:cxn>
                    <a:cxn ang="0">
                      <a:pos x="69" y="0"/>
                    </a:cxn>
                    <a:cxn ang="0">
                      <a:pos x="34" y="0"/>
                    </a:cxn>
                    <a:cxn ang="0">
                      <a:pos x="11" y="11"/>
                    </a:cxn>
                    <a:cxn ang="0">
                      <a:pos x="23" y="46"/>
                    </a:cxn>
                    <a:cxn ang="0">
                      <a:pos x="34" y="69"/>
                    </a:cxn>
                    <a:cxn ang="0">
                      <a:pos x="23" y="81"/>
                    </a:cxn>
                    <a:cxn ang="0">
                      <a:pos x="23" y="104"/>
                    </a:cxn>
                    <a:cxn ang="0">
                      <a:pos x="11" y="127"/>
                    </a:cxn>
                    <a:cxn ang="0">
                      <a:pos x="0" y="162"/>
                    </a:cxn>
                    <a:cxn ang="0">
                      <a:pos x="11" y="173"/>
                    </a:cxn>
                    <a:cxn ang="0">
                      <a:pos x="23" y="197"/>
                    </a:cxn>
                    <a:cxn ang="0">
                      <a:pos x="46" y="185"/>
                    </a:cxn>
                    <a:cxn ang="0">
                      <a:pos x="69" y="185"/>
                    </a:cxn>
                    <a:cxn ang="0">
                      <a:pos x="92" y="185"/>
                    </a:cxn>
                    <a:cxn ang="0">
                      <a:pos x="115" y="185"/>
                    </a:cxn>
                    <a:cxn ang="0">
                      <a:pos x="139" y="197"/>
                    </a:cxn>
                    <a:cxn ang="0">
                      <a:pos x="150" y="208"/>
                    </a:cxn>
                    <a:cxn ang="0">
                      <a:pos x="185" y="208"/>
                    </a:cxn>
                    <a:cxn ang="0">
                      <a:pos x="208" y="197"/>
                    </a:cxn>
                    <a:cxn ang="0">
                      <a:pos x="220" y="185"/>
                    </a:cxn>
                  </a:cxnLst>
                  <a:rect l="0" t="0" r="r" b="b"/>
                  <a:pathLst>
                    <a:path w="231" h="208">
                      <a:moveTo>
                        <a:pt x="220" y="173"/>
                      </a:moveTo>
                      <a:lnTo>
                        <a:pt x="231" y="162"/>
                      </a:lnTo>
                      <a:lnTo>
                        <a:pt x="231" y="150"/>
                      </a:lnTo>
                      <a:lnTo>
                        <a:pt x="220" y="139"/>
                      </a:lnTo>
                      <a:lnTo>
                        <a:pt x="208" y="127"/>
                      </a:lnTo>
                      <a:lnTo>
                        <a:pt x="208" y="116"/>
                      </a:lnTo>
                      <a:lnTo>
                        <a:pt x="208" y="104"/>
                      </a:lnTo>
                      <a:lnTo>
                        <a:pt x="197" y="104"/>
                      </a:lnTo>
                      <a:lnTo>
                        <a:pt x="197" y="92"/>
                      </a:lnTo>
                      <a:lnTo>
                        <a:pt x="185" y="92"/>
                      </a:lnTo>
                      <a:lnTo>
                        <a:pt x="173" y="92"/>
                      </a:lnTo>
                      <a:lnTo>
                        <a:pt x="162" y="81"/>
                      </a:lnTo>
                      <a:lnTo>
                        <a:pt x="150" y="69"/>
                      </a:lnTo>
                      <a:lnTo>
                        <a:pt x="139" y="69"/>
                      </a:lnTo>
                      <a:lnTo>
                        <a:pt x="127" y="69"/>
                      </a:lnTo>
                      <a:lnTo>
                        <a:pt x="115" y="58"/>
                      </a:lnTo>
                      <a:lnTo>
                        <a:pt x="127" y="46"/>
                      </a:lnTo>
                      <a:lnTo>
                        <a:pt x="127" y="35"/>
                      </a:lnTo>
                      <a:lnTo>
                        <a:pt x="139" y="23"/>
                      </a:lnTo>
                      <a:lnTo>
                        <a:pt x="139" y="11"/>
                      </a:lnTo>
                      <a:lnTo>
                        <a:pt x="127" y="11"/>
                      </a:lnTo>
                      <a:lnTo>
                        <a:pt x="104" y="11"/>
                      </a:lnTo>
                      <a:lnTo>
                        <a:pt x="92" y="11"/>
                      </a:lnTo>
                      <a:lnTo>
                        <a:pt x="92" y="0"/>
                      </a:lnTo>
                      <a:lnTo>
                        <a:pt x="81" y="0"/>
                      </a:lnTo>
                      <a:lnTo>
                        <a:pt x="69" y="0"/>
                      </a:lnTo>
                      <a:lnTo>
                        <a:pt x="58" y="0"/>
                      </a:lnTo>
                      <a:lnTo>
                        <a:pt x="34" y="0"/>
                      </a:lnTo>
                      <a:lnTo>
                        <a:pt x="23" y="0"/>
                      </a:lnTo>
                      <a:lnTo>
                        <a:pt x="11" y="11"/>
                      </a:lnTo>
                      <a:lnTo>
                        <a:pt x="11" y="23"/>
                      </a:lnTo>
                      <a:lnTo>
                        <a:pt x="23" y="46"/>
                      </a:lnTo>
                      <a:lnTo>
                        <a:pt x="34" y="58"/>
                      </a:lnTo>
                      <a:lnTo>
                        <a:pt x="34" y="69"/>
                      </a:lnTo>
                      <a:lnTo>
                        <a:pt x="34" y="81"/>
                      </a:lnTo>
                      <a:lnTo>
                        <a:pt x="23" y="81"/>
                      </a:lnTo>
                      <a:lnTo>
                        <a:pt x="23" y="92"/>
                      </a:lnTo>
                      <a:lnTo>
                        <a:pt x="23" y="104"/>
                      </a:lnTo>
                      <a:lnTo>
                        <a:pt x="23" y="116"/>
                      </a:lnTo>
                      <a:lnTo>
                        <a:pt x="11" y="127"/>
                      </a:lnTo>
                      <a:lnTo>
                        <a:pt x="11" y="139"/>
                      </a:lnTo>
                      <a:lnTo>
                        <a:pt x="0" y="162"/>
                      </a:lnTo>
                      <a:lnTo>
                        <a:pt x="11" y="162"/>
                      </a:lnTo>
                      <a:lnTo>
                        <a:pt x="11" y="173"/>
                      </a:lnTo>
                      <a:lnTo>
                        <a:pt x="11" y="185"/>
                      </a:lnTo>
                      <a:lnTo>
                        <a:pt x="23" y="197"/>
                      </a:lnTo>
                      <a:lnTo>
                        <a:pt x="34" y="197"/>
                      </a:lnTo>
                      <a:lnTo>
                        <a:pt x="46" y="185"/>
                      </a:lnTo>
                      <a:lnTo>
                        <a:pt x="58" y="185"/>
                      </a:lnTo>
                      <a:lnTo>
                        <a:pt x="69" y="185"/>
                      </a:lnTo>
                      <a:lnTo>
                        <a:pt x="81" y="185"/>
                      </a:lnTo>
                      <a:lnTo>
                        <a:pt x="92" y="185"/>
                      </a:lnTo>
                      <a:lnTo>
                        <a:pt x="104" y="185"/>
                      </a:lnTo>
                      <a:lnTo>
                        <a:pt x="115" y="185"/>
                      </a:lnTo>
                      <a:lnTo>
                        <a:pt x="127" y="197"/>
                      </a:lnTo>
                      <a:lnTo>
                        <a:pt x="139" y="197"/>
                      </a:lnTo>
                      <a:lnTo>
                        <a:pt x="150" y="197"/>
                      </a:lnTo>
                      <a:lnTo>
                        <a:pt x="150" y="208"/>
                      </a:lnTo>
                      <a:lnTo>
                        <a:pt x="173" y="208"/>
                      </a:lnTo>
                      <a:lnTo>
                        <a:pt x="185" y="208"/>
                      </a:lnTo>
                      <a:lnTo>
                        <a:pt x="185" y="197"/>
                      </a:lnTo>
                      <a:lnTo>
                        <a:pt x="208" y="197"/>
                      </a:lnTo>
                      <a:lnTo>
                        <a:pt x="208" y="185"/>
                      </a:lnTo>
                      <a:lnTo>
                        <a:pt x="220" y="185"/>
                      </a:lnTo>
                      <a:lnTo>
                        <a:pt x="220" y="173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 w="3175" cmpd="sng">
                  <a:solidFill>
                    <a:srgbClr val="69AAFB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ja-JP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</p:grpSp>
          <p:sp>
            <p:nvSpPr>
              <p:cNvPr id="1403972" name="Freeform 68"/>
              <p:cNvSpPr>
                <a:spLocks/>
              </p:cNvSpPr>
              <p:nvPr/>
            </p:nvSpPr>
            <p:spPr bwMode="auto">
              <a:xfrm>
                <a:off x="2942" y="2991"/>
                <a:ext cx="93" cy="1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23" y="0"/>
                  </a:cxn>
                  <a:cxn ang="0">
                    <a:pos x="35" y="0"/>
                  </a:cxn>
                  <a:cxn ang="0">
                    <a:pos x="58" y="0"/>
                  </a:cxn>
                  <a:cxn ang="0">
                    <a:pos x="70" y="12"/>
                  </a:cxn>
                  <a:cxn ang="0">
                    <a:pos x="81" y="23"/>
                  </a:cxn>
                  <a:cxn ang="0">
                    <a:pos x="81" y="35"/>
                  </a:cxn>
                  <a:cxn ang="0">
                    <a:pos x="93" y="46"/>
                  </a:cxn>
                  <a:cxn ang="0">
                    <a:pos x="93" y="58"/>
                  </a:cxn>
                  <a:cxn ang="0">
                    <a:pos x="81" y="70"/>
                  </a:cxn>
                  <a:cxn ang="0">
                    <a:pos x="81" y="81"/>
                  </a:cxn>
                  <a:cxn ang="0">
                    <a:pos x="81" y="104"/>
                  </a:cxn>
                  <a:cxn ang="0">
                    <a:pos x="70" y="104"/>
                  </a:cxn>
                  <a:cxn ang="0">
                    <a:pos x="58" y="116"/>
                  </a:cxn>
                  <a:cxn ang="0">
                    <a:pos x="35" y="128"/>
                  </a:cxn>
                  <a:cxn ang="0">
                    <a:pos x="12" y="139"/>
                  </a:cxn>
                  <a:cxn ang="0">
                    <a:pos x="12" y="128"/>
                  </a:cxn>
                  <a:cxn ang="0">
                    <a:pos x="23" y="104"/>
                  </a:cxn>
                  <a:cxn ang="0">
                    <a:pos x="35" y="93"/>
                  </a:cxn>
                  <a:cxn ang="0">
                    <a:pos x="35" y="81"/>
                  </a:cxn>
                  <a:cxn ang="0">
                    <a:pos x="23" y="70"/>
                  </a:cxn>
                  <a:cxn ang="0">
                    <a:pos x="23" y="58"/>
                  </a:cxn>
                  <a:cxn ang="0">
                    <a:pos x="12" y="46"/>
                  </a:cxn>
                  <a:cxn ang="0">
                    <a:pos x="23" y="35"/>
                  </a:cxn>
                  <a:cxn ang="0">
                    <a:pos x="23" y="23"/>
                  </a:cxn>
                  <a:cxn ang="0">
                    <a:pos x="12" y="12"/>
                  </a:cxn>
                  <a:cxn ang="0">
                    <a:pos x="0" y="0"/>
                  </a:cxn>
                </a:cxnLst>
                <a:rect l="0" t="0" r="r" b="b"/>
                <a:pathLst>
                  <a:path w="93" h="139">
                    <a:moveTo>
                      <a:pt x="0" y="0"/>
                    </a:moveTo>
                    <a:lnTo>
                      <a:pt x="12" y="0"/>
                    </a:lnTo>
                    <a:lnTo>
                      <a:pt x="23" y="0"/>
                    </a:lnTo>
                    <a:lnTo>
                      <a:pt x="35" y="0"/>
                    </a:lnTo>
                    <a:lnTo>
                      <a:pt x="58" y="0"/>
                    </a:lnTo>
                    <a:lnTo>
                      <a:pt x="70" y="12"/>
                    </a:lnTo>
                    <a:lnTo>
                      <a:pt x="81" y="23"/>
                    </a:lnTo>
                    <a:lnTo>
                      <a:pt x="81" y="35"/>
                    </a:lnTo>
                    <a:lnTo>
                      <a:pt x="93" y="46"/>
                    </a:lnTo>
                    <a:lnTo>
                      <a:pt x="93" y="58"/>
                    </a:lnTo>
                    <a:lnTo>
                      <a:pt x="81" y="70"/>
                    </a:lnTo>
                    <a:lnTo>
                      <a:pt x="81" y="81"/>
                    </a:lnTo>
                    <a:lnTo>
                      <a:pt x="81" y="104"/>
                    </a:lnTo>
                    <a:lnTo>
                      <a:pt x="70" y="104"/>
                    </a:lnTo>
                    <a:lnTo>
                      <a:pt x="58" y="116"/>
                    </a:lnTo>
                    <a:lnTo>
                      <a:pt x="35" y="128"/>
                    </a:lnTo>
                    <a:lnTo>
                      <a:pt x="12" y="139"/>
                    </a:lnTo>
                    <a:lnTo>
                      <a:pt x="12" y="128"/>
                    </a:lnTo>
                    <a:lnTo>
                      <a:pt x="23" y="104"/>
                    </a:lnTo>
                    <a:lnTo>
                      <a:pt x="35" y="93"/>
                    </a:lnTo>
                    <a:lnTo>
                      <a:pt x="35" y="81"/>
                    </a:lnTo>
                    <a:lnTo>
                      <a:pt x="23" y="70"/>
                    </a:lnTo>
                    <a:lnTo>
                      <a:pt x="23" y="58"/>
                    </a:lnTo>
                    <a:lnTo>
                      <a:pt x="12" y="46"/>
                    </a:lnTo>
                    <a:lnTo>
                      <a:pt x="23" y="35"/>
                    </a:lnTo>
                    <a:lnTo>
                      <a:pt x="23" y="23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73" name="Freeform 69"/>
              <p:cNvSpPr>
                <a:spLocks/>
              </p:cNvSpPr>
              <p:nvPr/>
            </p:nvSpPr>
            <p:spPr bwMode="auto">
              <a:xfrm>
                <a:off x="3000" y="3026"/>
                <a:ext cx="127" cy="185"/>
              </a:xfrm>
              <a:custGeom>
                <a:avLst/>
                <a:gdLst/>
                <a:ahLst/>
                <a:cxnLst>
                  <a:cxn ang="0">
                    <a:pos x="81" y="174"/>
                  </a:cxn>
                  <a:cxn ang="0">
                    <a:pos x="93" y="162"/>
                  </a:cxn>
                  <a:cxn ang="0">
                    <a:pos x="93" y="150"/>
                  </a:cxn>
                  <a:cxn ang="0">
                    <a:pos x="104" y="150"/>
                  </a:cxn>
                  <a:cxn ang="0">
                    <a:pos x="104" y="139"/>
                  </a:cxn>
                  <a:cxn ang="0">
                    <a:pos x="116" y="139"/>
                  </a:cxn>
                  <a:cxn ang="0">
                    <a:pos x="116" y="127"/>
                  </a:cxn>
                  <a:cxn ang="0">
                    <a:pos x="127" y="116"/>
                  </a:cxn>
                  <a:cxn ang="0">
                    <a:pos x="116" y="104"/>
                  </a:cxn>
                  <a:cxn ang="0">
                    <a:pos x="116" y="93"/>
                  </a:cxn>
                  <a:cxn ang="0">
                    <a:pos x="104" y="81"/>
                  </a:cxn>
                  <a:cxn ang="0">
                    <a:pos x="104" y="69"/>
                  </a:cxn>
                  <a:cxn ang="0">
                    <a:pos x="116" y="58"/>
                  </a:cxn>
                  <a:cxn ang="0">
                    <a:pos x="127" y="46"/>
                  </a:cxn>
                  <a:cxn ang="0">
                    <a:pos x="116" y="35"/>
                  </a:cxn>
                  <a:cxn ang="0">
                    <a:pos x="104" y="35"/>
                  </a:cxn>
                  <a:cxn ang="0">
                    <a:pos x="104" y="23"/>
                  </a:cxn>
                  <a:cxn ang="0">
                    <a:pos x="104" y="11"/>
                  </a:cxn>
                  <a:cxn ang="0">
                    <a:pos x="93" y="11"/>
                  </a:cxn>
                  <a:cxn ang="0">
                    <a:pos x="93" y="0"/>
                  </a:cxn>
                  <a:cxn ang="0">
                    <a:pos x="69" y="0"/>
                  </a:cxn>
                  <a:cxn ang="0">
                    <a:pos x="58" y="0"/>
                  </a:cxn>
                  <a:cxn ang="0">
                    <a:pos x="35" y="0"/>
                  </a:cxn>
                  <a:cxn ang="0">
                    <a:pos x="23" y="11"/>
                  </a:cxn>
                  <a:cxn ang="0">
                    <a:pos x="23" y="23"/>
                  </a:cxn>
                  <a:cxn ang="0">
                    <a:pos x="12" y="35"/>
                  </a:cxn>
                  <a:cxn ang="0">
                    <a:pos x="12" y="46"/>
                  </a:cxn>
                  <a:cxn ang="0">
                    <a:pos x="12" y="69"/>
                  </a:cxn>
                  <a:cxn ang="0">
                    <a:pos x="0" y="81"/>
                  </a:cxn>
                  <a:cxn ang="0">
                    <a:pos x="12" y="81"/>
                  </a:cxn>
                  <a:cxn ang="0">
                    <a:pos x="23" y="93"/>
                  </a:cxn>
                  <a:cxn ang="0">
                    <a:pos x="23" y="104"/>
                  </a:cxn>
                  <a:cxn ang="0">
                    <a:pos x="23" y="116"/>
                  </a:cxn>
                  <a:cxn ang="0">
                    <a:pos x="23" y="127"/>
                  </a:cxn>
                  <a:cxn ang="0">
                    <a:pos x="23" y="139"/>
                  </a:cxn>
                  <a:cxn ang="0">
                    <a:pos x="23" y="150"/>
                  </a:cxn>
                  <a:cxn ang="0">
                    <a:pos x="23" y="162"/>
                  </a:cxn>
                  <a:cxn ang="0">
                    <a:pos x="23" y="174"/>
                  </a:cxn>
                  <a:cxn ang="0">
                    <a:pos x="46" y="185"/>
                  </a:cxn>
                  <a:cxn ang="0">
                    <a:pos x="58" y="174"/>
                  </a:cxn>
                  <a:cxn ang="0">
                    <a:pos x="69" y="174"/>
                  </a:cxn>
                  <a:cxn ang="0">
                    <a:pos x="81" y="174"/>
                  </a:cxn>
                </a:cxnLst>
                <a:rect l="0" t="0" r="r" b="b"/>
                <a:pathLst>
                  <a:path w="127" h="185">
                    <a:moveTo>
                      <a:pt x="81" y="174"/>
                    </a:moveTo>
                    <a:lnTo>
                      <a:pt x="93" y="162"/>
                    </a:lnTo>
                    <a:lnTo>
                      <a:pt x="93" y="150"/>
                    </a:lnTo>
                    <a:lnTo>
                      <a:pt x="104" y="150"/>
                    </a:lnTo>
                    <a:lnTo>
                      <a:pt x="104" y="139"/>
                    </a:lnTo>
                    <a:lnTo>
                      <a:pt x="116" y="139"/>
                    </a:lnTo>
                    <a:lnTo>
                      <a:pt x="116" y="127"/>
                    </a:lnTo>
                    <a:lnTo>
                      <a:pt x="127" y="116"/>
                    </a:lnTo>
                    <a:lnTo>
                      <a:pt x="116" y="104"/>
                    </a:lnTo>
                    <a:lnTo>
                      <a:pt x="116" y="93"/>
                    </a:lnTo>
                    <a:lnTo>
                      <a:pt x="104" y="81"/>
                    </a:lnTo>
                    <a:lnTo>
                      <a:pt x="104" y="69"/>
                    </a:lnTo>
                    <a:lnTo>
                      <a:pt x="116" y="58"/>
                    </a:lnTo>
                    <a:lnTo>
                      <a:pt x="127" y="46"/>
                    </a:lnTo>
                    <a:lnTo>
                      <a:pt x="116" y="35"/>
                    </a:lnTo>
                    <a:lnTo>
                      <a:pt x="104" y="35"/>
                    </a:lnTo>
                    <a:lnTo>
                      <a:pt x="104" y="23"/>
                    </a:lnTo>
                    <a:lnTo>
                      <a:pt x="104" y="11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12" y="35"/>
                    </a:lnTo>
                    <a:lnTo>
                      <a:pt x="12" y="46"/>
                    </a:lnTo>
                    <a:lnTo>
                      <a:pt x="12" y="69"/>
                    </a:lnTo>
                    <a:lnTo>
                      <a:pt x="0" y="81"/>
                    </a:lnTo>
                    <a:lnTo>
                      <a:pt x="12" y="81"/>
                    </a:lnTo>
                    <a:lnTo>
                      <a:pt x="23" y="93"/>
                    </a:lnTo>
                    <a:lnTo>
                      <a:pt x="23" y="104"/>
                    </a:lnTo>
                    <a:lnTo>
                      <a:pt x="23" y="116"/>
                    </a:lnTo>
                    <a:lnTo>
                      <a:pt x="23" y="127"/>
                    </a:lnTo>
                    <a:lnTo>
                      <a:pt x="23" y="139"/>
                    </a:lnTo>
                    <a:lnTo>
                      <a:pt x="23" y="150"/>
                    </a:lnTo>
                    <a:lnTo>
                      <a:pt x="23" y="162"/>
                    </a:lnTo>
                    <a:lnTo>
                      <a:pt x="23" y="174"/>
                    </a:lnTo>
                    <a:lnTo>
                      <a:pt x="46" y="185"/>
                    </a:lnTo>
                    <a:lnTo>
                      <a:pt x="58" y="174"/>
                    </a:lnTo>
                    <a:lnTo>
                      <a:pt x="69" y="174"/>
                    </a:lnTo>
                    <a:lnTo>
                      <a:pt x="81" y="174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74" name="Freeform 70"/>
              <p:cNvSpPr>
                <a:spLocks/>
              </p:cNvSpPr>
              <p:nvPr/>
            </p:nvSpPr>
            <p:spPr bwMode="auto">
              <a:xfrm>
                <a:off x="2919" y="3107"/>
                <a:ext cx="185" cy="175"/>
              </a:xfrm>
              <a:custGeom>
                <a:avLst/>
                <a:gdLst/>
                <a:ahLst/>
                <a:cxnLst>
                  <a:cxn ang="0">
                    <a:pos x="185" y="127"/>
                  </a:cxn>
                  <a:cxn ang="0">
                    <a:pos x="185" y="139"/>
                  </a:cxn>
                  <a:cxn ang="0">
                    <a:pos x="185" y="150"/>
                  </a:cxn>
                  <a:cxn ang="0">
                    <a:pos x="174" y="162"/>
                  </a:cxn>
                  <a:cxn ang="0">
                    <a:pos x="174" y="174"/>
                  </a:cxn>
                  <a:cxn ang="0">
                    <a:pos x="150" y="174"/>
                  </a:cxn>
                  <a:cxn ang="0">
                    <a:pos x="139" y="174"/>
                  </a:cxn>
                  <a:cxn ang="0">
                    <a:pos x="127" y="174"/>
                  </a:cxn>
                  <a:cxn ang="0">
                    <a:pos x="104" y="174"/>
                  </a:cxn>
                  <a:cxn ang="0">
                    <a:pos x="93" y="162"/>
                  </a:cxn>
                  <a:cxn ang="0">
                    <a:pos x="81" y="162"/>
                  </a:cxn>
                  <a:cxn ang="0">
                    <a:pos x="81" y="150"/>
                  </a:cxn>
                  <a:cxn ang="0">
                    <a:pos x="69" y="150"/>
                  </a:cxn>
                  <a:cxn ang="0">
                    <a:pos x="69" y="139"/>
                  </a:cxn>
                  <a:cxn ang="0">
                    <a:pos x="58" y="139"/>
                  </a:cxn>
                  <a:cxn ang="0">
                    <a:pos x="46" y="127"/>
                  </a:cxn>
                  <a:cxn ang="0">
                    <a:pos x="35" y="127"/>
                  </a:cxn>
                  <a:cxn ang="0">
                    <a:pos x="23" y="116"/>
                  </a:cxn>
                  <a:cxn ang="0">
                    <a:pos x="12" y="116"/>
                  </a:cxn>
                  <a:cxn ang="0">
                    <a:pos x="12" y="104"/>
                  </a:cxn>
                  <a:cxn ang="0">
                    <a:pos x="12" y="93"/>
                  </a:cxn>
                  <a:cxn ang="0">
                    <a:pos x="12" y="81"/>
                  </a:cxn>
                  <a:cxn ang="0">
                    <a:pos x="12" y="58"/>
                  </a:cxn>
                  <a:cxn ang="0">
                    <a:pos x="12" y="46"/>
                  </a:cxn>
                  <a:cxn ang="0">
                    <a:pos x="0" y="35"/>
                  </a:cxn>
                  <a:cxn ang="0">
                    <a:pos x="12" y="23"/>
                  </a:cxn>
                  <a:cxn ang="0">
                    <a:pos x="23" y="23"/>
                  </a:cxn>
                  <a:cxn ang="0">
                    <a:pos x="46" y="12"/>
                  </a:cxn>
                  <a:cxn ang="0">
                    <a:pos x="69" y="0"/>
                  </a:cxn>
                  <a:cxn ang="0">
                    <a:pos x="81" y="0"/>
                  </a:cxn>
                  <a:cxn ang="0">
                    <a:pos x="93" y="0"/>
                  </a:cxn>
                  <a:cxn ang="0">
                    <a:pos x="104" y="12"/>
                  </a:cxn>
                  <a:cxn ang="0">
                    <a:pos x="104" y="23"/>
                  </a:cxn>
                  <a:cxn ang="0">
                    <a:pos x="104" y="35"/>
                  </a:cxn>
                  <a:cxn ang="0">
                    <a:pos x="104" y="46"/>
                  </a:cxn>
                  <a:cxn ang="0">
                    <a:pos x="104" y="58"/>
                  </a:cxn>
                  <a:cxn ang="0">
                    <a:pos x="104" y="69"/>
                  </a:cxn>
                  <a:cxn ang="0">
                    <a:pos x="104" y="81"/>
                  </a:cxn>
                  <a:cxn ang="0">
                    <a:pos x="104" y="93"/>
                  </a:cxn>
                  <a:cxn ang="0">
                    <a:pos x="127" y="104"/>
                  </a:cxn>
                  <a:cxn ang="0">
                    <a:pos x="139" y="93"/>
                  </a:cxn>
                  <a:cxn ang="0">
                    <a:pos x="150" y="93"/>
                  </a:cxn>
                  <a:cxn ang="0">
                    <a:pos x="162" y="93"/>
                  </a:cxn>
                  <a:cxn ang="0">
                    <a:pos x="174" y="104"/>
                  </a:cxn>
                  <a:cxn ang="0">
                    <a:pos x="174" y="116"/>
                  </a:cxn>
                  <a:cxn ang="0">
                    <a:pos x="185" y="116"/>
                  </a:cxn>
                  <a:cxn ang="0">
                    <a:pos x="185" y="127"/>
                  </a:cxn>
                </a:cxnLst>
                <a:rect l="0" t="0" r="r" b="b"/>
                <a:pathLst>
                  <a:path w="185" h="174">
                    <a:moveTo>
                      <a:pt x="185" y="127"/>
                    </a:moveTo>
                    <a:lnTo>
                      <a:pt x="185" y="139"/>
                    </a:lnTo>
                    <a:lnTo>
                      <a:pt x="185" y="150"/>
                    </a:lnTo>
                    <a:lnTo>
                      <a:pt x="174" y="162"/>
                    </a:lnTo>
                    <a:lnTo>
                      <a:pt x="174" y="174"/>
                    </a:lnTo>
                    <a:lnTo>
                      <a:pt x="150" y="174"/>
                    </a:lnTo>
                    <a:lnTo>
                      <a:pt x="139" y="174"/>
                    </a:lnTo>
                    <a:lnTo>
                      <a:pt x="127" y="174"/>
                    </a:lnTo>
                    <a:lnTo>
                      <a:pt x="104" y="174"/>
                    </a:lnTo>
                    <a:lnTo>
                      <a:pt x="93" y="162"/>
                    </a:lnTo>
                    <a:lnTo>
                      <a:pt x="81" y="162"/>
                    </a:lnTo>
                    <a:lnTo>
                      <a:pt x="81" y="150"/>
                    </a:lnTo>
                    <a:lnTo>
                      <a:pt x="69" y="150"/>
                    </a:lnTo>
                    <a:lnTo>
                      <a:pt x="69" y="139"/>
                    </a:lnTo>
                    <a:lnTo>
                      <a:pt x="58" y="139"/>
                    </a:lnTo>
                    <a:lnTo>
                      <a:pt x="46" y="127"/>
                    </a:lnTo>
                    <a:lnTo>
                      <a:pt x="35" y="127"/>
                    </a:lnTo>
                    <a:lnTo>
                      <a:pt x="23" y="116"/>
                    </a:lnTo>
                    <a:lnTo>
                      <a:pt x="12" y="116"/>
                    </a:lnTo>
                    <a:lnTo>
                      <a:pt x="12" y="104"/>
                    </a:lnTo>
                    <a:lnTo>
                      <a:pt x="12" y="93"/>
                    </a:lnTo>
                    <a:lnTo>
                      <a:pt x="12" y="81"/>
                    </a:lnTo>
                    <a:lnTo>
                      <a:pt x="12" y="58"/>
                    </a:lnTo>
                    <a:lnTo>
                      <a:pt x="12" y="46"/>
                    </a:lnTo>
                    <a:lnTo>
                      <a:pt x="0" y="35"/>
                    </a:lnTo>
                    <a:lnTo>
                      <a:pt x="12" y="23"/>
                    </a:lnTo>
                    <a:lnTo>
                      <a:pt x="23" y="23"/>
                    </a:lnTo>
                    <a:lnTo>
                      <a:pt x="46" y="12"/>
                    </a:lnTo>
                    <a:lnTo>
                      <a:pt x="69" y="0"/>
                    </a:lnTo>
                    <a:lnTo>
                      <a:pt x="81" y="0"/>
                    </a:lnTo>
                    <a:lnTo>
                      <a:pt x="93" y="0"/>
                    </a:lnTo>
                    <a:lnTo>
                      <a:pt x="104" y="12"/>
                    </a:lnTo>
                    <a:lnTo>
                      <a:pt x="104" y="23"/>
                    </a:lnTo>
                    <a:lnTo>
                      <a:pt x="104" y="35"/>
                    </a:lnTo>
                    <a:lnTo>
                      <a:pt x="104" y="46"/>
                    </a:lnTo>
                    <a:lnTo>
                      <a:pt x="104" y="58"/>
                    </a:lnTo>
                    <a:lnTo>
                      <a:pt x="104" y="69"/>
                    </a:lnTo>
                    <a:lnTo>
                      <a:pt x="104" y="81"/>
                    </a:lnTo>
                    <a:lnTo>
                      <a:pt x="104" y="93"/>
                    </a:lnTo>
                    <a:lnTo>
                      <a:pt x="127" y="104"/>
                    </a:lnTo>
                    <a:lnTo>
                      <a:pt x="139" y="93"/>
                    </a:lnTo>
                    <a:lnTo>
                      <a:pt x="150" y="93"/>
                    </a:lnTo>
                    <a:lnTo>
                      <a:pt x="162" y="93"/>
                    </a:lnTo>
                    <a:lnTo>
                      <a:pt x="174" y="104"/>
                    </a:lnTo>
                    <a:lnTo>
                      <a:pt x="174" y="116"/>
                    </a:lnTo>
                    <a:lnTo>
                      <a:pt x="185" y="116"/>
                    </a:lnTo>
                    <a:lnTo>
                      <a:pt x="185" y="127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75" name="Freeform 71"/>
              <p:cNvSpPr>
                <a:spLocks/>
              </p:cNvSpPr>
              <p:nvPr/>
            </p:nvSpPr>
            <p:spPr bwMode="auto">
              <a:xfrm>
                <a:off x="2826" y="2829"/>
                <a:ext cx="278" cy="208"/>
              </a:xfrm>
              <a:custGeom>
                <a:avLst/>
                <a:gdLst/>
                <a:ahLst/>
                <a:cxnLst>
                  <a:cxn ang="0">
                    <a:pos x="267" y="185"/>
                  </a:cxn>
                  <a:cxn ang="0">
                    <a:pos x="255" y="174"/>
                  </a:cxn>
                  <a:cxn ang="0">
                    <a:pos x="232" y="162"/>
                  </a:cxn>
                  <a:cxn ang="0">
                    <a:pos x="220" y="139"/>
                  </a:cxn>
                  <a:cxn ang="0">
                    <a:pos x="220" y="116"/>
                  </a:cxn>
                  <a:cxn ang="0">
                    <a:pos x="209" y="104"/>
                  </a:cxn>
                  <a:cxn ang="0">
                    <a:pos x="197" y="81"/>
                  </a:cxn>
                  <a:cxn ang="0">
                    <a:pos x="174" y="81"/>
                  </a:cxn>
                  <a:cxn ang="0">
                    <a:pos x="139" y="70"/>
                  </a:cxn>
                  <a:cxn ang="0">
                    <a:pos x="128" y="46"/>
                  </a:cxn>
                  <a:cxn ang="0">
                    <a:pos x="116" y="35"/>
                  </a:cxn>
                  <a:cxn ang="0">
                    <a:pos x="93" y="35"/>
                  </a:cxn>
                  <a:cxn ang="0">
                    <a:pos x="81" y="46"/>
                  </a:cxn>
                  <a:cxn ang="0">
                    <a:pos x="70" y="23"/>
                  </a:cxn>
                  <a:cxn ang="0">
                    <a:pos x="93" y="12"/>
                  </a:cxn>
                  <a:cxn ang="0">
                    <a:pos x="70" y="0"/>
                  </a:cxn>
                  <a:cxn ang="0">
                    <a:pos x="47" y="12"/>
                  </a:cxn>
                  <a:cxn ang="0">
                    <a:pos x="35" y="23"/>
                  </a:cxn>
                  <a:cxn ang="0">
                    <a:pos x="12" y="23"/>
                  </a:cxn>
                  <a:cxn ang="0">
                    <a:pos x="0" y="35"/>
                  </a:cxn>
                  <a:cxn ang="0">
                    <a:pos x="12" y="46"/>
                  </a:cxn>
                  <a:cxn ang="0">
                    <a:pos x="35" y="46"/>
                  </a:cxn>
                  <a:cxn ang="0">
                    <a:pos x="35" y="70"/>
                  </a:cxn>
                  <a:cxn ang="0">
                    <a:pos x="23" y="81"/>
                  </a:cxn>
                  <a:cxn ang="0">
                    <a:pos x="23" y="104"/>
                  </a:cxn>
                  <a:cxn ang="0">
                    <a:pos x="47" y="104"/>
                  </a:cxn>
                  <a:cxn ang="0">
                    <a:pos x="70" y="116"/>
                  </a:cxn>
                  <a:cxn ang="0">
                    <a:pos x="93" y="127"/>
                  </a:cxn>
                  <a:cxn ang="0">
                    <a:pos x="105" y="139"/>
                  </a:cxn>
                  <a:cxn ang="0">
                    <a:pos x="116" y="162"/>
                  </a:cxn>
                  <a:cxn ang="0">
                    <a:pos x="139" y="162"/>
                  </a:cxn>
                  <a:cxn ang="0">
                    <a:pos x="174" y="162"/>
                  </a:cxn>
                  <a:cxn ang="0">
                    <a:pos x="197" y="185"/>
                  </a:cxn>
                  <a:cxn ang="0">
                    <a:pos x="209" y="197"/>
                  </a:cxn>
                  <a:cxn ang="0">
                    <a:pos x="220" y="197"/>
                  </a:cxn>
                  <a:cxn ang="0">
                    <a:pos x="255" y="197"/>
                  </a:cxn>
                  <a:cxn ang="0">
                    <a:pos x="278" y="197"/>
                  </a:cxn>
                </a:cxnLst>
                <a:rect l="0" t="0" r="r" b="b"/>
                <a:pathLst>
                  <a:path w="278" h="208">
                    <a:moveTo>
                      <a:pt x="278" y="197"/>
                    </a:moveTo>
                    <a:lnTo>
                      <a:pt x="267" y="185"/>
                    </a:lnTo>
                    <a:lnTo>
                      <a:pt x="267" y="174"/>
                    </a:lnTo>
                    <a:lnTo>
                      <a:pt x="255" y="174"/>
                    </a:lnTo>
                    <a:lnTo>
                      <a:pt x="243" y="162"/>
                    </a:lnTo>
                    <a:lnTo>
                      <a:pt x="232" y="162"/>
                    </a:lnTo>
                    <a:lnTo>
                      <a:pt x="220" y="151"/>
                    </a:lnTo>
                    <a:lnTo>
                      <a:pt x="220" y="139"/>
                    </a:lnTo>
                    <a:lnTo>
                      <a:pt x="220" y="127"/>
                    </a:lnTo>
                    <a:lnTo>
                      <a:pt x="220" y="116"/>
                    </a:lnTo>
                    <a:lnTo>
                      <a:pt x="220" y="104"/>
                    </a:lnTo>
                    <a:lnTo>
                      <a:pt x="209" y="104"/>
                    </a:lnTo>
                    <a:lnTo>
                      <a:pt x="209" y="93"/>
                    </a:lnTo>
                    <a:lnTo>
                      <a:pt x="197" y="81"/>
                    </a:lnTo>
                    <a:lnTo>
                      <a:pt x="186" y="81"/>
                    </a:lnTo>
                    <a:lnTo>
                      <a:pt x="174" y="81"/>
                    </a:lnTo>
                    <a:lnTo>
                      <a:pt x="151" y="70"/>
                    </a:lnTo>
                    <a:lnTo>
                      <a:pt x="139" y="70"/>
                    </a:lnTo>
                    <a:lnTo>
                      <a:pt x="128" y="58"/>
                    </a:lnTo>
                    <a:lnTo>
                      <a:pt x="128" y="46"/>
                    </a:lnTo>
                    <a:lnTo>
                      <a:pt x="116" y="46"/>
                    </a:lnTo>
                    <a:lnTo>
                      <a:pt x="116" y="35"/>
                    </a:lnTo>
                    <a:lnTo>
                      <a:pt x="105" y="35"/>
                    </a:lnTo>
                    <a:lnTo>
                      <a:pt x="93" y="35"/>
                    </a:lnTo>
                    <a:lnTo>
                      <a:pt x="93" y="46"/>
                    </a:lnTo>
                    <a:lnTo>
                      <a:pt x="81" y="46"/>
                    </a:lnTo>
                    <a:lnTo>
                      <a:pt x="70" y="35"/>
                    </a:lnTo>
                    <a:lnTo>
                      <a:pt x="70" y="23"/>
                    </a:lnTo>
                    <a:lnTo>
                      <a:pt x="81" y="12"/>
                    </a:lnTo>
                    <a:lnTo>
                      <a:pt x="93" y="12"/>
                    </a:lnTo>
                    <a:lnTo>
                      <a:pt x="81" y="0"/>
                    </a:lnTo>
                    <a:lnTo>
                      <a:pt x="70" y="0"/>
                    </a:lnTo>
                    <a:lnTo>
                      <a:pt x="58" y="12"/>
                    </a:lnTo>
                    <a:lnTo>
                      <a:pt x="47" y="12"/>
                    </a:lnTo>
                    <a:lnTo>
                      <a:pt x="35" y="12"/>
                    </a:lnTo>
                    <a:lnTo>
                      <a:pt x="35" y="23"/>
                    </a:lnTo>
                    <a:lnTo>
                      <a:pt x="23" y="23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12" y="46"/>
                    </a:lnTo>
                    <a:lnTo>
                      <a:pt x="23" y="46"/>
                    </a:lnTo>
                    <a:lnTo>
                      <a:pt x="35" y="46"/>
                    </a:lnTo>
                    <a:lnTo>
                      <a:pt x="35" y="58"/>
                    </a:lnTo>
                    <a:lnTo>
                      <a:pt x="35" y="70"/>
                    </a:lnTo>
                    <a:lnTo>
                      <a:pt x="35" y="81"/>
                    </a:lnTo>
                    <a:lnTo>
                      <a:pt x="23" y="81"/>
                    </a:lnTo>
                    <a:lnTo>
                      <a:pt x="23" y="93"/>
                    </a:lnTo>
                    <a:lnTo>
                      <a:pt x="23" y="104"/>
                    </a:lnTo>
                    <a:lnTo>
                      <a:pt x="35" y="104"/>
                    </a:lnTo>
                    <a:lnTo>
                      <a:pt x="47" y="104"/>
                    </a:lnTo>
                    <a:lnTo>
                      <a:pt x="58" y="104"/>
                    </a:lnTo>
                    <a:lnTo>
                      <a:pt x="70" y="116"/>
                    </a:lnTo>
                    <a:lnTo>
                      <a:pt x="70" y="127"/>
                    </a:lnTo>
                    <a:lnTo>
                      <a:pt x="93" y="127"/>
                    </a:lnTo>
                    <a:lnTo>
                      <a:pt x="105" y="127"/>
                    </a:lnTo>
                    <a:lnTo>
                      <a:pt x="105" y="139"/>
                    </a:lnTo>
                    <a:lnTo>
                      <a:pt x="105" y="151"/>
                    </a:lnTo>
                    <a:lnTo>
                      <a:pt x="116" y="162"/>
                    </a:lnTo>
                    <a:lnTo>
                      <a:pt x="128" y="162"/>
                    </a:lnTo>
                    <a:lnTo>
                      <a:pt x="139" y="162"/>
                    </a:lnTo>
                    <a:lnTo>
                      <a:pt x="151" y="162"/>
                    </a:lnTo>
                    <a:lnTo>
                      <a:pt x="174" y="162"/>
                    </a:lnTo>
                    <a:lnTo>
                      <a:pt x="186" y="174"/>
                    </a:lnTo>
                    <a:lnTo>
                      <a:pt x="197" y="185"/>
                    </a:lnTo>
                    <a:lnTo>
                      <a:pt x="197" y="197"/>
                    </a:lnTo>
                    <a:lnTo>
                      <a:pt x="209" y="197"/>
                    </a:lnTo>
                    <a:lnTo>
                      <a:pt x="209" y="208"/>
                    </a:lnTo>
                    <a:lnTo>
                      <a:pt x="220" y="197"/>
                    </a:lnTo>
                    <a:lnTo>
                      <a:pt x="232" y="197"/>
                    </a:lnTo>
                    <a:lnTo>
                      <a:pt x="255" y="197"/>
                    </a:lnTo>
                    <a:lnTo>
                      <a:pt x="267" y="197"/>
                    </a:lnTo>
                    <a:lnTo>
                      <a:pt x="278" y="197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76" name="Freeform 72"/>
              <p:cNvSpPr>
                <a:spLocks/>
              </p:cNvSpPr>
              <p:nvPr/>
            </p:nvSpPr>
            <p:spPr bwMode="auto">
              <a:xfrm>
                <a:off x="3081" y="2910"/>
                <a:ext cx="185" cy="324"/>
              </a:xfrm>
              <a:custGeom>
                <a:avLst/>
                <a:gdLst/>
                <a:ahLst/>
                <a:cxnLst>
                  <a:cxn ang="0">
                    <a:pos x="23" y="313"/>
                  </a:cxn>
                  <a:cxn ang="0">
                    <a:pos x="12" y="290"/>
                  </a:cxn>
                  <a:cxn ang="0">
                    <a:pos x="0" y="278"/>
                  </a:cxn>
                  <a:cxn ang="0">
                    <a:pos x="12" y="266"/>
                  </a:cxn>
                  <a:cxn ang="0">
                    <a:pos x="23" y="255"/>
                  </a:cxn>
                  <a:cxn ang="0">
                    <a:pos x="35" y="243"/>
                  </a:cxn>
                  <a:cxn ang="0">
                    <a:pos x="35" y="220"/>
                  </a:cxn>
                  <a:cxn ang="0">
                    <a:pos x="23" y="197"/>
                  </a:cxn>
                  <a:cxn ang="0">
                    <a:pos x="35" y="174"/>
                  </a:cxn>
                  <a:cxn ang="0">
                    <a:pos x="35" y="151"/>
                  </a:cxn>
                  <a:cxn ang="0">
                    <a:pos x="23" y="139"/>
                  </a:cxn>
                  <a:cxn ang="0">
                    <a:pos x="12" y="127"/>
                  </a:cxn>
                  <a:cxn ang="0">
                    <a:pos x="12" y="104"/>
                  </a:cxn>
                  <a:cxn ang="0">
                    <a:pos x="23" y="81"/>
                  </a:cxn>
                  <a:cxn ang="0">
                    <a:pos x="58" y="70"/>
                  </a:cxn>
                  <a:cxn ang="0">
                    <a:pos x="70" y="46"/>
                  </a:cxn>
                  <a:cxn ang="0">
                    <a:pos x="70" y="12"/>
                  </a:cxn>
                  <a:cxn ang="0">
                    <a:pos x="81" y="0"/>
                  </a:cxn>
                  <a:cxn ang="0">
                    <a:pos x="104" y="0"/>
                  </a:cxn>
                  <a:cxn ang="0">
                    <a:pos x="116" y="12"/>
                  </a:cxn>
                  <a:cxn ang="0">
                    <a:pos x="139" y="35"/>
                  </a:cxn>
                  <a:cxn ang="0">
                    <a:pos x="127" y="46"/>
                  </a:cxn>
                  <a:cxn ang="0">
                    <a:pos x="116" y="81"/>
                  </a:cxn>
                  <a:cxn ang="0">
                    <a:pos x="104" y="104"/>
                  </a:cxn>
                  <a:cxn ang="0">
                    <a:pos x="127" y="116"/>
                  </a:cxn>
                  <a:cxn ang="0">
                    <a:pos x="174" y="139"/>
                  </a:cxn>
                  <a:cxn ang="0">
                    <a:pos x="185" y="151"/>
                  </a:cxn>
                  <a:cxn ang="0">
                    <a:pos x="185" y="174"/>
                  </a:cxn>
                  <a:cxn ang="0">
                    <a:pos x="174" y="185"/>
                  </a:cxn>
                  <a:cxn ang="0">
                    <a:pos x="151" y="197"/>
                  </a:cxn>
                  <a:cxn ang="0">
                    <a:pos x="151" y="185"/>
                  </a:cxn>
                  <a:cxn ang="0">
                    <a:pos x="139" y="197"/>
                  </a:cxn>
                  <a:cxn ang="0">
                    <a:pos x="116" y="197"/>
                  </a:cxn>
                  <a:cxn ang="0">
                    <a:pos x="104" y="209"/>
                  </a:cxn>
                  <a:cxn ang="0">
                    <a:pos x="81" y="232"/>
                  </a:cxn>
                  <a:cxn ang="0">
                    <a:pos x="70" y="255"/>
                  </a:cxn>
                  <a:cxn ang="0">
                    <a:pos x="35" y="290"/>
                  </a:cxn>
                  <a:cxn ang="0">
                    <a:pos x="35" y="313"/>
                  </a:cxn>
                </a:cxnLst>
                <a:rect l="0" t="0" r="r" b="b"/>
                <a:pathLst>
                  <a:path w="185" h="324">
                    <a:moveTo>
                      <a:pt x="23" y="324"/>
                    </a:moveTo>
                    <a:lnTo>
                      <a:pt x="23" y="313"/>
                    </a:lnTo>
                    <a:lnTo>
                      <a:pt x="12" y="301"/>
                    </a:lnTo>
                    <a:lnTo>
                      <a:pt x="12" y="290"/>
                    </a:lnTo>
                    <a:lnTo>
                      <a:pt x="0" y="290"/>
                    </a:lnTo>
                    <a:lnTo>
                      <a:pt x="0" y="278"/>
                    </a:lnTo>
                    <a:lnTo>
                      <a:pt x="12" y="278"/>
                    </a:lnTo>
                    <a:lnTo>
                      <a:pt x="12" y="266"/>
                    </a:lnTo>
                    <a:lnTo>
                      <a:pt x="23" y="266"/>
                    </a:lnTo>
                    <a:lnTo>
                      <a:pt x="23" y="255"/>
                    </a:lnTo>
                    <a:lnTo>
                      <a:pt x="35" y="255"/>
                    </a:lnTo>
                    <a:lnTo>
                      <a:pt x="35" y="243"/>
                    </a:lnTo>
                    <a:lnTo>
                      <a:pt x="35" y="232"/>
                    </a:lnTo>
                    <a:lnTo>
                      <a:pt x="35" y="220"/>
                    </a:lnTo>
                    <a:lnTo>
                      <a:pt x="35" y="209"/>
                    </a:lnTo>
                    <a:lnTo>
                      <a:pt x="23" y="197"/>
                    </a:lnTo>
                    <a:lnTo>
                      <a:pt x="23" y="185"/>
                    </a:lnTo>
                    <a:lnTo>
                      <a:pt x="35" y="174"/>
                    </a:lnTo>
                    <a:lnTo>
                      <a:pt x="35" y="162"/>
                    </a:lnTo>
                    <a:lnTo>
                      <a:pt x="35" y="151"/>
                    </a:lnTo>
                    <a:lnTo>
                      <a:pt x="23" y="151"/>
                    </a:lnTo>
                    <a:lnTo>
                      <a:pt x="23" y="139"/>
                    </a:lnTo>
                    <a:lnTo>
                      <a:pt x="23" y="127"/>
                    </a:lnTo>
                    <a:lnTo>
                      <a:pt x="12" y="127"/>
                    </a:lnTo>
                    <a:lnTo>
                      <a:pt x="12" y="116"/>
                    </a:lnTo>
                    <a:lnTo>
                      <a:pt x="12" y="104"/>
                    </a:lnTo>
                    <a:lnTo>
                      <a:pt x="12" y="93"/>
                    </a:lnTo>
                    <a:lnTo>
                      <a:pt x="23" y="81"/>
                    </a:lnTo>
                    <a:lnTo>
                      <a:pt x="35" y="81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70" y="46"/>
                    </a:lnTo>
                    <a:lnTo>
                      <a:pt x="70" y="35"/>
                    </a:lnTo>
                    <a:lnTo>
                      <a:pt x="70" y="12"/>
                    </a:lnTo>
                    <a:lnTo>
                      <a:pt x="70" y="0"/>
                    </a:lnTo>
                    <a:lnTo>
                      <a:pt x="81" y="0"/>
                    </a:lnTo>
                    <a:lnTo>
                      <a:pt x="93" y="0"/>
                    </a:lnTo>
                    <a:lnTo>
                      <a:pt x="104" y="0"/>
                    </a:lnTo>
                    <a:lnTo>
                      <a:pt x="104" y="12"/>
                    </a:lnTo>
                    <a:lnTo>
                      <a:pt x="116" y="12"/>
                    </a:lnTo>
                    <a:lnTo>
                      <a:pt x="127" y="23"/>
                    </a:lnTo>
                    <a:lnTo>
                      <a:pt x="139" y="35"/>
                    </a:lnTo>
                    <a:lnTo>
                      <a:pt x="127" y="35"/>
                    </a:lnTo>
                    <a:lnTo>
                      <a:pt x="127" y="46"/>
                    </a:lnTo>
                    <a:lnTo>
                      <a:pt x="116" y="58"/>
                    </a:lnTo>
                    <a:lnTo>
                      <a:pt x="116" y="81"/>
                    </a:lnTo>
                    <a:lnTo>
                      <a:pt x="104" y="93"/>
                    </a:lnTo>
                    <a:lnTo>
                      <a:pt x="104" y="104"/>
                    </a:lnTo>
                    <a:lnTo>
                      <a:pt x="116" y="116"/>
                    </a:lnTo>
                    <a:lnTo>
                      <a:pt x="127" y="116"/>
                    </a:lnTo>
                    <a:lnTo>
                      <a:pt x="151" y="127"/>
                    </a:lnTo>
                    <a:lnTo>
                      <a:pt x="174" y="139"/>
                    </a:lnTo>
                    <a:lnTo>
                      <a:pt x="185" y="139"/>
                    </a:lnTo>
                    <a:lnTo>
                      <a:pt x="185" y="151"/>
                    </a:lnTo>
                    <a:lnTo>
                      <a:pt x="185" y="162"/>
                    </a:lnTo>
                    <a:lnTo>
                      <a:pt x="185" y="174"/>
                    </a:lnTo>
                    <a:lnTo>
                      <a:pt x="185" y="185"/>
                    </a:lnTo>
                    <a:lnTo>
                      <a:pt x="174" y="185"/>
                    </a:lnTo>
                    <a:lnTo>
                      <a:pt x="174" y="197"/>
                    </a:lnTo>
                    <a:lnTo>
                      <a:pt x="151" y="197"/>
                    </a:lnTo>
                    <a:lnTo>
                      <a:pt x="162" y="185"/>
                    </a:lnTo>
                    <a:lnTo>
                      <a:pt x="151" y="185"/>
                    </a:lnTo>
                    <a:lnTo>
                      <a:pt x="139" y="185"/>
                    </a:lnTo>
                    <a:lnTo>
                      <a:pt x="139" y="197"/>
                    </a:lnTo>
                    <a:lnTo>
                      <a:pt x="127" y="197"/>
                    </a:lnTo>
                    <a:lnTo>
                      <a:pt x="116" y="197"/>
                    </a:lnTo>
                    <a:lnTo>
                      <a:pt x="104" y="197"/>
                    </a:lnTo>
                    <a:lnTo>
                      <a:pt x="104" y="209"/>
                    </a:lnTo>
                    <a:lnTo>
                      <a:pt x="93" y="220"/>
                    </a:lnTo>
                    <a:lnTo>
                      <a:pt x="81" y="232"/>
                    </a:lnTo>
                    <a:lnTo>
                      <a:pt x="70" y="243"/>
                    </a:lnTo>
                    <a:lnTo>
                      <a:pt x="70" y="255"/>
                    </a:lnTo>
                    <a:lnTo>
                      <a:pt x="58" y="266"/>
                    </a:lnTo>
                    <a:lnTo>
                      <a:pt x="35" y="290"/>
                    </a:lnTo>
                    <a:lnTo>
                      <a:pt x="35" y="301"/>
                    </a:lnTo>
                    <a:lnTo>
                      <a:pt x="35" y="313"/>
                    </a:lnTo>
                    <a:lnTo>
                      <a:pt x="23" y="324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grpSp>
            <p:nvGrpSpPr>
              <p:cNvPr id="17531" name="Group 73"/>
              <p:cNvGrpSpPr>
                <a:grpSpLocks/>
              </p:cNvGrpSpPr>
              <p:nvPr/>
            </p:nvGrpSpPr>
            <p:grpSpPr bwMode="auto">
              <a:xfrm>
                <a:off x="3012" y="2829"/>
                <a:ext cx="150" cy="185"/>
                <a:chOff x="3012" y="2829"/>
                <a:chExt cx="150" cy="185"/>
              </a:xfrm>
            </p:grpSpPr>
            <p:sp>
              <p:nvSpPr>
                <p:cNvPr id="1403978" name="Freeform 74"/>
                <p:cNvSpPr>
                  <a:spLocks/>
                </p:cNvSpPr>
                <p:nvPr/>
              </p:nvSpPr>
              <p:spPr bwMode="auto">
                <a:xfrm>
                  <a:off x="3012" y="2829"/>
                  <a:ext cx="151" cy="186"/>
                </a:xfrm>
                <a:custGeom>
                  <a:avLst/>
                  <a:gdLst/>
                  <a:ahLst/>
                  <a:cxnLst>
                    <a:cxn ang="0">
                      <a:pos x="0" y="81"/>
                    </a:cxn>
                    <a:cxn ang="0">
                      <a:pos x="11" y="70"/>
                    </a:cxn>
                    <a:cxn ang="0">
                      <a:pos x="23" y="70"/>
                    </a:cxn>
                    <a:cxn ang="0">
                      <a:pos x="23" y="58"/>
                    </a:cxn>
                    <a:cxn ang="0">
                      <a:pos x="34" y="46"/>
                    </a:cxn>
                    <a:cxn ang="0">
                      <a:pos x="46" y="46"/>
                    </a:cxn>
                    <a:cxn ang="0">
                      <a:pos x="46" y="35"/>
                    </a:cxn>
                    <a:cxn ang="0">
                      <a:pos x="57" y="23"/>
                    </a:cxn>
                    <a:cxn ang="0">
                      <a:pos x="69" y="12"/>
                    </a:cxn>
                    <a:cxn ang="0">
                      <a:pos x="69" y="0"/>
                    </a:cxn>
                    <a:cxn ang="0">
                      <a:pos x="81" y="0"/>
                    </a:cxn>
                    <a:cxn ang="0">
                      <a:pos x="92" y="0"/>
                    </a:cxn>
                    <a:cxn ang="0">
                      <a:pos x="92" y="12"/>
                    </a:cxn>
                    <a:cxn ang="0">
                      <a:pos x="104" y="12"/>
                    </a:cxn>
                    <a:cxn ang="0">
                      <a:pos x="104" y="23"/>
                    </a:cxn>
                    <a:cxn ang="0">
                      <a:pos x="115" y="35"/>
                    </a:cxn>
                    <a:cxn ang="0">
                      <a:pos x="127" y="46"/>
                    </a:cxn>
                    <a:cxn ang="0">
                      <a:pos x="127" y="58"/>
                    </a:cxn>
                    <a:cxn ang="0">
                      <a:pos x="127" y="70"/>
                    </a:cxn>
                    <a:cxn ang="0">
                      <a:pos x="150" y="81"/>
                    </a:cxn>
                    <a:cxn ang="0">
                      <a:pos x="139" y="104"/>
                    </a:cxn>
                    <a:cxn ang="0">
                      <a:pos x="139" y="116"/>
                    </a:cxn>
                    <a:cxn ang="0">
                      <a:pos x="139" y="127"/>
                    </a:cxn>
                    <a:cxn ang="0">
                      <a:pos x="139" y="151"/>
                    </a:cxn>
                    <a:cxn ang="0">
                      <a:pos x="127" y="162"/>
                    </a:cxn>
                    <a:cxn ang="0">
                      <a:pos x="115" y="162"/>
                    </a:cxn>
                    <a:cxn ang="0">
                      <a:pos x="115" y="174"/>
                    </a:cxn>
                    <a:cxn ang="0">
                      <a:pos x="92" y="174"/>
                    </a:cxn>
                    <a:cxn ang="0">
                      <a:pos x="81" y="174"/>
                    </a:cxn>
                    <a:cxn ang="0">
                      <a:pos x="81" y="185"/>
                    </a:cxn>
                    <a:cxn ang="0">
                      <a:pos x="57" y="185"/>
                    </a:cxn>
                    <a:cxn ang="0">
                      <a:pos x="57" y="174"/>
                    </a:cxn>
                    <a:cxn ang="0">
                      <a:pos x="46" y="174"/>
                    </a:cxn>
                    <a:cxn ang="0">
                      <a:pos x="46" y="162"/>
                    </a:cxn>
                    <a:cxn ang="0">
                      <a:pos x="34" y="162"/>
                    </a:cxn>
                    <a:cxn ang="0">
                      <a:pos x="34" y="151"/>
                    </a:cxn>
                    <a:cxn ang="0">
                      <a:pos x="34" y="139"/>
                    </a:cxn>
                    <a:cxn ang="0">
                      <a:pos x="34" y="127"/>
                    </a:cxn>
                    <a:cxn ang="0">
                      <a:pos x="23" y="116"/>
                    </a:cxn>
                    <a:cxn ang="0">
                      <a:pos x="23" y="104"/>
                    </a:cxn>
                    <a:cxn ang="0">
                      <a:pos x="11" y="104"/>
                    </a:cxn>
                    <a:cxn ang="0">
                      <a:pos x="11" y="93"/>
                    </a:cxn>
                    <a:cxn ang="0">
                      <a:pos x="0" y="81"/>
                    </a:cxn>
                  </a:cxnLst>
                  <a:rect l="0" t="0" r="r" b="b"/>
                  <a:pathLst>
                    <a:path w="150" h="185">
                      <a:moveTo>
                        <a:pt x="0" y="81"/>
                      </a:moveTo>
                      <a:lnTo>
                        <a:pt x="11" y="70"/>
                      </a:lnTo>
                      <a:lnTo>
                        <a:pt x="23" y="70"/>
                      </a:lnTo>
                      <a:lnTo>
                        <a:pt x="23" y="58"/>
                      </a:lnTo>
                      <a:lnTo>
                        <a:pt x="34" y="46"/>
                      </a:lnTo>
                      <a:lnTo>
                        <a:pt x="46" y="46"/>
                      </a:lnTo>
                      <a:lnTo>
                        <a:pt x="46" y="35"/>
                      </a:lnTo>
                      <a:lnTo>
                        <a:pt x="57" y="23"/>
                      </a:lnTo>
                      <a:lnTo>
                        <a:pt x="69" y="12"/>
                      </a:lnTo>
                      <a:lnTo>
                        <a:pt x="69" y="0"/>
                      </a:lnTo>
                      <a:lnTo>
                        <a:pt x="81" y="0"/>
                      </a:lnTo>
                      <a:lnTo>
                        <a:pt x="92" y="0"/>
                      </a:lnTo>
                      <a:lnTo>
                        <a:pt x="92" y="12"/>
                      </a:lnTo>
                      <a:lnTo>
                        <a:pt x="104" y="12"/>
                      </a:lnTo>
                      <a:lnTo>
                        <a:pt x="104" y="23"/>
                      </a:lnTo>
                      <a:lnTo>
                        <a:pt x="115" y="35"/>
                      </a:lnTo>
                      <a:lnTo>
                        <a:pt x="127" y="46"/>
                      </a:lnTo>
                      <a:lnTo>
                        <a:pt x="127" y="58"/>
                      </a:lnTo>
                      <a:lnTo>
                        <a:pt x="127" y="70"/>
                      </a:lnTo>
                      <a:lnTo>
                        <a:pt x="150" y="81"/>
                      </a:lnTo>
                      <a:lnTo>
                        <a:pt x="139" y="104"/>
                      </a:lnTo>
                      <a:lnTo>
                        <a:pt x="139" y="116"/>
                      </a:lnTo>
                      <a:lnTo>
                        <a:pt x="139" y="127"/>
                      </a:lnTo>
                      <a:lnTo>
                        <a:pt x="139" y="151"/>
                      </a:lnTo>
                      <a:lnTo>
                        <a:pt x="127" y="162"/>
                      </a:lnTo>
                      <a:lnTo>
                        <a:pt x="115" y="162"/>
                      </a:lnTo>
                      <a:lnTo>
                        <a:pt x="115" y="174"/>
                      </a:lnTo>
                      <a:lnTo>
                        <a:pt x="92" y="174"/>
                      </a:lnTo>
                      <a:lnTo>
                        <a:pt x="81" y="174"/>
                      </a:lnTo>
                      <a:lnTo>
                        <a:pt x="81" y="185"/>
                      </a:lnTo>
                      <a:lnTo>
                        <a:pt x="57" y="185"/>
                      </a:lnTo>
                      <a:lnTo>
                        <a:pt x="57" y="174"/>
                      </a:lnTo>
                      <a:lnTo>
                        <a:pt x="46" y="174"/>
                      </a:lnTo>
                      <a:lnTo>
                        <a:pt x="46" y="162"/>
                      </a:lnTo>
                      <a:lnTo>
                        <a:pt x="34" y="162"/>
                      </a:lnTo>
                      <a:lnTo>
                        <a:pt x="34" y="151"/>
                      </a:lnTo>
                      <a:lnTo>
                        <a:pt x="34" y="139"/>
                      </a:lnTo>
                      <a:lnTo>
                        <a:pt x="34" y="127"/>
                      </a:lnTo>
                      <a:lnTo>
                        <a:pt x="23" y="116"/>
                      </a:lnTo>
                      <a:lnTo>
                        <a:pt x="23" y="104"/>
                      </a:lnTo>
                      <a:lnTo>
                        <a:pt x="11" y="104"/>
                      </a:lnTo>
                      <a:lnTo>
                        <a:pt x="11" y="93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 w="3175" cmpd="sng">
                  <a:solidFill>
                    <a:srgbClr val="69AAFB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ja-JP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403979" name="Freeform 75"/>
                <p:cNvSpPr>
                  <a:spLocks/>
                </p:cNvSpPr>
                <p:nvPr/>
              </p:nvSpPr>
              <p:spPr bwMode="auto">
                <a:xfrm>
                  <a:off x="3046" y="2875"/>
                  <a:ext cx="59" cy="81"/>
                </a:xfrm>
                <a:custGeom>
                  <a:avLst/>
                  <a:gdLst/>
                  <a:ahLst/>
                  <a:cxnLst>
                    <a:cxn ang="0">
                      <a:pos x="35" y="0"/>
                    </a:cxn>
                    <a:cxn ang="0">
                      <a:pos x="47" y="0"/>
                    </a:cxn>
                    <a:cxn ang="0">
                      <a:pos x="47" y="12"/>
                    </a:cxn>
                    <a:cxn ang="0">
                      <a:pos x="58" y="24"/>
                    </a:cxn>
                    <a:cxn ang="0">
                      <a:pos x="58" y="35"/>
                    </a:cxn>
                    <a:cxn ang="0">
                      <a:pos x="47" y="47"/>
                    </a:cxn>
                    <a:cxn ang="0">
                      <a:pos x="47" y="58"/>
                    </a:cxn>
                    <a:cxn ang="0">
                      <a:pos x="35" y="70"/>
                    </a:cxn>
                    <a:cxn ang="0">
                      <a:pos x="23" y="70"/>
                    </a:cxn>
                    <a:cxn ang="0">
                      <a:pos x="23" y="81"/>
                    </a:cxn>
                    <a:cxn ang="0">
                      <a:pos x="12" y="81"/>
                    </a:cxn>
                    <a:cxn ang="0">
                      <a:pos x="0" y="81"/>
                    </a:cxn>
                    <a:cxn ang="0">
                      <a:pos x="0" y="70"/>
                    </a:cxn>
                    <a:cxn ang="0">
                      <a:pos x="12" y="70"/>
                    </a:cxn>
                    <a:cxn ang="0">
                      <a:pos x="12" y="58"/>
                    </a:cxn>
                    <a:cxn ang="0">
                      <a:pos x="23" y="35"/>
                    </a:cxn>
                    <a:cxn ang="0">
                      <a:pos x="23" y="12"/>
                    </a:cxn>
                    <a:cxn ang="0">
                      <a:pos x="35" y="0"/>
                    </a:cxn>
                  </a:cxnLst>
                  <a:rect l="0" t="0" r="r" b="b"/>
                  <a:pathLst>
                    <a:path w="58" h="81">
                      <a:moveTo>
                        <a:pt x="35" y="0"/>
                      </a:moveTo>
                      <a:lnTo>
                        <a:pt x="47" y="0"/>
                      </a:lnTo>
                      <a:lnTo>
                        <a:pt x="47" y="12"/>
                      </a:lnTo>
                      <a:lnTo>
                        <a:pt x="58" y="24"/>
                      </a:lnTo>
                      <a:lnTo>
                        <a:pt x="58" y="35"/>
                      </a:lnTo>
                      <a:lnTo>
                        <a:pt x="47" y="47"/>
                      </a:lnTo>
                      <a:lnTo>
                        <a:pt x="47" y="58"/>
                      </a:lnTo>
                      <a:lnTo>
                        <a:pt x="35" y="70"/>
                      </a:lnTo>
                      <a:lnTo>
                        <a:pt x="23" y="70"/>
                      </a:lnTo>
                      <a:lnTo>
                        <a:pt x="23" y="81"/>
                      </a:lnTo>
                      <a:lnTo>
                        <a:pt x="12" y="81"/>
                      </a:lnTo>
                      <a:lnTo>
                        <a:pt x="0" y="81"/>
                      </a:lnTo>
                      <a:lnTo>
                        <a:pt x="0" y="70"/>
                      </a:lnTo>
                      <a:lnTo>
                        <a:pt x="12" y="70"/>
                      </a:lnTo>
                      <a:lnTo>
                        <a:pt x="12" y="58"/>
                      </a:lnTo>
                      <a:lnTo>
                        <a:pt x="23" y="35"/>
                      </a:lnTo>
                      <a:lnTo>
                        <a:pt x="23" y="12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4CFFFF"/>
                </a:solidFill>
                <a:ln w="3175" cmpd="sng">
                  <a:solidFill>
                    <a:srgbClr val="69AAFB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ja-JP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</p:grpSp>
        </p:grpSp>
        <p:sp>
          <p:nvSpPr>
            <p:cNvPr id="1403980" name="Freeform 76"/>
            <p:cNvSpPr>
              <a:spLocks/>
            </p:cNvSpPr>
            <p:nvPr/>
          </p:nvSpPr>
          <p:spPr bwMode="auto">
            <a:xfrm>
              <a:off x="3753" y="1752"/>
              <a:ext cx="23" cy="12"/>
            </a:xfrm>
            <a:custGeom>
              <a:avLst/>
              <a:gdLst/>
              <a:ahLst/>
              <a:cxnLst>
                <a:cxn ang="0">
                  <a:pos x="23" y="12"/>
                </a:cxn>
                <a:cxn ang="0">
                  <a:pos x="11" y="12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23" y="0"/>
                </a:cxn>
                <a:cxn ang="0">
                  <a:pos x="23" y="12"/>
                </a:cxn>
              </a:cxnLst>
              <a:rect l="0" t="0" r="r" b="b"/>
              <a:pathLst>
                <a:path w="23" h="12">
                  <a:moveTo>
                    <a:pt x="23" y="12"/>
                  </a:moveTo>
                  <a:lnTo>
                    <a:pt x="11" y="1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3" y="0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81" name="Freeform 77"/>
            <p:cNvSpPr>
              <a:spLocks/>
            </p:cNvSpPr>
            <p:nvPr/>
          </p:nvSpPr>
          <p:spPr bwMode="auto">
            <a:xfrm>
              <a:off x="3776" y="1764"/>
              <a:ext cx="230" cy="325"/>
            </a:xfrm>
            <a:custGeom>
              <a:avLst/>
              <a:gdLst/>
              <a:ahLst/>
              <a:cxnLst>
                <a:cxn ang="0">
                  <a:pos x="23" y="46"/>
                </a:cxn>
                <a:cxn ang="0">
                  <a:pos x="58" y="23"/>
                </a:cxn>
                <a:cxn ang="0">
                  <a:pos x="92" y="0"/>
                </a:cxn>
                <a:cxn ang="0">
                  <a:pos x="116" y="0"/>
                </a:cxn>
                <a:cxn ang="0">
                  <a:pos x="150" y="0"/>
                </a:cxn>
                <a:cxn ang="0">
                  <a:pos x="150" y="23"/>
                </a:cxn>
                <a:cxn ang="0">
                  <a:pos x="173" y="46"/>
                </a:cxn>
                <a:cxn ang="0">
                  <a:pos x="185" y="69"/>
                </a:cxn>
                <a:cxn ang="0">
                  <a:pos x="197" y="92"/>
                </a:cxn>
                <a:cxn ang="0">
                  <a:pos x="208" y="104"/>
                </a:cxn>
                <a:cxn ang="0">
                  <a:pos x="208" y="127"/>
                </a:cxn>
                <a:cxn ang="0">
                  <a:pos x="220" y="139"/>
                </a:cxn>
                <a:cxn ang="0">
                  <a:pos x="231" y="173"/>
                </a:cxn>
                <a:cxn ang="0">
                  <a:pos x="231" y="197"/>
                </a:cxn>
                <a:cxn ang="0">
                  <a:pos x="231" y="220"/>
                </a:cxn>
                <a:cxn ang="0">
                  <a:pos x="220" y="243"/>
                </a:cxn>
                <a:cxn ang="0">
                  <a:pos x="208" y="266"/>
                </a:cxn>
                <a:cxn ang="0">
                  <a:pos x="185" y="278"/>
                </a:cxn>
                <a:cxn ang="0">
                  <a:pos x="162" y="289"/>
                </a:cxn>
                <a:cxn ang="0">
                  <a:pos x="150" y="312"/>
                </a:cxn>
                <a:cxn ang="0">
                  <a:pos x="127" y="312"/>
                </a:cxn>
                <a:cxn ang="0">
                  <a:pos x="104" y="324"/>
                </a:cxn>
                <a:cxn ang="0">
                  <a:pos x="92" y="312"/>
                </a:cxn>
                <a:cxn ang="0">
                  <a:pos x="58" y="312"/>
                </a:cxn>
                <a:cxn ang="0">
                  <a:pos x="34" y="301"/>
                </a:cxn>
                <a:cxn ang="0">
                  <a:pos x="23" y="289"/>
                </a:cxn>
                <a:cxn ang="0">
                  <a:pos x="11" y="255"/>
                </a:cxn>
                <a:cxn ang="0">
                  <a:pos x="0" y="231"/>
                </a:cxn>
                <a:cxn ang="0">
                  <a:pos x="0" y="197"/>
                </a:cxn>
                <a:cxn ang="0">
                  <a:pos x="11" y="173"/>
                </a:cxn>
                <a:cxn ang="0">
                  <a:pos x="11" y="150"/>
                </a:cxn>
                <a:cxn ang="0">
                  <a:pos x="11" y="116"/>
                </a:cxn>
                <a:cxn ang="0">
                  <a:pos x="11" y="81"/>
                </a:cxn>
                <a:cxn ang="0">
                  <a:pos x="11" y="58"/>
                </a:cxn>
              </a:cxnLst>
              <a:rect l="0" t="0" r="r" b="b"/>
              <a:pathLst>
                <a:path w="231" h="324">
                  <a:moveTo>
                    <a:pt x="11" y="46"/>
                  </a:moveTo>
                  <a:lnTo>
                    <a:pt x="23" y="46"/>
                  </a:lnTo>
                  <a:lnTo>
                    <a:pt x="34" y="35"/>
                  </a:lnTo>
                  <a:lnTo>
                    <a:pt x="58" y="23"/>
                  </a:lnTo>
                  <a:lnTo>
                    <a:pt x="81" y="11"/>
                  </a:lnTo>
                  <a:lnTo>
                    <a:pt x="92" y="0"/>
                  </a:lnTo>
                  <a:lnTo>
                    <a:pt x="104" y="0"/>
                  </a:lnTo>
                  <a:lnTo>
                    <a:pt x="116" y="0"/>
                  </a:lnTo>
                  <a:lnTo>
                    <a:pt x="139" y="0"/>
                  </a:lnTo>
                  <a:lnTo>
                    <a:pt x="150" y="0"/>
                  </a:lnTo>
                  <a:lnTo>
                    <a:pt x="150" y="11"/>
                  </a:lnTo>
                  <a:lnTo>
                    <a:pt x="150" y="23"/>
                  </a:lnTo>
                  <a:lnTo>
                    <a:pt x="162" y="35"/>
                  </a:lnTo>
                  <a:lnTo>
                    <a:pt x="173" y="46"/>
                  </a:lnTo>
                  <a:lnTo>
                    <a:pt x="173" y="58"/>
                  </a:lnTo>
                  <a:lnTo>
                    <a:pt x="185" y="69"/>
                  </a:lnTo>
                  <a:lnTo>
                    <a:pt x="197" y="81"/>
                  </a:lnTo>
                  <a:lnTo>
                    <a:pt x="197" y="92"/>
                  </a:lnTo>
                  <a:lnTo>
                    <a:pt x="208" y="92"/>
                  </a:lnTo>
                  <a:lnTo>
                    <a:pt x="208" y="104"/>
                  </a:lnTo>
                  <a:lnTo>
                    <a:pt x="208" y="116"/>
                  </a:lnTo>
                  <a:lnTo>
                    <a:pt x="208" y="127"/>
                  </a:lnTo>
                  <a:lnTo>
                    <a:pt x="220" y="127"/>
                  </a:lnTo>
                  <a:lnTo>
                    <a:pt x="220" y="139"/>
                  </a:lnTo>
                  <a:lnTo>
                    <a:pt x="231" y="150"/>
                  </a:lnTo>
                  <a:lnTo>
                    <a:pt x="231" y="173"/>
                  </a:lnTo>
                  <a:lnTo>
                    <a:pt x="231" y="185"/>
                  </a:lnTo>
                  <a:lnTo>
                    <a:pt x="231" y="197"/>
                  </a:lnTo>
                  <a:lnTo>
                    <a:pt x="231" y="208"/>
                  </a:lnTo>
                  <a:lnTo>
                    <a:pt x="231" y="220"/>
                  </a:lnTo>
                  <a:lnTo>
                    <a:pt x="231" y="231"/>
                  </a:lnTo>
                  <a:lnTo>
                    <a:pt x="220" y="243"/>
                  </a:lnTo>
                  <a:lnTo>
                    <a:pt x="220" y="255"/>
                  </a:lnTo>
                  <a:lnTo>
                    <a:pt x="208" y="266"/>
                  </a:lnTo>
                  <a:lnTo>
                    <a:pt x="197" y="266"/>
                  </a:lnTo>
                  <a:lnTo>
                    <a:pt x="185" y="278"/>
                  </a:lnTo>
                  <a:lnTo>
                    <a:pt x="173" y="278"/>
                  </a:lnTo>
                  <a:lnTo>
                    <a:pt x="162" y="289"/>
                  </a:lnTo>
                  <a:lnTo>
                    <a:pt x="150" y="301"/>
                  </a:lnTo>
                  <a:lnTo>
                    <a:pt x="150" y="312"/>
                  </a:lnTo>
                  <a:lnTo>
                    <a:pt x="139" y="312"/>
                  </a:lnTo>
                  <a:lnTo>
                    <a:pt x="127" y="312"/>
                  </a:lnTo>
                  <a:lnTo>
                    <a:pt x="116" y="324"/>
                  </a:lnTo>
                  <a:lnTo>
                    <a:pt x="104" y="324"/>
                  </a:lnTo>
                  <a:lnTo>
                    <a:pt x="104" y="312"/>
                  </a:lnTo>
                  <a:lnTo>
                    <a:pt x="92" y="312"/>
                  </a:lnTo>
                  <a:lnTo>
                    <a:pt x="69" y="312"/>
                  </a:lnTo>
                  <a:lnTo>
                    <a:pt x="58" y="312"/>
                  </a:lnTo>
                  <a:lnTo>
                    <a:pt x="34" y="312"/>
                  </a:lnTo>
                  <a:lnTo>
                    <a:pt x="34" y="301"/>
                  </a:lnTo>
                  <a:lnTo>
                    <a:pt x="23" y="312"/>
                  </a:lnTo>
                  <a:lnTo>
                    <a:pt x="23" y="289"/>
                  </a:lnTo>
                  <a:lnTo>
                    <a:pt x="11" y="266"/>
                  </a:lnTo>
                  <a:lnTo>
                    <a:pt x="11" y="255"/>
                  </a:lnTo>
                  <a:lnTo>
                    <a:pt x="11" y="243"/>
                  </a:lnTo>
                  <a:lnTo>
                    <a:pt x="0" y="231"/>
                  </a:lnTo>
                  <a:lnTo>
                    <a:pt x="0" y="220"/>
                  </a:lnTo>
                  <a:lnTo>
                    <a:pt x="0" y="197"/>
                  </a:lnTo>
                  <a:lnTo>
                    <a:pt x="0" y="185"/>
                  </a:lnTo>
                  <a:lnTo>
                    <a:pt x="11" y="173"/>
                  </a:lnTo>
                  <a:lnTo>
                    <a:pt x="11" y="162"/>
                  </a:lnTo>
                  <a:lnTo>
                    <a:pt x="11" y="150"/>
                  </a:lnTo>
                  <a:lnTo>
                    <a:pt x="11" y="139"/>
                  </a:lnTo>
                  <a:lnTo>
                    <a:pt x="11" y="116"/>
                  </a:lnTo>
                  <a:lnTo>
                    <a:pt x="11" y="92"/>
                  </a:lnTo>
                  <a:lnTo>
                    <a:pt x="11" y="81"/>
                  </a:lnTo>
                  <a:lnTo>
                    <a:pt x="0" y="69"/>
                  </a:lnTo>
                  <a:lnTo>
                    <a:pt x="11" y="58"/>
                  </a:lnTo>
                  <a:lnTo>
                    <a:pt x="11" y="46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82" name="Freeform 78"/>
            <p:cNvSpPr>
              <a:spLocks/>
            </p:cNvSpPr>
            <p:nvPr/>
          </p:nvSpPr>
          <p:spPr bwMode="auto">
            <a:xfrm>
              <a:off x="3567" y="1764"/>
              <a:ext cx="232" cy="325"/>
            </a:xfrm>
            <a:custGeom>
              <a:avLst/>
              <a:gdLst/>
              <a:ahLst/>
              <a:cxnLst>
                <a:cxn ang="0">
                  <a:pos x="232" y="278"/>
                </a:cxn>
                <a:cxn ang="0">
                  <a:pos x="220" y="243"/>
                </a:cxn>
                <a:cxn ang="0">
                  <a:pos x="209" y="220"/>
                </a:cxn>
                <a:cxn ang="0">
                  <a:pos x="209" y="185"/>
                </a:cxn>
                <a:cxn ang="0">
                  <a:pos x="220" y="162"/>
                </a:cxn>
                <a:cxn ang="0">
                  <a:pos x="220" y="127"/>
                </a:cxn>
                <a:cxn ang="0">
                  <a:pos x="220" y="81"/>
                </a:cxn>
                <a:cxn ang="0">
                  <a:pos x="220" y="58"/>
                </a:cxn>
                <a:cxn ang="0">
                  <a:pos x="220" y="35"/>
                </a:cxn>
                <a:cxn ang="0">
                  <a:pos x="209" y="0"/>
                </a:cxn>
                <a:cxn ang="0">
                  <a:pos x="186" y="0"/>
                </a:cxn>
                <a:cxn ang="0">
                  <a:pos x="151" y="11"/>
                </a:cxn>
                <a:cxn ang="0">
                  <a:pos x="105" y="0"/>
                </a:cxn>
                <a:cxn ang="0">
                  <a:pos x="81" y="0"/>
                </a:cxn>
                <a:cxn ang="0">
                  <a:pos x="58" y="11"/>
                </a:cxn>
                <a:cxn ang="0">
                  <a:pos x="35" y="23"/>
                </a:cxn>
                <a:cxn ang="0">
                  <a:pos x="35" y="35"/>
                </a:cxn>
                <a:cxn ang="0">
                  <a:pos x="58" y="58"/>
                </a:cxn>
                <a:cxn ang="0">
                  <a:pos x="47" y="81"/>
                </a:cxn>
                <a:cxn ang="0">
                  <a:pos x="12" y="116"/>
                </a:cxn>
                <a:cxn ang="0">
                  <a:pos x="0" y="127"/>
                </a:cxn>
                <a:cxn ang="0">
                  <a:pos x="23" y="139"/>
                </a:cxn>
                <a:cxn ang="0">
                  <a:pos x="47" y="139"/>
                </a:cxn>
                <a:cxn ang="0">
                  <a:pos x="35" y="116"/>
                </a:cxn>
                <a:cxn ang="0">
                  <a:pos x="58" y="104"/>
                </a:cxn>
                <a:cxn ang="0">
                  <a:pos x="58" y="127"/>
                </a:cxn>
                <a:cxn ang="0">
                  <a:pos x="58" y="150"/>
                </a:cxn>
                <a:cxn ang="0">
                  <a:pos x="70" y="173"/>
                </a:cxn>
                <a:cxn ang="0">
                  <a:pos x="81" y="197"/>
                </a:cxn>
                <a:cxn ang="0">
                  <a:pos x="81" y="220"/>
                </a:cxn>
                <a:cxn ang="0">
                  <a:pos x="81" y="243"/>
                </a:cxn>
                <a:cxn ang="0">
                  <a:pos x="70" y="278"/>
                </a:cxn>
                <a:cxn ang="0">
                  <a:pos x="93" y="289"/>
                </a:cxn>
                <a:cxn ang="0">
                  <a:pos x="116" y="301"/>
                </a:cxn>
                <a:cxn ang="0">
                  <a:pos x="139" y="301"/>
                </a:cxn>
                <a:cxn ang="0">
                  <a:pos x="162" y="301"/>
                </a:cxn>
                <a:cxn ang="0">
                  <a:pos x="197" y="312"/>
                </a:cxn>
                <a:cxn ang="0">
                  <a:pos x="209" y="324"/>
                </a:cxn>
                <a:cxn ang="0">
                  <a:pos x="220" y="312"/>
                </a:cxn>
                <a:cxn ang="0">
                  <a:pos x="232" y="301"/>
                </a:cxn>
              </a:cxnLst>
              <a:rect l="0" t="0" r="r" b="b"/>
              <a:pathLst>
                <a:path w="232" h="324">
                  <a:moveTo>
                    <a:pt x="232" y="301"/>
                  </a:moveTo>
                  <a:lnTo>
                    <a:pt x="232" y="278"/>
                  </a:lnTo>
                  <a:lnTo>
                    <a:pt x="220" y="255"/>
                  </a:lnTo>
                  <a:lnTo>
                    <a:pt x="220" y="243"/>
                  </a:lnTo>
                  <a:lnTo>
                    <a:pt x="220" y="231"/>
                  </a:lnTo>
                  <a:lnTo>
                    <a:pt x="209" y="220"/>
                  </a:lnTo>
                  <a:lnTo>
                    <a:pt x="209" y="208"/>
                  </a:lnTo>
                  <a:lnTo>
                    <a:pt x="209" y="185"/>
                  </a:lnTo>
                  <a:lnTo>
                    <a:pt x="209" y="173"/>
                  </a:lnTo>
                  <a:lnTo>
                    <a:pt x="220" y="162"/>
                  </a:lnTo>
                  <a:lnTo>
                    <a:pt x="220" y="139"/>
                  </a:lnTo>
                  <a:lnTo>
                    <a:pt x="220" y="127"/>
                  </a:lnTo>
                  <a:lnTo>
                    <a:pt x="220" y="104"/>
                  </a:lnTo>
                  <a:lnTo>
                    <a:pt x="220" y="81"/>
                  </a:lnTo>
                  <a:lnTo>
                    <a:pt x="220" y="69"/>
                  </a:lnTo>
                  <a:lnTo>
                    <a:pt x="220" y="58"/>
                  </a:lnTo>
                  <a:lnTo>
                    <a:pt x="220" y="46"/>
                  </a:lnTo>
                  <a:lnTo>
                    <a:pt x="220" y="35"/>
                  </a:lnTo>
                  <a:lnTo>
                    <a:pt x="220" y="23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51" y="11"/>
                  </a:lnTo>
                  <a:lnTo>
                    <a:pt x="128" y="11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1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47" y="23"/>
                  </a:lnTo>
                  <a:lnTo>
                    <a:pt x="35" y="23"/>
                  </a:lnTo>
                  <a:lnTo>
                    <a:pt x="23" y="35"/>
                  </a:lnTo>
                  <a:lnTo>
                    <a:pt x="35" y="35"/>
                  </a:lnTo>
                  <a:lnTo>
                    <a:pt x="47" y="46"/>
                  </a:lnTo>
                  <a:lnTo>
                    <a:pt x="58" y="58"/>
                  </a:lnTo>
                  <a:lnTo>
                    <a:pt x="47" y="69"/>
                  </a:lnTo>
                  <a:lnTo>
                    <a:pt x="47" y="81"/>
                  </a:lnTo>
                  <a:lnTo>
                    <a:pt x="35" y="104"/>
                  </a:lnTo>
                  <a:lnTo>
                    <a:pt x="12" y="116"/>
                  </a:lnTo>
                  <a:lnTo>
                    <a:pt x="0" y="116"/>
                  </a:lnTo>
                  <a:lnTo>
                    <a:pt x="0" y="127"/>
                  </a:lnTo>
                  <a:lnTo>
                    <a:pt x="12" y="139"/>
                  </a:lnTo>
                  <a:lnTo>
                    <a:pt x="23" y="139"/>
                  </a:lnTo>
                  <a:lnTo>
                    <a:pt x="35" y="139"/>
                  </a:lnTo>
                  <a:lnTo>
                    <a:pt x="47" y="139"/>
                  </a:lnTo>
                  <a:lnTo>
                    <a:pt x="47" y="127"/>
                  </a:lnTo>
                  <a:lnTo>
                    <a:pt x="35" y="116"/>
                  </a:lnTo>
                  <a:lnTo>
                    <a:pt x="35" y="104"/>
                  </a:lnTo>
                  <a:lnTo>
                    <a:pt x="58" y="104"/>
                  </a:lnTo>
                  <a:lnTo>
                    <a:pt x="58" y="116"/>
                  </a:lnTo>
                  <a:lnTo>
                    <a:pt x="58" y="127"/>
                  </a:lnTo>
                  <a:lnTo>
                    <a:pt x="58" y="139"/>
                  </a:lnTo>
                  <a:lnTo>
                    <a:pt x="58" y="150"/>
                  </a:lnTo>
                  <a:lnTo>
                    <a:pt x="70" y="162"/>
                  </a:lnTo>
                  <a:lnTo>
                    <a:pt x="70" y="173"/>
                  </a:lnTo>
                  <a:lnTo>
                    <a:pt x="81" y="185"/>
                  </a:lnTo>
                  <a:lnTo>
                    <a:pt x="81" y="197"/>
                  </a:lnTo>
                  <a:lnTo>
                    <a:pt x="81" y="208"/>
                  </a:lnTo>
                  <a:lnTo>
                    <a:pt x="81" y="220"/>
                  </a:lnTo>
                  <a:lnTo>
                    <a:pt x="81" y="231"/>
                  </a:lnTo>
                  <a:lnTo>
                    <a:pt x="81" y="243"/>
                  </a:lnTo>
                  <a:lnTo>
                    <a:pt x="70" y="266"/>
                  </a:lnTo>
                  <a:lnTo>
                    <a:pt x="70" y="278"/>
                  </a:lnTo>
                  <a:lnTo>
                    <a:pt x="58" y="289"/>
                  </a:lnTo>
                  <a:lnTo>
                    <a:pt x="93" y="289"/>
                  </a:lnTo>
                  <a:lnTo>
                    <a:pt x="105" y="289"/>
                  </a:lnTo>
                  <a:lnTo>
                    <a:pt x="116" y="301"/>
                  </a:lnTo>
                  <a:lnTo>
                    <a:pt x="128" y="301"/>
                  </a:lnTo>
                  <a:lnTo>
                    <a:pt x="139" y="301"/>
                  </a:lnTo>
                  <a:lnTo>
                    <a:pt x="151" y="301"/>
                  </a:lnTo>
                  <a:lnTo>
                    <a:pt x="162" y="301"/>
                  </a:lnTo>
                  <a:lnTo>
                    <a:pt x="174" y="312"/>
                  </a:lnTo>
                  <a:lnTo>
                    <a:pt x="197" y="312"/>
                  </a:lnTo>
                  <a:lnTo>
                    <a:pt x="197" y="324"/>
                  </a:lnTo>
                  <a:lnTo>
                    <a:pt x="209" y="324"/>
                  </a:lnTo>
                  <a:lnTo>
                    <a:pt x="220" y="324"/>
                  </a:lnTo>
                  <a:lnTo>
                    <a:pt x="220" y="312"/>
                  </a:lnTo>
                  <a:lnTo>
                    <a:pt x="220" y="301"/>
                  </a:lnTo>
                  <a:lnTo>
                    <a:pt x="232" y="301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83" name="Freeform 79"/>
            <p:cNvSpPr>
              <a:spLocks/>
            </p:cNvSpPr>
            <p:nvPr/>
          </p:nvSpPr>
          <p:spPr bwMode="auto">
            <a:xfrm>
              <a:off x="3753" y="2042"/>
              <a:ext cx="220" cy="266"/>
            </a:xfrm>
            <a:custGeom>
              <a:avLst/>
              <a:gdLst/>
              <a:ahLst/>
              <a:cxnLst>
                <a:cxn ang="0">
                  <a:pos x="208" y="11"/>
                </a:cxn>
                <a:cxn ang="0">
                  <a:pos x="196" y="23"/>
                </a:cxn>
                <a:cxn ang="0">
                  <a:pos x="196" y="46"/>
                </a:cxn>
                <a:cxn ang="0">
                  <a:pos x="196" y="69"/>
                </a:cxn>
                <a:cxn ang="0">
                  <a:pos x="196" y="92"/>
                </a:cxn>
                <a:cxn ang="0">
                  <a:pos x="208" y="104"/>
                </a:cxn>
                <a:cxn ang="0">
                  <a:pos x="220" y="127"/>
                </a:cxn>
                <a:cxn ang="0">
                  <a:pos x="196" y="127"/>
                </a:cxn>
                <a:cxn ang="0">
                  <a:pos x="185" y="115"/>
                </a:cxn>
                <a:cxn ang="0">
                  <a:pos x="162" y="127"/>
                </a:cxn>
                <a:cxn ang="0">
                  <a:pos x="139" y="139"/>
                </a:cxn>
                <a:cxn ang="0">
                  <a:pos x="127" y="173"/>
                </a:cxn>
                <a:cxn ang="0">
                  <a:pos x="115" y="185"/>
                </a:cxn>
                <a:cxn ang="0">
                  <a:pos x="115" y="220"/>
                </a:cxn>
                <a:cxn ang="0">
                  <a:pos x="115" y="243"/>
                </a:cxn>
                <a:cxn ang="0">
                  <a:pos x="139" y="254"/>
                </a:cxn>
                <a:cxn ang="0">
                  <a:pos x="115" y="266"/>
                </a:cxn>
                <a:cxn ang="0">
                  <a:pos x="92" y="254"/>
                </a:cxn>
                <a:cxn ang="0">
                  <a:pos x="34" y="231"/>
                </a:cxn>
                <a:cxn ang="0">
                  <a:pos x="0" y="231"/>
                </a:cxn>
                <a:cxn ang="0">
                  <a:pos x="23" y="208"/>
                </a:cxn>
                <a:cxn ang="0">
                  <a:pos x="23" y="173"/>
                </a:cxn>
                <a:cxn ang="0">
                  <a:pos x="34" y="127"/>
                </a:cxn>
                <a:cxn ang="0">
                  <a:pos x="34" y="92"/>
                </a:cxn>
                <a:cxn ang="0">
                  <a:pos x="34" y="69"/>
                </a:cxn>
                <a:cxn ang="0">
                  <a:pos x="23" y="46"/>
                </a:cxn>
                <a:cxn ang="0">
                  <a:pos x="34" y="34"/>
                </a:cxn>
                <a:cxn ang="0">
                  <a:pos x="57" y="23"/>
                </a:cxn>
                <a:cxn ang="0">
                  <a:pos x="81" y="34"/>
                </a:cxn>
                <a:cxn ang="0">
                  <a:pos x="104" y="34"/>
                </a:cxn>
                <a:cxn ang="0">
                  <a:pos x="127" y="46"/>
                </a:cxn>
                <a:cxn ang="0">
                  <a:pos x="150" y="34"/>
                </a:cxn>
                <a:cxn ang="0">
                  <a:pos x="173" y="34"/>
                </a:cxn>
                <a:cxn ang="0">
                  <a:pos x="185" y="11"/>
                </a:cxn>
                <a:cxn ang="0">
                  <a:pos x="208" y="0"/>
                </a:cxn>
              </a:cxnLst>
              <a:rect l="0" t="0" r="r" b="b"/>
              <a:pathLst>
                <a:path w="220" h="266">
                  <a:moveTo>
                    <a:pt x="208" y="0"/>
                  </a:moveTo>
                  <a:lnTo>
                    <a:pt x="208" y="11"/>
                  </a:lnTo>
                  <a:lnTo>
                    <a:pt x="208" y="23"/>
                  </a:lnTo>
                  <a:lnTo>
                    <a:pt x="196" y="23"/>
                  </a:lnTo>
                  <a:lnTo>
                    <a:pt x="196" y="34"/>
                  </a:lnTo>
                  <a:lnTo>
                    <a:pt x="196" y="46"/>
                  </a:lnTo>
                  <a:lnTo>
                    <a:pt x="196" y="58"/>
                  </a:lnTo>
                  <a:lnTo>
                    <a:pt x="196" y="69"/>
                  </a:lnTo>
                  <a:lnTo>
                    <a:pt x="196" y="81"/>
                  </a:lnTo>
                  <a:lnTo>
                    <a:pt x="196" y="92"/>
                  </a:lnTo>
                  <a:lnTo>
                    <a:pt x="208" y="92"/>
                  </a:lnTo>
                  <a:lnTo>
                    <a:pt x="208" y="104"/>
                  </a:lnTo>
                  <a:lnTo>
                    <a:pt x="208" y="115"/>
                  </a:lnTo>
                  <a:lnTo>
                    <a:pt x="220" y="127"/>
                  </a:lnTo>
                  <a:lnTo>
                    <a:pt x="208" y="127"/>
                  </a:lnTo>
                  <a:lnTo>
                    <a:pt x="196" y="127"/>
                  </a:lnTo>
                  <a:lnTo>
                    <a:pt x="185" y="127"/>
                  </a:lnTo>
                  <a:lnTo>
                    <a:pt x="185" y="115"/>
                  </a:lnTo>
                  <a:lnTo>
                    <a:pt x="173" y="127"/>
                  </a:lnTo>
                  <a:lnTo>
                    <a:pt x="162" y="127"/>
                  </a:lnTo>
                  <a:lnTo>
                    <a:pt x="150" y="127"/>
                  </a:lnTo>
                  <a:lnTo>
                    <a:pt x="139" y="139"/>
                  </a:lnTo>
                  <a:lnTo>
                    <a:pt x="127" y="150"/>
                  </a:lnTo>
                  <a:lnTo>
                    <a:pt x="127" y="173"/>
                  </a:lnTo>
                  <a:lnTo>
                    <a:pt x="115" y="173"/>
                  </a:lnTo>
                  <a:lnTo>
                    <a:pt x="115" y="185"/>
                  </a:lnTo>
                  <a:lnTo>
                    <a:pt x="115" y="208"/>
                  </a:lnTo>
                  <a:lnTo>
                    <a:pt x="115" y="220"/>
                  </a:lnTo>
                  <a:lnTo>
                    <a:pt x="115" y="231"/>
                  </a:lnTo>
                  <a:lnTo>
                    <a:pt x="115" y="243"/>
                  </a:lnTo>
                  <a:lnTo>
                    <a:pt x="127" y="243"/>
                  </a:lnTo>
                  <a:lnTo>
                    <a:pt x="139" y="254"/>
                  </a:lnTo>
                  <a:lnTo>
                    <a:pt x="127" y="254"/>
                  </a:lnTo>
                  <a:lnTo>
                    <a:pt x="115" y="266"/>
                  </a:lnTo>
                  <a:lnTo>
                    <a:pt x="104" y="266"/>
                  </a:lnTo>
                  <a:lnTo>
                    <a:pt x="92" y="254"/>
                  </a:lnTo>
                  <a:lnTo>
                    <a:pt x="69" y="231"/>
                  </a:lnTo>
                  <a:lnTo>
                    <a:pt x="34" y="231"/>
                  </a:lnTo>
                  <a:lnTo>
                    <a:pt x="11" y="243"/>
                  </a:lnTo>
                  <a:lnTo>
                    <a:pt x="0" y="231"/>
                  </a:lnTo>
                  <a:lnTo>
                    <a:pt x="11" y="220"/>
                  </a:lnTo>
                  <a:lnTo>
                    <a:pt x="23" y="208"/>
                  </a:lnTo>
                  <a:lnTo>
                    <a:pt x="23" y="197"/>
                  </a:lnTo>
                  <a:lnTo>
                    <a:pt x="23" y="173"/>
                  </a:lnTo>
                  <a:lnTo>
                    <a:pt x="34" y="150"/>
                  </a:lnTo>
                  <a:lnTo>
                    <a:pt x="34" y="127"/>
                  </a:lnTo>
                  <a:lnTo>
                    <a:pt x="34" y="104"/>
                  </a:lnTo>
                  <a:lnTo>
                    <a:pt x="34" y="92"/>
                  </a:lnTo>
                  <a:lnTo>
                    <a:pt x="34" y="81"/>
                  </a:lnTo>
                  <a:lnTo>
                    <a:pt x="34" y="69"/>
                  </a:lnTo>
                  <a:lnTo>
                    <a:pt x="34" y="58"/>
                  </a:lnTo>
                  <a:lnTo>
                    <a:pt x="23" y="46"/>
                  </a:lnTo>
                  <a:lnTo>
                    <a:pt x="23" y="34"/>
                  </a:lnTo>
                  <a:lnTo>
                    <a:pt x="34" y="34"/>
                  </a:lnTo>
                  <a:lnTo>
                    <a:pt x="46" y="23"/>
                  </a:lnTo>
                  <a:lnTo>
                    <a:pt x="57" y="23"/>
                  </a:lnTo>
                  <a:lnTo>
                    <a:pt x="69" y="34"/>
                  </a:lnTo>
                  <a:lnTo>
                    <a:pt x="81" y="34"/>
                  </a:lnTo>
                  <a:lnTo>
                    <a:pt x="92" y="34"/>
                  </a:lnTo>
                  <a:lnTo>
                    <a:pt x="104" y="34"/>
                  </a:lnTo>
                  <a:lnTo>
                    <a:pt x="115" y="34"/>
                  </a:lnTo>
                  <a:lnTo>
                    <a:pt x="127" y="46"/>
                  </a:lnTo>
                  <a:lnTo>
                    <a:pt x="139" y="46"/>
                  </a:lnTo>
                  <a:lnTo>
                    <a:pt x="150" y="34"/>
                  </a:lnTo>
                  <a:lnTo>
                    <a:pt x="162" y="34"/>
                  </a:lnTo>
                  <a:lnTo>
                    <a:pt x="173" y="34"/>
                  </a:lnTo>
                  <a:lnTo>
                    <a:pt x="173" y="23"/>
                  </a:lnTo>
                  <a:lnTo>
                    <a:pt x="185" y="11"/>
                  </a:lnTo>
                  <a:lnTo>
                    <a:pt x="196" y="0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84" name="Freeform 80"/>
            <p:cNvSpPr>
              <a:spLocks/>
            </p:cNvSpPr>
            <p:nvPr/>
          </p:nvSpPr>
          <p:spPr bwMode="auto">
            <a:xfrm>
              <a:off x="3590" y="2053"/>
              <a:ext cx="197" cy="267"/>
            </a:xfrm>
            <a:custGeom>
              <a:avLst/>
              <a:gdLst/>
              <a:ahLst/>
              <a:cxnLst>
                <a:cxn ang="0">
                  <a:pos x="163" y="220"/>
                </a:cxn>
                <a:cxn ang="0">
                  <a:pos x="163" y="209"/>
                </a:cxn>
                <a:cxn ang="0">
                  <a:pos x="174" y="197"/>
                </a:cxn>
                <a:cxn ang="0">
                  <a:pos x="174" y="174"/>
                </a:cxn>
                <a:cxn ang="0">
                  <a:pos x="186" y="162"/>
                </a:cxn>
                <a:cxn ang="0">
                  <a:pos x="197" y="139"/>
                </a:cxn>
                <a:cxn ang="0">
                  <a:pos x="197" y="116"/>
                </a:cxn>
                <a:cxn ang="0">
                  <a:pos x="197" y="93"/>
                </a:cxn>
                <a:cxn ang="0">
                  <a:pos x="186" y="70"/>
                </a:cxn>
                <a:cxn ang="0">
                  <a:pos x="197" y="58"/>
                </a:cxn>
                <a:cxn ang="0">
                  <a:pos x="197" y="47"/>
                </a:cxn>
                <a:cxn ang="0">
                  <a:pos x="186" y="35"/>
                </a:cxn>
                <a:cxn ang="0">
                  <a:pos x="174" y="35"/>
                </a:cxn>
                <a:cxn ang="0">
                  <a:pos x="163" y="23"/>
                </a:cxn>
                <a:cxn ang="0">
                  <a:pos x="139" y="23"/>
                </a:cxn>
                <a:cxn ang="0">
                  <a:pos x="139" y="12"/>
                </a:cxn>
                <a:cxn ang="0">
                  <a:pos x="128" y="12"/>
                </a:cxn>
                <a:cxn ang="0">
                  <a:pos x="116" y="12"/>
                </a:cxn>
                <a:cxn ang="0">
                  <a:pos x="105" y="12"/>
                </a:cxn>
                <a:cxn ang="0">
                  <a:pos x="93" y="12"/>
                </a:cxn>
                <a:cxn ang="0">
                  <a:pos x="82" y="0"/>
                </a:cxn>
                <a:cxn ang="0">
                  <a:pos x="58" y="0"/>
                </a:cxn>
                <a:cxn ang="0">
                  <a:pos x="35" y="0"/>
                </a:cxn>
                <a:cxn ang="0">
                  <a:pos x="35" y="23"/>
                </a:cxn>
                <a:cxn ang="0">
                  <a:pos x="35" y="35"/>
                </a:cxn>
                <a:cxn ang="0">
                  <a:pos x="35" y="47"/>
                </a:cxn>
                <a:cxn ang="0">
                  <a:pos x="24" y="70"/>
                </a:cxn>
                <a:cxn ang="0">
                  <a:pos x="12" y="93"/>
                </a:cxn>
                <a:cxn ang="0">
                  <a:pos x="0" y="104"/>
                </a:cxn>
                <a:cxn ang="0">
                  <a:pos x="0" y="116"/>
                </a:cxn>
                <a:cxn ang="0">
                  <a:pos x="12" y="128"/>
                </a:cxn>
                <a:cxn ang="0">
                  <a:pos x="35" y="139"/>
                </a:cxn>
                <a:cxn ang="0">
                  <a:pos x="35" y="151"/>
                </a:cxn>
                <a:cxn ang="0">
                  <a:pos x="47" y="151"/>
                </a:cxn>
                <a:cxn ang="0">
                  <a:pos x="58" y="151"/>
                </a:cxn>
                <a:cxn ang="0">
                  <a:pos x="70" y="162"/>
                </a:cxn>
                <a:cxn ang="0">
                  <a:pos x="58" y="174"/>
                </a:cxn>
                <a:cxn ang="0">
                  <a:pos x="47" y="186"/>
                </a:cxn>
                <a:cxn ang="0">
                  <a:pos x="47" y="209"/>
                </a:cxn>
                <a:cxn ang="0">
                  <a:pos x="47" y="220"/>
                </a:cxn>
                <a:cxn ang="0">
                  <a:pos x="47" y="243"/>
                </a:cxn>
                <a:cxn ang="0">
                  <a:pos x="47" y="255"/>
                </a:cxn>
                <a:cxn ang="0">
                  <a:pos x="58" y="267"/>
                </a:cxn>
                <a:cxn ang="0">
                  <a:pos x="93" y="267"/>
                </a:cxn>
                <a:cxn ang="0">
                  <a:pos x="116" y="267"/>
                </a:cxn>
                <a:cxn ang="0">
                  <a:pos x="139" y="267"/>
                </a:cxn>
                <a:cxn ang="0">
                  <a:pos x="163" y="267"/>
                </a:cxn>
                <a:cxn ang="0">
                  <a:pos x="174" y="255"/>
                </a:cxn>
                <a:cxn ang="0">
                  <a:pos x="174" y="243"/>
                </a:cxn>
                <a:cxn ang="0">
                  <a:pos x="174" y="232"/>
                </a:cxn>
                <a:cxn ang="0">
                  <a:pos x="163" y="232"/>
                </a:cxn>
                <a:cxn ang="0">
                  <a:pos x="163" y="220"/>
                </a:cxn>
              </a:cxnLst>
              <a:rect l="0" t="0" r="r" b="b"/>
              <a:pathLst>
                <a:path w="197" h="267">
                  <a:moveTo>
                    <a:pt x="163" y="220"/>
                  </a:moveTo>
                  <a:lnTo>
                    <a:pt x="163" y="209"/>
                  </a:lnTo>
                  <a:lnTo>
                    <a:pt x="174" y="197"/>
                  </a:lnTo>
                  <a:lnTo>
                    <a:pt x="174" y="174"/>
                  </a:lnTo>
                  <a:lnTo>
                    <a:pt x="186" y="162"/>
                  </a:lnTo>
                  <a:lnTo>
                    <a:pt x="197" y="139"/>
                  </a:lnTo>
                  <a:lnTo>
                    <a:pt x="197" y="116"/>
                  </a:lnTo>
                  <a:lnTo>
                    <a:pt x="197" y="93"/>
                  </a:lnTo>
                  <a:lnTo>
                    <a:pt x="186" y="70"/>
                  </a:lnTo>
                  <a:lnTo>
                    <a:pt x="197" y="58"/>
                  </a:lnTo>
                  <a:lnTo>
                    <a:pt x="197" y="47"/>
                  </a:lnTo>
                  <a:lnTo>
                    <a:pt x="186" y="35"/>
                  </a:lnTo>
                  <a:lnTo>
                    <a:pt x="174" y="35"/>
                  </a:lnTo>
                  <a:lnTo>
                    <a:pt x="163" y="23"/>
                  </a:lnTo>
                  <a:lnTo>
                    <a:pt x="139" y="23"/>
                  </a:lnTo>
                  <a:lnTo>
                    <a:pt x="139" y="12"/>
                  </a:lnTo>
                  <a:lnTo>
                    <a:pt x="128" y="12"/>
                  </a:lnTo>
                  <a:lnTo>
                    <a:pt x="116" y="12"/>
                  </a:lnTo>
                  <a:lnTo>
                    <a:pt x="105" y="12"/>
                  </a:lnTo>
                  <a:lnTo>
                    <a:pt x="93" y="12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35" y="23"/>
                  </a:lnTo>
                  <a:lnTo>
                    <a:pt x="35" y="35"/>
                  </a:lnTo>
                  <a:lnTo>
                    <a:pt x="35" y="47"/>
                  </a:lnTo>
                  <a:lnTo>
                    <a:pt x="24" y="70"/>
                  </a:lnTo>
                  <a:lnTo>
                    <a:pt x="12" y="93"/>
                  </a:lnTo>
                  <a:lnTo>
                    <a:pt x="0" y="104"/>
                  </a:lnTo>
                  <a:lnTo>
                    <a:pt x="0" y="116"/>
                  </a:lnTo>
                  <a:lnTo>
                    <a:pt x="12" y="128"/>
                  </a:lnTo>
                  <a:lnTo>
                    <a:pt x="35" y="139"/>
                  </a:lnTo>
                  <a:lnTo>
                    <a:pt x="35" y="151"/>
                  </a:lnTo>
                  <a:lnTo>
                    <a:pt x="47" y="151"/>
                  </a:lnTo>
                  <a:lnTo>
                    <a:pt x="58" y="151"/>
                  </a:lnTo>
                  <a:lnTo>
                    <a:pt x="70" y="162"/>
                  </a:lnTo>
                  <a:lnTo>
                    <a:pt x="58" y="174"/>
                  </a:lnTo>
                  <a:lnTo>
                    <a:pt x="47" y="186"/>
                  </a:lnTo>
                  <a:lnTo>
                    <a:pt x="47" y="209"/>
                  </a:lnTo>
                  <a:lnTo>
                    <a:pt x="47" y="220"/>
                  </a:lnTo>
                  <a:lnTo>
                    <a:pt x="47" y="243"/>
                  </a:lnTo>
                  <a:lnTo>
                    <a:pt x="47" y="255"/>
                  </a:lnTo>
                  <a:lnTo>
                    <a:pt x="58" y="267"/>
                  </a:lnTo>
                  <a:lnTo>
                    <a:pt x="93" y="267"/>
                  </a:lnTo>
                  <a:lnTo>
                    <a:pt x="116" y="267"/>
                  </a:lnTo>
                  <a:lnTo>
                    <a:pt x="139" y="267"/>
                  </a:lnTo>
                  <a:lnTo>
                    <a:pt x="163" y="267"/>
                  </a:lnTo>
                  <a:lnTo>
                    <a:pt x="174" y="255"/>
                  </a:lnTo>
                  <a:lnTo>
                    <a:pt x="174" y="243"/>
                  </a:lnTo>
                  <a:lnTo>
                    <a:pt x="174" y="232"/>
                  </a:lnTo>
                  <a:lnTo>
                    <a:pt x="163" y="232"/>
                  </a:lnTo>
                  <a:lnTo>
                    <a:pt x="163" y="22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85" name="Freeform 81"/>
            <p:cNvSpPr>
              <a:spLocks/>
            </p:cNvSpPr>
            <p:nvPr/>
          </p:nvSpPr>
          <p:spPr bwMode="auto">
            <a:xfrm>
              <a:off x="3579" y="1555"/>
              <a:ext cx="336" cy="255"/>
            </a:xfrm>
            <a:custGeom>
              <a:avLst/>
              <a:gdLst/>
              <a:ahLst/>
              <a:cxnLst>
                <a:cxn ang="0">
                  <a:pos x="208" y="244"/>
                </a:cxn>
                <a:cxn ang="0">
                  <a:pos x="185" y="220"/>
                </a:cxn>
                <a:cxn ang="0">
                  <a:pos x="150" y="220"/>
                </a:cxn>
                <a:cxn ang="0">
                  <a:pos x="116" y="232"/>
                </a:cxn>
                <a:cxn ang="0">
                  <a:pos x="69" y="220"/>
                </a:cxn>
                <a:cxn ang="0">
                  <a:pos x="46" y="232"/>
                </a:cxn>
                <a:cxn ang="0">
                  <a:pos x="23" y="244"/>
                </a:cxn>
                <a:cxn ang="0">
                  <a:pos x="11" y="232"/>
                </a:cxn>
                <a:cxn ang="0">
                  <a:pos x="0" y="220"/>
                </a:cxn>
                <a:cxn ang="0">
                  <a:pos x="11" y="197"/>
                </a:cxn>
                <a:cxn ang="0">
                  <a:pos x="23" y="186"/>
                </a:cxn>
                <a:cxn ang="0">
                  <a:pos x="46" y="162"/>
                </a:cxn>
                <a:cxn ang="0">
                  <a:pos x="46" y="128"/>
                </a:cxn>
                <a:cxn ang="0">
                  <a:pos x="58" y="116"/>
                </a:cxn>
                <a:cxn ang="0">
                  <a:pos x="35" y="105"/>
                </a:cxn>
                <a:cxn ang="0">
                  <a:pos x="46" y="81"/>
                </a:cxn>
                <a:cxn ang="0">
                  <a:pos x="69" y="70"/>
                </a:cxn>
                <a:cxn ang="0">
                  <a:pos x="104" y="93"/>
                </a:cxn>
                <a:cxn ang="0">
                  <a:pos x="116" y="116"/>
                </a:cxn>
                <a:cxn ang="0">
                  <a:pos x="127" y="139"/>
                </a:cxn>
                <a:cxn ang="0">
                  <a:pos x="139" y="128"/>
                </a:cxn>
                <a:cxn ang="0">
                  <a:pos x="150" y="105"/>
                </a:cxn>
                <a:cxn ang="0">
                  <a:pos x="174" y="105"/>
                </a:cxn>
                <a:cxn ang="0">
                  <a:pos x="185" y="128"/>
                </a:cxn>
                <a:cxn ang="0">
                  <a:pos x="208" y="105"/>
                </a:cxn>
                <a:cxn ang="0">
                  <a:pos x="208" y="81"/>
                </a:cxn>
                <a:cxn ang="0">
                  <a:pos x="208" y="58"/>
                </a:cxn>
                <a:cxn ang="0">
                  <a:pos x="174" y="58"/>
                </a:cxn>
                <a:cxn ang="0">
                  <a:pos x="150" y="70"/>
                </a:cxn>
                <a:cxn ang="0">
                  <a:pos x="139" y="81"/>
                </a:cxn>
                <a:cxn ang="0">
                  <a:pos x="127" y="70"/>
                </a:cxn>
                <a:cxn ang="0">
                  <a:pos x="116" y="47"/>
                </a:cxn>
                <a:cxn ang="0">
                  <a:pos x="127" y="24"/>
                </a:cxn>
                <a:cxn ang="0">
                  <a:pos x="139" y="0"/>
                </a:cxn>
                <a:cxn ang="0">
                  <a:pos x="185" y="12"/>
                </a:cxn>
                <a:cxn ang="0">
                  <a:pos x="197" y="12"/>
                </a:cxn>
                <a:cxn ang="0">
                  <a:pos x="231" y="12"/>
                </a:cxn>
                <a:cxn ang="0">
                  <a:pos x="231" y="47"/>
                </a:cxn>
                <a:cxn ang="0">
                  <a:pos x="231" y="81"/>
                </a:cxn>
                <a:cxn ang="0">
                  <a:pos x="243" y="105"/>
                </a:cxn>
                <a:cxn ang="0">
                  <a:pos x="255" y="116"/>
                </a:cxn>
                <a:cxn ang="0">
                  <a:pos x="255" y="139"/>
                </a:cxn>
                <a:cxn ang="0">
                  <a:pos x="266" y="162"/>
                </a:cxn>
                <a:cxn ang="0">
                  <a:pos x="289" y="174"/>
                </a:cxn>
                <a:cxn ang="0">
                  <a:pos x="313" y="186"/>
                </a:cxn>
                <a:cxn ang="0">
                  <a:pos x="324" y="197"/>
                </a:cxn>
                <a:cxn ang="0">
                  <a:pos x="313" y="209"/>
                </a:cxn>
                <a:cxn ang="0">
                  <a:pos x="289" y="209"/>
                </a:cxn>
                <a:cxn ang="0">
                  <a:pos x="255" y="232"/>
                </a:cxn>
                <a:cxn ang="0">
                  <a:pos x="220" y="255"/>
                </a:cxn>
              </a:cxnLst>
              <a:rect l="0" t="0" r="r" b="b"/>
              <a:pathLst>
                <a:path w="336" h="255">
                  <a:moveTo>
                    <a:pt x="208" y="255"/>
                  </a:moveTo>
                  <a:lnTo>
                    <a:pt x="208" y="244"/>
                  </a:lnTo>
                  <a:lnTo>
                    <a:pt x="197" y="220"/>
                  </a:lnTo>
                  <a:lnTo>
                    <a:pt x="185" y="220"/>
                  </a:lnTo>
                  <a:lnTo>
                    <a:pt x="174" y="220"/>
                  </a:lnTo>
                  <a:lnTo>
                    <a:pt x="150" y="220"/>
                  </a:lnTo>
                  <a:lnTo>
                    <a:pt x="139" y="232"/>
                  </a:lnTo>
                  <a:lnTo>
                    <a:pt x="116" y="232"/>
                  </a:lnTo>
                  <a:lnTo>
                    <a:pt x="93" y="220"/>
                  </a:lnTo>
                  <a:lnTo>
                    <a:pt x="69" y="220"/>
                  </a:lnTo>
                  <a:lnTo>
                    <a:pt x="58" y="232"/>
                  </a:lnTo>
                  <a:lnTo>
                    <a:pt x="46" y="232"/>
                  </a:lnTo>
                  <a:lnTo>
                    <a:pt x="35" y="244"/>
                  </a:lnTo>
                  <a:lnTo>
                    <a:pt x="23" y="244"/>
                  </a:lnTo>
                  <a:lnTo>
                    <a:pt x="11" y="244"/>
                  </a:lnTo>
                  <a:lnTo>
                    <a:pt x="11" y="232"/>
                  </a:lnTo>
                  <a:lnTo>
                    <a:pt x="11" y="220"/>
                  </a:lnTo>
                  <a:lnTo>
                    <a:pt x="0" y="220"/>
                  </a:lnTo>
                  <a:lnTo>
                    <a:pt x="0" y="209"/>
                  </a:lnTo>
                  <a:lnTo>
                    <a:pt x="11" y="197"/>
                  </a:lnTo>
                  <a:lnTo>
                    <a:pt x="23" y="197"/>
                  </a:lnTo>
                  <a:lnTo>
                    <a:pt x="23" y="186"/>
                  </a:lnTo>
                  <a:lnTo>
                    <a:pt x="35" y="174"/>
                  </a:lnTo>
                  <a:lnTo>
                    <a:pt x="46" y="162"/>
                  </a:lnTo>
                  <a:lnTo>
                    <a:pt x="46" y="151"/>
                  </a:lnTo>
                  <a:lnTo>
                    <a:pt x="46" y="128"/>
                  </a:lnTo>
                  <a:lnTo>
                    <a:pt x="58" y="128"/>
                  </a:lnTo>
                  <a:lnTo>
                    <a:pt x="58" y="116"/>
                  </a:lnTo>
                  <a:lnTo>
                    <a:pt x="46" y="105"/>
                  </a:lnTo>
                  <a:lnTo>
                    <a:pt x="35" y="105"/>
                  </a:lnTo>
                  <a:lnTo>
                    <a:pt x="35" y="93"/>
                  </a:lnTo>
                  <a:lnTo>
                    <a:pt x="46" y="81"/>
                  </a:lnTo>
                  <a:lnTo>
                    <a:pt x="58" y="81"/>
                  </a:lnTo>
                  <a:lnTo>
                    <a:pt x="69" y="70"/>
                  </a:lnTo>
                  <a:lnTo>
                    <a:pt x="81" y="81"/>
                  </a:lnTo>
                  <a:lnTo>
                    <a:pt x="104" y="93"/>
                  </a:lnTo>
                  <a:lnTo>
                    <a:pt x="104" y="116"/>
                  </a:lnTo>
                  <a:lnTo>
                    <a:pt x="116" y="116"/>
                  </a:lnTo>
                  <a:lnTo>
                    <a:pt x="116" y="128"/>
                  </a:lnTo>
                  <a:lnTo>
                    <a:pt x="127" y="139"/>
                  </a:lnTo>
                  <a:lnTo>
                    <a:pt x="139" y="139"/>
                  </a:lnTo>
                  <a:lnTo>
                    <a:pt x="139" y="128"/>
                  </a:lnTo>
                  <a:lnTo>
                    <a:pt x="150" y="116"/>
                  </a:lnTo>
                  <a:lnTo>
                    <a:pt x="150" y="105"/>
                  </a:lnTo>
                  <a:lnTo>
                    <a:pt x="162" y="105"/>
                  </a:lnTo>
                  <a:lnTo>
                    <a:pt x="174" y="105"/>
                  </a:lnTo>
                  <a:lnTo>
                    <a:pt x="185" y="116"/>
                  </a:lnTo>
                  <a:lnTo>
                    <a:pt x="185" y="128"/>
                  </a:lnTo>
                  <a:lnTo>
                    <a:pt x="197" y="116"/>
                  </a:lnTo>
                  <a:lnTo>
                    <a:pt x="208" y="105"/>
                  </a:lnTo>
                  <a:lnTo>
                    <a:pt x="208" y="93"/>
                  </a:lnTo>
                  <a:lnTo>
                    <a:pt x="208" y="81"/>
                  </a:lnTo>
                  <a:lnTo>
                    <a:pt x="208" y="70"/>
                  </a:lnTo>
                  <a:lnTo>
                    <a:pt x="208" y="58"/>
                  </a:lnTo>
                  <a:lnTo>
                    <a:pt x="197" y="47"/>
                  </a:lnTo>
                  <a:lnTo>
                    <a:pt x="174" y="58"/>
                  </a:lnTo>
                  <a:lnTo>
                    <a:pt x="150" y="58"/>
                  </a:lnTo>
                  <a:lnTo>
                    <a:pt x="150" y="70"/>
                  </a:lnTo>
                  <a:lnTo>
                    <a:pt x="139" y="70"/>
                  </a:lnTo>
                  <a:lnTo>
                    <a:pt x="139" y="81"/>
                  </a:lnTo>
                  <a:lnTo>
                    <a:pt x="127" y="81"/>
                  </a:lnTo>
                  <a:lnTo>
                    <a:pt x="127" y="70"/>
                  </a:lnTo>
                  <a:lnTo>
                    <a:pt x="116" y="58"/>
                  </a:lnTo>
                  <a:lnTo>
                    <a:pt x="116" y="47"/>
                  </a:lnTo>
                  <a:lnTo>
                    <a:pt x="127" y="35"/>
                  </a:lnTo>
                  <a:lnTo>
                    <a:pt x="127" y="24"/>
                  </a:lnTo>
                  <a:lnTo>
                    <a:pt x="127" y="12"/>
                  </a:lnTo>
                  <a:lnTo>
                    <a:pt x="139" y="0"/>
                  </a:lnTo>
                  <a:lnTo>
                    <a:pt x="162" y="12"/>
                  </a:lnTo>
                  <a:lnTo>
                    <a:pt x="185" y="12"/>
                  </a:lnTo>
                  <a:lnTo>
                    <a:pt x="197" y="24"/>
                  </a:lnTo>
                  <a:lnTo>
                    <a:pt x="197" y="12"/>
                  </a:lnTo>
                  <a:lnTo>
                    <a:pt x="208" y="12"/>
                  </a:lnTo>
                  <a:lnTo>
                    <a:pt x="231" y="12"/>
                  </a:lnTo>
                  <a:lnTo>
                    <a:pt x="231" y="35"/>
                  </a:lnTo>
                  <a:lnTo>
                    <a:pt x="231" y="47"/>
                  </a:lnTo>
                  <a:lnTo>
                    <a:pt x="231" y="70"/>
                  </a:lnTo>
                  <a:lnTo>
                    <a:pt x="231" y="81"/>
                  </a:lnTo>
                  <a:lnTo>
                    <a:pt x="231" y="93"/>
                  </a:lnTo>
                  <a:lnTo>
                    <a:pt x="243" y="105"/>
                  </a:lnTo>
                  <a:lnTo>
                    <a:pt x="243" y="116"/>
                  </a:lnTo>
                  <a:lnTo>
                    <a:pt x="255" y="116"/>
                  </a:lnTo>
                  <a:lnTo>
                    <a:pt x="255" y="128"/>
                  </a:lnTo>
                  <a:lnTo>
                    <a:pt x="255" y="139"/>
                  </a:lnTo>
                  <a:lnTo>
                    <a:pt x="266" y="151"/>
                  </a:lnTo>
                  <a:lnTo>
                    <a:pt x="266" y="162"/>
                  </a:lnTo>
                  <a:lnTo>
                    <a:pt x="278" y="174"/>
                  </a:lnTo>
                  <a:lnTo>
                    <a:pt x="289" y="174"/>
                  </a:lnTo>
                  <a:lnTo>
                    <a:pt x="301" y="186"/>
                  </a:lnTo>
                  <a:lnTo>
                    <a:pt x="313" y="186"/>
                  </a:lnTo>
                  <a:lnTo>
                    <a:pt x="313" y="197"/>
                  </a:lnTo>
                  <a:lnTo>
                    <a:pt x="324" y="197"/>
                  </a:lnTo>
                  <a:lnTo>
                    <a:pt x="336" y="209"/>
                  </a:lnTo>
                  <a:lnTo>
                    <a:pt x="313" y="209"/>
                  </a:lnTo>
                  <a:lnTo>
                    <a:pt x="301" y="209"/>
                  </a:lnTo>
                  <a:lnTo>
                    <a:pt x="289" y="209"/>
                  </a:lnTo>
                  <a:lnTo>
                    <a:pt x="278" y="220"/>
                  </a:lnTo>
                  <a:lnTo>
                    <a:pt x="255" y="232"/>
                  </a:lnTo>
                  <a:lnTo>
                    <a:pt x="231" y="244"/>
                  </a:lnTo>
                  <a:lnTo>
                    <a:pt x="220" y="255"/>
                  </a:lnTo>
                  <a:lnTo>
                    <a:pt x="208" y="255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86" name="Freeform 82"/>
            <p:cNvSpPr>
              <a:spLocks/>
            </p:cNvSpPr>
            <p:nvPr/>
          </p:nvSpPr>
          <p:spPr bwMode="auto">
            <a:xfrm>
              <a:off x="3579" y="2273"/>
              <a:ext cx="360" cy="232"/>
            </a:xfrm>
            <a:custGeom>
              <a:avLst/>
              <a:gdLst/>
              <a:ahLst/>
              <a:cxnLst>
                <a:cxn ang="0">
                  <a:pos x="313" y="35"/>
                </a:cxn>
                <a:cxn ang="0">
                  <a:pos x="324" y="58"/>
                </a:cxn>
                <a:cxn ang="0">
                  <a:pos x="336" y="81"/>
                </a:cxn>
                <a:cxn ang="0">
                  <a:pos x="347" y="116"/>
                </a:cxn>
                <a:cxn ang="0">
                  <a:pos x="359" y="151"/>
                </a:cxn>
                <a:cxn ang="0">
                  <a:pos x="347" y="186"/>
                </a:cxn>
                <a:cxn ang="0">
                  <a:pos x="324" y="197"/>
                </a:cxn>
                <a:cxn ang="0">
                  <a:pos x="301" y="209"/>
                </a:cxn>
                <a:cxn ang="0">
                  <a:pos x="278" y="220"/>
                </a:cxn>
                <a:cxn ang="0">
                  <a:pos x="255" y="220"/>
                </a:cxn>
                <a:cxn ang="0">
                  <a:pos x="243" y="209"/>
                </a:cxn>
                <a:cxn ang="0">
                  <a:pos x="220" y="209"/>
                </a:cxn>
                <a:cxn ang="0">
                  <a:pos x="220" y="186"/>
                </a:cxn>
                <a:cxn ang="0">
                  <a:pos x="197" y="174"/>
                </a:cxn>
                <a:cxn ang="0">
                  <a:pos x="174" y="174"/>
                </a:cxn>
                <a:cxn ang="0">
                  <a:pos x="150" y="174"/>
                </a:cxn>
                <a:cxn ang="0">
                  <a:pos x="139" y="186"/>
                </a:cxn>
                <a:cxn ang="0">
                  <a:pos x="104" y="209"/>
                </a:cxn>
                <a:cxn ang="0">
                  <a:pos x="81" y="220"/>
                </a:cxn>
                <a:cxn ang="0">
                  <a:pos x="58" y="232"/>
                </a:cxn>
                <a:cxn ang="0">
                  <a:pos x="35" y="220"/>
                </a:cxn>
                <a:cxn ang="0">
                  <a:pos x="23" y="209"/>
                </a:cxn>
                <a:cxn ang="0">
                  <a:pos x="11" y="186"/>
                </a:cxn>
                <a:cxn ang="0">
                  <a:pos x="11" y="162"/>
                </a:cxn>
                <a:cxn ang="0">
                  <a:pos x="0" y="151"/>
                </a:cxn>
                <a:cxn ang="0">
                  <a:pos x="23" y="128"/>
                </a:cxn>
                <a:cxn ang="0">
                  <a:pos x="58" y="116"/>
                </a:cxn>
                <a:cxn ang="0">
                  <a:pos x="69" y="93"/>
                </a:cxn>
                <a:cxn ang="0">
                  <a:pos x="58" y="70"/>
                </a:cxn>
                <a:cxn ang="0">
                  <a:pos x="69" y="58"/>
                </a:cxn>
                <a:cxn ang="0">
                  <a:pos x="81" y="47"/>
                </a:cxn>
                <a:cxn ang="0">
                  <a:pos x="139" y="47"/>
                </a:cxn>
                <a:cxn ang="0">
                  <a:pos x="185" y="47"/>
                </a:cxn>
                <a:cxn ang="0">
                  <a:pos x="185" y="23"/>
                </a:cxn>
                <a:cxn ang="0">
                  <a:pos x="185" y="0"/>
                </a:cxn>
                <a:cxn ang="0">
                  <a:pos x="243" y="0"/>
                </a:cxn>
                <a:cxn ang="0">
                  <a:pos x="266" y="12"/>
                </a:cxn>
                <a:cxn ang="0">
                  <a:pos x="278" y="23"/>
                </a:cxn>
                <a:cxn ang="0">
                  <a:pos x="301" y="23"/>
                </a:cxn>
              </a:cxnLst>
              <a:rect l="0" t="0" r="r" b="b"/>
              <a:pathLst>
                <a:path w="359" h="232">
                  <a:moveTo>
                    <a:pt x="313" y="23"/>
                  </a:moveTo>
                  <a:lnTo>
                    <a:pt x="313" y="35"/>
                  </a:lnTo>
                  <a:lnTo>
                    <a:pt x="324" y="47"/>
                  </a:lnTo>
                  <a:lnTo>
                    <a:pt x="324" y="58"/>
                  </a:lnTo>
                  <a:lnTo>
                    <a:pt x="324" y="70"/>
                  </a:lnTo>
                  <a:lnTo>
                    <a:pt x="336" y="81"/>
                  </a:lnTo>
                  <a:lnTo>
                    <a:pt x="347" y="104"/>
                  </a:lnTo>
                  <a:lnTo>
                    <a:pt x="347" y="116"/>
                  </a:lnTo>
                  <a:lnTo>
                    <a:pt x="347" y="128"/>
                  </a:lnTo>
                  <a:lnTo>
                    <a:pt x="359" y="151"/>
                  </a:lnTo>
                  <a:lnTo>
                    <a:pt x="347" y="174"/>
                  </a:lnTo>
                  <a:lnTo>
                    <a:pt x="347" y="186"/>
                  </a:lnTo>
                  <a:lnTo>
                    <a:pt x="336" y="197"/>
                  </a:lnTo>
                  <a:lnTo>
                    <a:pt x="324" y="197"/>
                  </a:lnTo>
                  <a:lnTo>
                    <a:pt x="313" y="197"/>
                  </a:lnTo>
                  <a:lnTo>
                    <a:pt x="301" y="209"/>
                  </a:lnTo>
                  <a:lnTo>
                    <a:pt x="289" y="220"/>
                  </a:lnTo>
                  <a:lnTo>
                    <a:pt x="278" y="220"/>
                  </a:lnTo>
                  <a:lnTo>
                    <a:pt x="266" y="232"/>
                  </a:lnTo>
                  <a:lnTo>
                    <a:pt x="255" y="220"/>
                  </a:lnTo>
                  <a:lnTo>
                    <a:pt x="255" y="209"/>
                  </a:lnTo>
                  <a:lnTo>
                    <a:pt x="243" y="209"/>
                  </a:lnTo>
                  <a:lnTo>
                    <a:pt x="231" y="209"/>
                  </a:lnTo>
                  <a:lnTo>
                    <a:pt x="220" y="209"/>
                  </a:lnTo>
                  <a:lnTo>
                    <a:pt x="220" y="197"/>
                  </a:lnTo>
                  <a:lnTo>
                    <a:pt x="220" y="186"/>
                  </a:lnTo>
                  <a:lnTo>
                    <a:pt x="208" y="186"/>
                  </a:lnTo>
                  <a:lnTo>
                    <a:pt x="197" y="174"/>
                  </a:lnTo>
                  <a:lnTo>
                    <a:pt x="185" y="174"/>
                  </a:lnTo>
                  <a:lnTo>
                    <a:pt x="174" y="174"/>
                  </a:lnTo>
                  <a:lnTo>
                    <a:pt x="162" y="174"/>
                  </a:lnTo>
                  <a:lnTo>
                    <a:pt x="150" y="174"/>
                  </a:lnTo>
                  <a:lnTo>
                    <a:pt x="150" y="186"/>
                  </a:lnTo>
                  <a:lnTo>
                    <a:pt x="139" y="186"/>
                  </a:lnTo>
                  <a:lnTo>
                    <a:pt x="116" y="197"/>
                  </a:lnTo>
                  <a:lnTo>
                    <a:pt x="104" y="209"/>
                  </a:lnTo>
                  <a:lnTo>
                    <a:pt x="93" y="209"/>
                  </a:lnTo>
                  <a:lnTo>
                    <a:pt x="81" y="220"/>
                  </a:lnTo>
                  <a:lnTo>
                    <a:pt x="69" y="220"/>
                  </a:lnTo>
                  <a:lnTo>
                    <a:pt x="58" y="232"/>
                  </a:lnTo>
                  <a:lnTo>
                    <a:pt x="46" y="220"/>
                  </a:lnTo>
                  <a:lnTo>
                    <a:pt x="35" y="220"/>
                  </a:lnTo>
                  <a:lnTo>
                    <a:pt x="23" y="220"/>
                  </a:lnTo>
                  <a:lnTo>
                    <a:pt x="23" y="209"/>
                  </a:lnTo>
                  <a:lnTo>
                    <a:pt x="11" y="197"/>
                  </a:lnTo>
                  <a:lnTo>
                    <a:pt x="11" y="186"/>
                  </a:lnTo>
                  <a:lnTo>
                    <a:pt x="11" y="174"/>
                  </a:lnTo>
                  <a:lnTo>
                    <a:pt x="11" y="162"/>
                  </a:lnTo>
                  <a:lnTo>
                    <a:pt x="11" y="151"/>
                  </a:lnTo>
                  <a:lnTo>
                    <a:pt x="0" y="151"/>
                  </a:lnTo>
                  <a:lnTo>
                    <a:pt x="11" y="139"/>
                  </a:lnTo>
                  <a:lnTo>
                    <a:pt x="23" y="128"/>
                  </a:lnTo>
                  <a:lnTo>
                    <a:pt x="35" y="116"/>
                  </a:lnTo>
                  <a:lnTo>
                    <a:pt x="58" y="116"/>
                  </a:lnTo>
                  <a:lnTo>
                    <a:pt x="69" y="104"/>
                  </a:lnTo>
                  <a:lnTo>
                    <a:pt x="69" y="93"/>
                  </a:lnTo>
                  <a:lnTo>
                    <a:pt x="58" y="81"/>
                  </a:lnTo>
                  <a:lnTo>
                    <a:pt x="58" y="70"/>
                  </a:lnTo>
                  <a:lnTo>
                    <a:pt x="69" y="70"/>
                  </a:lnTo>
                  <a:lnTo>
                    <a:pt x="69" y="58"/>
                  </a:lnTo>
                  <a:lnTo>
                    <a:pt x="81" y="58"/>
                  </a:lnTo>
                  <a:lnTo>
                    <a:pt x="81" y="47"/>
                  </a:lnTo>
                  <a:lnTo>
                    <a:pt x="104" y="47"/>
                  </a:lnTo>
                  <a:lnTo>
                    <a:pt x="139" y="47"/>
                  </a:lnTo>
                  <a:lnTo>
                    <a:pt x="150" y="47"/>
                  </a:lnTo>
                  <a:lnTo>
                    <a:pt x="185" y="47"/>
                  </a:lnTo>
                  <a:lnTo>
                    <a:pt x="185" y="35"/>
                  </a:lnTo>
                  <a:lnTo>
                    <a:pt x="185" y="23"/>
                  </a:lnTo>
                  <a:lnTo>
                    <a:pt x="185" y="12"/>
                  </a:lnTo>
                  <a:lnTo>
                    <a:pt x="185" y="0"/>
                  </a:lnTo>
                  <a:lnTo>
                    <a:pt x="220" y="0"/>
                  </a:lnTo>
                  <a:lnTo>
                    <a:pt x="243" y="0"/>
                  </a:lnTo>
                  <a:lnTo>
                    <a:pt x="255" y="0"/>
                  </a:lnTo>
                  <a:lnTo>
                    <a:pt x="266" y="12"/>
                  </a:lnTo>
                  <a:lnTo>
                    <a:pt x="266" y="23"/>
                  </a:lnTo>
                  <a:lnTo>
                    <a:pt x="278" y="23"/>
                  </a:lnTo>
                  <a:lnTo>
                    <a:pt x="289" y="23"/>
                  </a:lnTo>
                  <a:lnTo>
                    <a:pt x="301" y="23"/>
                  </a:lnTo>
                  <a:lnTo>
                    <a:pt x="313" y="23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87" name="Freeform 83"/>
            <p:cNvSpPr>
              <a:spLocks/>
            </p:cNvSpPr>
            <p:nvPr/>
          </p:nvSpPr>
          <p:spPr bwMode="auto">
            <a:xfrm>
              <a:off x="3741" y="2366"/>
              <a:ext cx="12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11"/>
                </a:cxn>
                <a:cxn ang="0">
                  <a:pos x="12" y="0"/>
                </a:cxn>
                <a:cxn ang="0">
                  <a:pos x="0" y="0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88" name="Rectangle 84"/>
            <p:cNvSpPr>
              <a:spLocks noChangeArrowheads="1"/>
            </p:cNvSpPr>
            <p:nvPr/>
          </p:nvSpPr>
          <p:spPr bwMode="auto">
            <a:xfrm>
              <a:off x="3753" y="2933"/>
              <a:ext cx="11" cy="12"/>
            </a:xfrm>
            <a:prstGeom prst="rect">
              <a:avLst/>
            </a:prstGeom>
            <a:solidFill>
              <a:srgbClr val="4CFFFF"/>
            </a:solidFill>
            <a:ln w="3175">
              <a:solidFill>
                <a:srgbClr val="69AAFB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17488" name="Group 85"/>
            <p:cNvGrpSpPr>
              <a:grpSpLocks/>
            </p:cNvGrpSpPr>
            <p:nvPr/>
          </p:nvGrpSpPr>
          <p:grpSpPr bwMode="auto">
            <a:xfrm>
              <a:off x="3463" y="2435"/>
              <a:ext cx="521" cy="452"/>
              <a:chOff x="3463" y="2435"/>
              <a:chExt cx="521" cy="452"/>
            </a:xfrm>
          </p:grpSpPr>
          <p:sp>
            <p:nvSpPr>
              <p:cNvPr id="1403990" name="Freeform 86"/>
              <p:cNvSpPr>
                <a:spLocks/>
              </p:cNvSpPr>
              <p:nvPr/>
            </p:nvSpPr>
            <p:spPr bwMode="auto">
              <a:xfrm>
                <a:off x="3637" y="2435"/>
                <a:ext cx="185" cy="197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81"/>
                  </a:cxn>
                  <a:cxn ang="0">
                    <a:pos x="11" y="81"/>
                  </a:cxn>
                  <a:cxn ang="0">
                    <a:pos x="11" y="93"/>
                  </a:cxn>
                  <a:cxn ang="0">
                    <a:pos x="0" y="105"/>
                  </a:cxn>
                  <a:cxn ang="0">
                    <a:pos x="0" y="116"/>
                  </a:cxn>
                  <a:cxn ang="0">
                    <a:pos x="11" y="128"/>
                  </a:cxn>
                  <a:cxn ang="0">
                    <a:pos x="23" y="128"/>
                  </a:cxn>
                  <a:cxn ang="0">
                    <a:pos x="35" y="128"/>
                  </a:cxn>
                  <a:cxn ang="0">
                    <a:pos x="23" y="151"/>
                  </a:cxn>
                  <a:cxn ang="0">
                    <a:pos x="23" y="162"/>
                  </a:cxn>
                  <a:cxn ang="0">
                    <a:pos x="23" y="174"/>
                  </a:cxn>
                  <a:cxn ang="0">
                    <a:pos x="23" y="186"/>
                  </a:cxn>
                  <a:cxn ang="0">
                    <a:pos x="35" y="186"/>
                  </a:cxn>
                  <a:cxn ang="0">
                    <a:pos x="46" y="197"/>
                  </a:cxn>
                  <a:cxn ang="0">
                    <a:pos x="58" y="197"/>
                  </a:cxn>
                  <a:cxn ang="0">
                    <a:pos x="69" y="197"/>
                  </a:cxn>
                  <a:cxn ang="0">
                    <a:pos x="81" y="197"/>
                  </a:cxn>
                  <a:cxn ang="0">
                    <a:pos x="92" y="197"/>
                  </a:cxn>
                  <a:cxn ang="0">
                    <a:pos x="104" y="186"/>
                  </a:cxn>
                  <a:cxn ang="0">
                    <a:pos x="127" y="162"/>
                  </a:cxn>
                  <a:cxn ang="0">
                    <a:pos x="150" y="151"/>
                  </a:cxn>
                  <a:cxn ang="0">
                    <a:pos x="173" y="128"/>
                  </a:cxn>
                  <a:cxn ang="0">
                    <a:pos x="185" y="128"/>
                  </a:cxn>
                  <a:cxn ang="0">
                    <a:pos x="185" y="116"/>
                  </a:cxn>
                  <a:cxn ang="0">
                    <a:pos x="185" y="105"/>
                  </a:cxn>
                  <a:cxn ang="0">
                    <a:pos x="185" y="81"/>
                  </a:cxn>
                  <a:cxn ang="0">
                    <a:pos x="185" y="70"/>
                  </a:cxn>
                  <a:cxn ang="0">
                    <a:pos x="185" y="58"/>
                  </a:cxn>
                  <a:cxn ang="0">
                    <a:pos x="173" y="58"/>
                  </a:cxn>
                  <a:cxn ang="0">
                    <a:pos x="173" y="47"/>
                  </a:cxn>
                  <a:cxn ang="0">
                    <a:pos x="173" y="35"/>
                  </a:cxn>
                  <a:cxn ang="0">
                    <a:pos x="162" y="35"/>
                  </a:cxn>
                  <a:cxn ang="0">
                    <a:pos x="162" y="24"/>
                  </a:cxn>
                  <a:cxn ang="0">
                    <a:pos x="150" y="12"/>
                  </a:cxn>
                  <a:cxn ang="0">
                    <a:pos x="139" y="0"/>
                  </a:cxn>
                  <a:cxn ang="0">
                    <a:pos x="127" y="0"/>
                  </a:cxn>
                  <a:cxn ang="0">
                    <a:pos x="116" y="0"/>
                  </a:cxn>
                  <a:cxn ang="0">
                    <a:pos x="104" y="0"/>
                  </a:cxn>
                  <a:cxn ang="0">
                    <a:pos x="92" y="0"/>
                  </a:cxn>
                  <a:cxn ang="0">
                    <a:pos x="92" y="12"/>
                  </a:cxn>
                  <a:cxn ang="0">
                    <a:pos x="69" y="12"/>
                  </a:cxn>
                  <a:cxn ang="0">
                    <a:pos x="58" y="24"/>
                  </a:cxn>
                  <a:cxn ang="0">
                    <a:pos x="35" y="35"/>
                  </a:cxn>
                  <a:cxn ang="0">
                    <a:pos x="23" y="35"/>
                  </a:cxn>
                  <a:cxn ang="0">
                    <a:pos x="23" y="47"/>
                  </a:cxn>
                  <a:cxn ang="0">
                    <a:pos x="11" y="47"/>
                  </a:cxn>
                  <a:cxn ang="0">
                    <a:pos x="0" y="58"/>
                  </a:cxn>
                </a:cxnLst>
                <a:rect l="0" t="0" r="r" b="b"/>
                <a:pathLst>
                  <a:path w="185" h="197">
                    <a:moveTo>
                      <a:pt x="0" y="58"/>
                    </a:moveTo>
                    <a:lnTo>
                      <a:pt x="0" y="81"/>
                    </a:lnTo>
                    <a:lnTo>
                      <a:pt x="11" y="81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6"/>
                    </a:lnTo>
                    <a:lnTo>
                      <a:pt x="11" y="128"/>
                    </a:lnTo>
                    <a:lnTo>
                      <a:pt x="23" y="128"/>
                    </a:lnTo>
                    <a:lnTo>
                      <a:pt x="35" y="128"/>
                    </a:lnTo>
                    <a:lnTo>
                      <a:pt x="23" y="151"/>
                    </a:lnTo>
                    <a:lnTo>
                      <a:pt x="23" y="162"/>
                    </a:lnTo>
                    <a:lnTo>
                      <a:pt x="23" y="174"/>
                    </a:lnTo>
                    <a:lnTo>
                      <a:pt x="23" y="186"/>
                    </a:lnTo>
                    <a:lnTo>
                      <a:pt x="35" y="186"/>
                    </a:lnTo>
                    <a:lnTo>
                      <a:pt x="46" y="197"/>
                    </a:lnTo>
                    <a:lnTo>
                      <a:pt x="58" y="197"/>
                    </a:lnTo>
                    <a:lnTo>
                      <a:pt x="69" y="197"/>
                    </a:lnTo>
                    <a:lnTo>
                      <a:pt x="81" y="197"/>
                    </a:lnTo>
                    <a:lnTo>
                      <a:pt x="92" y="197"/>
                    </a:lnTo>
                    <a:lnTo>
                      <a:pt x="104" y="186"/>
                    </a:lnTo>
                    <a:lnTo>
                      <a:pt x="127" y="162"/>
                    </a:lnTo>
                    <a:lnTo>
                      <a:pt x="150" y="151"/>
                    </a:lnTo>
                    <a:lnTo>
                      <a:pt x="173" y="128"/>
                    </a:lnTo>
                    <a:lnTo>
                      <a:pt x="185" y="128"/>
                    </a:lnTo>
                    <a:lnTo>
                      <a:pt x="185" y="116"/>
                    </a:lnTo>
                    <a:lnTo>
                      <a:pt x="185" y="105"/>
                    </a:lnTo>
                    <a:lnTo>
                      <a:pt x="185" y="81"/>
                    </a:lnTo>
                    <a:lnTo>
                      <a:pt x="185" y="70"/>
                    </a:lnTo>
                    <a:lnTo>
                      <a:pt x="185" y="58"/>
                    </a:lnTo>
                    <a:lnTo>
                      <a:pt x="173" y="58"/>
                    </a:lnTo>
                    <a:lnTo>
                      <a:pt x="173" y="47"/>
                    </a:lnTo>
                    <a:lnTo>
                      <a:pt x="173" y="35"/>
                    </a:lnTo>
                    <a:lnTo>
                      <a:pt x="162" y="35"/>
                    </a:lnTo>
                    <a:lnTo>
                      <a:pt x="162" y="24"/>
                    </a:lnTo>
                    <a:lnTo>
                      <a:pt x="150" y="12"/>
                    </a:lnTo>
                    <a:lnTo>
                      <a:pt x="139" y="0"/>
                    </a:lnTo>
                    <a:lnTo>
                      <a:pt x="127" y="0"/>
                    </a:lnTo>
                    <a:lnTo>
                      <a:pt x="116" y="0"/>
                    </a:lnTo>
                    <a:lnTo>
                      <a:pt x="104" y="0"/>
                    </a:lnTo>
                    <a:lnTo>
                      <a:pt x="92" y="0"/>
                    </a:lnTo>
                    <a:lnTo>
                      <a:pt x="92" y="12"/>
                    </a:lnTo>
                    <a:lnTo>
                      <a:pt x="69" y="12"/>
                    </a:lnTo>
                    <a:lnTo>
                      <a:pt x="58" y="24"/>
                    </a:lnTo>
                    <a:lnTo>
                      <a:pt x="35" y="35"/>
                    </a:lnTo>
                    <a:lnTo>
                      <a:pt x="23" y="35"/>
                    </a:lnTo>
                    <a:lnTo>
                      <a:pt x="23" y="47"/>
                    </a:lnTo>
                    <a:lnTo>
                      <a:pt x="11" y="47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91" name="Freeform 87"/>
              <p:cNvSpPr>
                <a:spLocks/>
              </p:cNvSpPr>
              <p:nvPr/>
            </p:nvSpPr>
            <p:spPr bwMode="auto">
              <a:xfrm>
                <a:off x="3556" y="2632"/>
                <a:ext cx="231" cy="104"/>
              </a:xfrm>
              <a:custGeom>
                <a:avLst/>
                <a:gdLst/>
                <a:ahLst/>
                <a:cxnLst>
                  <a:cxn ang="0">
                    <a:pos x="220" y="47"/>
                  </a:cxn>
                  <a:cxn ang="0">
                    <a:pos x="208" y="23"/>
                  </a:cxn>
                  <a:cxn ang="0">
                    <a:pos x="197" y="12"/>
                  </a:cxn>
                  <a:cxn ang="0">
                    <a:pos x="173" y="12"/>
                  </a:cxn>
                  <a:cxn ang="0">
                    <a:pos x="173" y="0"/>
                  </a:cxn>
                  <a:cxn ang="0">
                    <a:pos x="150" y="0"/>
                  </a:cxn>
                  <a:cxn ang="0">
                    <a:pos x="139" y="0"/>
                  </a:cxn>
                  <a:cxn ang="0">
                    <a:pos x="127" y="0"/>
                  </a:cxn>
                  <a:cxn ang="0">
                    <a:pos x="104" y="0"/>
                  </a:cxn>
                  <a:cxn ang="0">
                    <a:pos x="92" y="0"/>
                  </a:cxn>
                  <a:cxn ang="0">
                    <a:pos x="81" y="0"/>
                  </a:cxn>
                  <a:cxn ang="0">
                    <a:pos x="69" y="0"/>
                  </a:cxn>
                  <a:cxn ang="0">
                    <a:pos x="58" y="12"/>
                  </a:cxn>
                  <a:cxn ang="0">
                    <a:pos x="58" y="23"/>
                  </a:cxn>
                  <a:cxn ang="0">
                    <a:pos x="34" y="35"/>
                  </a:cxn>
                  <a:cxn ang="0">
                    <a:pos x="0" y="70"/>
                  </a:cxn>
                  <a:cxn ang="0">
                    <a:pos x="0" y="104"/>
                  </a:cxn>
                  <a:cxn ang="0">
                    <a:pos x="11" y="104"/>
                  </a:cxn>
                  <a:cxn ang="0">
                    <a:pos x="23" y="104"/>
                  </a:cxn>
                  <a:cxn ang="0">
                    <a:pos x="34" y="104"/>
                  </a:cxn>
                  <a:cxn ang="0">
                    <a:pos x="34" y="93"/>
                  </a:cxn>
                  <a:cxn ang="0">
                    <a:pos x="58" y="81"/>
                  </a:cxn>
                  <a:cxn ang="0">
                    <a:pos x="81" y="81"/>
                  </a:cxn>
                  <a:cxn ang="0">
                    <a:pos x="92" y="93"/>
                  </a:cxn>
                  <a:cxn ang="0">
                    <a:pos x="104" y="93"/>
                  </a:cxn>
                  <a:cxn ang="0">
                    <a:pos x="116" y="93"/>
                  </a:cxn>
                  <a:cxn ang="0">
                    <a:pos x="139" y="93"/>
                  </a:cxn>
                  <a:cxn ang="0">
                    <a:pos x="173" y="93"/>
                  </a:cxn>
                  <a:cxn ang="0">
                    <a:pos x="185" y="81"/>
                  </a:cxn>
                  <a:cxn ang="0">
                    <a:pos x="197" y="81"/>
                  </a:cxn>
                  <a:cxn ang="0">
                    <a:pos x="231" y="81"/>
                  </a:cxn>
                  <a:cxn ang="0">
                    <a:pos x="231" y="70"/>
                  </a:cxn>
                  <a:cxn ang="0">
                    <a:pos x="220" y="70"/>
                  </a:cxn>
                  <a:cxn ang="0">
                    <a:pos x="220" y="58"/>
                  </a:cxn>
                  <a:cxn ang="0">
                    <a:pos x="220" y="47"/>
                  </a:cxn>
                </a:cxnLst>
                <a:rect l="0" t="0" r="r" b="b"/>
                <a:pathLst>
                  <a:path w="231" h="104">
                    <a:moveTo>
                      <a:pt x="220" y="47"/>
                    </a:moveTo>
                    <a:lnTo>
                      <a:pt x="208" y="23"/>
                    </a:lnTo>
                    <a:lnTo>
                      <a:pt x="197" y="12"/>
                    </a:lnTo>
                    <a:lnTo>
                      <a:pt x="173" y="12"/>
                    </a:lnTo>
                    <a:lnTo>
                      <a:pt x="173" y="0"/>
                    </a:lnTo>
                    <a:lnTo>
                      <a:pt x="150" y="0"/>
                    </a:lnTo>
                    <a:lnTo>
                      <a:pt x="139" y="0"/>
                    </a:lnTo>
                    <a:lnTo>
                      <a:pt x="127" y="0"/>
                    </a:lnTo>
                    <a:lnTo>
                      <a:pt x="104" y="0"/>
                    </a:lnTo>
                    <a:lnTo>
                      <a:pt x="92" y="0"/>
                    </a:lnTo>
                    <a:lnTo>
                      <a:pt x="81" y="0"/>
                    </a:lnTo>
                    <a:lnTo>
                      <a:pt x="69" y="0"/>
                    </a:lnTo>
                    <a:lnTo>
                      <a:pt x="58" y="12"/>
                    </a:lnTo>
                    <a:lnTo>
                      <a:pt x="58" y="23"/>
                    </a:lnTo>
                    <a:lnTo>
                      <a:pt x="34" y="35"/>
                    </a:lnTo>
                    <a:lnTo>
                      <a:pt x="0" y="70"/>
                    </a:lnTo>
                    <a:lnTo>
                      <a:pt x="0" y="104"/>
                    </a:lnTo>
                    <a:lnTo>
                      <a:pt x="11" y="104"/>
                    </a:lnTo>
                    <a:lnTo>
                      <a:pt x="23" y="104"/>
                    </a:lnTo>
                    <a:lnTo>
                      <a:pt x="34" y="104"/>
                    </a:lnTo>
                    <a:lnTo>
                      <a:pt x="34" y="93"/>
                    </a:lnTo>
                    <a:lnTo>
                      <a:pt x="58" y="81"/>
                    </a:lnTo>
                    <a:lnTo>
                      <a:pt x="81" y="81"/>
                    </a:lnTo>
                    <a:lnTo>
                      <a:pt x="92" y="93"/>
                    </a:lnTo>
                    <a:lnTo>
                      <a:pt x="104" y="93"/>
                    </a:lnTo>
                    <a:lnTo>
                      <a:pt x="116" y="93"/>
                    </a:lnTo>
                    <a:lnTo>
                      <a:pt x="139" y="93"/>
                    </a:lnTo>
                    <a:lnTo>
                      <a:pt x="173" y="93"/>
                    </a:lnTo>
                    <a:lnTo>
                      <a:pt x="185" y="81"/>
                    </a:lnTo>
                    <a:lnTo>
                      <a:pt x="197" y="81"/>
                    </a:lnTo>
                    <a:lnTo>
                      <a:pt x="231" y="81"/>
                    </a:lnTo>
                    <a:lnTo>
                      <a:pt x="231" y="70"/>
                    </a:lnTo>
                    <a:lnTo>
                      <a:pt x="220" y="70"/>
                    </a:lnTo>
                    <a:lnTo>
                      <a:pt x="220" y="58"/>
                    </a:lnTo>
                    <a:lnTo>
                      <a:pt x="220" y="47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92" name="Freeform 88"/>
              <p:cNvSpPr>
                <a:spLocks/>
              </p:cNvSpPr>
              <p:nvPr/>
            </p:nvSpPr>
            <p:spPr bwMode="auto">
              <a:xfrm>
                <a:off x="3602" y="2713"/>
                <a:ext cx="208" cy="70"/>
              </a:xfrm>
              <a:custGeom>
                <a:avLst/>
                <a:gdLst/>
                <a:ahLst/>
                <a:cxnLst>
                  <a:cxn ang="0">
                    <a:pos x="208" y="23"/>
                  </a:cxn>
                  <a:cxn ang="0">
                    <a:pos x="197" y="35"/>
                  </a:cxn>
                  <a:cxn ang="0">
                    <a:pos x="185" y="35"/>
                  </a:cxn>
                  <a:cxn ang="0">
                    <a:pos x="174" y="35"/>
                  </a:cxn>
                  <a:cxn ang="0">
                    <a:pos x="174" y="47"/>
                  </a:cxn>
                  <a:cxn ang="0">
                    <a:pos x="162" y="47"/>
                  </a:cxn>
                  <a:cxn ang="0">
                    <a:pos x="151" y="47"/>
                  </a:cxn>
                  <a:cxn ang="0">
                    <a:pos x="139" y="47"/>
                  </a:cxn>
                  <a:cxn ang="0">
                    <a:pos x="127" y="58"/>
                  </a:cxn>
                  <a:cxn ang="0">
                    <a:pos x="116" y="70"/>
                  </a:cxn>
                  <a:cxn ang="0">
                    <a:pos x="104" y="70"/>
                  </a:cxn>
                  <a:cxn ang="0">
                    <a:pos x="81" y="70"/>
                  </a:cxn>
                  <a:cxn ang="0">
                    <a:pos x="70" y="58"/>
                  </a:cxn>
                  <a:cxn ang="0">
                    <a:pos x="58" y="58"/>
                  </a:cxn>
                  <a:cxn ang="0">
                    <a:pos x="46" y="58"/>
                  </a:cxn>
                  <a:cxn ang="0">
                    <a:pos x="35" y="47"/>
                  </a:cxn>
                  <a:cxn ang="0">
                    <a:pos x="23" y="35"/>
                  </a:cxn>
                  <a:cxn ang="0">
                    <a:pos x="12" y="35"/>
                  </a:cxn>
                  <a:cxn ang="0">
                    <a:pos x="0" y="23"/>
                  </a:cxn>
                  <a:cxn ang="0">
                    <a:pos x="0" y="12"/>
                  </a:cxn>
                  <a:cxn ang="0">
                    <a:pos x="12" y="12"/>
                  </a:cxn>
                  <a:cxn ang="0">
                    <a:pos x="23" y="0"/>
                  </a:cxn>
                  <a:cxn ang="0">
                    <a:pos x="35" y="0"/>
                  </a:cxn>
                  <a:cxn ang="0">
                    <a:pos x="46" y="0"/>
                  </a:cxn>
                  <a:cxn ang="0">
                    <a:pos x="58" y="12"/>
                  </a:cxn>
                  <a:cxn ang="0">
                    <a:pos x="70" y="12"/>
                  </a:cxn>
                  <a:cxn ang="0">
                    <a:pos x="81" y="12"/>
                  </a:cxn>
                  <a:cxn ang="0">
                    <a:pos x="104" y="12"/>
                  </a:cxn>
                  <a:cxn ang="0">
                    <a:pos x="116" y="12"/>
                  </a:cxn>
                  <a:cxn ang="0">
                    <a:pos x="127" y="12"/>
                  </a:cxn>
                  <a:cxn ang="0">
                    <a:pos x="139" y="12"/>
                  </a:cxn>
                  <a:cxn ang="0">
                    <a:pos x="151" y="0"/>
                  </a:cxn>
                  <a:cxn ang="0">
                    <a:pos x="162" y="0"/>
                  </a:cxn>
                  <a:cxn ang="0">
                    <a:pos x="174" y="0"/>
                  </a:cxn>
                  <a:cxn ang="0">
                    <a:pos x="185" y="0"/>
                  </a:cxn>
                  <a:cxn ang="0">
                    <a:pos x="208" y="0"/>
                  </a:cxn>
                  <a:cxn ang="0">
                    <a:pos x="208" y="12"/>
                  </a:cxn>
                  <a:cxn ang="0">
                    <a:pos x="208" y="23"/>
                  </a:cxn>
                </a:cxnLst>
                <a:rect l="0" t="0" r="r" b="b"/>
                <a:pathLst>
                  <a:path w="208" h="70">
                    <a:moveTo>
                      <a:pt x="208" y="23"/>
                    </a:moveTo>
                    <a:lnTo>
                      <a:pt x="197" y="35"/>
                    </a:lnTo>
                    <a:lnTo>
                      <a:pt x="185" y="35"/>
                    </a:lnTo>
                    <a:lnTo>
                      <a:pt x="174" y="35"/>
                    </a:lnTo>
                    <a:lnTo>
                      <a:pt x="174" y="47"/>
                    </a:lnTo>
                    <a:lnTo>
                      <a:pt x="162" y="47"/>
                    </a:lnTo>
                    <a:lnTo>
                      <a:pt x="151" y="47"/>
                    </a:lnTo>
                    <a:lnTo>
                      <a:pt x="139" y="47"/>
                    </a:lnTo>
                    <a:lnTo>
                      <a:pt x="127" y="58"/>
                    </a:lnTo>
                    <a:lnTo>
                      <a:pt x="116" y="70"/>
                    </a:lnTo>
                    <a:lnTo>
                      <a:pt x="104" y="70"/>
                    </a:lnTo>
                    <a:lnTo>
                      <a:pt x="81" y="70"/>
                    </a:lnTo>
                    <a:lnTo>
                      <a:pt x="70" y="58"/>
                    </a:lnTo>
                    <a:lnTo>
                      <a:pt x="58" y="58"/>
                    </a:lnTo>
                    <a:lnTo>
                      <a:pt x="46" y="58"/>
                    </a:lnTo>
                    <a:lnTo>
                      <a:pt x="35" y="47"/>
                    </a:lnTo>
                    <a:lnTo>
                      <a:pt x="23" y="35"/>
                    </a:lnTo>
                    <a:lnTo>
                      <a:pt x="12" y="35"/>
                    </a:lnTo>
                    <a:lnTo>
                      <a:pt x="0" y="23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23" y="0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58" y="12"/>
                    </a:lnTo>
                    <a:lnTo>
                      <a:pt x="70" y="12"/>
                    </a:lnTo>
                    <a:lnTo>
                      <a:pt x="81" y="12"/>
                    </a:lnTo>
                    <a:lnTo>
                      <a:pt x="104" y="12"/>
                    </a:lnTo>
                    <a:lnTo>
                      <a:pt x="116" y="12"/>
                    </a:lnTo>
                    <a:lnTo>
                      <a:pt x="127" y="12"/>
                    </a:lnTo>
                    <a:lnTo>
                      <a:pt x="139" y="12"/>
                    </a:lnTo>
                    <a:lnTo>
                      <a:pt x="151" y="0"/>
                    </a:lnTo>
                    <a:lnTo>
                      <a:pt x="162" y="0"/>
                    </a:lnTo>
                    <a:lnTo>
                      <a:pt x="174" y="0"/>
                    </a:lnTo>
                    <a:lnTo>
                      <a:pt x="185" y="0"/>
                    </a:lnTo>
                    <a:lnTo>
                      <a:pt x="208" y="0"/>
                    </a:lnTo>
                    <a:lnTo>
                      <a:pt x="208" y="12"/>
                    </a:lnTo>
                    <a:lnTo>
                      <a:pt x="208" y="23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93" name="Freeform 89"/>
              <p:cNvSpPr>
                <a:spLocks/>
              </p:cNvSpPr>
              <p:nvPr/>
            </p:nvSpPr>
            <p:spPr bwMode="auto">
              <a:xfrm>
                <a:off x="3637" y="2748"/>
                <a:ext cx="150" cy="127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139" y="23"/>
                  </a:cxn>
                  <a:cxn ang="0">
                    <a:pos x="139" y="46"/>
                  </a:cxn>
                  <a:cxn ang="0">
                    <a:pos x="139" y="58"/>
                  </a:cxn>
                  <a:cxn ang="0">
                    <a:pos x="150" y="69"/>
                  </a:cxn>
                  <a:cxn ang="0">
                    <a:pos x="150" y="81"/>
                  </a:cxn>
                  <a:cxn ang="0">
                    <a:pos x="150" y="93"/>
                  </a:cxn>
                  <a:cxn ang="0">
                    <a:pos x="150" y="104"/>
                  </a:cxn>
                  <a:cxn ang="0">
                    <a:pos x="139" y="104"/>
                  </a:cxn>
                  <a:cxn ang="0">
                    <a:pos x="139" y="93"/>
                  </a:cxn>
                  <a:cxn ang="0">
                    <a:pos x="127" y="81"/>
                  </a:cxn>
                  <a:cxn ang="0">
                    <a:pos x="127" y="69"/>
                  </a:cxn>
                  <a:cxn ang="0">
                    <a:pos x="116" y="69"/>
                  </a:cxn>
                  <a:cxn ang="0">
                    <a:pos x="104" y="58"/>
                  </a:cxn>
                  <a:cxn ang="0">
                    <a:pos x="92" y="58"/>
                  </a:cxn>
                  <a:cxn ang="0">
                    <a:pos x="92" y="69"/>
                  </a:cxn>
                  <a:cxn ang="0">
                    <a:pos x="81" y="69"/>
                  </a:cxn>
                  <a:cxn ang="0">
                    <a:pos x="69" y="69"/>
                  </a:cxn>
                  <a:cxn ang="0">
                    <a:pos x="58" y="69"/>
                  </a:cxn>
                  <a:cxn ang="0">
                    <a:pos x="58" y="81"/>
                  </a:cxn>
                  <a:cxn ang="0">
                    <a:pos x="46" y="81"/>
                  </a:cxn>
                  <a:cxn ang="0">
                    <a:pos x="46" y="93"/>
                  </a:cxn>
                  <a:cxn ang="0">
                    <a:pos x="35" y="93"/>
                  </a:cxn>
                  <a:cxn ang="0">
                    <a:pos x="35" y="104"/>
                  </a:cxn>
                  <a:cxn ang="0">
                    <a:pos x="35" y="127"/>
                  </a:cxn>
                  <a:cxn ang="0">
                    <a:pos x="23" y="116"/>
                  </a:cxn>
                  <a:cxn ang="0">
                    <a:pos x="11" y="93"/>
                  </a:cxn>
                  <a:cxn ang="0">
                    <a:pos x="11" y="81"/>
                  </a:cxn>
                  <a:cxn ang="0">
                    <a:pos x="11" y="69"/>
                  </a:cxn>
                  <a:cxn ang="0">
                    <a:pos x="0" y="69"/>
                  </a:cxn>
                  <a:cxn ang="0">
                    <a:pos x="0" y="58"/>
                  </a:cxn>
                  <a:cxn ang="0">
                    <a:pos x="11" y="46"/>
                  </a:cxn>
                  <a:cxn ang="0">
                    <a:pos x="11" y="35"/>
                  </a:cxn>
                  <a:cxn ang="0">
                    <a:pos x="23" y="35"/>
                  </a:cxn>
                  <a:cxn ang="0">
                    <a:pos x="23" y="23"/>
                  </a:cxn>
                  <a:cxn ang="0">
                    <a:pos x="11" y="12"/>
                  </a:cxn>
                  <a:cxn ang="0">
                    <a:pos x="23" y="12"/>
                  </a:cxn>
                  <a:cxn ang="0">
                    <a:pos x="35" y="12"/>
                  </a:cxn>
                  <a:cxn ang="0">
                    <a:pos x="46" y="23"/>
                  </a:cxn>
                  <a:cxn ang="0">
                    <a:pos x="69" y="23"/>
                  </a:cxn>
                  <a:cxn ang="0">
                    <a:pos x="81" y="23"/>
                  </a:cxn>
                  <a:cxn ang="0">
                    <a:pos x="92" y="12"/>
                  </a:cxn>
                  <a:cxn ang="0">
                    <a:pos x="104" y="0"/>
                  </a:cxn>
                  <a:cxn ang="0">
                    <a:pos x="116" y="0"/>
                  </a:cxn>
                  <a:cxn ang="0">
                    <a:pos x="127" y="0"/>
                  </a:cxn>
                  <a:cxn ang="0">
                    <a:pos x="139" y="0"/>
                  </a:cxn>
                </a:cxnLst>
                <a:rect l="0" t="0" r="r" b="b"/>
                <a:pathLst>
                  <a:path w="150" h="127">
                    <a:moveTo>
                      <a:pt x="139" y="0"/>
                    </a:moveTo>
                    <a:lnTo>
                      <a:pt x="139" y="23"/>
                    </a:lnTo>
                    <a:lnTo>
                      <a:pt x="139" y="46"/>
                    </a:lnTo>
                    <a:lnTo>
                      <a:pt x="139" y="58"/>
                    </a:lnTo>
                    <a:lnTo>
                      <a:pt x="150" y="69"/>
                    </a:lnTo>
                    <a:lnTo>
                      <a:pt x="150" y="81"/>
                    </a:lnTo>
                    <a:lnTo>
                      <a:pt x="150" y="93"/>
                    </a:lnTo>
                    <a:lnTo>
                      <a:pt x="150" y="104"/>
                    </a:lnTo>
                    <a:lnTo>
                      <a:pt x="139" y="104"/>
                    </a:lnTo>
                    <a:lnTo>
                      <a:pt x="139" y="93"/>
                    </a:lnTo>
                    <a:lnTo>
                      <a:pt x="127" y="81"/>
                    </a:lnTo>
                    <a:lnTo>
                      <a:pt x="127" y="69"/>
                    </a:lnTo>
                    <a:lnTo>
                      <a:pt x="116" y="69"/>
                    </a:lnTo>
                    <a:lnTo>
                      <a:pt x="104" y="58"/>
                    </a:lnTo>
                    <a:lnTo>
                      <a:pt x="92" y="58"/>
                    </a:lnTo>
                    <a:lnTo>
                      <a:pt x="92" y="69"/>
                    </a:lnTo>
                    <a:lnTo>
                      <a:pt x="81" y="69"/>
                    </a:lnTo>
                    <a:lnTo>
                      <a:pt x="69" y="69"/>
                    </a:lnTo>
                    <a:lnTo>
                      <a:pt x="58" y="69"/>
                    </a:lnTo>
                    <a:lnTo>
                      <a:pt x="58" y="81"/>
                    </a:lnTo>
                    <a:lnTo>
                      <a:pt x="46" y="81"/>
                    </a:lnTo>
                    <a:lnTo>
                      <a:pt x="46" y="93"/>
                    </a:lnTo>
                    <a:lnTo>
                      <a:pt x="35" y="93"/>
                    </a:lnTo>
                    <a:lnTo>
                      <a:pt x="35" y="104"/>
                    </a:lnTo>
                    <a:lnTo>
                      <a:pt x="35" y="127"/>
                    </a:lnTo>
                    <a:lnTo>
                      <a:pt x="23" y="116"/>
                    </a:lnTo>
                    <a:lnTo>
                      <a:pt x="11" y="93"/>
                    </a:lnTo>
                    <a:lnTo>
                      <a:pt x="11" y="81"/>
                    </a:lnTo>
                    <a:lnTo>
                      <a:pt x="11" y="69"/>
                    </a:lnTo>
                    <a:lnTo>
                      <a:pt x="0" y="69"/>
                    </a:lnTo>
                    <a:lnTo>
                      <a:pt x="0" y="58"/>
                    </a:lnTo>
                    <a:lnTo>
                      <a:pt x="11" y="46"/>
                    </a:lnTo>
                    <a:lnTo>
                      <a:pt x="11" y="35"/>
                    </a:lnTo>
                    <a:lnTo>
                      <a:pt x="23" y="35"/>
                    </a:lnTo>
                    <a:lnTo>
                      <a:pt x="23" y="23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35" y="12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81" y="23"/>
                    </a:lnTo>
                    <a:lnTo>
                      <a:pt x="92" y="12"/>
                    </a:lnTo>
                    <a:lnTo>
                      <a:pt x="104" y="0"/>
                    </a:lnTo>
                    <a:lnTo>
                      <a:pt x="116" y="0"/>
                    </a:lnTo>
                    <a:lnTo>
                      <a:pt x="127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94" name="Freeform 90"/>
              <p:cNvSpPr>
                <a:spLocks/>
              </p:cNvSpPr>
              <p:nvPr/>
            </p:nvSpPr>
            <p:spPr bwMode="auto">
              <a:xfrm>
                <a:off x="3776" y="2667"/>
                <a:ext cx="208" cy="220"/>
              </a:xfrm>
              <a:custGeom>
                <a:avLst/>
                <a:gdLst/>
                <a:ahLst/>
                <a:cxnLst>
                  <a:cxn ang="0">
                    <a:pos x="34" y="69"/>
                  </a:cxn>
                  <a:cxn ang="0">
                    <a:pos x="58" y="69"/>
                  </a:cxn>
                  <a:cxn ang="0">
                    <a:pos x="58" y="93"/>
                  </a:cxn>
                  <a:cxn ang="0">
                    <a:pos x="34" y="116"/>
                  </a:cxn>
                  <a:cxn ang="0">
                    <a:pos x="23" y="139"/>
                  </a:cxn>
                  <a:cxn ang="0">
                    <a:pos x="23" y="162"/>
                  </a:cxn>
                  <a:cxn ang="0">
                    <a:pos x="34" y="174"/>
                  </a:cxn>
                  <a:cxn ang="0">
                    <a:pos x="34" y="197"/>
                  </a:cxn>
                  <a:cxn ang="0">
                    <a:pos x="23" y="208"/>
                  </a:cxn>
                  <a:cxn ang="0">
                    <a:pos x="34" y="220"/>
                  </a:cxn>
                  <a:cxn ang="0">
                    <a:pos x="58" y="208"/>
                  </a:cxn>
                  <a:cxn ang="0">
                    <a:pos x="81" y="185"/>
                  </a:cxn>
                  <a:cxn ang="0">
                    <a:pos x="104" y="174"/>
                  </a:cxn>
                  <a:cxn ang="0">
                    <a:pos x="127" y="162"/>
                  </a:cxn>
                  <a:cxn ang="0">
                    <a:pos x="139" y="150"/>
                  </a:cxn>
                  <a:cxn ang="0">
                    <a:pos x="139" y="127"/>
                  </a:cxn>
                  <a:cxn ang="0">
                    <a:pos x="127" y="104"/>
                  </a:cxn>
                  <a:cxn ang="0">
                    <a:pos x="139" y="69"/>
                  </a:cxn>
                  <a:cxn ang="0">
                    <a:pos x="150" y="46"/>
                  </a:cxn>
                  <a:cxn ang="0">
                    <a:pos x="173" y="35"/>
                  </a:cxn>
                  <a:cxn ang="0">
                    <a:pos x="208" y="35"/>
                  </a:cxn>
                  <a:cxn ang="0">
                    <a:pos x="197" y="23"/>
                  </a:cxn>
                  <a:cxn ang="0">
                    <a:pos x="173" y="23"/>
                  </a:cxn>
                  <a:cxn ang="0">
                    <a:pos x="150" y="0"/>
                  </a:cxn>
                  <a:cxn ang="0">
                    <a:pos x="127" y="0"/>
                  </a:cxn>
                  <a:cxn ang="0">
                    <a:pos x="104" y="12"/>
                  </a:cxn>
                  <a:cxn ang="0">
                    <a:pos x="58" y="23"/>
                  </a:cxn>
                  <a:cxn ang="0">
                    <a:pos x="34" y="12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11" y="23"/>
                  </a:cxn>
                  <a:cxn ang="0">
                    <a:pos x="23" y="35"/>
                  </a:cxn>
                  <a:cxn ang="0">
                    <a:pos x="23" y="69"/>
                  </a:cxn>
                </a:cxnLst>
                <a:rect l="0" t="0" r="r" b="b"/>
                <a:pathLst>
                  <a:path w="208" h="220">
                    <a:moveTo>
                      <a:pt x="23" y="69"/>
                    </a:moveTo>
                    <a:lnTo>
                      <a:pt x="34" y="69"/>
                    </a:lnTo>
                    <a:lnTo>
                      <a:pt x="46" y="69"/>
                    </a:lnTo>
                    <a:lnTo>
                      <a:pt x="58" y="69"/>
                    </a:lnTo>
                    <a:lnTo>
                      <a:pt x="58" y="81"/>
                    </a:lnTo>
                    <a:lnTo>
                      <a:pt x="58" y="93"/>
                    </a:lnTo>
                    <a:lnTo>
                      <a:pt x="46" y="104"/>
                    </a:lnTo>
                    <a:lnTo>
                      <a:pt x="34" y="116"/>
                    </a:lnTo>
                    <a:lnTo>
                      <a:pt x="23" y="127"/>
                    </a:lnTo>
                    <a:lnTo>
                      <a:pt x="23" y="139"/>
                    </a:lnTo>
                    <a:lnTo>
                      <a:pt x="23" y="150"/>
                    </a:lnTo>
                    <a:lnTo>
                      <a:pt x="23" y="162"/>
                    </a:lnTo>
                    <a:lnTo>
                      <a:pt x="34" y="162"/>
                    </a:lnTo>
                    <a:lnTo>
                      <a:pt x="34" y="174"/>
                    </a:lnTo>
                    <a:lnTo>
                      <a:pt x="34" y="185"/>
                    </a:lnTo>
                    <a:lnTo>
                      <a:pt x="34" y="197"/>
                    </a:lnTo>
                    <a:lnTo>
                      <a:pt x="34" y="208"/>
                    </a:lnTo>
                    <a:lnTo>
                      <a:pt x="23" y="208"/>
                    </a:lnTo>
                    <a:lnTo>
                      <a:pt x="23" y="220"/>
                    </a:lnTo>
                    <a:lnTo>
                      <a:pt x="34" y="220"/>
                    </a:lnTo>
                    <a:lnTo>
                      <a:pt x="46" y="220"/>
                    </a:lnTo>
                    <a:lnTo>
                      <a:pt x="58" y="208"/>
                    </a:lnTo>
                    <a:lnTo>
                      <a:pt x="69" y="197"/>
                    </a:lnTo>
                    <a:lnTo>
                      <a:pt x="81" y="185"/>
                    </a:lnTo>
                    <a:lnTo>
                      <a:pt x="92" y="174"/>
                    </a:lnTo>
                    <a:lnTo>
                      <a:pt x="104" y="174"/>
                    </a:lnTo>
                    <a:lnTo>
                      <a:pt x="104" y="162"/>
                    </a:lnTo>
                    <a:lnTo>
                      <a:pt x="127" y="162"/>
                    </a:lnTo>
                    <a:lnTo>
                      <a:pt x="127" y="150"/>
                    </a:lnTo>
                    <a:lnTo>
                      <a:pt x="139" y="150"/>
                    </a:lnTo>
                    <a:lnTo>
                      <a:pt x="139" y="139"/>
                    </a:lnTo>
                    <a:lnTo>
                      <a:pt x="139" y="127"/>
                    </a:lnTo>
                    <a:lnTo>
                      <a:pt x="139" y="116"/>
                    </a:lnTo>
                    <a:lnTo>
                      <a:pt x="127" y="104"/>
                    </a:lnTo>
                    <a:lnTo>
                      <a:pt x="127" y="81"/>
                    </a:lnTo>
                    <a:lnTo>
                      <a:pt x="139" y="69"/>
                    </a:lnTo>
                    <a:lnTo>
                      <a:pt x="139" y="58"/>
                    </a:lnTo>
                    <a:lnTo>
                      <a:pt x="150" y="46"/>
                    </a:lnTo>
                    <a:lnTo>
                      <a:pt x="162" y="46"/>
                    </a:lnTo>
                    <a:lnTo>
                      <a:pt x="173" y="35"/>
                    </a:lnTo>
                    <a:lnTo>
                      <a:pt x="185" y="35"/>
                    </a:lnTo>
                    <a:lnTo>
                      <a:pt x="208" y="35"/>
                    </a:lnTo>
                    <a:lnTo>
                      <a:pt x="208" y="23"/>
                    </a:lnTo>
                    <a:lnTo>
                      <a:pt x="197" y="23"/>
                    </a:lnTo>
                    <a:lnTo>
                      <a:pt x="185" y="23"/>
                    </a:lnTo>
                    <a:lnTo>
                      <a:pt x="173" y="23"/>
                    </a:lnTo>
                    <a:lnTo>
                      <a:pt x="173" y="12"/>
                    </a:lnTo>
                    <a:lnTo>
                      <a:pt x="150" y="0"/>
                    </a:lnTo>
                    <a:lnTo>
                      <a:pt x="139" y="0"/>
                    </a:lnTo>
                    <a:lnTo>
                      <a:pt x="127" y="0"/>
                    </a:lnTo>
                    <a:lnTo>
                      <a:pt x="116" y="0"/>
                    </a:lnTo>
                    <a:lnTo>
                      <a:pt x="104" y="12"/>
                    </a:lnTo>
                    <a:lnTo>
                      <a:pt x="81" y="23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4" y="1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3" y="35"/>
                    </a:lnTo>
                    <a:lnTo>
                      <a:pt x="23" y="58"/>
                    </a:lnTo>
                    <a:lnTo>
                      <a:pt x="23" y="69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95" name="Freeform 91"/>
              <p:cNvSpPr>
                <a:spLocks/>
              </p:cNvSpPr>
              <p:nvPr/>
            </p:nvSpPr>
            <p:spPr bwMode="auto">
              <a:xfrm>
                <a:off x="3463" y="2493"/>
                <a:ext cx="232" cy="219"/>
              </a:xfrm>
              <a:custGeom>
                <a:avLst/>
                <a:gdLst/>
                <a:ahLst/>
                <a:cxnLst>
                  <a:cxn ang="0">
                    <a:pos x="35" y="47"/>
                  </a:cxn>
                  <a:cxn ang="0">
                    <a:pos x="23" y="58"/>
                  </a:cxn>
                  <a:cxn ang="0">
                    <a:pos x="23" y="81"/>
                  </a:cxn>
                  <a:cxn ang="0">
                    <a:pos x="12" y="104"/>
                  </a:cxn>
                  <a:cxn ang="0">
                    <a:pos x="0" y="116"/>
                  </a:cxn>
                  <a:cxn ang="0">
                    <a:pos x="0" y="128"/>
                  </a:cxn>
                  <a:cxn ang="0">
                    <a:pos x="0" y="139"/>
                  </a:cxn>
                  <a:cxn ang="0">
                    <a:pos x="12" y="139"/>
                  </a:cxn>
                  <a:cxn ang="0">
                    <a:pos x="23" y="139"/>
                  </a:cxn>
                  <a:cxn ang="0">
                    <a:pos x="35" y="139"/>
                  </a:cxn>
                  <a:cxn ang="0">
                    <a:pos x="46" y="151"/>
                  </a:cxn>
                  <a:cxn ang="0">
                    <a:pos x="58" y="162"/>
                  </a:cxn>
                  <a:cxn ang="0">
                    <a:pos x="58" y="174"/>
                  </a:cxn>
                  <a:cxn ang="0">
                    <a:pos x="58" y="186"/>
                  </a:cxn>
                  <a:cxn ang="0">
                    <a:pos x="70" y="186"/>
                  </a:cxn>
                  <a:cxn ang="0">
                    <a:pos x="70" y="197"/>
                  </a:cxn>
                  <a:cxn ang="0">
                    <a:pos x="70" y="209"/>
                  </a:cxn>
                  <a:cxn ang="0">
                    <a:pos x="81" y="209"/>
                  </a:cxn>
                  <a:cxn ang="0">
                    <a:pos x="93" y="220"/>
                  </a:cxn>
                  <a:cxn ang="0">
                    <a:pos x="93" y="209"/>
                  </a:cxn>
                  <a:cxn ang="0">
                    <a:pos x="127" y="186"/>
                  </a:cxn>
                  <a:cxn ang="0">
                    <a:pos x="139" y="186"/>
                  </a:cxn>
                  <a:cxn ang="0">
                    <a:pos x="151" y="174"/>
                  </a:cxn>
                  <a:cxn ang="0">
                    <a:pos x="151" y="162"/>
                  </a:cxn>
                  <a:cxn ang="0">
                    <a:pos x="151" y="151"/>
                  </a:cxn>
                  <a:cxn ang="0">
                    <a:pos x="174" y="139"/>
                  </a:cxn>
                  <a:cxn ang="0">
                    <a:pos x="185" y="139"/>
                  </a:cxn>
                  <a:cxn ang="0">
                    <a:pos x="197" y="151"/>
                  </a:cxn>
                  <a:cxn ang="0">
                    <a:pos x="220" y="151"/>
                  </a:cxn>
                  <a:cxn ang="0">
                    <a:pos x="232" y="151"/>
                  </a:cxn>
                  <a:cxn ang="0">
                    <a:pos x="220" y="139"/>
                  </a:cxn>
                  <a:cxn ang="0">
                    <a:pos x="197" y="139"/>
                  </a:cxn>
                  <a:cxn ang="0">
                    <a:pos x="185" y="128"/>
                  </a:cxn>
                  <a:cxn ang="0">
                    <a:pos x="185" y="116"/>
                  </a:cxn>
                  <a:cxn ang="0">
                    <a:pos x="185" y="104"/>
                  </a:cxn>
                  <a:cxn ang="0">
                    <a:pos x="197" y="93"/>
                  </a:cxn>
                  <a:cxn ang="0">
                    <a:pos x="197" y="81"/>
                  </a:cxn>
                  <a:cxn ang="0">
                    <a:pos x="197" y="70"/>
                  </a:cxn>
                  <a:cxn ang="0">
                    <a:pos x="185" y="70"/>
                  </a:cxn>
                  <a:cxn ang="0">
                    <a:pos x="174" y="70"/>
                  </a:cxn>
                  <a:cxn ang="0">
                    <a:pos x="174" y="58"/>
                  </a:cxn>
                  <a:cxn ang="0">
                    <a:pos x="185" y="35"/>
                  </a:cxn>
                  <a:cxn ang="0">
                    <a:pos x="174" y="35"/>
                  </a:cxn>
                  <a:cxn ang="0">
                    <a:pos x="174" y="23"/>
                  </a:cxn>
                  <a:cxn ang="0">
                    <a:pos x="174" y="0"/>
                  </a:cxn>
                  <a:cxn ang="0">
                    <a:pos x="162" y="0"/>
                  </a:cxn>
                  <a:cxn ang="0">
                    <a:pos x="151" y="0"/>
                  </a:cxn>
                  <a:cxn ang="0">
                    <a:pos x="139" y="0"/>
                  </a:cxn>
                  <a:cxn ang="0">
                    <a:pos x="116" y="0"/>
                  </a:cxn>
                  <a:cxn ang="0">
                    <a:pos x="104" y="12"/>
                  </a:cxn>
                  <a:cxn ang="0">
                    <a:pos x="93" y="23"/>
                  </a:cxn>
                  <a:cxn ang="0">
                    <a:pos x="70" y="23"/>
                  </a:cxn>
                  <a:cxn ang="0">
                    <a:pos x="58" y="23"/>
                  </a:cxn>
                  <a:cxn ang="0">
                    <a:pos x="46" y="35"/>
                  </a:cxn>
                  <a:cxn ang="0">
                    <a:pos x="35" y="35"/>
                  </a:cxn>
                  <a:cxn ang="0">
                    <a:pos x="35" y="47"/>
                  </a:cxn>
                </a:cxnLst>
                <a:rect l="0" t="0" r="r" b="b"/>
                <a:pathLst>
                  <a:path w="232" h="220">
                    <a:moveTo>
                      <a:pt x="35" y="47"/>
                    </a:moveTo>
                    <a:lnTo>
                      <a:pt x="23" y="58"/>
                    </a:lnTo>
                    <a:lnTo>
                      <a:pt x="23" y="81"/>
                    </a:lnTo>
                    <a:lnTo>
                      <a:pt x="12" y="104"/>
                    </a:lnTo>
                    <a:lnTo>
                      <a:pt x="0" y="116"/>
                    </a:lnTo>
                    <a:lnTo>
                      <a:pt x="0" y="128"/>
                    </a:lnTo>
                    <a:lnTo>
                      <a:pt x="0" y="139"/>
                    </a:lnTo>
                    <a:lnTo>
                      <a:pt x="12" y="139"/>
                    </a:lnTo>
                    <a:lnTo>
                      <a:pt x="23" y="139"/>
                    </a:lnTo>
                    <a:lnTo>
                      <a:pt x="35" y="139"/>
                    </a:lnTo>
                    <a:lnTo>
                      <a:pt x="46" y="151"/>
                    </a:lnTo>
                    <a:lnTo>
                      <a:pt x="58" y="162"/>
                    </a:lnTo>
                    <a:lnTo>
                      <a:pt x="58" y="174"/>
                    </a:lnTo>
                    <a:lnTo>
                      <a:pt x="58" y="186"/>
                    </a:lnTo>
                    <a:lnTo>
                      <a:pt x="70" y="186"/>
                    </a:lnTo>
                    <a:lnTo>
                      <a:pt x="70" y="197"/>
                    </a:lnTo>
                    <a:lnTo>
                      <a:pt x="70" y="209"/>
                    </a:lnTo>
                    <a:lnTo>
                      <a:pt x="81" y="209"/>
                    </a:lnTo>
                    <a:lnTo>
                      <a:pt x="93" y="220"/>
                    </a:lnTo>
                    <a:lnTo>
                      <a:pt x="93" y="209"/>
                    </a:lnTo>
                    <a:lnTo>
                      <a:pt x="127" y="186"/>
                    </a:lnTo>
                    <a:lnTo>
                      <a:pt x="139" y="186"/>
                    </a:lnTo>
                    <a:lnTo>
                      <a:pt x="151" y="174"/>
                    </a:lnTo>
                    <a:lnTo>
                      <a:pt x="151" y="162"/>
                    </a:lnTo>
                    <a:lnTo>
                      <a:pt x="151" y="151"/>
                    </a:lnTo>
                    <a:lnTo>
                      <a:pt x="174" y="139"/>
                    </a:lnTo>
                    <a:lnTo>
                      <a:pt x="185" y="139"/>
                    </a:lnTo>
                    <a:lnTo>
                      <a:pt x="197" y="151"/>
                    </a:lnTo>
                    <a:lnTo>
                      <a:pt x="220" y="151"/>
                    </a:lnTo>
                    <a:lnTo>
                      <a:pt x="232" y="151"/>
                    </a:lnTo>
                    <a:lnTo>
                      <a:pt x="220" y="139"/>
                    </a:lnTo>
                    <a:lnTo>
                      <a:pt x="197" y="139"/>
                    </a:lnTo>
                    <a:lnTo>
                      <a:pt x="185" y="128"/>
                    </a:lnTo>
                    <a:lnTo>
                      <a:pt x="185" y="116"/>
                    </a:lnTo>
                    <a:lnTo>
                      <a:pt x="185" y="104"/>
                    </a:lnTo>
                    <a:lnTo>
                      <a:pt x="197" y="93"/>
                    </a:lnTo>
                    <a:lnTo>
                      <a:pt x="197" y="81"/>
                    </a:lnTo>
                    <a:lnTo>
                      <a:pt x="197" y="70"/>
                    </a:lnTo>
                    <a:lnTo>
                      <a:pt x="185" y="70"/>
                    </a:lnTo>
                    <a:lnTo>
                      <a:pt x="174" y="70"/>
                    </a:lnTo>
                    <a:lnTo>
                      <a:pt x="174" y="58"/>
                    </a:lnTo>
                    <a:lnTo>
                      <a:pt x="185" y="35"/>
                    </a:lnTo>
                    <a:lnTo>
                      <a:pt x="174" y="35"/>
                    </a:lnTo>
                    <a:lnTo>
                      <a:pt x="174" y="23"/>
                    </a:lnTo>
                    <a:lnTo>
                      <a:pt x="174" y="0"/>
                    </a:lnTo>
                    <a:lnTo>
                      <a:pt x="162" y="0"/>
                    </a:lnTo>
                    <a:lnTo>
                      <a:pt x="151" y="0"/>
                    </a:lnTo>
                    <a:lnTo>
                      <a:pt x="139" y="0"/>
                    </a:lnTo>
                    <a:lnTo>
                      <a:pt x="116" y="0"/>
                    </a:lnTo>
                    <a:lnTo>
                      <a:pt x="104" y="12"/>
                    </a:lnTo>
                    <a:lnTo>
                      <a:pt x="93" y="23"/>
                    </a:lnTo>
                    <a:lnTo>
                      <a:pt x="70" y="23"/>
                    </a:lnTo>
                    <a:lnTo>
                      <a:pt x="58" y="23"/>
                    </a:lnTo>
                    <a:lnTo>
                      <a:pt x="46" y="35"/>
                    </a:lnTo>
                    <a:lnTo>
                      <a:pt x="35" y="35"/>
                    </a:lnTo>
                    <a:lnTo>
                      <a:pt x="35" y="47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1403996" name="Freeform 92"/>
              <p:cNvSpPr>
                <a:spLocks/>
              </p:cNvSpPr>
              <p:nvPr/>
            </p:nvSpPr>
            <p:spPr bwMode="auto">
              <a:xfrm>
                <a:off x="3729" y="2470"/>
                <a:ext cx="232" cy="232"/>
              </a:xfrm>
              <a:custGeom>
                <a:avLst/>
                <a:gdLst/>
                <a:ahLst/>
                <a:cxnLst>
                  <a:cxn ang="0">
                    <a:pos x="186" y="0"/>
                  </a:cxn>
                  <a:cxn ang="0">
                    <a:pos x="174" y="12"/>
                  </a:cxn>
                  <a:cxn ang="0">
                    <a:pos x="174" y="23"/>
                  </a:cxn>
                  <a:cxn ang="0">
                    <a:pos x="174" y="35"/>
                  </a:cxn>
                  <a:cxn ang="0">
                    <a:pos x="174" y="46"/>
                  </a:cxn>
                  <a:cxn ang="0">
                    <a:pos x="174" y="70"/>
                  </a:cxn>
                  <a:cxn ang="0">
                    <a:pos x="174" y="93"/>
                  </a:cxn>
                  <a:cxn ang="0">
                    <a:pos x="174" y="104"/>
                  </a:cxn>
                  <a:cxn ang="0">
                    <a:pos x="174" y="116"/>
                  </a:cxn>
                  <a:cxn ang="0">
                    <a:pos x="174" y="127"/>
                  </a:cxn>
                  <a:cxn ang="0">
                    <a:pos x="174" y="139"/>
                  </a:cxn>
                  <a:cxn ang="0">
                    <a:pos x="174" y="151"/>
                  </a:cxn>
                  <a:cxn ang="0">
                    <a:pos x="186" y="162"/>
                  </a:cxn>
                  <a:cxn ang="0">
                    <a:pos x="186" y="174"/>
                  </a:cxn>
                  <a:cxn ang="0">
                    <a:pos x="186" y="185"/>
                  </a:cxn>
                  <a:cxn ang="0">
                    <a:pos x="197" y="197"/>
                  </a:cxn>
                  <a:cxn ang="0">
                    <a:pos x="209" y="197"/>
                  </a:cxn>
                  <a:cxn ang="0">
                    <a:pos x="209" y="209"/>
                  </a:cxn>
                  <a:cxn ang="0">
                    <a:pos x="220" y="209"/>
                  </a:cxn>
                  <a:cxn ang="0">
                    <a:pos x="232" y="220"/>
                  </a:cxn>
                  <a:cxn ang="0">
                    <a:pos x="232" y="232"/>
                  </a:cxn>
                  <a:cxn ang="0">
                    <a:pos x="220" y="232"/>
                  </a:cxn>
                  <a:cxn ang="0">
                    <a:pos x="220" y="220"/>
                  </a:cxn>
                  <a:cxn ang="0">
                    <a:pos x="209" y="209"/>
                  </a:cxn>
                  <a:cxn ang="0">
                    <a:pos x="186" y="209"/>
                  </a:cxn>
                  <a:cxn ang="0">
                    <a:pos x="174" y="209"/>
                  </a:cxn>
                  <a:cxn ang="0">
                    <a:pos x="163" y="209"/>
                  </a:cxn>
                  <a:cxn ang="0">
                    <a:pos x="151" y="220"/>
                  </a:cxn>
                  <a:cxn ang="0">
                    <a:pos x="128" y="232"/>
                  </a:cxn>
                  <a:cxn ang="0">
                    <a:pos x="105" y="232"/>
                  </a:cxn>
                  <a:cxn ang="0">
                    <a:pos x="93" y="220"/>
                  </a:cxn>
                  <a:cxn ang="0">
                    <a:pos x="81" y="209"/>
                  </a:cxn>
                  <a:cxn ang="0">
                    <a:pos x="70" y="209"/>
                  </a:cxn>
                  <a:cxn ang="0">
                    <a:pos x="58" y="209"/>
                  </a:cxn>
                  <a:cxn ang="0">
                    <a:pos x="47" y="209"/>
                  </a:cxn>
                  <a:cxn ang="0">
                    <a:pos x="35" y="197"/>
                  </a:cxn>
                  <a:cxn ang="0">
                    <a:pos x="24" y="185"/>
                  </a:cxn>
                  <a:cxn ang="0">
                    <a:pos x="12" y="174"/>
                  </a:cxn>
                  <a:cxn ang="0">
                    <a:pos x="0" y="162"/>
                  </a:cxn>
                  <a:cxn ang="0">
                    <a:pos x="12" y="162"/>
                  </a:cxn>
                  <a:cxn ang="0">
                    <a:pos x="24" y="139"/>
                  </a:cxn>
                  <a:cxn ang="0">
                    <a:pos x="58" y="127"/>
                  </a:cxn>
                  <a:cxn ang="0">
                    <a:pos x="58" y="116"/>
                  </a:cxn>
                  <a:cxn ang="0">
                    <a:pos x="81" y="104"/>
                  </a:cxn>
                  <a:cxn ang="0">
                    <a:pos x="93" y="93"/>
                  </a:cxn>
                  <a:cxn ang="0">
                    <a:pos x="93" y="81"/>
                  </a:cxn>
                  <a:cxn ang="0">
                    <a:pos x="93" y="70"/>
                  </a:cxn>
                  <a:cxn ang="0">
                    <a:pos x="93" y="58"/>
                  </a:cxn>
                  <a:cxn ang="0">
                    <a:pos x="93" y="35"/>
                  </a:cxn>
                  <a:cxn ang="0">
                    <a:pos x="81" y="23"/>
                  </a:cxn>
                  <a:cxn ang="0">
                    <a:pos x="70" y="12"/>
                  </a:cxn>
                  <a:cxn ang="0">
                    <a:pos x="70" y="0"/>
                  </a:cxn>
                  <a:cxn ang="0">
                    <a:pos x="93" y="0"/>
                  </a:cxn>
                  <a:cxn ang="0">
                    <a:pos x="93" y="12"/>
                  </a:cxn>
                  <a:cxn ang="0">
                    <a:pos x="105" y="23"/>
                  </a:cxn>
                  <a:cxn ang="0">
                    <a:pos x="116" y="23"/>
                  </a:cxn>
                  <a:cxn ang="0">
                    <a:pos x="128" y="23"/>
                  </a:cxn>
                  <a:cxn ang="0">
                    <a:pos x="139" y="12"/>
                  </a:cxn>
                  <a:cxn ang="0">
                    <a:pos x="151" y="0"/>
                  </a:cxn>
                  <a:cxn ang="0">
                    <a:pos x="163" y="0"/>
                  </a:cxn>
                  <a:cxn ang="0">
                    <a:pos x="174" y="0"/>
                  </a:cxn>
                  <a:cxn ang="0">
                    <a:pos x="186" y="0"/>
                  </a:cxn>
                </a:cxnLst>
                <a:rect l="0" t="0" r="r" b="b"/>
                <a:pathLst>
                  <a:path w="232" h="232">
                    <a:moveTo>
                      <a:pt x="186" y="0"/>
                    </a:moveTo>
                    <a:lnTo>
                      <a:pt x="174" y="12"/>
                    </a:lnTo>
                    <a:lnTo>
                      <a:pt x="174" y="23"/>
                    </a:lnTo>
                    <a:lnTo>
                      <a:pt x="174" y="35"/>
                    </a:lnTo>
                    <a:lnTo>
                      <a:pt x="174" y="46"/>
                    </a:lnTo>
                    <a:lnTo>
                      <a:pt x="174" y="70"/>
                    </a:lnTo>
                    <a:lnTo>
                      <a:pt x="174" y="93"/>
                    </a:lnTo>
                    <a:lnTo>
                      <a:pt x="174" y="104"/>
                    </a:lnTo>
                    <a:lnTo>
                      <a:pt x="174" y="116"/>
                    </a:lnTo>
                    <a:lnTo>
                      <a:pt x="174" y="127"/>
                    </a:lnTo>
                    <a:lnTo>
                      <a:pt x="174" y="139"/>
                    </a:lnTo>
                    <a:lnTo>
                      <a:pt x="174" y="151"/>
                    </a:lnTo>
                    <a:lnTo>
                      <a:pt x="186" y="162"/>
                    </a:lnTo>
                    <a:lnTo>
                      <a:pt x="186" y="174"/>
                    </a:lnTo>
                    <a:lnTo>
                      <a:pt x="186" y="185"/>
                    </a:lnTo>
                    <a:lnTo>
                      <a:pt x="197" y="197"/>
                    </a:lnTo>
                    <a:lnTo>
                      <a:pt x="209" y="197"/>
                    </a:lnTo>
                    <a:lnTo>
                      <a:pt x="209" y="209"/>
                    </a:lnTo>
                    <a:lnTo>
                      <a:pt x="220" y="209"/>
                    </a:lnTo>
                    <a:lnTo>
                      <a:pt x="232" y="220"/>
                    </a:lnTo>
                    <a:lnTo>
                      <a:pt x="232" y="232"/>
                    </a:lnTo>
                    <a:lnTo>
                      <a:pt x="220" y="232"/>
                    </a:lnTo>
                    <a:lnTo>
                      <a:pt x="220" y="220"/>
                    </a:lnTo>
                    <a:lnTo>
                      <a:pt x="209" y="209"/>
                    </a:lnTo>
                    <a:lnTo>
                      <a:pt x="186" y="209"/>
                    </a:lnTo>
                    <a:lnTo>
                      <a:pt x="174" y="209"/>
                    </a:lnTo>
                    <a:lnTo>
                      <a:pt x="163" y="209"/>
                    </a:lnTo>
                    <a:lnTo>
                      <a:pt x="151" y="220"/>
                    </a:lnTo>
                    <a:lnTo>
                      <a:pt x="128" y="232"/>
                    </a:lnTo>
                    <a:lnTo>
                      <a:pt x="105" y="232"/>
                    </a:lnTo>
                    <a:lnTo>
                      <a:pt x="93" y="220"/>
                    </a:lnTo>
                    <a:lnTo>
                      <a:pt x="81" y="209"/>
                    </a:lnTo>
                    <a:lnTo>
                      <a:pt x="70" y="209"/>
                    </a:lnTo>
                    <a:lnTo>
                      <a:pt x="58" y="209"/>
                    </a:lnTo>
                    <a:lnTo>
                      <a:pt x="47" y="209"/>
                    </a:lnTo>
                    <a:lnTo>
                      <a:pt x="35" y="197"/>
                    </a:lnTo>
                    <a:lnTo>
                      <a:pt x="24" y="185"/>
                    </a:lnTo>
                    <a:lnTo>
                      <a:pt x="12" y="174"/>
                    </a:lnTo>
                    <a:lnTo>
                      <a:pt x="0" y="162"/>
                    </a:lnTo>
                    <a:lnTo>
                      <a:pt x="12" y="162"/>
                    </a:lnTo>
                    <a:lnTo>
                      <a:pt x="24" y="139"/>
                    </a:lnTo>
                    <a:lnTo>
                      <a:pt x="58" y="127"/>
                    </a:lnTo>
                    <a:lnTo>
                      <a:pt x="58" y="116"/>
                    </a:lnTo>
                    <a:lnTo>
                      <a:pt x="81" y="104"/>
                    </a:lnTo>
                    <a:lnTo>
                      <a:pt x="93" y="93"/>
                    </a:lnTo>
                    <a:lnTo>
                      <a:pt x="93" y="81"/>
                    </a:lnTo>
                    <a:lnTo>
                      <a:pt x="93" y="70"/>
                    </a:lnTo>
                    <a:lnTo>
                      <a:pt x="93" y="58"/>
                    </a:lnTo>
                    <a:lnTo>
                      <a:pt x="93" y="35"/>
                    </a:lnTo>
                    <a:lnTo>
                      <a:pt x="81" y="23"/>
                    </a:lnTo>
                    <a:lnTo>
                      <a:pt x="70" y="12"/>
                    </a:lnTo>
                    <a:lnTo>
                      <a:pt x="70" y="0"/>
                    </a:lnTo>
                    <a:lnTo>
                      <a:pt x="93" y="0"/>
                    </a:lnTo>
                    <a:lnTo>
                      <a:pt x="93" y="12"/>
                    </a:lnTo>
                    <a:lnTo>
                      <a:pt x="105" y="23"/>
                    </a:lnTo>
                    <a:lnTo>
                      <a:pt x="116" y="23"/>
                    </a:lnTo>
                    <a:lnTo>
                      <a:pt x="128" y="23"/>
                    </a:lnTo>
                    <a:lnTo>
                      <a:pt x="139" y="12"/>
                    </a:lnTo>
                    <a:lnTo>
                      <a:pt x="151" y="0"/>
                    </a:lnTo>
                    <a:lnTo>
                      <a:pt x="163" y="0"/>
                    </a:lnTo>
                    <a:lnTo>
                      <a:pt x="174" y="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4CFFFF"/>
              </a:solidFill>
              <a:ln w="3175" cmpd="sng">
                <a:solidFill>
                  <a:srgbClr val="69AAFB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sp>
          <p:nvSpPr>
            <p:cNvPr id="1403997" name="Freeform 93"/>
            <p:cNvSpPr>
              <a:spLocks/>
            </p:cNvSpPr>
            <p:nvPr/>
          </p:nvSpPr>
          <p:spPr bwMode="auto">
            <a:xfrm>
              <a:off x="3857" y="2621"/>
              <a:ext cx="59" cy="46"/>
            </a:xfrm>
            <a:custGeom>
              <a:avLst/>
              <a:gdLst/>
              <a:ahLst/>
              <a:cxnLst>
                <a:cxn ang="0">
                  <a:pos x="58" y="46"/>
                </a:cxn>
                <a:cxn ang="0">
                  <a:pos x="46" y="34"/>
                </a:cxn>
                <a:cxn ang="0">
                  <a:pos x="35" y="23"/>
                </a:cxn>
                <a:cxn ang="0">
                  <a:pos x="35" y="11"/>
                </a:cxn>
                <a:cxn ang="0">
                  <a:pos x="23" y="11"/>
                </a:cxn>
                <a:cxn ang="0">
                  <a:pos x="23" y="0"/>
                </a:cxn>
                <a:cxn ang="0">
                  <a:pos x="23" y="11"/>
                </a:cxn>
                <a:cxn ang="0">
                  <a:pos x="11" y="23"/>
                </a:cxn>
                <a:cxn ang="0">
                  <a:pos x="0" y="23"/>
                </a:cxn>
                <a:cxn ang="0">
                  <a:pos x="11" y="23"/>
                </a:cxn>
                <a:cxn ang="0">
                  <a:pos x="23" y="23"/>
                </a:cxn>
                <a:cxn ang="0">
                  <a:pos x="23" y="34"/>
                </a:cxn>
                <a:cxn ang="0">
                  <a:pos x="35" y="34"/>
                </a:cxn>
                <a:cxn ang="0">
                  <a:pos x="46" y="46"/>
                </a:cxn>
                <a:cxn ang="0">
                  <a:pos x="58" y="46"/>
                </a:cxn>
              </a:cxnLst>
              <a:rect l="0" t="0" r="r" b="b"/>
              <a:pathLst>
                <a:path w="58" h="46">
                  <a:moveTo>
                    <a:pt x="58" y="46"/>
                  </a:moveTo>
                  <a:lnTo>
                    <a:pt x="46" y="34"/>
                  </a:lnTo>
                  <a:lnTo>
                    <a:pt x="35" y="23"/>
                  </a:lnTo>
                  <a:lnTo>
                    <a:pt x="35" y="11"/>
                  </a:lnTo>
                  <a:lnTo>
                    <a:pt x="23" y="11"/>
                  </a:lnTo>
                  <a:lnTo>
                    <a:pt x="23" y="0"/>
                  </a:lnTo>
                  <a:lnTo>
                    <a:pt x="23" y="11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23" y="23"/>
                  </a:lnTo>
                  <a:lnTo>
                    <a:pt x="23" y="34"/>
                  </a:lnTo>
                  <a:lnTo>
                    <a:pt x="35" y="34"/>
                  </a:lnTo>
                  <a:lnTo>
                    <a:pt x="46" y="46"/>
                  </a:lnTo>
                  <a:lnTo>
                    <a:pt x="58" y="46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98" name="Freeform 94"/>
            <p:cNvSpPr>
              <a:spLocks/>
            </p:cNvSpPr>
            <p:nvPr/>
          </p:nvSpPr>
          <p:spPr bwMode="auto">
            <a:xfrm>
              <a:off x="3903" y="2632"/>
              <a:ext cx="12" cy="23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12" y="1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2" y="23"/>
                </a:cxn>
              </a:cxnLst>
              <a:rect l="0" t="0" r="r" b="b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3999" name="Freeform 95"/>
            <p:cNvSpPr>
              <a:spLocks/>
            </p:cNvSpPr>
            <p:nvPr/>
          </p:nvSpPr>
          <p:spPr bwMode="auto">
            <a:xfrm>
              <a:off x="3672" y="1139"/>
              <a:ext cx="138" cy="208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6" y="23"/>
                </a:cxn>
                <a:cxn ang="0">
                  <a:pos x="46" y="46"/>
                </a:cxn>
                <a:cxn ang="0">
                  <a:pos x="57" y="57"/>
                </a:cxn>
                <a:cxn ang="0">
                  <a:pos x="57" y="81"/>
                </a:cxn>
                <a:cxn ang="0">
                  <a:pos x="46" y="104"/>
                </a:cxn>
                <a:cxn ang="0">
                  <a:pos x="34" y="115"/>
                </a:cxn>
                <a:cxn ang="0">
                  <a:pos x="23" y="127"/>
                </a:cxn>
                <a:cxn ang="0">
                  <a:pos x="11" y="138"/>
                </a:cxn>
                <a:cxn ang="0">
                  <a:pos x="0" y="150"/>
                </a:cxn>
                <a:cxn ang="0">
                  <a:pos x="11" y="162"/>
                </a:cxn>
                <a:cxn ang="0">
                  <a:pos x="23" y="173"/>
                </a:cxn>
                <a:cxn ang="0">
                  <a:pos x="34" y="196"/>
                </a:cxn>
                <a:cxn ang="0">
                  <a:pos x="46" y="208"/>
                </a:cxn>
                <a:cxn ang="0">
                  <a:pos x="69" y="196"/>
                </a:cxn>
                <a:cxn ang="0">
                  <a:pos x="81" y="185"/>
                </a:cxn>
                <a:cxn ang="0">
                  <a:pos x="104" y="185"/>
                </a:cxn>
                <a:cxn ang="0">
                  <a:pos x="115" y="173"/>
                </a:cxn>
                <a:cxn ang="0">
                  <a:pos x="138" y="162"/>
                </a:cxn>
                <a:cxn ang="0">
                  <a:pos x="138" y="138"/>
                </a:cxn>
                <a:cxn ang="0">
                  <a:pos x="115" y="150"/>
                </a:cxn>
                <a:cxn ang="0">
                  <a:pos x="115" y="150"/>
                </a:cxn>
                <a:cxn ang="0">
                  <a:pos x="104" y="138"/>
                </a:cxn>
                <a:cxn ang="0">
                  <a:pos x="92" y="127"/>
                </a:cxn>
                <a:cxn ang="0">
                  <a:pos x="104" y="115"/>
                </a:cxn>
                <a:cxn ang="0">
                  <a:pos x="104" y="92"/>
                </a:cxn>
                <a:cxn ang="0">
                  <a:pos x="92" y="81"/>
                </a:cxn>
                <a:cxn ang="0">
                  <a:pos x="92" y="57"/>
                </a:cxn>
                <a:cxn ang="0">
                  <a:pos x="104" y="46"/>
                </a:cxn>
                <a:cxn ang="0">
                  <a:pos x="92" y="34"/>
                </a:cxn>
                <a:cxn ang="0">
                  <a:pos x="81" y="23"/>
                </a:cxn>
                <a:cxn ang="0">
                  <a:pos x="69" y="11"/>
                </a:cxn>
                <a:cxn ang="0">
                  <a:pos x="57" y="0"/>
                </a:cxn>
              </a:cxnLst>
              <a:rect l="0" t="0" r="r" b="b"/>
              <a:pathLst>
                <a:path w="138" h="208">
                  <a:moveTo>
                    <a:pt x="46" y="0"/>
                  </a:moveTo>
                  <a:lnTo>
                    <a:pt x="34" y="0"/>
                  </a:lnTo>
                  <a:lnTo>
                    <a:pt x="34" y="11"/>
                  </a:lnTo>
                  <a:lnTo>
                    <a:pt x="46" y="23"/>
                  </a:lnTo>
                  <a:lnTo>
                    <a:pt x="46" y="34"/>
                  </a:lnTo>
                  <a:lnTo>
                    <a:pt x="46" y="46"/>
                  </a:lnTo>
                  <a:lnTo>
                    <a:pt x="46" y="57"/>
                  </a:lnTo>
                  <a:lnTo>
                    <a:pt x="57" y="57"/>
                  </a:lnTo>
                  <a:lnTo>
                    <a:pt x="57" y="69"/>
                  </a:lnTo>
                  <a:lnTo>
                    <a:pt x="57" y="81"/>
                  </a:lnTo>
                  <a:lnTo>
                    <a:pt x="46" y="92"/>
                  </a:lnTo>
                  <a:lnTo>
                    <a:pt x="46" y="104"/>
                  </a:lnTo>
                  <a:lnTo>
                    <a:pt x="34" y="104"/>
                  </a:lnTo>
                  <a:lnTo>
                    <a:pt x="34" y="115"/>
                  </a:lnTo>
                  <a:lnTo>
                    <a:pt x="34" y="127"/>
                  </a:lnTo>
                  <a:lnTo>
                    <a:pt x="23" y="127"/>
                  </a:lnTo>
                  <a:lnTo>
                    <a:pt x="11" y="127"/>
                  </a:lnTo>
                  <a:lnTo>
                    <a:pt x="11" y="138"/>
                  </a:lnTo>
                  <a:lnTo>
                    <a:pt x="0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11" y="162"/>
                  </a:lnTo>
                  <a:lnTo>
                    <a:pt x="11" y="173"/>
                  </a:lnTo>
                  <a:lnTo>
                    <a:pt x="23" y="173"/>
                  </a:lnTo>
                  <a:lnTo>
                    <a:pt x="23" y="185"/>
                  </a:lnTo>
                  <a:lnTo>
                    <a:pt x="34" y="196"/>
                  </a:lnTo>
                  <a:lnTo>
                    <a:pt x="46" y="196"/>
                  </a:lnTo>
                  <a:lnTo>
                    <a:pt x="46" y="208"/>
                  </a:lnTo>
                  <a:lnTo>
                    <a:pt x="57" y="208"/>
                  </a:lnTo>
                  <a:lnTo>
                    <a:pt x="69" y="196"/>
                  </a:lnTo>
                  <a:lnTo>
                    <a:pt x="81" y="196"/>
                  </a:lnTo>
                  <a:lnTo>
                    <a:pt x="81" y="185"/>
                  </a:lnTo>
                  <a:lnTo>
                    <a:pt x="92" y="185"/>
                  </a:lnTo>
                  <a:lnTo>
                    <a:pt x="104" y="185"/>
                  </a:lnTo>
                  <a:lnTo>
                    <a:pt x="115" y="185"/>
                  </a:lnTo>
                  <a:lnTo>
                    <a:pt x="115" y="173"/>
                  </a:lnTo>
                  <a:lnTo>
                    <a:pt x="127" y="173"/>
                  </a:lnTo>
                  <a:lnTo>
                    <a:pt x="138" y="162"/>
                  </a:lnTo>
                  <a:lnTo>
                    <a:pt x="138" y="150"/>
                  </a:lnTo>
                  <a:lnTo>
                    <a:pt x="138" y="138"/>
                  </a:lnTo>
                  <a:lnTo>
                    <a:pt x="127" y="150"/>
                  </a:lnTo>
                  <a:lnTo>
                    <a:pt x="115" y="150"/>
                  </a:lnTo>
                  <a:lnTo>
                    <a:pt x="115" y="162"/>
                  </a:lnTo>
                  <a:lnTo>
                    <a:pt x="115" y="150"/>
                  </a:lnTo>
                  <a:lnTo>
                    <a:pt x="115" y="138"/>
                  </a:lnTo>
                  <a:lnTo>
                    <a:pt x="104" y="138"/>
                  </a:lnTo>
                  <a:lnTo>
                    <a:pt x="92" y="138"/>
                  </a:lnTo>
                  <a:lnTo>
                    <a:pt x="92" y="127"/>
                  </a:lnTo>
                  <a:lnTo>
                    <a:pt x="104" y="127"/>
                  </a:lnTo>
                  <a:lnTo>
                    <a:pt x="104" y="115"/>
                  </a:lnTo>
                  <a:lnTo>
                    <a:pt x="104" y="104"/>
                  </a:lnTo>
                  <a:lnTo>
                    <a:pt x="104" y="92"/>
                  </a:lnTo>
                  <a:lnTo>
                    <a:pt x="104" y="81"/>
                  </a:lnTo>
                  <a:lnTo>
                    <a:pt x="92" y="81"/>
                  </a:lnTo>
                  <a:lnTo>
                    <a:pt x="92" y="69"/>
                  </a:lnTo>
                  <a:lnTo>
                    <a:pt x="92" y="57"/>
                  </a:lnTo>
                  <a:lnTo>
                    <a:pt x="92" y="46"/>
                  </a:lnTo>
                  <a:lnTo>
                    <a:pt x="104" y="46"/>
                  </a:lnTo>
                  <a:lnTo>
                    <a:pt x="104" y="34"/>
                  </a:lnTo>
                  <a:lnTo>
                    <a:pt x="92" y="34"/>
                  </a:lnTo>
                  <a:lnTo>
                    <a:pt x="92" y="23"/>
                  </a:lnTo>
                  <a:lnTo>
                    <a:pt x="81" y="23"/>
                  </a:lnTo>
                  <a:lnTo>
                    <a:pt x="81" y="11"/>
                  </a:lnTo>
                  <a:lnTo>
                    <a:pt x="69" y="11"/>
                  </a:lnTo>
                  <a:lnTo>
                    <a:pt x="57" y="11"/>
                  </a:lnTo>
                  <a:lnTo>
                    <a:pt x="57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00" name="Freeform 96"/>
            <p:cNvSpPr>
              <a:spLocks/>
            </p:cNvSpPr>
            <p:nvPr/>
          </p:nvSpPr>
          <p:spPr bwMode="auto">
            <a:xfrm>
              <a:off x="3695" y="768"/>
              <a:ext cx="671" cy="359"/>
            </a:xfrm>
            <a:custGeom>
              <a:avLst/>
              <a:gdLst/>
              <a:ahLst/>
              <a:cxnLst>
                <a:cxn ang="0">
                  <a:pos x="34" y="93"/>
                </a:cxn>
                <a:cxn ang="0">
                  <a:pos x="69" y="93"/>
                </a:cxn>
                <a:cxn ang="0">
                  <a:pos x="92" y="81"/>
                </a:cxn>
                <a:cxn ang="0">
                  <a:pos x="104" y="104"/>
                </a:cxn>
                <a:cxn ang="0">
                  <a:pos x="115" y="127"/>
                </a:cxn>
                <a:cxn ang="0">
                  <a:pos x="139" y="139"/>
                </a:cxn>
                <a:cxn ang="0">
                  <a:pos x="150" y="162"/>
                </a:cxn>
                <a:cxn ang="0">
                  <a:pos x="185" y="174"/>
                </a:cxn>
                <a:cxn ang="0">
                  <a:pos x="197" y="197"/>
                </a:cxn>
                <a:cxn ang="0">
                  <a:pos x="231" y="197"/>
                </a:cxn>
                <a:cxn ang="0">
                  <a:pos x="243" y="220"/>
                </a:cxn>
                <a:cxn ang="0">
                  <a:pos x="254" y="243"/>
                </a:cxn>
                <a:cxn ang="0">
                  <a:pos x="266" y="266"/>
                </a:cxn>
                <a:cxn ang="0">
                  <a:pos x="278" y="289"/>
                </a:cxn>
                <a:cxn ang="0">
                  <a:pos x="289" y="301"/>
                </a:cxn>
                <a:cxn ang="0">
                  <a:pos x="301" y="324"/>
                </a:cxn>
                <a:cxn ang="0">
                  <a:pos x="324" y="336"/>
                </a:cxn>
                <a:cxn ang="0">
                  <a:pos x="335" y="359"/>
                </a:cxn>
                <a:cxn ang="0">
                  <a:pos x="370" y="359"/>
                </a:cxn>
                <a:cxn ang="0">
                  <a:pos x="393" y="347"/>
                </a:cxn>
                <a:cxn ang="0">
                  <a:pos x="428" y="336"/>
                </a:cxn>
                <a:cxn ang="0">
                  <a:pos x="451" y="347"/>
                </a:cxn>
                <a:cxn ang="0">
                  <a:pos x="486" y="359"/>
                </a:cxn>
                <a:cxn ang="0">
                  <a:pos x="509" y="347"/>
                </a:cxn>
                <a:cxn ang="0">
                  <a:pos x="509" y="313"/>
                </a:cxn>
                <a:cxn ang="0">
                  <a:pos x="532" y="301"/>
                </a:cxn>
                <a:cxn ang="0">
                  <a:pos x="555" y="313"/>
                </a:cxn>
                <a:cxn ang="0">
                  <a:pos x="590" y="301"/>
                </a:cxn>
                <a:cxn ang="0">
                  <a:pos x="613" y="278"/>
                </a:cxn>
                <a:cxn ang="0">
                  <a:pos x="625" y="255"/>
                </a:cxn>
                <a:cxn ang="0">
                  <a:pos x="637" y="232"/>
                </a:cxn>
                <a:cxn ang="0">
                  <a:pos x="648" y="208"/>
                </a:cxn>
                <a:cxn ang="0">
                  <a:pos x="660" y="185"/>
                </a:cxn>
                <a:cxn ang="0">
                  <a:pos x="671" y="162"/>
                </a:cxn>
                <a:cxn ang="0">
                  <a:pos x="660" y="174"/>
                </a:cxn>
                <a:cxn ang="0">
                  <a:pos x="637" y="197"/>
                </a:cxn>
                <a:cxn ang="0">
                  <a:pos x="613" y="220"/>
                </a:cxn>
                <a:cxn ang="0">
                  <a:pos x="590" y="243"/>
                </a:cxn>
                <a:cxn ang="0">
                  <a:pos x="555" y="255"/>
                </a:cxn>
                <a:cxn ang="0">
                  <a:pos x="521" y="255"/>
                </a:cxn>
                <a:cxn ang="0">
                  <a:pos x="498" y="232"/>
                </a:cxn>
                <a:cxn ang="0">
                  <a:pos x="474" y="243"/>
                </a:cxn>
                <a:cxn ang="0">
                  <a:pos x="451" y="220"/>
                </a:cxn>
                <a:cxn ang="0">
                  <a:pos x="428" y="220"/>
                </a:cxn>
                <a:cxn ang="0">
                  <a:pos x="417" y="220"/>
                </a:cxn>
                <a:cxn ang="0">
                  <a:pos x="440" y="232"/>
                </a:cxn>
                <a:cxn ang="0">
                  <a:pos x="417" y="232"/>
                </a:cxn>
                <a:cxn ang="0">
                  <a:pos x="393" y="220"/>
                </a:cxn>
                <a:cxn ang="0">
                  <a:pos x="382" y="220"/>
                </a:cxn>
                <a:cxn ang="0">
                  <a:pos x="359" y="208"/>
                </a:cxn>
                <a:cxn ang="0">
                  <a:pos x="324" y="197"/>
                </a:cxn>
                <a:cxn ang="0">
                  <a:pos x="254" y="162"/>
                </a:cxn>
                <a:cxn ang="0">
                  <a:pos x="197" y="116"/>
                </a:cxn>
                <a:cxn ang="0">
                  <a:pos x="162" y="81"/>
                </a:cxn>
                <a:cxn ang="0">
                  <a:pos x="139" y="69"/>
                </a:cxn>
                <a:cxn ang="0">
                  <a:pos x="104" y="35"/>
                </a:cxn>
                <a:cxn ang="0">
                  <a:pos x="81" y="23"/>
                </a:cxn>
                <a:cxn ang="0">
                  <a:pos x="58" y="0"/>
                </a:cxn>
                <a:cxn ang="0">
                  <a:pos x="34" y="23"/>
                </a:cxn>
                <a:cxn ang="0">
                  <a:pos x="11" y="23"/>
                </a:cxn>
                <a:cxn ang="0">
                  <a:pos x="0" y="46"/>
                </a:cxn>
                <a:cxn ang="0">
                  <a:pos x="0" y="81"/>
                </a:cxn>
                <a:cxn ang="0">
                  <a:pos x="23" y="104"/>
                </a:cxn>
              </a:cxnLst>
              <a:rect l="0" t="0" r="r" b="b"/>
              <a:pathLst>
                <a:path w="671" h="359">
                  <a:moveTo>
                    <a:pt x="23" y="104"/>
                  </a:moveTo>
                  <a:lnTo>
                    <a:pt x="23" y="93"/>
                  </a:lnTo>
                  <a:lnTo>
                    <a:pt x="34" y="93"/>
                  </a:lnTo>
                  <a:lnTo>
                    <a:pt x="46" y="93"/>
                  </a:lnTo>
                  <a:lnTo>
                    <a:pt x="58" y="93"/>
                  </a:lnTo>
                  <a:lnTo>
                    <a:pt x="69" y="93"/>
                  </a:lnTo>
                  <a:lnTo>
                    <a:pt x="69" y="81"/>
                  </a:lnTo>
                  <a:lnTo>
                    <a:pt x="81" y="81"/>
                  </a:lnTo>
                  <a:lnTo>
                    <a:pt x="92" y="81"/>
                  </a:lnTo>
                  <a:lnTo>
                    <a:pt x="104" y="81"/>
                  </a:lnTo>
                  <a:lnTo>
                    <a:pt x="104" y="93"/>
                  </a:lnTo>
                  <a:lnTo>
                    <a:pt x="104" y="104"/>
                  </a:lnTo>
                  <a:lnTo>
                    <a:pt x="104" y="116"/>
                  </a:lnTo>
                  <a:lnTo>
                    <a:pt x="115" y="116"/>
                  </a:lnTo>
                  <a:lnTo>
                    <a:pt x="115" y="127"/>
                  </a:lnTo>
                  <a:lnTo>
                    <a:pt x="127" y="127"/>
                  </a:lnTo>
                  <a:lnTo>
                    <a:pt x="127" y="139"/>
                  </a:lnTo>
                  <a:lnTo>
                    <a:pt x="139" y="139"/>
                  </a:lnTo>
                  <a:lnTo>
                    <a:pt x="139" y="151"/>
                  </a:lnTo>
                  <a:lnTo>
                    <a:pt x="150" y="151"/>
                  </a:lnTo>
                  <a:lnTo>
                    <a:pt x="150" y="162"/>
                  </a:lnTo>
                  <a:lnTo>
                    <a:pt x="162" y="162"/>
                  </a:lnTo>
                  <a:lnTo>
                    <a:pt x="173" y="174"/>
                  </a:lnTo>
                  <a:lnTo>
                    <a:pt x="185" y="174"/>
                  </a:lnTo>
                  <a:lnTo>
                    <a:pt x="197" y="174"/>
                  </a:lnTo>
                  <a:lnTo>
                    <a:pt x="197" y="185"/>
                  </a:lnTo>
                  <a:lnTo>
                    <a:pt x="197" y="197"/>
                  </a:lnTo>
                  <a:lnTo>
                    <a:pt x="208" y="197"/>
                  </a:lnTo>
                  <a:lnTo>
                    <a:pt x="220" y="197"/>
                  </a:lnTo>
                  <a:lnTo>
                    <a:pt x="231" y="197"/>
                  </a:lnTo>
                  <a:lnTo>
                    <a:pt x="243" y="197"/>
                  </a:lnTo>
                  <a:lnTo>
                    <a:pt x="243" y="208"/>
                  </a:lnTo>
                  <a:lnTo>
                    <a:pt x="243" y="220"/>
                  </a:lnTo>
                  <a:lnTo>
                    <a:pt x="243" y="232"/>
                  </a:lnTo>
                  <a:lnTo>
                    <a:pt x="254" y="232"/>
                  </a:lnTo>
                  <a:lnTo>
                    <a:pt x="254" y="243"/>
                  </a:lnTo>
                  <a:lnTo>
                    <a:pt x="254" y="255"/>
                  </a:lnTo>
                  <a:lnTo>
                    <a:pt x="254" y="266"/>
                  </a:lnTo>
                  <a:lnTo>
                    <a:pt x="266" y="266"/>
                  </a:lnTo>
                  <a:lnTo>
                    <a:pt x="266" y="278"/>
                  </a:lnTo>
                  <a:lnTo>
                    <a:pt x="266" y="289"/>
                  </a:lnTo>
                  <a:lnTo>
                    <a:pt x="278" y="289"/>
                  </a:lnTo>
                  <a:lnTo>
                    <a:pt x="289" y="289"/>
                  </a:lnTo>
                  <a:lnTo>
                    <a:pt x="301" y="301"/>
                  </a:lnTo>
                  <a:lnTo>
                    <a:pt x="289" y="301"/>
                  </a:lnTo>
                  <a:lnTo>
                    <a:pt x="289" y="313"/>
                  </a:lnTo>
                  <a:lnTo>
                    <a:pt x="289" y="324"/>
                  </a:lnTo>
                  <a:lnTo>
                    <a:pt x="301" y="324"/>
                  </a:lnTo>
                  <a:lnTo>
                    <a:pt x="312" y="324"/>
                  </a:lnTo>
                  <a:lnTo>
                    <a:pt x="324" y="324"/>
                  </a:lnTo>
                  <a:lnTo>
                    <a:pt x="324" y="336"/>
                  </a:lnTo>
                  <a:lnTo>
                    <a:pt x="324" y="347"/>
                  </a:lnTo>
                  <a:lnTo>
                    <a:pt x="324" y="359"/>
                  </a:lnTo>
                  <a:lnTo>
                    <a:pt x="335" y="359"/>
                  </a:lnTo>
                  <a:lnTo>
                    <a:pt x="347" y="359"/>
                  </a:lnTo>
                  <a:lnTo>
                    <a:pt x="359" y="359"/>
                  </a:lnTo>
                  <a:lnTo>
                    <a:pt x="370" y="359"/>
                  </a:lnTo>
                  <a:lnTo>
                    <a:pt x="382" y="359"/>
                  </a:lnTo>
                  <a:lnTo>
                    <a:pt x="393" y="359"/>
                  </a:lnTo>
                  <a:lnTo>
                    <a:pt x="393" y="347"/>
                  </a:lnTo>
                  <a:lnTo>
                    <a:pt x="405" y="336"/>
                  </a:lnTo>
                  <a:lnTo>
                    <a:pt x="417" y="336"/>
                  </a:lnTo>
                  <a:lnTo>
                    <a:pt x="428" y="336"/>
                  </a:lnTo>
                  <a:lnTo>
                    <a:pt x="440" y="336"/>
                  </a:lnTo>
                  <a:lnTo>
                    <a:pt x="440" y="347"/>
                  </a:lnTo>
                  <a:lnTo>
                    <a:pt x="451" y="347"/>
                  </a:lnTo>
                  <a:lnTo>
                    <a:pt x="463" y="347"/>
                  </a:lnTo>
                  <a:lnTo>
                    <a:pt x="474" y="359"/>
                  </a:lnTo>
                  <a:lnTo>
                    <a:pt x="486" y="359"/>
                  </a:lnTo>
                  <a:lnTo>
                    <a:pt x="486" y="347"/>
                  </a:lnTo>
                  <a:lnTo>
                    <a:pt x="498" y="347"/>
                  </a:lnTo>
                  <a:lnTo>
                    <a:pt x="509" y="347"/>
                  </a:lnTo>
                  <a:lnTo>
                    <a:pt x="509" y="336"/>
                  </a:lnTo>
                  <a:lnTo>
                    <a:pt x="509" y="324"/>
                  </a:lnTo>
                  <a:lnTo>
                    <a:pt x="509" y="313"/>
                  </a:lnTo>
                  <a:lnTo>
                    <a:pt x="521" y="313"/>
                  </a:lnTo>
                  <a:lnTo>
                    <a:pt x="521" y="301"/>
                  </a:lnTo>
                  <a:lnTo>
                    <a:pt x="532" y="301"/>
                  </a:lnTo>
                  <a:lnTo>
                    <a:pt x="544" y="301"/>
                  </a:lnTo>
                  <a:lnTo>
                    <a:pt x="544" y="313"/>
                  </a:lnTo>
                  <a:lnTo>
                    <a:pt x="555" y="313"/>
                  </a:lnTo>
                  <a:lnTo>
                    <a:pt x="567" y="313"/>
                  </a:lnTo>
                  <a:lnTo>
                    <a:pt x="579" y="313"/>
                  </a:lnTo>
                  <a:lnTo>
                    <a:pt x="590" y="301"/>
                  </a:lnTo>
                  <a:lnTo>
                    <a:pt x="590" y="289"/>
                  </a:lnTo>
                  <a:lnTo>
                    <a:pt x="602" y="278"/>
                  </a:lnTo>
                  <a:lnTo>
                    <a:pt x="613" y="278"/>
                  </a:lnTo>
                  <a:lnTo>
                    <a:pt x="613" y="266"/>
                  </a:lnTo>
                  <a:lnTo>
                    <a:pt x="613" y="255"/>
                  </a:lnTo>
                  <a:lnTo>
                    <a:pt x="625" y="255"/>
                  </a:lnTo>
                  <a:lnTo>
                    <a:pt x="625" y="243"/>
                  </a:lnTo>
                  <a:lnTo>
                    <a:pt x="625" y="232"/>
                  </a:lnTo>
                  <a:lnTo>
                    <a:pt x="637" y="232"/>
                  </a:lnTo>
                  <a:lnTo>
                    <a:pt x="637" y="220"/>
                  </a:lnTo>
                  <a:lnTo>
                    <a:pt x="637" y="208"/>
                  </a:lnTo>
                  <a:lnTo>
                    <a:pt x="648" y="208"/>
                  </a:lnTo>
                  <a:lnTo>
                    <a:pt x="648" y="197"/>
                  </a:lnTo>
                  <a:lnTo>
                    <a:pt x="660" y="197"/>
                  </a:lnTo>
                  <a:lnTo>
                    <a:pt x="660" y="185"/>
                  </a:lnTo>
                  <a:lnTo>
                    <a:pt x="671" y="185"/>
                  </a:lnTo>
                  <a:lnTo>
                    <a:pt x="660" y="174"/>
                  </a:lnTo>
                  <a:lnTo>
                    <a:pt x="671" y="162"/>
                  </a:lnTo>
                  <a:lnTo>
                    <a:pt x="671" y="151"/>
                  </a:lnTo>
                  <a:lnTo>
                    <a:pt x="660" y="162"/>
                  </a:lnTo>
                  <a:lnTo>
                    <a:pt x="660" y="174"/>
                  </a:lnTo>
                  <a:lnTo>
                    <a:pt x="648" y="174"/>
                  </a:lnTo>
                  <a:lnTo>
                    <a:pt x="648" y="185"/>
                  </a:lnTo>
                  <a:lnTo>
                    <a:pt x="637" y="197"/>
                  </a:lnTo>
                  <a:lnTo>
                    <a:pt x="637" y="208"/>
                  </a:lnTo>
                  <a:lnTo>
                    <a:pt x="625" y="208"/>
                  </a:lnTo>
                  <a:lnTo>
                    <a:pt x="613" y="220"/>
                  </a:lnTo>
                  <a:lnTo>
                    <a:pt x="613" y="232"/>
                  </a:lnTo>
                  <a:lnTo>
                    <a:pt x="602" y="243"/>
                  </a:lnTo>
                  <a:lnTo>
                    <a:pt x="590" y="243"/>
                  </a:lnTo>
                  <a:lnTo>
                    <a:pt x="579" y="255"/>
                  </a:lnTo>
                  <a:lnTo>
                    <a:pt x="567" y="255"/>
                  </a:lnTo>
                  <a:lnTo>
                    <a:pt x="555" y="255"/>
                  </a:lnTo>
                  <a:lnTo>
                    <a:pt x="544" y="255"/>
                  </a:lnTo>
                  <a:lnTo>
                    <a:pt x="532" y="255"/>
                  </a:lnTo>
                  <a:lnTo>
                    <a:pt x="521" y="255"/>
                  </a:lnTo>
                  <a:lnTo>
                    <a:pt x="509" y="243"/>
                  </a:lnTo>
                  <a:lnTo>
                    <a:pt x="498" y="243"/>
                  </a:lnTo>
                  <a:lnTo>
                    <a:pt x="498" y="232"/>
                  </a:lnTo>
                  <a:lnTo>
                    <a:pt x="486" y="232"/>
                  </a:lnTo>
                  <a:lnTo>
                    <a:pt x="486" y="243"/>
                  </a:lnTo>
                  <a:lnTo>
                    <a:pt x="474" y="243"/>
                  </a:lnTo>
                  <a:lnTo>
                    <a:pt x="474" y="232"/>
                  </a:lnTo>
                  <a:lnTo>
                    <a:pt x="463" y="232"/>
                  </a:lnTo>
                  <a:lnTo>
                    <a:pt x="451" y="220"/>
                  </a:lnTo>
                  <a:lnTo>
                    <a:pt x="440" y="232"/>
                  </a:lnTo>
                  <a:lnTo>
                    <a:pt x="428" y="232"/>
                  </a:lnTo>
                  <a:lnTo>
                    <a:pt x="428" y="220"/>
                  </a:lnTo>
                  <a:lnTo>
                    <a:pt x="417" y="220"/>
                  </a:lnTo>
                  <a:lnTo>
                    <a:pt x="405" y="220"/>
                  </a:lnTo>
                  <a:lnTo>
                    <a:pt x="417" y="220"/>
                  </a:lnTo>
                  <a:lnTo>
                    <a:pt x="417" y="232"/>
                  </a:lnTo>
                  <a:lnTo>
                    <a:pt x="428" y="232"/>
                  </a:lnTo>
                  <a:lnTo>
                    <a:pt x="440" y="232"/>
                  </a:lnTo>
                  <a:lnTo>
                    <a:pt x="428" y="243"/>
                  </a:lnTo>
                  <a:lnTo>
                    <a:pt x="428" y="232"/>
                  </a:lnTo>
                  <a:lnTo>
                    <a:pt x="417" y="232"/>
                  </a:lnTo>
                  <a:lnTo>
                    <a:pt x="405" y="232"/>
                  </a:lnTo>
                  <a:lnTo>
                    <a:pt x="393" y="232"/>
                  </a:lnTo>
                  <a:lnTo>
                    <a:pt x="393" y="220"/>
                  </a:lnTo>
                  <a:lnTo>
                    <a:pt x="405" y="220"/>
                  </a:lnTo>
                  <a:lnTo>
                    <a:pt x="393" y="220"/>
                  </a:lnTo>
                  <a:lnTo>
                    <a:pt x="382" y="220"/>
                  </a:lnTo>
                  <a:lnTo>
                    <a:pt x="370" y="220"/>
                  </a:lnTo>
                  <a:lnTo>
                    <a:pt x="359" y="220"/>
                  </a:lnTo>
                  <a:lnTo>
                    <a:pt x="359" y="208"/>
                  </a:lnTo>
                  <a:lnTo>
                    <a:pt x="347" y="208"/>
                  </a:lnTo>
                  <a:lnTo>
                    <a:pt x="335" y="197"/>
                  </a:lnTo>
                  <a:lnTo>
                    <a:pt x="324" y="197"/>
                  </a:lnTo>
                  <a:lnTo>
                    <a:pt x="312" y="185"/>
                  </a:lnTo>
                  <a:lnTo>
                    <a:pt x="289" y="174"/>
                  </a:lnTo>
                  <a:lnTo>
                    <a:pt x="254" y="162"/>
                  </a:lnTo>
                  <a:lnTo>
                    <a:pt x="231" y="151"/>
                  </a:lnTo>
                  <a:lnTo>
                    <a:pt x="208" y="127"/>
                  </a:lnTo>
                  <a:lnTo>
                    <a:pt x="197" y="116"/>
                  </a:lnTo>
                  <a:lnTo>
                    <a:pt x="185" y="104"/>
                  </a:lnTo>
                  <a:lnTo>
                    <a:pt x="173" y="93"/>
                  </a:lnTo>
                  <a:lnTo>
                    <a:pt x="162" y="81"/>
                  </a:lnTo>
                  <a:lnTo>
                    <a:pt x="150" y="81"/>
                  </a:lnTo>
                  <a:lnTo>
                    <a:pt x="150" y="69"/>
                  </a:lnTo>
                  <a:lnTo>
                    <a:pt x="139" y="69"/>
                  </a:lnTo>
                  <a:lnTo>
                    <a:pt x="127" y="58"/>
                  </a:lnTo>
                  <a:lnTo>
                    <a:pt x="115" y="46"/>
                  </a:lnTo>
                  <a:lnTo>
                    <a:pt x="104" y="35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81" y="23"/>
                  </a:lnTo>
                  <a:lnTo>
                    <a:pt x="69" y="23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6" y="0"/>
                  </a:lnTo>
                  <a:lnTo>
                    <a:pt x="46" y="12"/>
                  </a:lnTo>
                  <a:lnTo>
                    <a:pt x="34" y="23"/>
                  </a:lnTo>
                  <a:lnTo>
                    <a:pt x="23" y="23"/>
                  </a:lnTo>
                  <a:lnTo>
                    <a:pt x="23" y="35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0" y="58"/>
                  </a:lnTo>
                  <a:lnTo>
                    <a:pt x="0" y="69"/>
                  </a:lnTo>
                  <a:lnTo>
                    <a:pt x="0" y="81"/>
                  </a:lnTo>
                  <a:lnTo>
                    <a:pt x="11" y="81"/>
                  </a:lnTo>
                  <a:lnTo>
                    <a:pt x="11" y="93"/>
                  </a:lnTo>
                  <a:lnTo>
                    <a:pt x="23" y="104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01" name="Freeform 97"/>
            <p:cNvSpPr>
              <a:spLocks/>
            </p:cNvSpPr>
            <p:nvPr/>
          </p:nvSpPr>
          <p:spPr bwMode="auto">
            <a:xfrm>
              <a:off x="3590" y="791"/>
              <a:ext cx="12" cy="3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12"/>
                </a:cxn>
                <a:cxn ang="0">
                  <a:pos x="12" y="23"/>
                </a:cxn>
                <a:cxn ang="0">
                  <a:pos x="12" y="35"/>
                </a:cxn>
                <a:cxn ang="0">
                  <a:pos x="0" y="23"/>
                </a:cxn>
                <a:cxn ang="0">
                  <a:pos x="0" y="12"/>
                </a:cxn>
                <a:cxn ang="0">
                  <a:pos x="12" y="12"/>
                </a:cxn>
                <a:cxn ang="0">
                  <a:pos x="12" y="0"/>
                </a:cxn>
              </a:cxnLst>
              <a:rect l="0" t="0" r="r" b="b"/>
              <a:pathLst>
                <a:path w="12" h="35">
                  <a:moveTo>
                    <a:pt x="12" y="0"/>
                  </a:moveTo>
                  <a:lnTo>
                    <a:pt x="12" y="12"/>
                  </a:lnTo>
                  <a:lnTo>
                    <a:pt x="12" y="23"/>
                  </a:lnTo>
                  <a:lnTo>
                    <a:pt x="12" y="35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02" name="Freeform 98"/>
            <p:cNvSpPr>
              <a:spLocks/>
            </p:cNvSpPr>
            <p:nvPr/>
          </p:nvSpPr>
          <p:spPr bwMode="auto">
            <a:xfrm>
              <a:off x="3625" y="837"/>
              <a:ext cx="35" cy="3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24"/>
                </a:cxn>
                <a:cxn ang="0">
                  <a:pos x="12" y="24"/>
                </a:cxn>
                <a:cxn ang="0">
                  <a:pos x="12" y="35"/>
                </a:cxn>
                <a:cxn ang="0">
                  <a:pos x="23" y="35"/>
                </a:cxn>
                <a:cxn ang="0">
                  <a:pos x="35" y="24"/>
                </a:cxn>
                <a:cxn ang="0">
                  <a:pos x="35" y="12"/>
                </a:cxn>
                <a:cxn ang="0">
                  <a:pos x="23" y="0"/>
                </a:cxn>
                <a:cxn ang="0">
                  <a:pos x="12" y="0"/>
                </a:cxn>
              </a:cxnLst>
              <a:rect l="0" t="0" r="r" b="b"/>
              <a:pathLst>
                <a:path w="35" h="35">
                  <a:moveTo>
                    <a:pt x="12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35" y="24"/>
                  </a:lnTo>
                  <a:lnTo>
                    <a:pt x="35" y="12"/>
                  </a:lnTo>
                  <a:lnTo>
                    <a:pt x="2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03" name="Freeform 99"/>
            <p:cNvSpPr>
              <a:spLocks/>
            </p:cNvSpPr>
            <p:nvPr/>
          </p:nvSpPr>
          <p:spPr bwMode="auto">
            <a:xfrm>
              <a:off x="3706" y="849"/>
              <a:ext cx="116" cy="290"/>
            </a:xfrm>
            <a:custGeom>
              <a:avLst/>
              <a:gdLst/>
              <a:ahLst/>
              <a:cxnLst>
                <a:cxn ang="0">
                  <a:pos x="35" y="278"/>
                </a:cxn>
                <a:cxn ang="0">
                  <a:pos x="58" y="266"/>
                </a:cxn>
                <a:cxn ang="0">
                  <a:pos x="81" y="243"/>
                </a:cxn>
                <a:cxn ang="0">
                  <a:pos x="93" y="232"/>
                </a:cxn>
                <a:cxn ang="0">
                  <a:pos x="104" y="208"/>
                </a:cxn>
                <a:cxn ang="0">
                  <a:pos x="116" y="197"/>
                </a:cxn>
                <a:cxn ang="0">
                  <a:pos x="116" y="174"/>
                </a:cxn>
                <a:cxn ang="0">
                  <a:pos x="104" y="162"/>
                </a:cxn>
                <a:cxn ang="0">
                  <a:pos x="104" y="151"/>
                </a:cxn>
                <a:cxn ang="0">
                  <a:pos x="104" y="127"/>
                </a:cxn>
                <a:cxn ang="0">
                  <a:pos x="93" y="116"/>
                </a:cxn>
                <a:cxn ang="0">
                  <a:pos x="81" y="93"/>
                </a:cxn>
                <a:cxn ang="0">
                  <a:pos x="81" y="70"/>
                </a:cxn>
                <a:cxn ang="0">
                  <a:pos x="81" y="46"/>
                </a:cxn>
                <a:cxn ang="0">
                  <a:pos x="81" y="35"/>
                </a:cxn>
                <a:cxn ang="0">
                  <a:pos x="93" y="23"/>
                </a:cxn>
                <a:cxn ang="0">
                  <a:pos x="93" y="0"/>
                </a:cxn>
                <a:cxn ang="0">
                  <a:pos x="70" y="0"/>
                </a:cxn>
                <a:cxn ang="0">
                  <a:pos x="47" y="12"/>
                </a:cxn>
                <a:cxn ang="0">
                  <a:pos x="23" y="12"/>
                </a:cxn>
                <a:cxn ang="0">
                  <a:pos x="12" y="23"/>
                </a:cxn>
                <a:cxn ang="0">
                  <a:pos x="35" y="46"/>
                </a:cxn>
                <a:cxn ang="0">
                  <a:pos x="47" y="70"/>
                </a:cxn>
                <a:cxn ang="0">
                  <a:pos x="47" y="104"/>
                </a:cxn>
                <a:cxn ang="0">
                  <a:pos x="47" y="127"/>
                </a:cxn>
                <a:cxn ang="0">
                  <a:pos x="35" y="151"/>
                </a:cxn>
                <a:cxn ang="0">
                  <a:pos x="35" y="174"/>
                </a:cxn>
                <a:cxn ang="0">
                  <a:pos x="47" y="185"/>
                </a:cxn>
                <a:cxn ang="0">
                  <a:pos x="47" y="208"/>
                </a:cxn>
                <a:cxn ang="0">
                  <a:pos x="47" y="232"/>
                </a:cxn>
                <a:cxn ang="0">
                  <a:pos x="23" y="255"/>
                </a:cxn>
                <a:cxn ang="0">
                  <a:pos x="12" y="266"/>
                </a:cxn>
                <a:cxn ang="0">
                  <a:pos x="0" y="278"/>
                </a:cxn>
                <a:cxn ang="0">
                  <a:pos x="23" y="278"/>
                </a:cxn>
              </a:cxnLst>
              <a:rect l="0" t="0" r="r" b="b"/>
              <a:pathLst>
                <a:path w="116" h="290">
                  <a:moveTo>
                    <a:pt x="23" y="290"/>
                  </a:moveTo>
                  <a:lnTo>
                    <a:pt x="35" y="278"/>
                  </a:lnTo>
                  <a:lnTo>
                    <a:pt x="47" y="266"/>
                  </a:lnTo>
                  <a:lnTo>
                    <a:pt x="58" y="266"/>
                  </a:lnTo>
                  <a:lnTo>
                    <a:pt x="70" y="255"/>
                  </a:lnTo>
                  <a:lnTo>
                    <a:pt x="81" y="243"/>
                  </a:lnTo>
                  <a:lnTo>
                    <a:pt x="81" y="232"/>
                  </a:lnTo>
                  <a:lnTo>
                    <a:pt x="93" y="232"/>
                  </a:lnTo>
                  <a:lnTo>
                    <a:pt x="93" y="220"/>
                  </a:lnTo>
                  <a:lnTo>
                    <a:pt x="104" y="208"/>
                  </a:lnTo>
                  <a:lnTo>
                    <a:pt x="116" y="208"/>
                  </a:lnTo>
                  <a:lnTo>
                    <a:pt x="116" y="197"/>
                  </a:lnTo>
                  <a:lnTo>
                    <a:pt x="116" y="185"/>
                  </a:lnTo>
                  <a:lnTo>
                    <a:pt x="116" y="174"/>
                  </a:lnTo>
                  <a:lnTo>
                    <a:pt x="104" y="174"/>
                  </a:lnTo>
                  <a:lnTo>
                    <a:pt x="104" y="162"/>
                  </a:lnTo>
                  <a:lnTo>
                    <a:pt x="93" y="151"/>
                  </a:lnTo>
                  <a:lnTo>
                    <a:pt x="104" y="151"/>
                  </a:lnTo>
                  <a:lnTo>
                    <a:pt x="93" y="139"/>
                  </a:lnTo>
                  <a:lnTo>
                    <a:pt x="104" y="127"/>
                  </a:lnTo>
                  <a:lnTo>
                    <a:pt x="104" y="116"/>
                  </a:lnTo>
                  <a:lnTo>
                    <a:pt x="93" y="116"/>
                  </a:lnTo>
                  <a:lnTo>
                    <a:pt x="93" y="104"/>
                  </a:lnTo>
                  <a:lnTo>
                    <a:pt x="81" y="93"/>
                  </a:lnTo>
                  <a:lnTo>
                    <a:pt x="81" y="81"/>
                  </a:lnTo>
                  <a:lnTo>
                    <a:pt x="81" y="70"/>
                  </a:lnTo>
                  <a:lnTo>
                    <a:pt x="81" y="58"/>
                  </a:lnTo>
                  <a:lnTo>
                    <a:pt x="81" y="46"/>
                  </a:lnTo>
                  <a:lnTo>
                    <a:pt x="70" y="46"/>
                  </a:lnTo>
                  <a:lnTo>
                    <a:pt x="81" y="35"/>
                  </a:lnTo>
                  <a:lnTo>
                    <a:pt x="93" y="35"/>
                  </a:lnTo>
                  <a:lnTo>
                    <a:pt x="93" y="23"/>
                  </a:lnTo>
                  <a:lnTo>
                    <a:pt x="104" y="12"/>
                  </a:lnTo>
                  <a:lnTo>
                    <a:pt x="93" y="0"/>
                  </a:lnTo>
                  <a:lnTo>
                    <a:pt x="81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3" y="12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23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47" y="70"/>
                  </a:lnTo>
                  <a:lnTo>
                    <a:pt x="47" y="81"/>
                  </a:lnTo>
                  <a:lnTo>
                    <a:pt x="47" y="104"/>
                  </a:lnTo>
                  <a:lnTo>
                    <a:pt x="47" y="116"/>
                  </a:lnTo>
                  <a:lnTo>
                    <a:pt x="47" y="127"/>
                  </a:lnTo>
                  <a:lnTo>
                    <a:pt x="35" y="139"/>
                  </a:lnTo>
                  <a:lnTo>
                    <a:pt x="35" y="151"/>
                  </a:lnTo>
                  <a:lnTo>
                    <a:pt x="35" y="162"/>
                  </a:lnTo>
                  <a:lnTo>
                    <a:pt x="35" y="174"/>
                  </a:lnTo>
                  <a:lnTo>
                    <a:pt x="35" y="185"/>
                  </a:lnTo>
                  <a:lnTo>
                    <a:pt x="47" y="185"/>
                  </a:lnTo>
                  <a:lnTo>
                    <a:pt x="47" y="197"/>
                  </a:lnTo>
                  <a:lnTo>
                    <a:pt x="47" y="208"/>
                  </a:lnTo>
                  <a:lnTo>
                    <a:pt x="47" y="220"/>
                  </a:lnTo>
                  <a:lnTo>
                    <a:pt x="47" y="232"/>
                  </a:lnTo>
                  <a:lnTo>
                    <a:pt x="35" y="243"/>
                  </a:lnTo>
                  <a:lnTo>
                    <a:pt x="23" y="255"/>
                  </a:lnTo>
                  <a:lnTo>
                    <a:pt x="12" y="255"/>
                  </a:lnTo>
                  <a:lnTo>
                    <a:pt x="12" y="266"/>
                  </a:lnTo>
                  <a:lnTo>
                    <a:pt x="0" y="266"/>
                  </a:lnTo>
                  <a:lnTo>
                    <a:pt x="0" y="278"/>
                  </a:lnTo>
                  <a:lnTo>
                    <a:pt x="12" y="278"/>
                  </a:lnTo>
                  <a:lnTo>
                    <a:pt x="23" y="278"/>
                  </a:lnTo>
                  <a:lnTo>
                    <a:pt x="23" y="29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04" name="Freeform 100"/>
            <p:cNvSpPr>
              <a:spLocks/>
            </p:cNvSpPr>
            <p:nvPr/>
          </p:nvSpPr>
          <p:spPr bwMode="auto">
            <a:xfrm>
              <a:off x="3475" y="1220"/>
              <a:ext cx="231" cy="164"/>
            </a:xfrm>
            <a:custGeom>
              <a:avLst/>
              <a:gdLst/>
              <a:ahLst/>
              <a:cxnLst>
                <a:cxn ang="0">
                  <a:pos x="11" y="150"/>
                </a:cxn>
                <a:cxn ang="0">
                  <a:pos x="23" y="139"/>
                </a:cxn>
                <a:cxn ang="0">
                  <a:pos x="34" y="127"/>
                </a:cxn>
                <a:cxn ang="0">
                  <a:pos x="58" y="127"/>
                </a:cxn>
                <a:cxn ang="0">
                  <a:pos x="69" y="115"/>
                </a:cxn>
                <a:cxn ang="0">
                  <a:pos x="81" y="104"/>
                </a:cxn>
                <a:cxn ang="0">
                  <a:pos x="92" y="81"/>
                </a:cxn>
                <a:cxn ang="0">
                  <a:pos x="104" y="69"/>
                </a:cxn>
                <a:cxn ang="0">
                  <a:pos x="92" y="57"/>
                </a:cxn>
                <a:cxn ang="0">
                  <a:pos x="81" y="34"/>
                </a:cxn>
                <a:cxn ang="0">
                  <a:pos x="69" y="23"/>
                </a:cxn>
                <a:cxn ang="0">
                  <a:pos x="69" y="0"/>
                </a:cxn>
                <a:cxn ang="0">
                  <a:pos x="92" y="0"/>
                </a:cxn>
                <a:cxn ang="0">
                  <a:pos x="115" y="11"/>
                </a:cxn>
                <a:cxn ang="0">
                  <a:pos x="139" y="23"/>
                </a:cxn>
                <a:cxn ang="0">
                  <a:pos x="162" y="23"/>
                </a:cxn>
                <a:cxn ang="0">
                  <a:pos x="185" y="23"/>
                </a:cxn>
                <a:cxn ang="0">
                  <a:pos x="208" y="23"/>
                </a:cxn>
                <a:cxn ang="0">
                  <a:pos x="231" y="23"/>
                </a:cxn>
                <a:cxn ang="0">
                  <a:pos x="220" y="34"/>
                </a:cxn>
                <a:cxn ang="0">
                  <a:pos x="208" y="46"/>
                </a:cxn>
                <a:cxn ang="0">
                  <a:pos x="197" y="57"/>
                </a:cxn>
                <a:cxn ang="0">
                  <a:pos x="208" y="81"/>
                </a:cxn>
                <a:cxn ang="0">
                  <a:pos x="208" y="104"/>
                </a:cxn>
                <a:cxn ang="0">
                  <a:pos x="208" y="104"/>
                </a:cxn>
                <a:cxn ang="0">
                  <a:pos x="197" y="115"/>
                </a:cxn>
                <a:cxn ang="0">
                  <a:pos x="185" y="127"/>
                </a:cxn>
                <a:cxn ang="0">
                  <a:pos x="162" y="127"/>
                </a:cxn>
                <a:cxn ang="0">
                  <a:pos x="150" y="115"/>
                </a:cxn>
                <a:cxn ang="0">
                  <a:pos x="127" y="115"/>
                </a:cxn>
                <a:cxn ang="0">
                  <a:pos x="127" y="139"/>
                </a:cxn>
                <a:cxn ang="0">
                  <a:pos x="115" y="150"/>
                </a:cxn>
                <a:cxn ang="0">
                  <a:pos x="92" y="150"/>
                </a:cxn>
                <a:cxn ang="0">
                  <a:pos x="69" y="150"/>
                </a:cxn>
                <a:cxn ang="0">
                  <a:pos x="69" y="150"/>
                </a:cxn>
                <a:cxn ang="0">
                  <a:pos x="58" y="162"/>
                </a:cxn>
                <a:cxn ang="0">
                  <a:pos x="34" y="162"/>
                </a:cxn>
                <a:cxn ang="0">
                  <a:pos x="23" y="150"/>
                </a:cxn>
                <a:cxn ang="0">
                  <a:pos x="0" y="150"/>
                </a:cxn>
              </a:cxnLst>
              <a:rect l="0" t="0" r="r" b="b"/>
              <a:pathLst>
                <a:path w="231" h="162">
                  <a:moveTo>
                    <a:pt x="0" y="150"/>
                  </a:moveTo>
                  <a:lnTo>
                    <a:pt x="11" y="150"/>
                  </a:lnTo>
                  <a:lnTo>
                    <a:pt x="11" y="139"/>
                  </a:lnTo>
                  <a:lnTo>
                    <a:pt x="23" y="139"/>
                  </a:lnTo>
                  <a:lnTo>
                    <a:pt x="34" y="139"/>
                  </a:lnTo>
                  <a:lnTo>
                    <a:pt x="34" y="127"/>
                  </a:lnTo>
                  <a:lnTo>
                    <a:pt x="46" y="127"/>
                  </a:lnTo>
                  <a:lnTo>
                    <a:pt x="58" y="127"/>
                  </a:lnTo>
                  <a:lnTo>
                    <a:pt x="58" y="115"/>
                  </a:lnTo>
                  <a:lnTo>
                    <a:pt x="69" y="115"/>
                  </a:lnTo>
                  <a:lnTo>
                    <a:pt x="81" y="115"/>
                  </a:lnTo>
                  <a:lnTo>
                    <a:pt x="81" y="104"/>
                  </a:lnTo>
                  <a:lnTo>
                    <a:pt x="81" y="92"/>
                  </a:lnTo>
                  <a:lnTo>
                    <a:pt x="92" y="81"/>
                  </a:lnTo>
                  <a:lnTo>
                    <a:pt x="104" y="81"/>
                  </a:lnTo>
                  <a:lnTo>
                    <a:pt x="104" y="69"/>
                  </a:lnTo>
                  <a:lnTo>
                    <a:pt x="104" y="57"/>
                  </a:lnTo>
                  <a:lnTo>
                    <a:pt x="92" y="57"/>
                  </a:lnTo>
                  <a:lnTo>
                    <a:pt x="92" y="46"/>
                  </a:lnTo>
                  <a:lnTo>
                    <a:pt x="81" y="34"/>
                  </a:lnTo>
                  <a:lnTo>
                    <a:pt x="69" y="34"/>
                  </a:lnTo>
                  <a:lnTo>
                    <a:pt x="69" y="23"/>
                  </a:lnTo>
                  <a:lnTo>
                    <a:pt x="69" y="11"/>
                  </a:lnTo>
                  <a:lnTo>
                    <a:pt x="69" y="0"/>
                  </a:lnTo>
                  <a:lnTo>
                    <a:pt x="81" y="0"/>
                  </a:lnTo>
                  <a:lnTo>
                    <a:pt x="92" y="0"/>
                  </a:lnTo>
                  <a:lnTo>
                    <a:pt x="104" y="0"/>
                  </a:lnTo>
                  <a:lnTo>
                    <a:pt x="115" y="11"/>
                  </a:lnTo>
                  <a:lnTo>
                    <a:pt x="127" y="23"/>
                  </a:lnTo>
                  <a:lnTo>
                    <a:pt x="139" y="23"/>
                  </a:lnTo>
                  <a:lnTo>
                    <a:pt x="150" y="23"/>
                  </a:lnTo>
                  <a:lnTo>
                    <a:pt x="162" y="23"/>
                  </a:lnTo>
                  <a:lnTo>
                    <a:pt x="173" y="23"/>
                  </a:lnTo>
                  <a:lnTo>
                    <a:pt x="185" y="23"/>
                  </a:lnTo>
                  <a:lnTo>
                    <a:pt x="197" y="23"/>
                  </a:lnTo>
                  <a:lnTo>
                    <a:pt x="208" y="23"/>
                  </a:lnTo>
                  <a:lnTo>
                    <a:pt x="220" y="23"/>
                  </a:lnTo>
                  <a:lnTo>
                    <a:pt x="231" y="23"/>
                  </a:lnTo>
                  <a:lnTo>
                    <a:pt x="220" y="23"/>
                  </a:lnTo>
                  <a:lnTo>
                    <a:pt x="220" y="34"/>
                  </a:lnTo>
                  <a:lnTo>
                    <a:pt x="208" y="34"/>
                  </a:lnTo>
                  <a:lnTo>
                    <a:pt x="208" y="46"/>
                  </a:lnTo>
                  <a:lnTo>
                    <a:pt x="197" y="46"/>
                  </a:lnTo>
                  <a:lnTo>
                    <a:pt x="197" y="57"/>
                  </a:lnTo>
                  <a:lnTo>
                    <a:pt x="197" y="69"/>
                  </a:lnTo>
                  <a:lnTo>
                    <a:pt x="208" y="81"/>
                  </a:lnTo>
                  <a:lnTo>
                    <a:pt x="208" y="92"/>
                  </a:lnTo>
                  <a:lnTo>
                    <a:pt x="208" y="104"/>
                  </a:lnTo>
                  <a:lnTo>
                    <a:pt x="220" y="104"/>
                  </a:lnTo>
                  <a:lnTo>
                    <a:pt x="208" y="104"/>
                  </a:lnTo>
                  <a:lnTo>
                    <a:pt x="208" y="115"/>
                  </a:lnTo>
                  <a:lnTo>
                    <a:pt x="197" y="115"/>
                  </a:lnTo>
                  <a:lnTo>
                    <a:pt x="185" y="115"/>
                  </a:lnTo>
                  <a:lnTo>
                    <a:pt x="185" y="127"/>
                  </a:lnTo>
                  <a:lnTo>
                    <a:pt x="173" y="127"/>
                  </a:lnTo>
                  <a:lnTo>
                    <a:pt x="162" y="127"/>
                  </a:lnTo>
                  <a:lnTo>
                    <a:pt x="150" y="127"/>
                  </a:lnTo>
                  <a:lnTo>
                    <a:pt x="150" y="115"/>
                  </a:lnTo>
                  <a:lnTo>
                    <a:pt x="139" y="115"/>
                  </a:lnTo>
                  <a:lnTo>
                    <a:pt x="127" y="115"/>
                  </a:lnTo>
                  <a:lnTo>
                    <a:pt x="127" y="127"/>
                  </a:lnTo>
                  <a:lnTo>
                    <a:pt x="127" y="139"/>
                  </a:lnTo>
                  <a:lnTo>
                    <a:pt x="115" y="139"/>
                  </a:lnTo>
                  <a:lnTo>
                    <a:pt x="115" y="150"/>
                  </a:lnTo>
                  <a:lnTo>
                    <a:pt x="104" y="150"/>
                  </a:lnTo>
                  <a:lnTo>
                    <a:pt x="92" y="150"/>
                  </a:lnTo>
                  <a:lnTo>
                    <a:pt x="81" y="150"/>
                  </a:lnTo>
                  <a:lnTo>
                    <a:pt x="69" y="150"/>
                  </a:lnTo>
                  <a:lnTo>
                    <a:pt x="69" y="162"/>
                  </a:lnTo>
                  <a:lnTo>
                    <a:pt x="69" y="150"/>
                  </a:lnTo>
                  <a:lnTo>
                    <a:pt x="58" y="150"/>
                  </a:lnTo>
                  <a:lnTo>
                    <a:pt x="58" y="162"/>
                  </a:lnTo>
                  <a:lnTo>
                    <a:pt x="46" y="162"/>
                  </a:lnTo>
                  <a:lnTo>
                    <a:pt x="34" y="162"/>
                  </a:lnTo>
                  <a:lnTo>
                    <a:pt x="23" y="162"/>
                  </a:lnTo>
                  <a:lnTo>
                    <a:pt x="23" y="150"/>
                  </a:lnTo>
                  <a:lnTo>
                    <a:pt x="11" y="15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05" name="Freeform 101"/>
            <p:cNvSpPr>
              <a:spLocks/>
            </p:cNvSpPr>
            <p:nvPr/>
          </p:nvSpPr>
          <p:spPr bwMode="auto">
            <a:xfrm>
              <a:off x="3428" y="1463"/>
              <a:ext cx="24" cy="3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1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12" y="34"/>
                </a:cxn>
                <a:cxn ang="0">
                  <a:pos x="12" y="23"/>
                </a:cxn>
                <a:cxn ang="0">
                  <a:pos x="24" y="23"/>
                </a:cxn>
                <a:cxn ang="0">
                  <a:pos x="24" y="11"/>
                </a:cxn>
                <a:cxn ang="0">
                  <a:pos x="24" y="0"/>
                </a:cxn>
                <a:cxn ang="0">
                  <a:pos x="12" y="0"/>
                </a:cxn>
              </a:cxnLst>
              <a:rect l="0" t="0" r="r" b="b"/>
              <a:pathLst>
                <a:path w="24" h="34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24" y="11"/>
                  </a:lnTo>
                  <a:lnTo>
                    <a:pt x="24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06" name="Freeform 102"/>
            <p:cNvSpPr>
              <a:spLocks/>
            </p:cNvSpPr>
            <p:nvPr/>
          </p:nvSpPr>
          <p:spPr bwMode="auto">
            <a:xfrm>
              <a:off x="3475" y="1370"/>
              <a:ext cx="127" cy="197"/>
            </a:xfrm>
            <a:custGeom>
              <a:avLst/>
              <a:gdLst/>
              <a:ahLst/>
              <a:cxnLst>
                <a:cxn ang="0">
                  <a:pos x="69" y="12"/>
                </a:cxn>
                <a:cxn ang="0">
                  <a:pos x="69" y="0"/>
                </a:cxn>
                <a:cxn ang="0">
                  <a:pos x="58" y="0"/>
                </a:cxn>
                <a:cxn ang="0">
                  <a:pos x="58" y="12"/>
                </a:cxn>
                <a:cxn ang="0">
                  <a:pos x="46" y="12"/>
                </a:cxn>
                <a:cxn ang="0">
                  <a:pos x="34" y="12"/>
                </a:cxn>
                <a:cxn ang="0">
                  <a:pos x="23" y="12"/>
                </a:cxn>
                <a:cxn ang="0">
                  <a:pos x="23" y="0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23"/>
                </a:cxn>
                <a:cxn ang="0">
                  <a:pos x="11" y="23"/>
                </a:cxn>
                <a:cxn ang="0">
                  <a:pos x="11" y="35"/>
                </a:cxn>
                <a:cxn ang="0">
                  <a:pos x="11" y="46"/>
                </a:cxn>
                <a:cxn ang="0">
                  <a:pos x="0" y="46"/>
                </a:cxn>
                <a:cxn ang="0">
                  <a:pos x="0" y="58"/>
                </a:cxn>
                <a:cxn ang="0">
                  <a:pos x="0" y="70"/>
                </a:cxn>
                <a:cxn ang="0">
                  <a:pos x="11" y="70"/>
                </a:cxn>
                <a:cxn ang="0">
                  <a:pos x="11" y="81"/>
                </a:cxn>
                <a:cxn ang="0">
                  <a:pos x="23" y="81"/>
                </a:cxn>
                <a:cxn ang="0">
                  <a:pos x="23" y="93"/>
                </a:cxn>
                <a:cxn ang="0">
                  <a:pos x="34" y="93"/>
                </a:cxn>
                <a:cxn ang="0">
                  <a:pos x="46" y="93"/>
                </a:cxn>
                <a:cxn ang="0">
                  <a:pos x="58" y="104"/>
                </a:cxn>
                <a:cxn ang="0">
                  <a:pos x="69" y="116"/>
                </a:cxn>
                <a:cxn ang="0">
                  <a:pos x="69" y="127"/>
                </a:cxn>
                <a:cxn ang="0">
                  <a:pos x="69" y="139"/>
                </a:cxn>
                <a:cxn ang="0">
                  <a:pos x="69" y="151"/>
                </a:cxn>
                <a:cxn ang="0">
                  <a:pos x="69" y="162"/>
                </a:cxn>
                <a:cxn ang="0">
                  <a:pos x="69" y="174"/>
                </a:cxn>
                <a:cxn ang="0">
                  <a:pos x="58" y="185"/>
                </a:cxn>
                <a:cxn ang="0">
                  <a:pos x="58" y="197"/>
                </a:cxn>
                <a:cxn ang="0">
                  <a:pos x="69" y="197"/>
                </a:cxn>
                <a:cxn ang="0">
                  <a:pos x="81" y="197"/>
                </a:cxn>
                <a:cxn ang="0">
                  <a:pos x="92" y="197"/>
                </a:cxn>
                <a:cxn ang="0">
                  <a:pos x="104" y="185"/>
                </a:cxn>
                <a:cxn ang="0">
                  <a:pos x="104" y="174"/>
                </a:cxn>
                <a:cxn ang="0">
                  <a:pos x="115" y="174"/>
                </a:cxn>
                <a:cxn ang="0">
                  <a:pos x="115" y="162"/>
                </a:cxn>
                <a:cxn ang="0">
                  <a:pos x="115" y="151"/>
                </a:cxn>
                <a:cxn ang="0">
                  <a:pos x="127" y="151"/>
                </a:cxn>
                <a:cxn ang="0">
                  <a:pos x="127" y="139"/>
                </a:cxn>
                <a:cxn ang="0">
                  <a:pos x="127" y="127"/>
                </a:cxn>
                <a:cxn ang="0">
                  <a:pos x="127" y="116"/>
                </a:cxn>
                <a:cxn ang="0">
                  <a:pos x="127" y="104"/>
                </a:cxn>
                <a:cxn ang="0">
                  <a:pos x="115" y="104"/>
                </a:cxn>
                <a:cxn ang="0">
                  <a:pos x="115" y="116"/>
                </a:cxn>
                <a:cxn ang="0">
                  <a:pos x="104" y="104"/>
                </a:cxn>
                <a:cxn ang="0">
                  <a:pos x="81" y="93"/>
                </a:cxn>
                <a:cxn ang="0">
                  <a:pos x="58" y="81"/>
                </a:cxn>
                <a:cxn ang="0">
                  <a:pos x="46" y="70"/>
                </a:cxn>
                <a:cxn ang="0">
                  <a:pos x="46" y="58"/>
                </a:cxn>
                <a:cxn ang="0">
                  <a:pos x="58" y="58"/>
                </a:cxn>
                <a:cxn ang="0">
                  <a:pos x="69" y="46"/>
                </a:cxn>
                <a:cxn ang="0">
                  <a:pos x="81" y="35"/>
                </a:cxn>
                <a:cxn ang="0">
                  <a:pos x="81" y="23"/>
                </a:cxn>
                <a:cxn ang="0">
                  <a:pos x="69" y="23"/>
                </a:cxn>
                <a:cxn ang="0">
                  <a:pos x="69" y="12"/>
                </a:cxn>
              </a:cxnLst>
              <a:rect l="0" t="0" r="r" b="b"/>
              <a:pathLst>
                <a:path w="127" h="197">
                  <a:moveTo>
                    <a:pt x="69" y="12"/>
                  </a:moveTo>
                  <a:lnTo>
                    <a:pt x="69" y="0"/>
                  </a:lnTo>
                  <a:lnTo>
                    <a:pt x="58" y="0"/>
                  </a:lnTo>
                  <a:lnTo>
                    <a:pt x="58" y="12"/>
                  </a:lnTo>
                  <a:lnTo>
                    <a:pt x="46" y="12"/>
                  </a:lnTo>
                  <a:lnTo>
                    <a:pt x="34" y="12"/>
                  </a:lnTo>
                  <a:lnTo>
                    <a:pt x="23" y="12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11" y="35"/>
                  </a:lnTo>
                  <a:lnTo>
                    <a:pt x="11" y="46"/>
                  </a:lnTo>
                  <a:lnTo>
                    <a:pt x="0" y="46"/>
                  </a:lnTo>
                  <a:lnTo>
                    <a:pt x="0" y="58"/>
                  </a:lnTo>
                  <a:lnTo>
                    <a:pt x="0" y="70"/>
                  </a:lnTo>
                  <a:lnTo>
                    <a:pt x="11" y="70"/>
                  </a:lnTo>
                  <a:lnTo>
                    <a:pt x="11" y="81"/>
                  </a:lnTo>
                  <a:lnTo>
                    <a:pt x="23" y="81"/>
                  </a:lnTo>
                  <a:lnTo>
                    <a:pt x="23" y="93"/>
                  </a:lnTo>
                  <a:lnTo>
                    <a:pt x="34" y="93"/>
                  </a:lnTo>
                  <a:lnTo>
                    <a:pt x="46" y="93"/>
                  </a:lnTo>
                  <a:lnTo>
                    <a:pt x="58" y="104"/>
                  </a:lnTo>
                  <a:lnTo>
                    <a:pt x="69" y="116"/>
                  </a:lnTo>
                  <a:lnTo>
                    <a:pt x="69" y="127"/>
                  </a:lnTo>
                  <a:lnTo>
                    <a:pt x="69" y="139"/>
                  </a:lnTo>
                  <a:lnTo>
                    <a:pt x="69" y="151"/>
                  </a:lnTo>
                  <a:lnTo>
                    <a:pt x="69" y="162"/>
                  </a:lnTo>
                  <a:lnTo>
                    <a:pt x="69" y="174"/>
                  </a:lnTo>
                  <a:lnTo>
                    <a:pt x="58" y="185"/>
                  </a:lnTo>
                  <a:lnTo>
                    <a:pt x="58" y="197"/>
                  </a:lnTo>
                  <a:lnTo>
                    <a:pt x="69" y="197"/>
                  </a:lnTo>
                  <a:lnTo>
                    <a:pt x="81" y="197"/>
                  </a:lnTo>
                  <a:lnTo>
                    <a:pt x="92" y="197"/>
                  </a:lnTo>
                  <a:lnTo>
                    <a:pt x="104" y="185"/>
                  </a:lnTo>
                  <a:lnTo>
                    <a:pt x="104" y="174"/>
                  </a:lnTo>
                  <a:lnTo>
                    <a:pt x="115" y="174"/>
                  </a:lnTo>
                  <a:lnTo>
                    <a:pt x="115" y="162"/>
                  </a:lnTo>
                  <a:lnTo>
                    <a:pt x="115" y="151"/>
                  </a:lnTo>
                  <a:lnTo>
                    <a:pt x="127" y="151"/>
                  </a:lnTo>
                  <a:lnTo>
                    <a:pt x="127" y="139"/>
                  </a:lnTo>
                  <a:lnTo>
                    <a:pt x="127" y="127"/>
                  </a:lnTo>
                  <a:lnTo>
                    <a:pt x="127" y="116"/>
                  </a:lnTo>
                  <a:lnTo>
                    <a:pt x="127" y="104"/>
                  </a:lnTo>
                  <a:lnTo>
                    <a:pt x="115" y="104"/>
                  </a:lnTo>
                  <a:lnTo>
                    <a:pt x="115" y="116"/>
                  </a:lnTo>
                  <a:lnTo>
                    <a:pt x="104" y="104"/>
                  </a:lnTo>
                  <a:lnTo>
                    <a:pt x="81" y="93"/>
                  </a:lnTo>
                  <a:lnTo>
                    <a:pt x="58" y="81"/>
                  </a:lnTo>
                  <a:lnTo>
                    <a:pt x="46" y="70"/>
                  </a:lnTo>
                  <a:lnTo>
                    <a:pt x="46" y="58"/>
                  </a:lnTo>
                  <a:lnTo>
                    <a:pt x="58" y="58"/>
                  </a:lnTo>
                  <a:lnTo>
                    <a:pt x="69" y="46"/>
                  </a:lnTo>
                  <a:lnTo>
                    <a:pt x="81" y="35"/>
                  </a:lnTo>
                  <a:lnTo>
                    <a:pt x="81" y="23"/>
                  </a:lnTo>
                  <a:lnTo>
                    <a:pt x="69" y="23"/>
                  </a:lnTo>
                  <a:lnTo>
                    <a:pt x="69" y="12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07" name="Freeform 103"/>
            <p:cNvSpPr>
              <a:spLocks/>
            </p:cNvSpPr>
            <p:nvPr/>
          </p:nvSpPr>
          <p:spPr bwMode="auto">
            <a:xfrm>
              <a:off x="3521" y="1266"/>
              <a:ext cx="382" cy="347"/>
            </a:xfrm>
            <a:custGeom>
              <a:avLst/>
              <a:gdLst/>
              <a:ahLst/>
              <a:cxnLst>
                <a:cxn ang="0">
                  <a:pos x="12" y="324"/>
                </a:cxn>
                <a:cxn ang="0">
                  <a:pos x="35" y="336"/>
                </a:cxn>
                <a:cxn ang="0">
                  <a:pos x="58" y="336"/>
                </a:cxn>
                <a:cxn ang="0">
                  <a:pos x="81" y="313"/>
                </a:cxn>
                <a:cxn ang="0">
                  <a:pos x="93" y="289"/>
                </a:cxn>
                <a:cxn ang="0">
                  <a:pos x="116" y="266"/>
                </a:cxn>
                <a:cxn ang="0">
                  <a:pos x="139" y="255"/>
                </a:cxn>
                <a:cxn ang="0">
                  <a:pos x="139" y="266"/>
                </a:cxn>
                <a:cxn ang="0">
                  <a:pos x="162" y="266"/>
                </a:cxn>
                <a:cxn ang="0">
                  <a:pos x="197" y="255"/>
                </a:cxn>
                <a:cxn ang="0">
                  <a:pos x="220" y="243"/>
                </a:cxn>
                <a:cxn ang="0">
                  <a:pos x="197" y="231"/>
                </a:cxn>
                <a:cxn ang="0">
                  <a:pos x="162" y="220"/>
                </a:cxn>
                <a:cxn ang="0">
                  <a:pos x="127" y="197"/>
                </a:cxn>
                <a:cxn ang="0">
                  <a:pos x="116" y="197"/>
                </a:cxn>
                <a:cxn ang="0">
                  <a:pos x="81" y="185"/>
                </a:cxn>
                <a:cxn ang="0">
                  <a:pos x="46" y="174"/>
                </a:cxn>
                <a:cxn ang="0">
                  <a:pos x="46" y="139"/>
                </a:cxn>
                <a:cxn ang="0">
                  <a:pos x="69" y="104"/>
                </a:cxn>
                <a:cxn ang="0">
                  <a:pos x="81" y="104"/>
                </a:cxn>
                <a:cxn ang="0">
                  <a:pos x="116" y="104"/>
                </a:cxn>
                <a:cxn ang="0">
                  <a:pos x="139" y="116"/>
                </a:cxn>
                <a:cxn ang="0">
                  <a:pos x="162" y="139"/>
                </a:cxn>
                <a:cxn ang="0">
                  <a:pos x="162" y="150"/>
                </a:cxn>
                <a:cxn ang="0">
                  <a:pos x="185" y="139"/>
                </a:cxn>
                <a:cxn ang="0">
                  <a:pos x="197" y="116"/>
                </a:cxn>
                <a:cxn ang="0">
                  <a:pos x="220" y="104"/>
                </a:cxn>
                <a:cxn ang="0">
                  <a:pos x="278" y="69"/>
                </a:cxn>
                <a:cxn ang="0">
                  <a:pos x="313" y="81"/>
                </a:cxn>
                <a:cxn ang="0">
                  <a:pos x="336" y="81"/>
                </a:cxn>
                <a:cxn ang="0">
                  <a:pos x="359" y="58"/>
                </a:cxn>
                <a:cxn ang="0">
                  <a:pos x="371" y="35"/>
                </a:cxn>
                <a:cxn ang="0">
                  <a:pos x="382" y="11"/>
                </a:cxn>
                <a:cxn ang="0">
                  <a:pos x="359" y="0"/>
                </a:cxn>
                <a:cxn ang="0">
                  <a:pos x="347" y="23"/>
                </a:cxn>
                <a:cxn ang="0">
                  <a:pos x="313" y="23"/>
                </a:cxn>
                <a:cxn ang="0">
                  <a:pos x="289" y="23"/>
                </a:cxn>
                <a:cxn ang="0">
                  <a:pos x="266" y="46"/>
                </a:cxn>
                <a:cxn ang="0">
                  <a:pos x="232" y="58"/>
                </a:cxn>
                <a:cxn ang="0">
                  <a:pos x="197" y="69"/>
                </a:cxn>
                <a:cxn ang="0">
                  <a:pos x="162" y="58"/>
                </a:cxn>
                <a:cxn ang="0">
                  <a:pos x="162" y="69"/>
                </a:cxn>
                <a:cxn ang="0">
                  <a:pos x="127" y="81"/>
                </a:cxn>
                <a:cxn ang="0">
                  <a:pos x="104" y="69"/>
                </a:cxn>
                <a:cxn ang="0">
                  <a:pos x="81" y="81"/>
                </a:cxn>
                <a:cxn ang="0">
                  <a:pos x="58" y="104"/>
                </a:cxn>
                <a:cxn ang="0">
                  <a:pos x="23" y="116"/>
                </a:cxn>
                <a:cxn ang="0">
                  <a:pos x="23" y="139"/>
                </a:cxn>
                <a:cxn ang="0">
                  <a:pos x="12" y="162"/>
                </a:cxn>
                <a:cxn ang="0">
                  <a:pos x="0" y="185"/>
                </a:cxn>
                <a:cxn ang="0">
                  <a:pos x="46" y="208"/>
                </a:cxn>
                <a:cxn ang="0">
                  <a:pos x="81" y="220"/>
                </a:cxn>
                <a:cxn ang="0">
                  <a:pos x="81" y="255"/>
                </a:cxn>
                <a:cxn ang="0">
                  <a:pos x="69" y="278"/>
                </a:cxn>
                <a:cxn ang="0">
                  <a:pos x="58" y="301"/>
                </a:cxn>
                <a:cxn ang="0">
                  <a:pos x="35" y="313"/>
                </a:cxn>
              </a:cxnLst>
              <a:rect l="0" t="0" r="r" b="b"/>
              <a:pathLst>
                <a:path w="382" h="347">
                  <a:moveTo>
                    <a:pt x="12" y="301"/>
                  </a:moveTo>
                  <a:lnTo>
                    <a:pt x="12" y="313"/>
                  </a:lnTo>
                  <a:lnTo>
                    <a:pt x="12" y="324"/>
                  </a:lnTo>
                  <a:lnTo>
                    <a:pt x="23" y="324"/>
                  </a:lnTo>
                  <a:lnTo>
                    <a:pt x="23" y="336"/>
                  </a:lnTo>
                  <a:lnTo>
                    <a:pt x="35" y="336"/>
                  </a:lnTo>
                  <a:lnTo>
                    <a:pt x="46" y="347"/>
                  </a:lnTo>
                  <a:lnTo>
                    <a:pt x="58" y="347"/>
                  </a:lnTo>
                  <a:lnTo>
                    <a:pt x="58" y="336"/>
                  </a:lnTo>
                  <a:lnTo>
                    <a:pt x="69" y="324"/>
                  </a:lnTo>
                  <a:lnTo>
                    <a:pt x="81" y="324"/>
                  </a:lnTo>
                  <a:lnTo>
                    <a:pt x="81" y="313"/>
                  </a:lnTo>
                  <a:lnTo>
                    <a:pt x="93" y="313"/>
                  </a:lnTo>
                  <a:lnTo>
                    <a:pt x="93" y="301"/>
                  </a:lnTo>
                  <a:lnTo>
                    <a:pt x="93" y="289"/>
                  </a:lnTo>
                  <a:lnTo>
                    <a:pt x="93" y="278"/>
                  </a:lnTo>
                  <a:lnTo>
                    <a:pt x="104" y="278"/>
                  </a:lnTo>
                  <a:lnTo>
                    <a:pt x="116" y="266"/>
                  </a:lnTo>
                  <a:lnTo>
                    <a:pt x="116" y="255"/>
                  </a:lnTo>
                  <a:lnTo>
                    <a:pt x="127" y="255"/>
                  </a:lnTo>
                  <a:lnTo>
                    <a:pt x="139" y="255"/>
                  </a:lnTo>
                  <a:lnTo>
                    <a:pt x="127" y="255"/>
                  </a:lnTo>
                  <a:lnTo>
                    <a:pt x="127" y="266"/>
                  </a:lnTo>
                  <a:lnTo>
                    <a:pt x="139" y="266"/>
                  </a:lnTo>
                  <a:lnTo>
                    <a:pt x="151" y="266"/>
                  </a:lnTo>
                  <a:lnTo>
                    <a:pt x="151" y="255"/>
                  </a:lnTo>
                  <a:lnTo>
                    <a:pt x="162" y="266"/>
                  </a:lnTo>
                  <a:lnTo>
                    <a:pt x="174" y="266"/>
                  </a:lnTo>
                  <a:lnTo>
                    <a:pt x="185" y="266"/>
                  </a:lnTo>
                  <a:lnTo>
                    <a:pt x="197" y="255"/>
                  </a:lnTo>
                  <a:lnTo>
                    <a:pt x="208" y="255"/>
                  </a:lnTo>
                  <a:lnTo>
                    <a:pt x="208" y="243"/>
                  </a:lnTo>
                  <a:lnTo>
                    <a:pt x="220" y="243"/>
                  </a:lnTo>
                  <a:lnTo>
                    <a:pt x="208" y="243"/>
                  </a:lnTo>
                  <a:lnTo>
                    <a:pt x="208" y="231"/>
                  </a:lnTo>
                  <a:lnTo>
                    <a:pt x="197" y="231"/>
                  </a:lnTo>
                  <a:lnTo>
                    <a:pt x="185" y="231"/>
                  </a:lnTo>
                  <a:lnTo>
                    <a:pt x="174" y="231"/>
                  </a:lnTo>
                  <a:lnTo>
                    <a:pt x="162" y="220"/>
                  </a:lnTo>
                  <a:lnTo>
                    <a:pt x="151" y="208"/>
                  </a:lnTo>
                  <a:lnTo>
                    <a:pt x="139" y="197"/>
                  </a:lnTo>
                  <a:lnTo>
                    <a:pt x="127" y="197"/>
                  </a:lnTo>
                  <a:lnTo>
                    <a:pt x="127" y="185"/>
                  </a:lnTo>
                  <a:lnTo>
                    <a:pt x="127" y="197"/>
                  </a:lnTo>
                  <a:lnTo>
                    <a:pt x="116" y="197"/>
                  </a:lnTo>
                  <a:lnTo>
                    <a:pt x="104" y="197"/>
                  </a:lnTo>
                  <a:lnTo>
                    <a:pt x="93" y="197"/>
                  </a:lnTo>
                  <a:lnTo>
                    <a:pt x="81" y="185"/>
                  </a:lnTo>
                  <a:lnTo>
                    <a:pt x="69" y="185"/>
                  </a:lnTo>
                  <a:lnTo>
                    <a:pt x="58" y="174"/>
                  </a:lnTo>
                  <a:lnTo>
                    <a:pt x="46" y="174"/>
                  </a:lnTo>
                  <a:lnTo>
                    <a:pt x="46" y="162"/>
                  </a:lnTo>
                  <a:lnTo>
                    <a:pt x="46" y="150"/>
                  </a:lnTo>
                  <a:lnTo>
                    <a:pt x="46" y="139"/>
                  </a:lnTo>
                  <a:lnTo>
                    <a:pt x="46" y="127"/>
                  </a:lnTo>
                  <a:lnTo>
                    <a:pt x="58" y="116"/>
                  </a:lnTo>
                  <a:lnTo>
                    <a:pt x="69" y="104"/>
                  </a:lnTo>
                  <a:lnTo>
                    <a:pt x="81" y="104"/>
                  </a:lnTo>
                  <a:lnTo>
                    <a:pt x="81" y="116"/>
                  </a:lnTo>
                  <a:lnTo>
                    <a:pt x="81" y="104"/>
                  </a:lnTo>
                  <a:lnTo>
                    <a:pt x="93" y="104"/>
                  </a:lnTo>
                  <a:lnTo>
                    <a:pt x="104" y="104"/>
                  </a:lnTo>
                  <a:lnTo>
                    <a:pt x="116" y="104"/>
                  </a:lnTo>
                  <a:lnTo>
                    <a:pt x="116" y="116"/>
                  </a:lnTo>
                  <a:lnTo>
                    <a:pt x="127" y="116"/>
                  </a:lnTo>
                  <a:lnTo>
                    <a:pt x="139" y="116"/>
                  </a:lnTo>
                  <a:lnTo>
                    <a:pt x="139" y="127"/>
                  </a:lnTo>
                  <a:lnTo>
                    <a:pt x="151" y="139"/>
                  </a:lnTo>
                  <a:lnTo>
                    <a:pt x="162" y="139"/>
                  </a:lnTo>
                  <a:lnTo>
                    <a:pt x="151" y="139"/>
                  </a:lnTo>
                  <a:lnTo>
                    <a:pt x="151" y="150"/>
                  </a:lnTo>
                  <a:lnTo>
                    <a:pt x="162" y="150"/>
                  </a:lnTo>
                  <a:lnTo>
                    <a:pt x="174" y="150"/>
                  </a:lnTo>
                  <a:lnTo>
                    <a:pt x="174" y="139"/>
                  </a:lnTo>
                  <a:lnTo>
                    <a:pt x="185" y="139"/>
                  </a:lnTo>
                  <a:lnTo>
                    <a:pt x="185" y="127"/>
                  </a:lnTo>
                  <a:lnTo>
                    <a:pt x="197" y="127"/>
                  </a:lnTo>
                  <a:lnTo>
                    <a:pt x="197" y="116"/>
                  </a:lnTo>
                  <a:lnTo>
                    <a:pt x="208" y="116"/>
                  </a:lnTo>
                  <a:lnTo>
                    <a:pt x="208" y="104"/>
                  </a:lnTo>
                  <a:lnTo>
                    <a:pt x="220" y="104"/>
                  </a:lnTo>
                  <a:lnTo>
                    <a:pt x="243" y="93"/>
                  </a:lnTo>
                  <a:lnTo>
                    <a:pt x="266" y="81"/>
                  </a:lnTo>
                  <a:lnTo>
                    <a:pt x="278" y="69"/>
                  </a:lnTo>
                  <a:lnTo>
                    <a:pt x="289" y="69"/>
                  </a:lnTo>
                  <a:lnTo>
                    <a:pt x="289" y="81"/>
                  </a:lnTo>
                  <a:lnTo>
                    <a:pt x="313" y="81"/>
                  </a:lnTo>
                  <a:lnTo>
                    <a:pt x="324" y="93"/>
                  </a:lnTo>
                  <a:lnTo>
                    <a:pt x="336" y="93"/>
                  </a:lnTo>
                  <a:lnTo>
                    <a:pt x="336" y="81"/>
                  </a:lnTo>
                  <a:lnTo>
                    <a:pt x="347" y="81"/>
                  </a:lnTo>
                  <a:lnTo>
                    <a:pt x="347" y="69"/>
                  </a:lnTo>
                  <a:lnTo>
                    <a:pt x="359" y="58"/>
                  </a:lnTo>
                  <a:lnTo>
                    <a:pt x="359" y="46"/>
                  </a:lnTo>
                  <a:lnTo>
                    <a:pt x="371" y="46"/>
                  </a:lnTo>
                  <a:lnTo>
                    <a:pt x="371" y="35"/>
                  </a:lnTo>
                  <a:lnTo>
                    <a:pt x="382" y="35"/>
                  </a:lnTo>
                  <a:lnTo>
                    <a:pt x="382" y="23"/>
                  </a:lnTo>
                  <a:lnTo>
                    <a:pt x="382" y="11"/>
                  </a:lnTo>
                  <a:lnTo>
                    <a:pt x="371" y="11"/>
                  </a:lnTo>
                  <a:lnTo>
                    <a:pt x="371" y="0"/>
                  </a:lnTo>
                  <a:lnTo>
                    <a:pt x="359" y="0"/>
                  </a:lnTo>
                  <a:lnTo>
                    <a:pt x="347" y="0"/>
                  </a:lnTo>
                  <a:lnTo>
                    <a:pt x="347" y="11"/>
                  </a:lnTo>
                  <a:lnTo>
                    <a:pt x="347" y="23"/>
                  </a:lnTo>
                  <a:lnTo>
                    <a:pt x="336" y="23"/>
                  </a:lnTo>
                  <a:lnTo>
                    <a:pt x="324" y="23"/>
                  </a:lnTo>
                  <a:lnTo>
                    <a:pt x="313" y="23"/>
                  </a:lnTo>
                  <a:lnTo>
                    <a:pt x="301" y="23"/>
                  </a:lnTo>
                  <a:lnTo>
                    <a:pt x="289" y="11"/>
                  </a:lnTo>
                  <a:lnTo>
                    <a:pt x="289" y="23"/>
                  </a:lnTo>
                  <a:lnTo>
                    <a:pt x="289" y="35"/>
                  </a:lnTo>
                  <a:lnTo>
                    <a:pt x="278" y="46"/>
                  </a:lnTo>
                  <a:lnTo>
                    <a:pt x="266" y="46"/>
                  </a:lnTo>
                  <a:lnTo>
                    <a:pt x="255" y="58"/>
                  </a:lnTo>
                  <a:lnTo>
                    <a:pt x="243" y="58"/>
                  </a:lnTo>
                  <a:lnTo>
                    <a:pt x="232" y="58"/>
                  </a:lnTo>
                  <a:lnTo>
                    <a:pt x="220" y="69"/>
                  </a:lnTo>
                  <a:lnTo>
                    <a:pt x="208" y="69"/>
                  </a:lnTo>
                  <a:lnTo>
                    <a:pt x="197" y="69"/>
                  </a:lnTo>
                  <a:lnTo>
                    <a:pt x="185" y="69"/>
                  </a:lnTo>
                  <a:lnTo>
                    <a:pt x="174" y="58"/>
                  </a:lnTo>
                  <a:lnTo>
                    <a:pt x="162" y="58"/>
                  </a:lnTo>
                  <a:lnTo>
                    <a:pt x="174" y="58"/>
                  </a:lnTo>
                  <a:lnTo>
                    <a:pt x="162" y="58"/>
                  </a:lnTo>
                  <a:lnTo>
                    <a:pt x="162" y="69"/>
                  </a:lnTo>
                  <a:lnTo>
                    <a:pt x="151" y="69"/>
                  </a:lnTo>
                  <a:lnTo>
                    <a:pt x="139" y="81"/>
                  </a:lnTo>
                  <a:lnTo>
                    <a:pt x="127" y="81"/>
                  </a:lnTo>
                  <a:lnTo>
                    <a:pt x="116" y="81"/>
                  </a:lnTo>
                  <a:lnTo>
                    <a:pt x="104" y="81"/>
                  </a:lnTo>
                  <a:lnTo>
                    <a:pt x="104" y="69"/>
                  </a:lnTo>
                  <a:lnTo>
                    <a:pt x="93" y="69"/>
                  </a:lnTo>
                  <a:lnTo>
                    <a:pt x="81" y="69"/>
                  </a:lnTo>
                  <a:lnTo>
                    <a:pt x="81" y="81"/>
                  </a:lnTo>
                  <a:lnTo>
                    <a:pt x="81" y="93"/>
                  </a:lnTo>
                  <a:lnTo>
                    <a:pt x="69" y="104"/>
                  </a:lnTo>
                  <a:lnTo>
                    <a:pt x="58" y="104"/>
                  </a:lnTo>
                  <a:lnTo>
                    <a:pt x="46" y="104"/>
                  </a:lnTo>
                  <a:lnTo>
                    <a:pt x="35" y="104"/>
                  </a:lnTo>
                  <a:lnTo>
                    <a:pt x="23" y="116"/>
                  </a:lnTo>
                  <a:lnTo>
                    <a:pt x="23" y="127"/>
                  </a:lnTo>
                  <a:lnTo>
                    <a:pt x="35" y="139"/>
                  </a:lnTo>
                  <a:lnTo>
                    <a:pt x="23" y="139"/>
                  </a:lnTo>
                  <a:lnTo>
                    <a:pt x="35" y="150"/>
                  </a:lnTo>
                  <a:lnTo>
                    <a:pt x="23" y="150"/>
                  </a:lnTo>
                  <a:lnTo>
                    <a:pt x="12" y="162"/>
                  </a:lnTo>
                  <a:lnTo>
                    <a:pt x="12" y="174"/>
                  </a:lnTo>
                  <a:lnTo>
                    <a:pt x="0" y="174"/>
                  </a:lnTo>
                  <a:lnTo>
                    <a:pt x="0" y="185"/>
                  </a:lnTo>
                  <a:lnTo>
                    <a:pt x="12" y="185"/>
                  </a:lnTo>
                  <a:lnTo>
                    <a:pt x="35" y="208"/>
                  </a:lnTo>
                  <a:lnTo>
                    <a:pt x="46" y="208"/>
                  </a:lnTo>
                  <a:lnTo>
                    <a:pt x="58" y="220"/>
                  </a:lnTo>
                  <a:lnTo>
                    <a:pt x="69" y="220"/>
                  </a:lnTo>
                  <a:lnTo>
                    <a:pt x="81" y="220"/>
                  </a:lnTo>
                  <a:lnTo>
                    <a:pt x="81" y="231"/>
                  </a:lnTo>
                  <a:lnTo>
                    <a:pt x="81" y="243"/>
                  </a:lnTo>
                  <a:lnTo>
                    <a:pt x="81" y="255"/>
                  </a:lnTo>
                  <a:lnTo>
                    <a:pt x="69" y="255"/>
                  </a:lnTo>
                  <a:lnTo>
                    <a:pt x="69" y="266"/>
                  </a:lnTo>
                  <a:lnTo>
                    <a:pt x="69" y="278"/>
                  </a:lnTo>
                  <a:lnTo>
                    <a:pt x="58" y="278"/>
                  </a:lnTo>
                  <a:lnTo>
                    <a:pt x="58" y="289"/>
                  </a:lnTo>
                  <a:lnTo>
                    <a:pt x="58" y="301"/>
                  </a:lnTo>
                  <a:lnTo>
                    <a:pt x="46" y="301"/>
                  </a:lnTo>
                  <a:lnTo>
                    <a:pt x="35" y="301"/>
                  </a:lnTo>
                  <a:lnTo>
                    <a:pt x="35" y="313"/>
                  </a:lnTo>
                  <a:lnTo>
                    <a:pt x="23" y="301"/>
                  </a:lnTo>
                  <a:lnTo>
                    <a:pt x="12" y="301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08" name="Freeform 104"/>
            <p:cNvSpPr>
              <a:spLocks/>
            </p:cNvSpPr>
            <p:nvPr/>
          </p:nvSpPr>
          <p:spPr bwMode="auto">
            <a:xfrm>
              <a:off x="3868" y="1254"/>
              <a:ext cx="244" cy="197"/>
            </a:xfrm>
            <a:custGeom>
              <a:avLst/>
              <a:gdLst/>
              <a:ahLst/>
              <a:cxnLst>
                <a:cxn ang="0">
                  <a:pos x="232" y="151"/>
                </a:cxn>
                <a:cxn ang="0">
                  <a:pos x="220" y="139"/>
                </a:cxn>
                <a:cxn ang="0">
                  <a:pos x="197" y="139"/>
                </a:cxn>
                <a:cxn ang="0">
                  <a:pos x="186" y="128"/>
                </a:cxn>
                <a:cxn ang="0">
                  <a:pos x="162" y="105"/>
                </a:cxn>
                <a:cxn ang="0">
                  <a:pos x="151" y="93"/>
                </a:cxn>
                <a:cxn ang="0">
                  <a:pos x="139" y="81"/>
                </a:cxn>
                <a:cxn ang="0">
                  <a:pos x="128" y="70"/>
                </a:cxn>
                <a:cxn ang="0">
                  <a:pos x="116" y="47"/>
                </a:cxn>
                <a:cxn ang="0">
                  <a:pos x="105" y="35"/>
                </a:cxn>
                <a:cxn ang="0">
                  <a:pos x="116" y="23"/>
                </a:cxn>
                <a:cxn ang="0">
                  <a:pos x="105" y="0"/>
                </a:cxn>
                <a:cxn ang="0">
                  <a:pos x="81" y="12"/>
                </a:cxn>
                <a:cxn ang="0">
                  <a:pos x="58" y="12"/>
                </a:cxn>
                <a:cxn ang="0">
                  <a:pos x="47" y="23"/>
                </a:cxn>
                <a:cxn ang="0">
                  <a:pos x="35" y="47"/>
                </a:cxn>
                <a:cxn ang="0">
                  <a:pos x="24" y="58"/>
                </a:cxn>
                <a:cxn ang="0">
                  <a:pos x="12" y="81"/>
                </a:cxn>
                <a:cxn ang="0">
                  <a:pos x="0" y="93"/>
                </a:cxn>
                <a:cxn ang="0">
                  <a:pos x="12" y="116"/>
                </a:cxn>
                <a:cxn ang="0">
                  <a:pos x="35" y="116"/>
                </a:cxn>
                <a:cxn ang="0">
                  <a:pos x="58" y="128"/>
                </a:cxn>
                <a:cxn ang="0">
                  <a:pos x="81" y="139"/>
                </a:cxn>
                <a:cxn ang="0">
                  <a:pos x="105" y="139"/>
                </a:cxn>
                <a:cxn ang="0">
                  <a:pos x="128" y="151"/>
                </a:cxn>
                <a:cxn ang="0">
                  <a:pos x="162" y="162"/>
                </a:cxn>
                <a:cxn ang="0">
                  <a:pos x="197" y="162"/>
                </a:cxn>
                <a:cxn ang="0">
                  <a:pos x="209" y="174"/>
                </a:cxn>
                <a:cxn ang="0">
                  <a:pos x="232" y="186"/>
                </a:cxn>
                <a:cxn ang="0">
                  <a:pos x="244" y="197"/>
                </a:cxn>
                <a:cxn ang="0">
                  <a:pos x="244" y="174"/>
                </a:cxn>
                <a:cxn ang="0">
                  <a:pos x="244" y="151"/>
                </a:cxn>
              </a:cxnLst>
              <a:rect l="0" t="0" r="r" b="b"/>
              <a:pathLst>
                <a:path w="244" h="197">
                  <a:moveTo>
                    <a:pt x="244" y="151"/>
                  </a:moveTo>
                  <a:lnTo>
                    <a:pt x="232" y="151"/>
                  </a:lnTo>
                  <a:lnTo>
                    <a:pt x="220" y="151"/>
                  </a:lnTo>
                  <a:lnTo>
                    <a:pt x="220" y="139"/>
                  </a:lnTo>
                  <a:lnTo>
                    <a:pt x="209" y="139"/>
                  </a:lnTo>
                  <a:lnTo>
                    <a:pt x="197" y="139"/>
                  </a:lnTo>
                  <a:lnTo>
                    <a:pt x="197" y="128"/>
                  </a:lnTo>
                  <a:lnTo>
                    <a:pt x="186" y="128"/>
                  </a:lnTo>
                  <a:lnTo>
                    <a:pt x="174" y="116"/>
                  </a:lnTo>
                  <a:lnTo>
                    <a:pt x="162" y="105"/>
                  </a:lnTo>
                  <a:lnTo>
                    <a:pt x="151" y="105"/>
                  </a:lnTo>
                  <a:lnTo>
                    <a:pt x="151" y="93"/>
                  </a:lnTo>
                  <a:lnTo>
                    <a:pt x="139" y="93"/>
                  </a:lnTo>
                  <a:lnTo>
                    <a:pt x="139" y="81"/>
                  </a:lnTo>
                  <a:lnTo>
                    <a:pt x="128" y="81"/>
                  </a:lnTo>
                  <a:lnTo>
                    <a:pt x="128" y="70"/>
                  </a:lnTo>
                  <a:lnTo>
                    <a:pt x="116" y="58"/>
                  </a:lnTo>
                  <a:lnTo>
                    <a:pt x="116" y="47"/>
                  </a:lnTo>
                  <a:lnTo>
                    <a:pt x="105" y="47"/>
                  </a:lnTo>
                  <a:lnTo>
                    <a:pt x="105" y="35"/>
                  </a:lnTo>
                  <a:lnTo>
                    <a:pt x="116" y="35"/>
                  </a:lnTo>
                  <a:lnTo>
                    <a:pt x="116" y="23"/>
                  </a:lnTo>
                  <a:lnTo>
                    <a:pt x="116" y="12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1" y="12"/>
                  </a:lnTo>
                  <a:lnTo>
                    <a:pt x="70" y="12"/>
                  </a:lnTo>
                  <a:lnTo>
                    <a:pt x="58" y="12"/>
                  </a:lnTo>
                  <a:lnTo>
                    <a:pt x="58" y="23"/>
                  </a:lnTo>
                  <a:lnTo>
                    <a:pt x="47" y="23"/>
                  </a:lnTo>
                  <a:lnTo>
                    <a:pt x="47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58"/>
                  </a:lnTo>
                  <a:lnTo>
                    <a:pt x="24" y="70"/>
                  </a:lnTo>
                  <a:lnTo>
                    <a:pt x="12" y="81"/>
                  </a:lnTo>
                  <a:lnTo>
                    <a:pt x="12" y="93"/>
                  </a:lnTo>
                  <a:lnTo>
                    <a:pt x="0" y="93"/>
                  </a:lnTo>
                  <a:lnTo>
                    <a:pt x="0" y="105"/>
                  </a:lnTo>
                  <a:lnTo>
                    <a:pt x="12" y="116"/>
                  </a:lnTo>
                  <a:lnTo>
                    <a:pt x="24" y="116"/>
                  </a:lnTo>
                  <a:lnTo>
                    <a:pt x="35" y="116"/>
                  </a:lnTo>
                  <a:lnTo>
                    <a:pt x="47" y="128"/>
                  </a:lnTo>
                  <a:lnTo>
                    <a:pt x="58" y="128"/>
                  </a:lnTo>
                  <a:lnTo>
                    <a:pt x="70" y="139"/>
                  </a:lnTo>
                  <a:lnTo>
                    <a:pt x="81" y="139"/>
                  </a:lnTo>
                  <a:lnTo>
                    <a:pt x="93" y="139"/>
                  </a:lnTo>
                  <a:lnTo>
                    <a:pt x="105" y="139"/>
                  </a:lnTo>
                  <a:lnTo>
                    <a:pt x="105" y="151"/>
                  </a:lnTo>
                  <a:lnTo>
                    <a:pt x="128" y="151"/>
                  </a:lnTo>
                  <a:lnTo>
                    <a:pt x="151" y="162"/>
                  </a:lnTo>
                  <a:lnTo>
                    <a:pt x="162" y="162"/>
                  </a:lnTo>
                  <a:lnTo>
                    <a:pt x="174" y="162"/>
                  </a:lnTo>
                  <a:lnTo>
                    <a:pt x="197" y="162"/>
                  </a:lnTo>
                  <a:lnTo>
                    <a:pt x="197" y="174"/>
                  </a:lnTo>
                  <a:lnTo>
                    <a:pt x="209" y="174"/>
                  </a:lnTo>
                  <a:lnTo>
                    <a:pt x="220" y="186"/>
                  </a:lnTo>
                  <a:lnTo>
                    <a:pt x="232" y="186"/>
                  </a:lnTo>
                  <a:lnTo>
                    <a:pt x="232" y="197"/>
                  </a:lnTo>
                  <a:lnTo>
                    <a:pt x="244" y="197"/>
                  </a:lnTo>
                  <a:lnTo>
                    <a:pt x="232" y="186"/>
                  </a:lnTo>
                  <a:lnTo>
                    <a:pt x="244" y="174"/>
                  </a:lnTo>
                  <a:lnTo>
                    <a:pt x="244" y="162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09" name="Freeform 105"/>
            <p:cNvSpPr>
              <a:spLocks/>
            </p:cNvSpPr>
            <p:nvPr/>
          </p:nvSpPr>
          <p:spPr bwMode="auto">
            <a:xfrm>
              <a:off x="3938" y="1104"/>
              <a:ext cx="243" cy="301"/>
            </a:xfrm>
            <a:custGeom>
              <a:avLst/>
              <a:gdLst/>
              <a:ahLst/>
              <a:cxnLst>
                <a:cxn ang="0">
                  <a:pos x="162" y="289"/>
                </a:cxn>
                <a:cxn ang="0">
                  <a:pos x="162" y="266"/>
                </a:cxn>
                <a:cxn ang="0">
                  <a:pos x="174" y="220"/>
                </a:cxn>
                <a:cxn ang="0">
                  <a:pos x="208" y="185"/>
                </a:cxn>
                <a:cxn ang="0">
                  <a:pos x="220" y="162"/>
                </a:cxn>
                <a:cxn ang="0">
                  <a:pos x="231" y="150"/>
                </a:cxn>
                <a:cxn ang="0">
                  <a:pos x="220" y="139"/>
                </a:cxn>
                <a:cxn ang="0">
                  <a:pos x="208" y="127"/>
                </a:cxn>
                <a:cxn ang="0">
                  <a:pos x="197" y="116"/>
                </a:cxn>
                <a:cxn ang="0">
                  <a:pos x="208" y="104"/>
                </a:cxn>
                <a:cxn ang="0">
                  <a:pos x="208" y="81"/>
                </a:cxn>
                <a:cxn ang="0">
                  <a:pos x="220" y="69"/>
                </a:cxn>
                <a:cxn ang="0">
                  <a:pos x="231" y="46"/>
                </a:cxn>
                <a:cxn ang="0">
                  <a:pos x="243" y="35"/>
                </a:cxn>
                <a:cxn ang="0">
                  <a:pos x="231" y="23"/>
                </a:cxn>
                <a:cxn ang="0">
                  <a:pos x="208" y="23"/>
                </a:cxn>
                <a:cxn ang="0">
                  <a:pos x="197" y="11"/>
                </a:cxn>
                <a:cxn ang="0">
                  <a:pos x="174" y="0"/>
                </a:cxn>
                <a:cxn ang="0">
                  <a:pos x="162" y="11"/>
                </a:cxn>
                <a:cxn ang="0">
                  <a:pos x="150" y="23"/>
                </a:cxn>
                <a:cxn ang="0">
                  <a:pos x="127" y="23"/>
                </a:cxn>
                <a:cxn ang="0">
                  <a:pos x="104" y="23"/>
                </a:cxn>
                <a:cxn ang="0">
                  <a:pos x="81" y="23"/>
                </a:cxn>
                <a:cxn ang="0">
                  <a:pos x="58" y="35"/>
                </a:cxn>
                <a:cxn ang="0">
                  <a:pos x="35" y="35"/>
                </a:cxn>
                <a:cxn ang="0">
                  <a:pos x="11" y="46"/>
                </a:cxn>
                <a:cxn ang="0">
                  <a:pos x="0" y="69"/>
                </a:cxn>
                <a:cxn ang="0">
                  <a:pos x="11" y="92"/>
                </a:cxn>
                <a:cxn ang="0">
                  <a:pos x="23" y="116"/>
                </a:cxn>
                <a:cxn ang="0">
                  <a:pos x="23" y="139"/>
                </a:cxn>
                <a:cxn ang="0">
                  <a:pos x="35" y="162"/>
                </a:cxn>
                <a:cxn ang="0">
                  <a:pos x="35" y="185"/>
                </a:cxn>
                <a:cxn ang="0">
                  <a:pos x="35" y="197"/>
                </a:cxn>
                <a:cxn ang="0">
                  <a:pos x="46" y="208"/>
                </a:cxn>
                <a:cxn ang="0">
                  <a:pos x="58" y="231"/>
                </a:cxn>
                <a:cxn ang="0">
                  <a:pos x="69" y="255"/>
                </a:cxn>
                <a:cxn ang="0">
                  <a:pos x="92" y="266"/>
                </a:cxn>
                <a:cxn ang="0">
                  <a:pos x="104" y="278"/>
                </a:cxn>
                <a:cxn ang="0">
                  <a:pos x="127" y="289"/>
                </a:cxn>
                <a:cxn ang="0">
                  <a:pos x="150" y="301"/>
                </a:cxn>
              </a:cxnLst>
              <a:rect l="0" t="0" r="r" b="b"/>
              <a:pathLst>
                <a:path w="243" h="301">
                  <a:moveTo>
                    <a:pt x="162" y="301"/>
                  </a:moveTo>
                  <a:lnTo>
                    <a:pt x="162" y="289"/>
                  </a:lnTo>
                  <a:lnTo>
                    <a:pt x="162" y="278"/>
                  </a:lnTo>
                  <a:lnTo>
                    <a:pt x="162" y="266"/>
                  </a:lnTo>
                  <a:lnTo>
                    <a:pt x="162" y="243"/>
                  </a:lnTo>
                  <a:lnTo>
                    <a:pt x="174" y="220"/>
                  </a:lnTo>
                  <a:lnTo>
                    <a:pt x="197" y="208"/>
                  </a:lnTo>
                  <a:lnTo>
                    <a:pt x="208" y="185"/>
                  </a:lnTo>
                  <a:lnTo>
                    <a:pt x="220" y="173"/>
                  </a:lnTo>
                  <a:lnTo>
                    <a:pt x="220" y="162"/>
                  </a:lnTo>
                  <a:lnTo>
                    <a:pt x="231" y="162"/>
                  </a:lnTo>
                  <a:lnTo>
                    <a:pt x="231" y="150"/>
                  </a:lnTo>
                  <a:lnTo>
                    <a:pt x="220" y="150"/>
                  </a:lnTo>
                  <a:lnTo>
                    <a:pt x="220" y="139"/>
                  </a:lnTo>
                  <a:lnTo>
                    <a:pt x="208" y="139"/>
                  </a:lnTo>
                  <a:lnTo>
                    <a:pt x="208" y="127"/>
                  </a:lnTo>
                  <a:lnTo>
                    <a:pt x="197" y="127"/>
                  </a:lnTo>
                  <a:lnTo>
                    <a:pt x="197" y="116"/>
                  </a:lnTo>
                  <a:lnTo>
                    <a:pt x="197" y="104"/>
                  </a:lnTo>
                  <a:lnTo>
                    <a:pt x="208" y="104"/>
                  </a:lnTo>
                  <a:lnTo>
                    <a:pt x="208" y="92"/>
                  </a:lnTo>
                  <a:lnTo>
                    <a:pt x="208" y="81"/>
                  </a:lnTo>
                  <a:lnTo>
                    <a:pt x="208" y="69"/>
                  </a:lnTo>
                  <a:lnTo>
                    <a:pt x="220" y="69"/>
                  </a:lnTo>
                  <a:lnTo>
                    <a:pt x="220" y="58"/>
                  </a:lnTo>
                  <a:lnTo>
                    <a:pt x="231" y="46"/>
                  </a:lnTo>
                  <a:lnTo>
                    <a:pt x="243" y="46"/>
                  </a:lnTo>
                  <a:lnTo>
                    <a:pt x="243" y="35"/>
                  </a:lnTo>
                  <a:lnTo>
                    <a:pt x="231" y="35"/>
                  </a:lnTo>
                  <a:lnTo>
                    <a:pt x="231" y="23"/>
                  </a:lnTo>
                  <a:lnTo>
                    <a:pt x="220" y="23"/>
                  </a:lnTo>
                  <a:lnTo>
                    <a:pt x="208" y="23"/>
                  </a:lnTo>
                  <a:lnTo>
                    <a:pt x="208" y="11"/>
                  </a:lnTo>
                  <a:lnTo>
                    <a:pt x="197" y="11"/>
                  </a:lnTo>
                  <a:lnTo>
                    <a:pt x="185" y="0"/>
                  </a:lnTo>
                  <a:lnTo>
                    <a:pt x="174" y="0"/>
                  </a:lnTo>
                  <a:lnTo>
                    <a:pt x="162" y="0"/>
                  </a:lnTo>
                  <a:lnTo>
                    <a:pt x="162" y="11"/>
                  </a:lnTo>
                  <a:lnTo>
                    <a:pt x="150" y="11"/>
                  </a:lnTo>
                  <a:lnTo>
                    <a:pt x="150" y="23"/>
                  </a:lnTo>
                  <a:lnTo>
                    <a:pt x="139" y="23"/>
                  </a:lnTo>
                  <a:lnTo>
                    <a:pt x="127" y="23"/>
                  </a:lnTo>
                  <a:lnTo>
                    <a:pt x="116" y="23"/>
                  </a:lnTo>
                  <a:lnTo>
                    <a:pt x="104" y="23"/>
                  </a:lnTo>
                  <a:lnTo>
                    <a:pt x="92" y="23"/>
                  </a:lnTo>
                  <a:lnTo>
                    <a:pt x="81" y="23"/>
                  </a:lnTo>
                  <a:lnTo>
                    <a:pt x="69" y="23"/>
                  </a:lnTo>
                  <a:lnTo>
                    <a:pt x="58" y="35"/>
                  </a:lnTo>
                  <a:lnTo>
                    <a:pt x="46" y="35"/>
                  </a:lnTo>
                  <a:lnTo>
                    <a:pt x="35" y="35"/>
                  </a:lnTo>
                  <a:lnTo>
                    <a:pt x="23" y="46"/>
                  </a:lnTo>
                  <a:lnTo>
                    <a:pt x="11" y="46"/>
                  </a:lnTo>
                  <a:lnTo>
                    <a:pt x="11" y="58"/>
                  </a:lnTo>
                  <a:lnTo>
                    <a:pt x="0" y="69"/>
                  </a:lnTo>
                  <a:lnTo>
                    <a:pt x="0" y="81"/>
                  </a:lnTo>
                  <a:lnTo>
                    <a:pt x="11" y="92"/>
                  </a:lnTo>
                  <a:lnTo>
                    <a:pt x="23" y="104"/>
                  </a:lnTo>
                  <a:lnTo>
                    <a:pt x="23" y="116"/>
                  </a:lnTo>
                  <a:lnTo>
                    <a:pt x="23" y="127"/>
                  </a:lnTo>
                  <a:lnTo>
                    <a:pt x="23" y="139"/>
                  </a:lnTo>
                  <a:lnTo>
                    <a:pt x="23" y="150"/>
                  </a:lnTo>
                  <a:lnTo>
                    <a:pt x="35" y="162"/>
                  </a:lnTo>
                  <a:lnTo>
                    <a:pt x="35" y="173"/>
                  </a:lnTo>
                  <a:lnTo>
                    <a:pt x="35" y="185"/>
                  </a:lnTo>
                  <a:lnTo>
                    <a:pt x="23" y="197"/>
                  </a:lnTo>
                  <a:lnTo>
                    <a:pt x="35" y="197"/>
                  </a:lnTo>
                  <a:lnTo>
                    <a:pt x="35" y="208"/>
                  </a:lnTo>
                  <a:lnTo>
                    <a:pt x="46" y="208"/>
                  </a:lnTo>
                  <a:lnTo>
                    <a:pt x="46" y="220"/>
                  </a:lnTo>
                  <a:lnTo>
                    <a:pt x="58" y="231"/>
                  </a:lnTo>
                  <a:lnTo>
                    <a:pt x="69" y="243"/>
                  </a:lnTo>
                  <a:lnTo>
                    <a:pt x="69" y="255"/>
                  </a:lnTo>
                  <a:lnTo>
                    <a:pt x="81" y="255"/>
                  </a:lnTo>
                  <a:lnTo>
                    <a:pt x="92" y="266"/>
                  </a:lnTo>
                  <a:lnTo>
                    <a:pt x="104" y="266"/>
                  </a:lnTo>
                  <a:lnTo>
                    <a:pt x="104" y="278"/>
                  </a:lnTo>
                  <a:lnTo>
                    <a:pt x="116" y="278"/>
                  </a:lnTo>
                  <a:lnTo>
                    <a:pt x="127" y="289"/>
                  </a:lnTo>
                  <a:lnTo>
                    <a:pt x="139" y="289"/>
                  </a:lnTo>
                  <a:lnTo>
                    <a:pt x="150" y="301"/>
                  </a:lnTo>
                  <a:lnTo>
                    <a:pt x="162" y="301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10" name="Freeform 106"/>
            <p:cNvSpPr>
              <a:spLocks/>
            </p:cNvSpPr>
            <p:nvPr/>
          </p:nvSpPr>
          <p:spPr bwMode="auto">
            <a:xfrm>
              <a:off x="4135" y="1069"/>
              <a:ext cx="279" cy="186"/>
            </a:xfrm>
            <a:custGeom>
              <a:avLst/>
              <a:gdLst/>
              <a:ahLst/>
              <a:cxnLst>
                <a:cxn ang="0">
                  <a:pos x="266" y="81"/>
                </a:cxn>
                <a:cxn ang="0">
                  <a:pos x="254" y="93"/>
                </a:cxn>
                <a:cxn ang="0">
                  <a:pos x="243" y="104"/>
                </a:cxn>
                <a:cxn ang="0">
                  <a:pos x="231" y="116"/>
                </a:cxn>
                <a:cxn ang="0">
                  <a:pos x="208" y="127"/>
                </a:cxn>
                <a:cxn ang="0">
                  <a:pos x="197" y="116"/>
                </a:cxn>
                <a:cxn ang="0">
                  <a:pos x="208" y="104"/>
                </a:cxn>
                <a:cxn ang="0">
                  <a:pos x="185" y="116"/>
                </a:cxn>
                <a:cxn ang="0">
                  <a:pos x="185" y="139"/>
                </a:cxn>
                <a:cxn ang="0">
                  <a:pos x="185" y="139"/>
                </a:cxn>
                <a:cxn ang="0">
                  <a:pos x="162" y="139"/>
                </a:cxn>
                <a:cxn ang="0">
                  <a:pos x="139" y="139"/>
                </a:cxn>
                <a:cxn ang="0">
                  <a:pos x="115" y="139"/>
                </a:cxn>
                <a:cxn ang="0">
                  <a:pos x="92" y="139"/>
                </a:cxn>
                <a:cxn ang="0">
                  <a:pos x="69" y="151"/>
                </a:cxn>
                <a:cxn ang="0">
                  <a:pos x="34" y="185"/>
                </a:cxn>
                <a:cxn ang="0">
                  <a:pos x="23" y="174"/>
                </a:cxn>
                <a:cxn ang="0">
                  <a:pos x="11" y="162"/>
                </a:cxn>
                <a:cxn ang="0">
                  <a:pos x="0" y="151"/>
                </a:cxn>
                <a:cxn ang="0">
                  <a:pos x="11" y="139"/>
                </a:cxn>
                <a:cxn ang="0">
                  <a:pos x="11" y="116"/>
                </a:cxn>
                <a:cxn ang="0">
                  <a:pos x="11" y="93"/>
                </a:cxn>
                <a:cxn ang="0">
                  <a:pos x="23" y="81"/>
                </a:cxn>
                <a:cxn ang="0">
                  <a:pos x="46" y="81"/>
                </a:cxn>
                <a:cxn ang="0">
                  <a:pos x="46" y="58"/>
                </a:cxn>
                <a:cxn ang="0">
                  <a:pos x="46" y="46"/>
                </a:cxn>
                <a:cxn ang="0">
                  <a:pos x="69" y="46"/>
                </a:cxn>
                <a:cxn ang="0">
                  <a:pos x="69" y="23"/>
                </a:cxn>
                <a:cxn ang="0">
                  <a:pos x="81" y="0"/>
                </a:cxn>
                <a:cxn ang="0">
                  <a:pos x="104" y="0"/>
                </a:cxn>
                <a:cxn ang="0">
                  <a:pos x="115" y="12"/>
                </a:cxn>
                <a:cxn ang="0">
                  <a:pos x="127" y="23"/>
                </a:cxn>
                <a:cxn ang="0">
                  <a:pos x="150" y="23"/>
                </a:cxn>
                <a:cxn ang="0">
                  <a:pos x="162" y="35"/>
                </a:cxn>
                <a:cxn ang="0">
                  <a:pos x="150" y="58"/>
                </a:cxn>
                <a:cxn ang="0">
                  <a:pos x="173" y="70"/>
                </a:cxn>
                <a:cxn ang="0">
                  <a:pos x="197" y="70"/>
                </a:cxn>
                <a:cxn ang="0">
                  <a:pos x="208" y="81"/>
                </a:cxn>
                <a:cxn ang="0">
                  <a:pos x="231" y="81"/>
                </a:cxn>
                <a:cxn ang="0">
                  <a:pos x="243" y="70"/>
                </a:cxn>
                <a:cxn ang="0">
                  <a:pos x="266" y="70"/>
                </a:cxn>
                <a:cxn ang="0">
                  <a:pos x="278" y="81"/>
                </a:cxn>
              </a:cxnLst>
              <a:rect l="0" t="0" r="r" b="b"/>
              <a:pathLst>
                <a:path w="278" h="185">
                  <a:moveTo>
                    <a:pt x="278" y="81"/>
                  </a:moveTo>
                  <a:lnTo>
                    <a:pt x="266" y="81"/>
                  </a:lnTo>
                  <a:lnTo>
                    <a:pt x="266" y="93"/>
                  </a:lnTo>
                  <a:lnTo>
                    <a:pt x="254" y="93"/>
                  </a:lnTo>
                  <a:lnTo>
                    <a:pt x="243" y="93"/>
                  </a:lnTo>
                  <a:lnTo>
                    <a:pt x="243" y="104"/>
                  </a:lnTo>
                  <a:lnTo>
                    <a:pt x="231" y="104"/>
                  </a:lnTo>
                  <a:lnTo>
                    <a:pt x="231" y="116"/>
                  </a:lnTo>
                  <a:lnTo>
                    <a:pt x="220" y="127"/>
                  </a:lnTo>
                  <a:lnTo>
                    <a:pt x="208" y="127"/>
                  </a:lnTo>
                  <a:lnTo>
                    <a:pt x="197" y="127"/>
                  </a:lnTo>
                  <a:lnTo>
                    <a:pt x="197" y="116"/>
                  </a:lnTo>
                  <a:lnTo>
                    <a:pt x="208" y="116"/>
                  </a:lnTo>
                  <a:lnTo>
                    <a:pt x="208" y="104"/>
                  </a:lnTo>
                  <a:lnTo>
                    <a:pt x="197" y="116"/>
                  </a:lnTo>
                  <a:lnTo>
                    <a:pt x="185" y="116"/>
                  </a:lnTo>
                  <a:lnTo>
                    <a:pt x="185" y="127"/>
                  </a:lnTo>
                  <a:lnTo>
                    <a:pt x="185" y="139"/>
                  </a:lnTo>
                  <a:lnTo>
                    <a:pt x="197" y="139"/>
                  </a:lnTo>
                  <a:lnTo>
                    <a:pt x="185" y="139"/>
                  </a:lnTo>
                  <a:lnTo>
                    <a:pt x="173" y="139"/>
                  </a:lnTo>
                  <a:lnTo>
                    <a:pt x="162" y="139"/>
                  </a:lnTo>
                  <a:lnTo>
                    <a:pt x="150" y="151"/>
                  </a:lnTo>
                  <a:lnTo>
                    <a:pt x="139" y="139"/>
                  </a:lnTo>
                  <a:lnTo>
                    <a:pt x="127" y="139"/>
                  </a:lnTo>
                  <a:lnTo>
                    <a:pt x="115" y="139"/>
                  </a:lnTo>
                  <a:lnTo>
                    <a:pt x="104" y="139"/>
                  </a:lnTo>
                  <a:lnTo>
                    <a:pt x="92" y="139"/>
                  </a:lnTo>
                  <a:lnTo>
                    <a:pt x="81" y="151"/>
                  </a:lnTo>
                  <a:lnTo>
                    <a:pt x="69" y="151"/>
                  </a:lnTo>
                  <a:lnTo>
                    <a:pt x="58" y="162"/>
                  </a:lnTo>
                  <a:lnTo>
                    <a:pt x="34" y="185"/>
                  </a:lnTo>
                  <a:lnTo>
                    <a:pt x="34" y="174"/>
                  </a:lnTo>
                  <a:lnTo>
                    <a:pt x="23" y="174"/>
                  </a:lnTo>
                  <a:lnTo>
                    <a:pt x="11" y="174"/>
                  </a:lnTo>
                  <a:lnTo>
                    <a:pt x="11" y="162"/>
                  </a:lnTo>
                  <a:lnTo>
                    <a:pt x="11" y="151"/>
                  </a:lnTo>
                  <a:lnTo>
                    <a:pt x="0" y="151"/>
                  </a:lnTo>
                  <a:lnTo>
                    <a:pt x="0" y="139"/>
                  </a:lnTo>
                  <a:lnTo>
                    <a:pt x="11" y="139"/>
                  </a:lnTo>
                  <a:lnTo>
                    <a:pt x="11" y="127"/>
                  </a:lnTo>
                  <a:lnTo>
                    <a:pt x="11" y="116"/>
                  </a:lnTo>
                  <a:lnTo>
                    <a:pt x="11" y="104"/>
                  </a:lnTo>
                  <a:lnTo>
                    <a:pt x="11" y="93"/>
                  </a:lnTo>
                  <a:lnTo>
                    <a:pt x="23" y="93"/>
                  </a:lnTo>
                  <a:lnTo>
                    <a:pt x="23" y="81"/>
                  </a:lnTo>
                  <a:lnTo>
                    <a:pt x="34" y="81"/>
                  </a:lnTo>
                  <a:lnTo>
                    <a:pt x="46" y="81"/>
                  </a:lnTo>
                  <a:lnTo>
                    <a:pt x="46" y="70"/>
                  </a:lnTo>
                  <a:lnTo>
                    <a:pt x="46" y="58"/>
                  </a:lnTo>
                  <a:lnTo>
                    <a:pt x="34" y="58"/>
                  </a:lnTo>
                  <a:lnTo>
                    <a:pt x="46" y="46"/>
                  </a:lnTo>
                  <a:lnTo>
                    <a:pt x="58" y="46"/>
                  </a:lnTo>
                  <a:lnTo>
                    <a:pt x="69" y="46"/>
                  </a:lnTo>
                  <a:lnTo>
                    <a:pt x="69" y="35"/>
                  </a:lnTo>
                  <a:lnTo>
                    <a:pt x="69" y="23"/>
                  </a:lnTo>
                  <a:lnTo>
                    <a:pt x="69" y="12"/>
                  </a:lnTo>
                  <a:lnTo>
                    <a:pt x="81" y="0"/>
                  </a:lnTo>
                  <a:lnTo>
                    <a:pt x="92" y="0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15" y="12"/>
                  </a:lnTo>
                  <a:lnTo>
                    <a:pt x="127" y="12"/>
                  </a:lnTo>
                  <a:lnTo>
                    <a:pt x="127" y="23"/>
                  </a:lnTo>
                  <a:lnTo>
                    <a:pt x="139" y="23"/>
                  </a:lnTo>
                  <a:lnTo>
                    <a:pt x="150" y="23"/>
                  </a:lnTo>
                  <a:lnTo>
                    <a:pt x="150" y="35"/>
                  </a:lnTo>
                  <a:lnTo>
                    <a:pt x="162" y="35"/>
                  </a:lnTo>
                  <a:lnTo>
                    <a:pt x="150" y="46"/>
                  </a:lnTo>
                  <a:lnTo>
                    <a:pt x="150" y="58"/>
                  </a:lnTo>
                  <a:lnTo>
                    <a:pt x="162" y="58"/>
                  </a:lnTo>
                  <a:lnTo>
                    <a:pt x="173" y="70"/>
                  </a:lnTo>
                  <a:lnTo>
                    <a:pt x="185" y="70"/>
                  </a:lnTo>
                  <a:lnTo>
                    <a:pt x="197" y="70"/>
                  </a:lnTo>
                  <a:lnTo>
                    <a:pt x="197" y="81"/>
                  </a:lnTo>
                  <a:lnTo>
                    <a:pt x="208" y="81"/>
                  </a:lnTo>
                  <a:lnTo>
                    <a:pt x="220" y="81"/>
                  </a:lnTo>
                  <a:lnTo>
                    <a:pt x="231" y="81"/>
                  </a:lnTo>
                  <a:lnTo>
                    <a:pt x="231" y="70"/>
                  </a:lnTo>
                  <a:lnTo>
                    <a:pt x="243" y="70"/>
                  </a:lnTo>
                  <a:lnTo>
                    <a:pt x="254" y="70"/>
                  </a:lnTo>
                  <a:lnTo>
                    <a:pt x="266" y="70"/>
                  </a:lnTo>
                  <a:lnTo>
                    <a:pt x="278" y="70"/>
                  </a:lnTo>
                  <a:lnTo>
                    <a:pt x="278" y="81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11" name="Freeform 107"/>
            <p:cNvSpPr>
              <a:spLocks/>
            </p:cNvSpPr>
            <p:nvPr/>
          </p:nvSpPr>
          <p:spPr bwMode="auto">
            <a:xfrm>
              <a:off x="4262" y="930"/>
              <a:ext cx="220" cy="232"/>
            </a:xfrm>
            <a:custGeom>
              <a:avLst/>
              <a:gdLst/>
              <a:ahLst/>
              <a:cxnLst>
                <a:cxn ang="0">
                  <a:pos x="116" y="12"/>
                </a:cxn>
                <a:cxn ang="0">
                  <a:pos x="104" y="35"/>
                </a:cxn>
                <a:cxn ang="0">
                  <a:pos x="93" y="58"/>
                </a:cxn>
                <a:cxn ang="0">
                  <a:pos x="81" y="93"/>
                </a:cxn>
                <a:cxn ang="0">
                  <a:pos x="81" y="116"/>
                </a:cxn>
                <a:cxn ang="0">
                  <a:pos x="104" y="139"/>
                </a:cxn>
                <a:cxn ang="0">
                  <a:pos x="127" y="151"/>
                </a:cxn>
                <a:cxn ang="0">
                  <a:pos x="127" y="151"/>
                </a:cxn>
                <a:cxn ang="0">
                  <a:pos x="127" y="151"/>
                </a:cxn>
                <a:cxn ang="0">
                  <a:pos x="127" y="174"/>
                </a:cxn>
                <a:cxn ang="0">
                  <a:pos x="151" y="197"/>
                </a:cxn>
                <a:cxn ang="0">
                  <a:pos x="127" y="197"/>
                </a:cxn>
                <a:cxn ang="0">
                  <a:pos x="151" y="197"/>
                </a:cxn>
                <a:cxn ang="0">
                  <a:pos x="151" y="197"/>
                </a:cxn>
                <a:cxn ang="0">
                  <a:pos x="162" y="209"/>
                </a:cxn>
                <a:cxn ang="0">
                  <a:pos x="185" y="209"/>
                </a:cxn>
                <a:cxn ang="0">
                  <a:pos x="185" y="185"/>
                </a:cxn>
                <a:cxn ang="0">
                  <a:pos x="197" y="174"/>
                </a:cxn>
                <a:cxn ang="0">
                  <a:pos x="220" y="174"/>
                </a:cxn>
                <a:cxn ang="0">
                  <a:pos x="220" y="174"/>
                </a:cxn>
                <a:cxn ang="0">
                  <a:pos x="208" y="185"/>
                </a:cxn>
                <a:cxn ang="0">
                  <a:pos x="197" y="197"/>
                </a:cxn>
                <a:cxn ang="0">
                  <a:pos x="185" y="220"/>
                </a:cxn>
                <a:cxn ang="0">
                  <a:pos x="162" y="220"/>
                </a:cxn>
                <a:cxn ang="0">
                  <a:pos x="139" y="220"/>
                </a:cxn>
                <a:cxn ang="0">
                  <a:pos x="116" y="220"/>
                </a:cxn>
                <a:cxn ang="0">
                  <a:pos x="93" y="220"/>
                </a:cxn>
                <a:cxn ang="0">
                  <a:pos x="70" y="232"/>
                </a:cxn>
                <a:cxn ang="0">
                  <a:pos x="58" y="220"/>
                </a:cxn>
                <a:cxn ang="0">
                  <a:pos x="35" y="209"/>
                </a:cxn>
                <a:cxn ang="0">
                  <a:pos x="23" y="197"/>
                </a:cxn>
                <a:cxn ang="0">
                  <a:pos x="35" y="185"/>
                </a:cxn>
                <a:cxn ang="0">
                  <a:pos x="23" y="174"/>
                </a:cxn>
                <a:cxn ang="0">
                  <a:pos x="12" y="162"/>
                </a:cxn>
                <a:cxn ang="0">
                  <a:pos x="12" y="151"/>
                </a:cxn>
                <a:cxn ang="0">
                  <a:pos x="23" y="139"/>
                </a:cxn>
                <a:cxn ang="0">
                  <a:pos x="35" y="127"/>
                </a:cxn>
                <a:cxn ang="0">
                  <a:pos x="46" y="116"/>
                </a:cxn>
                <a:cxn ang="0">
                  <a:pos x="58" y="93"/>
                </a:cxn>
                <a:cxn ang="0">
                  <a:pos x="70" y="70"/>
                </a:cxn>
                <a:cxn ang="0">
                  <a:pos x="81" y="58"/>
                </a:cxn>
                <a:cxn ang="0">
                  <a:pos x="93" y="35"/>
                </a:cxn>
                <a:cxn ang="0">
                  <a:pos x="104" y="12"/>
                </a:cxn>
              </a:cxnLst>
              <a:rect l="0" t="0" r="r" b="b"/>
              <a:pathLst>
                <a:path w="220" h="232">
                  <a:moveTo>
                    <a:pt x="104" y="0"/>
                  </a:moveTo>
                  <a:lnTo>
                    <a:pt x="116" y="12"/>
                  </a:lnTo>
                  <a:lnTo>
                    <a:pt x="104" y="23"/>
                  </a:lnTo>
                  <a:lnTo>
                    <a:pt x="104" y="35"/>
                  </a:lnTo>
                  <a:lnTo>
                    <a:pt x="104" y="46"/>
                  </a:lnTo>
                  <a:lnTo>
                    <a:pt x="93" y="58"/>
                  </a:lnTo>
                  <a:lnTo>
                    <a:pt x="93" y="81"/>
                  </a:lnTo>
                  <a:lnTo>
                    <a:pt x="81" y="93"/>
                  </a:lnTo>
                  <a:lnTo>
                    <a:pt x="81" y="104"/>
                  </a:lnTo>
                  <a:lnTo>
                    <a:pt x="81" y="116"/>
                  </a:lnTo>
                  <a:lnTo>
                    <a:pt x="93" y="127"/>
                  </a:lnTo>
                  <a:lnTo>
                    <a:pt x="104" y="139"/>
                  </a:lnTo>
                  <a:lnTo>
                    <a:pt x="116" y="139"/>
                  </a:lnTo>
                  <a:lnTo>
                    <a:pt x="127" y="151"/>
                  </a:lnTo>
                  <a:lnTo>
                    <a:pt x="139" y="151"/>
                  </a:lnTo>
                  <a:lnTo>
                    <a:pt x="127" y="151"/>
                  </a:lnTo>
                  <a:lnTo>
                    <a:pt x="116" y="151"/>
                  </a:lnTo>
                  <a:lnTo>
                    <a:pt x="127" y="151"/>
                  </a:lnTo>
                  <a:lnTo>
                    <a:pt x="127" y="162"/>
                  </a:lnTo>
                  <a:lnTo>
                    <a:pt x="127" y="174"/>
                  </a:lnTo>
                  <a:lnTo>
                    <a:pt x="139" y="185"/>
                  </a:lnTo>
                  <a:lnTo>
                    <a:pt x="151" y="197"/>
                  </a:lnTo>
                  <a:lnTo>
                    <a:pt x="139" y="197"/>
                  </a:lnTo>
                  <a:lnTo>
                    <a:pt x="127" y="197"/>
                  </a:lnTo>
                  <a:lnTo>
                    <a:pt x="139" y="197"/>
                  </a:lnTo>
                  <a:lnTo>
                    <a:pt x="151" y="197"/>
                  </a:lnTo>
                  <a:lnTo>
                    <a:pt x="151" y="209"/>
                  </a:lnTo>
                  <a:lnTo>
                    <a:pt x="151" y="197"/>
                  </a:lnTo>
                  <a:lnTo>
                    <a:pt x="151" y="209"/>
                  </a:lnTo>
                  <a:lnTo>
                    <a:pt x="162" y="209"/>
                  </a:lnTo>
                  <a:lnTo>
                    <a:pt x="174" y="209"/>
                  </a:lnTo>
                  <a:lnTo>
                    <a:pt x="185" y="209"/>
                  </a:lnTo>
                  <a:lnTo>
                    <a:pt x="185" y="197"/>
                  </a:lnTo>
                  <a:lnTo>
                    <a:pt x="185" y="185"/>
                  </a:lnTo>
                  <a:lnTo>
                    <a:pt x="197" y="185"/>
                  </a:lnTo>
                  <a:lnTo>
                    <a:pt x="197" y="174"/>
                  </a:lnTo>
                  <a:lnTo>
                    <a:pt x="208" y="174"/>
                  </a:lnTo>
                  <a:lnTo>
                    <a:pt x="220" y="174"/>
                  </a:lnTo>
                  <a:lnTo>
                    <a:pt x="220" y="162"/>
                  </a:lnTo>
                  <a:lnTo>
                    <a:pt x="220" y="174"/>
                  </a:lnTo>
                  <a:lnTo>
                    <a:pt x="220" y="185"/>
                  </a:lnTo>
                  <a:lnTo>
                    <a:pt x="208" y="185"/>
                  </a:lnTo>
                  <a:lnTo>
                    <a:pt x="197" y="185"/>
                  </a:lnTo>
                  <a:lnTo>
                    <a:pt x="197" y="197"/>
                  </a:lnTo>
                  <a:lnTo>
                    <a:pt x="185" y="197"/>
                  </a:lnTo>
                  <a:lnTo>
                    <a:pt x="185" y="220"/>
                  </a:lnTo>
                  <a:lnTo>
                    <a:pt x="174" y="220"/>
                  </a:lnTo>
                  <a:lnTo>
                    <a:pt x="162" y="220"/>
                  </a:lnTo>
                  <a:lnTo>
                    <a:pt x="151" y="220"/>
                  </a:lnTo>
                  <a:lnTo>
                    <a:pt x="139" y="220"/>
                  </a:lnTo>
                  <a:lnTo>
                    <a:pt x="127" y="220"/>
                  </a:lnTo>
                  <a:lnTo>
                    <a:pt x="116" y="220"/>
                  </a:lnTo>
                  <a:lnTo>
                    <a:pt x="104" y="220"/>
                  </a:lnTo>
                  <a:lnTo>
                    <a:pt x="93" y="220"/>
                  </a:lnTo>
                  <a:lnTo>
                    <a:pt x="81" y="232"/>
                  </a:lnTo>
                  <a:lnTo>
                    <a:pt x="70" y="232"/>
                  </a:lnTo>
                  <a:lnTo>
                    <a:pt x="70" y="220"/>
                  </a:lnTo>
                  <a:lnTo>
                    <a:pt x="58" y="220"/>
                  </a:lnTo>
                  <a:lnTo>
                    <a:pt x="46" y="209"/>
                  </a:lnTo>
                  <a:lnTo>
                    <a:pt x="35" y="209"/>
                  </a:lnTo>
                  <a:lnTo>
                    <a:pt x="23" y="209"/>
                  </a:lnTo>
                  <a:lnTo>
                    <a:pt x="23" y="197"/>
                  </a:lnTo>
                  <a:lnTo>
                    <a:pt x="23" y="185"/>
                  </a:lnTo>
                  <a:lnTo>
                    <a:pt x="35" y="185"/>
                  </a:lnTo>
                  <a:lnTo>
                    <a:pt x="35" y="174"/>
                  </a:lnTo>
                  <a:lnTo>
                    <a:pt x="23" y="174"/>
                  </a:lnTo>
                  <a:lnTo>
                    <a:pt x="12" y="174"/>
                  </a:lnTo>
                  <a:lnTo>
                    <a:pt x="12" y="162"/>
                  </a:lnTo>
                  <a:lnTo>
                    <a:pt x="0" y="162"/>
                  </a:lnTo>
                  <a:lnTo>
                    <a:pt x="12" y="151"/>
                  </a:lnTo>
                  <a:lnTo>
                    <a:pt x="23" y="151"/>
                  </a:lnTo>
                  <a:lnTo>
                    <a:pt x="23" y="139"/>
                  </a:lnTo>
                  <a:lnTo>
                    <a:pt x="23" y="127"/>
                  </a:lnTo>
                  <a:lnTo>
                    <a:pt x="35" y="127"/>
                  </a:lnTo>
                  <a:lnTo>
                    <a:pt x="46" y="127"/>
                  </a:lnTo>
                  <a:lnTo>
                    <a:pt x="46" y="116"/>
                  </a:lnTo>
                  <a:lnTo>
                    <a:pt x="46" y="104"/>
                  </a:lnTo>
                  <a:lnTo>
                    <a:pt x="58" y="93"/>
                  </a:lnTo>
                  <a:lnTo>
                    <a:pt x="58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81" y="58"/>
                  </a:lnTo>
                  <a:lnTo>
                    <a:pt x="81" y="46"/>
                  </a:lnTo>
                  <a:lnTo>
                    <a:pt x="93" y="35"/>
                  </a:lnTo>
                  <a:lnTo>
                    <a:pt x="104" y="23"/>
                  </a:lnTo>
                  <a:lnTo>
                    <a:pt x="104" y="12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12" name="Freeform 108"/>
            <p:cNvSpPr>
              <a:spLocks/>
            </p:cNvSpPr>
            <p:nvPr/>
          </p:nvSpPr>
          <p:spPr bwMode="auto">
            <a:xfrm>
              <a:off x="3729" y="976"/>
              <a:ext cx="163" cy="325"/>
            </a:xfrm>
            <a:custGeom>
              <a:avLst/>
              <a:gdLst/>
              <a:ahLst/>
              <a:cxnLst>
                <a:cxn ang="0">
                  <a:pos x="163" y="278"/>
                </a:cxn>
                <a:cxn ang="0">
                  <a:pos x="151" y="267"/>
                </a:cxn>
                <a:cxn ang="0">
                  <a:pos x="151" y="244"/>
                </a:cxn>
                <a:cxn ang="0">
                  <a:pos x="151" y="220"/>
                </a:cxn>
                <a:cxn ang="0">
                  <a:pos x="151" y="197"/>
                </a:cxn>
                <a:cxn ang="0">
                  <a:pos x="151" y="174"/>
                </a:cxn>
                <a:cxn ang="0">
                  <a:pos x="139" y="163"/>
                </a:cxn>
                <a:cxn ang="0">
                  <a:pos x="116" y="151"/>
                </a:cxn>
                <a:cxn ang="0">
                  <a:pos x="116" y="128"/>
                </a:cxn>
                <a:cxn ang="0">
                  <a:pos x="116" y="105"/>
                </a:cxn>
                <a:cxn ang="0">
                  <a:pos x="116" y="81"/>
                </a:cxn>
                <a:cxn ang="0">
                  <a:pos x="105" y="58"/>
                </a:cxn>
                <a:cxn ang="0">
                  <a:pos x="105" y="35"/>
                </a:cxn>
                <a:cxn ang="0">
                  <a:pos x="116" y="24"/>
                </a:cxn>
                <a:cxn ang="0">
                  <a:pos x="116" y="0"/>
                </a:cxn>
                <a:cxn ang="0">
                  <a:pos x="93" y="0"/>
                </a:cxn>
                <a:cxn ang="0">
                  <a:pos x="70" y="12"/>
                </a:cxn>
                <a:cxn ang="0">
                  <a:pos x="70" y="35"/>
                </a:cxn>
                <a:cxn ang="0">
                  <a:pos x="81" y="58"/>
                </a:cxn>
                <a:cxn ang="0">
                  <a:pos x="81" y="81"/>
                </a:cxn>
                <a:cxn ang="0">
                  <a:pos x="70" y="93"/>
                </a:cxn>
                <a:cxn ang="0">
                  <a:pos x="58" y="105"/>
                </a:cxn>
                <a:cxn ang="0">
                  <a:pos x="58" y="128"/>
                </a:cxn>
                <a:cxn ang="0">
                  <a:pos x="47" y="139"/>
                </a:cxn>
                <a:cxn ang="0">
                  <a:pos x="24" y="151"/>
                </a:cxn>
                <a:cxn ang="0">
                  <a:pos x="0" y="163"/>
                </a:cxn>
                <a:cxn ang="0">
                  <a:pos x="12" y="174"/>
                </a:cxn>
                <a:cxn ang="0">
                  <a:pos x="24" y="186"/>
                </a:cxn>
                <a:cxn ang="0">
                  <a:pos x="35" y="197"/>
                </a:cxn>
                <a:cxn ang="0">
                  <a:pos x="47" y="209"/>
                </a:cxn>
                <a:cxn ang="0">
                  <a:pos x="35" y="220"/>
                </a:cxn>
                <a:cxn ang="0">
                  <a:pos x="35" y="244"/>
                </a:cxn>
                <a:cxn ang="0">
                  <a:pos x="35" y="267"/>
                </a:cxn>
                <a:cxn ang="0">
                  <a:pos x="47" y="278"/>
                </a:cxn>
                <a:cxn ang="0">
                  <a:pos x="35" y="290"/>
                </a:cxn>
                <a:cxn ang="0">
                  <a:pos x="47" y="301"/>
                </a:cxn>
                <a:cxn ang="0">
                  <a:pos x="58" y="313"/>
                </a:cxn>
                <a:cxn ang="0">
                  <a:pos x="70" y="301"/>
                </a:cxn>
                <a:cxn ang="0">
                  <a:pos x="93" y="313"/>
                </a:cxn>
                <a:cxn ang="0">
                  <a:pos x="116" y="325"/>
                </a:cxn>
                <a:cxn ang="0">
                  <a:pos x="139" y="313"/>
                </a:cxn>
                <a:cxn ang="0">
                  <a:pos x="151" y="290"/>
                </a:cxn>
              </a:cxnLst>
              <a:rect l="0" t="0" r="r" b="b"/>
              <a:pathLst>
                <a:path w="163" h="325">
                  <a:moveTo>
                    <a:pt x="163" y="290"/>
                  </a:moveTo>
                  <a:lnTo>
                    <a:pt x="163" y="278"/>
                  </a:lnTo>
                  <a:lnTo>
                    <a:pt x="151" y="278"/>
                  </a:lnTo>
                  <a:lnTo>
                    <a:pt x="151" y="267"/>
                  </a:lnTo>
                  <a:lnTo>
                    <a:pt x="151" y="255"/>
                  </a:lnTo>
                  <a:lnTo>
                    <a:pt x="151" y="244"/>
                  </a:lnTo>
                  <a:lnTo>
                    <a:pt x="151" y="232"/>
                  </a:lnTo>
                  <a:lnTo>
                    <a:pt x="151" y="220"/>
                  </a:lnTo>
                  <a:lnTo>
                    <a:pt x="151" y="209"/>
                  </a:lnTo>
                  <a:lnTo>
                    <a:pt x="151" y="197"/>
                  </a:lnTo>
                  <a:lnTo>
                    <a:pt x="151" y="186"/>
                  </a:lnTo>
                  <a:lnTo>
                    <a:pt x="151" y="174"/>
                  </a:lnTo>
                  <a:lnTo>
                    <a:pt x="139" y="174"/>
                  </a:lnTo>
                  <a:lnTo>
                    <a:pt x="139" y="163"/>
                  </a:lnTo>
                  <a:lnTo>
                    <a:pt x="128" y="163"/>
                  </a:lnTo>
                  <a:lnTo>
                    <a:pt x="116" y="151"/>
                  </a:lnTo>
                  <a:lnTo>
                    <a:pt x="116" y="139"/>
                  </a:lnTo>
                  <a:lnTo>
                    <a:pt x="116" y="128"/>
                  </a:lnTo>
                  <a:lnTo>
                    <a:pt x="116" y="116"/>
                  </a:lnTo>
                  <a:lnTo>
                    <a:pt x="116" y="105"/>
                  </a:lnTo>
                  <a:lnTo>
                    <a:pt x="116" y="93"/>
                  </a:lnTo>
                  <a:lnTo>
                    <a:pt x="116" y="81"/>
                  </a:lnTo>
                  <a:lnTo>
                    <a:pt x="105" y="70"/>
                  </a:lnTo>
                  <a:lnTo>
                    <a:pt x="105" y="58"/>
                  </a:lnTo>
                  <a:lnTo>
                    <a:pt x="105" y="47"/>
                  </a:lnTo>
                  <a:lnTo>
                    <a:pt x="105" y="35"/>
                  </a:lnTo>
                  <a:lnTo>
                    <a:pt x="116" y="35"/>
                  </a:lnTo>
                  <a:lnTo>
                    <a:pt x="116" y="24"/>
                  </a:lnTo>
                  <a:lnTo>
                    <a:pt x="116" y="1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1" y="0"/>
                  </a:lnTo>
                  <a:lnTo>
                    <a:pt x="70" y="12"/>
                  </a:lnTo>
                  <a:lnTo>
                    <a:pt x="70" y="24"/>
                  </a:lnTo>
                  <a:lnTo>
                    <a:pt x="70" y="35"/>
                  </a:lnTo>
                  <a:lnTo>
                    <a:pt x="81" y="47"/>
                  </a:lnTo>
                  <a:lnTo>
                    <a:pt x="81" y="58"/>
                  </a:lnTo>
                  <a:lnTo>
                    <a:pt x="81" y="70"/>
                  </a:lnTo>
                  <a:lnTo>
                    <a:pt x="81" y="81"/>
                  </a:lnTo>
                  <a:lnTo>
                    <a:pt x="81" y="93"/>
                  </a:lnTo>
                  <a:lnTo>
                    <a:pt x="70" y="93"/>
                  </a:lnTo>
                  <a:lnTo>
                    <a:pt x="70" y="105"/>
                  </a:lnTo>
                  <a:lnTo>
                    <a:pt x="58" y="105"/>
                  </a:lnTo>
                  <a:lnTo>
                    <a:pt x="58" y="116"/>
                  </a:lnTo>
                  <a:lnTo>
                    <a:pt x="58" y="128"/>
                  </a:lnTo>
                  <a:lnTo>
                    <a:pt x="47" y="128"/>
                  </a:lnTo>
                  <a:lnTo>
                    <a:pt x="47" y="139"/>
                  </a:lnTo>
                  <a:lnTo>
                    <a:pt x="35" y="139"/>
                  </a:lnTo>
                  <a:lnTo>
                    <a:pt x="24" y="151"/>
                  </a:lnTo>
                  <a:lnTo>
                    <a:pt x="12" y="163"/>
                  </a:lnTo>
                  <a:lnTo>
                    <a:pt x="0" y="163"/>
                  </a:lnTo>
                  <a:lnTo>
                    <a:pt x="0" y="174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24" y="186"/>
                  </a:lnTo>
                  <a:lnTo>
                    <a:pt x="35" y="186"/>
                  </a:lnTo>
                  <a:lnTo>
                    <a:pt x="35" y="197"/>
                  </a:lnTo>
                  <a:lnTo>
                    <a:pt x="47" y="197"/>
                  </a:lnTo>
                  <a:lnTo>
                    <a:pt x="47" y="209"/>
                  </a:lnTo>
                  <a:lnTo>
                    <a:pt x="35" y="209"/>
                  </a:lnTo>
                  <a:lnTo>
                    <a:pt x="35" y="220"/>
                  </a:lnTo>
                  <a:lnTo>
                    <a:pt x="35" y="232"/>
                  </a:lnTo>
                  <a:lnTo>
                    <a:pt x="35" y="244"/>
                  </a:lnTo>
                  <a:lnTo>
                    <a:pt x="35" y="255"/>
                  </a:lnTo>
                  <a:lnTo>
                    <a:pt x="35" y="267"/>
                  </a:lnTo>
                  <a:lnTo>
                    <a:pt x="47" y="267"/>
                  </a:lnTo>
                  <a:lnTo>
                    <a:pt x="47" y="278"/>
                  </a:lnTo>
                  <a:lnTo>
                    <a:pt x="35" y="278"/>
                  </a:lnTo>
                  <a:lnTo>
                    <a:pt x="35" y="290"/>
                  </a:lnTo>
                  <a:lnTo>
                    <a:pt x="35" y="301"/>
                  </a:lnTo>
                  <a:lnTo>
                    <a:pt x="47" y="301"/>
                  </a:lnTo>
                  <a:lnTo>
                    <a:pt x="58" y="301"/>
                  </a:lnTo>
                  <a:lnTo>
                    <a:pt x="58" y="313"/>
                  </a:lnTo>
                  <a:lnTo>
                    <a:pt x="70" y="313"/>
                  </a:lnTo>
                  <a:lnTo>
                    <a:pt x="70" y="301"/>
                  </a:lnTo>
                  <a:lnTo>
                    <a:pt x="81" y="313"/>
                  </a:lnTo>
                  <a:lnTo>
                    <a:pt x="93" y="313"/>
                  </a:lnTo>
                  <a:lnTo>
                    <a:pt x="105" y="313"/>
                  </a:lnTo>
                  <a:lnTo>
                    <a:pt x="116" y="325"/>
                  </a:lnTo>
                  <a:lnTo>
                    <a:pt x="128" y="313"/>
                  </a:lnTo>
                  <a:lnTo>
                    <a:pt x="139" y="313"/>
                  </a:lnTo>
                  <a:lnTo>
                    <a:pt x="139" y="301"/>
                  </a:lnTo>
                  <a:lnTo>
                    <a:pt x="151" y="290"/>
                  </a:lnTo>
                  <a:lnTo>
                    <a:pt x="163" y="29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13" name="Freeform 109"/>
            <p:cNvSpPr>
              <a:spLocks/>
            </p:cNvSpPr>
            <p:nvPr/>
          </p:nvSpPr>
          <p:spPr bwMode="auto">
            <a:xfrm>
              <a:off x="3787" y="884"/>
              <a:ext cx="244" cy="393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3" y="11"/>
                </a:cxn>
                <a:cxn ang="0">
                  <a:pos x="47" y="23"/>
                </a:cxn>
                <a:cxn ang="0">
                  <a:pos x="58" y="35"/>
                </a:cxn>
                <a:cxn ang="0">
                  <a:pos x="70" y="46"/>
                </a:cxn>
                <a:cxn ang="0">
                  <a:pos x="81" y="58"/>
                </a:cxn>
                <a:cxn ang="0">
                  <a:pos x="116" y="69"/>
                </a:cxn>
                <a:cxn ang="0">
                  <a:pos x="128" y="81"/>
                </a:cxn>
                <a:cxn ang="0">
                  <a:pos x="162" y="81"/>
                </a:cxn>
                <a:cxn ang="0">
                  <a:pos x="162" y="104"/>
                </a:cxn>
                <a:cxn ang="0">
                  <a:pos x="162" y="139"/>
                </a:cxn>
                <a:cxn ang="0">
                  <a:pos x="174" y="150"/>
                </a:cxn>
                <a:cxn ang="0">
                  <a:pos x="186" y="173"/>
                </a:cxn>
                <a:cxn ang="0">
                  <a:pos x="209" y="173"/>
                </a:cxn>
                <a:cxn ang="0">
                  <a:pos x="209" y="197"/>
                </a:cxn>
                <a:cxn ang="0">
                  <a:pos x="220" y="208"/>
                </a:cxn>
                <a:cxn ang="0">
                  <a:pos x="243" y="220"/>
                </a:cxn>
                <a:cxn ang="0">
                  <a:pos x="243" y="243"/>
                </a:cxn>
                <a:cxn ang="0">
                  <a:pos x="220" y="255"/>
                </a:cxn>
                <a:cxn ang="0">
                  <a:pos x="197" y="255"/>
                </a:cxn>
                <a:cxn ang="0">
                  <a:pos x="174" y="266"/>
                </a:cxn>
                <a:cxn ang="0">
                  <a:pos x="162" y="278"/>
                </a:cxn>
                <a:cxn ang="0">
                  <a:pos x="162" y="301"/>
                </a:cxn>
                <a:cxn ang="0">
                  <a:pos x="186" y="324"/>
                </a:cxn>
                <a:cxn ang="0">
                  <a:pos x="186" y="347"/>
                </a:cxn>
                <a:cxn ang="0">
                  <a:pos x="174" y="370"/>
                </a:cxn>
                <a:cxn ang="0">
                  <a:pos x="151" y="382"/>
                </a:cxn>
                <a:cxn ang="0">
                  <a:pos x="128" y="393"/>
                </a:cxn>
                <a:cxn ang="0">
                  <a:pos x="105" y="382"/>
                </a:cxn>
                <a:cxn ang="0">
                  <a:pos x="116" y="370"/>
                </a:cxn>
                <a:cxn ang="0">
                  <a:pos x="105" y="347"/>
                </a:cxn>
                <a:cxn ang="0">
                  <a:pos x="105" y="324"/>
                </a:cxn>
                <a:cxn ang="0">
                  <a:pos x="105" y="301"/>
                </a:cxn>
                <a:cxn ang="0">
                  <a:pos x="93" y="266"/>
                </a:cxn>
                <a:cxn ang="0">
                  <a:pos x="81" y="243"/>
                </a:cxn>
                <a:cxn ang="0">
                  <a:pos x="70" y="220"/>
                </a:cxn>
                <a:cxn ang="0">
                  <a:pos x="58" y="197"/>
                </a:cxn>
                <a:cxn ang="0">
                  <a:pos x="70" y="173"/>
                </a:cxn>
                <a:cxn ang="0">
                  <a:pos x="58" y="150"/>
                </a:cxn>
                <a:cxn ang="0">
                  <a:pos x="58" y="127"/>
                </a:cxn>
                <a:cxn ang="0">
                  <a:pos x="70" y="92"/>
                </a:cxn>
                <a:cxn ang="0">
                  <a:pos x="47" y="92"/>
                </a:cxn>
                <a:cxn ang="0">
                  <a:pos x="23" y="81"/>
                </a:cxn>
                <a:cxn ang="0">
                  <a:pos x="12" y="69"/>
                </a:cxn>
                <a:cxn ang="0">
                  <a:pos x="0" y="58"/>
                </a:cxn>
                <a:cxn ang="0">
                  <a:pos x="0" y="35"/>
                </a:cxn>
                <a:cxn ang="0">
                  <a:pos x="0" y="11"/>
                </a:cxn>
              </a:cxnLst>
              <a:rect l="0" t="0" r="r" b="b"/>
              <a:pathLst>
                <a:path w="243" h="393">
                  <a:moveTo>
                    <a:pt x="0" y="11"/>
                  </a:moveTo>
                  <a:lnTo>
                    <a:pt x="12" y="0"/>
                  </a:lnTo>
                  <a:lnTo>
                    <a:pt x="23" y="0"/>
                  </a:lnTo>
                  <a:lnTo>
                    <a:pt x="23" y="11"/>
                  </a:lnTo>
                  <a:lnTo>
                    <a:pt x="35" y="11"/>
                  </a:lnTo>
                  <a:lnTo>
                    <a:pt x="47" y="23"/>
                  </a:lnTo>
                  <a:lnTo>
                    <a:pt x="58" y="23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70" y="46"/>
                  </a:lnTo>
                  <a:lnTo>
                    <a:pt x="81" y="46"/>
                  </a:lnTo>
                  <a:lnTo>
                    <a:pt x="81" y="58"/>
                  </a:lnTo>
                  <a:lnTo>
                    <a:pt x="116" y="58"/>
                  </a:lnTo>
                  <a:lnTo>
                    <a:pt x="116" y="69"/>
                  </a:lnTo>
                  <a:lnTo>
                    <a:pt x="116" y="81"/>
                  </a:lnTo>
                  <a:lnTo>
                    <a:pt x="128" y="81"/>
                  </a:lnTo>
                  <a:lnTo>
                    <a:pt x="151" y="81"/>
                  </a:lnTo>
                  <a:lnTo>
                    <a:pt x="162" y="81"/>
                  </a:lnTo>
                  <a:lnTo>
                    <a:pt x="162" y="92"/>
                  </a:lnTo>
                  <a:lnTo>
                    <a:pt x="162" y="104"/>
                  </a:lnTo>
                  <a:lnTo>
                    <a:pt x="162" y="116"/>
                  </a:lnTo>
                  <a:lnTo>
                    <a:pt x="162" y="139"/>
                  </a:lnTo>
                  <a:lnTo>
                    <a:pt x="174" y="139"/>
                  </a:lnTo>
                  <a:lnTo>
                    <a:pt x="174" y="150"/>
                  </a:lnTo>
                  <a:lnTo>
                    <a:pt x="174" y="162"/>
                  </a:lnTo>
                  <a:lnTo>
                    <a:pt x="186" y="173"/>
                  </a:lnTo>
                  <a:lnTo>
                    <a:pt x="197" y="173"/>
                  </a:lnTo>
                  <a:lnTo>
                    <a:pt x="209" y="173"/>
                  </a:lnTo>
                  <a:lnTo>
                    <a:pt x="209" y="185"/>
                  </a:lnTo>
                  <a:lnTo>
                    <a:pt x="209" y="197"/>
                  </a:lnTo>
                  <a:lnTo>
                    <a:pt x="209" y="208"/>
                  </a:lnTo>
                  <a:lnTo>
                    <a:pt x="220" y="208"/>
                  </a:lnTo>
                  <a:lnTo>
                    <a:pt x="232" y="208"/>
                  </a:lnTo>
                  <a:lnTo>
                    <a:pt x="243" y="220"/>
                  </a:lnTo>
                  <a:lnTo>
                    <a:pt x="243" y="231"/>
                  </a:lnTo>
                  <a:lnTo>
                    <a:pt x="243" y="243"/>
                  </a:lnTo>
                  <a:lnTo>
                    <a:pt x="232" y="243"/>
                  </a:lnTo>
                  <a:lnTo>
                    <a:pt x="220" y="255"/>
                  </a:lnTo>
                  <a:lnTo>
                    <a:pt x="209" y="255"/>
                  </a:lnTo>
                  <a:lnTo>
                    <a:pt x="197" y="255"/>
                  </a:lnTo>
                  <a:lnTo>
                    <a:pt x="186" y="266"/>
                  </a:lnTo>
                  <a:lnTo>
                    <a:pt x="174" y="266"/>
                  </a:lnTo>
                  <a:lnTo>
                    <a:pt x="174" y="278"/>
                  </a:lnTo>
                  <a:lnTo>
                    <a:pt x="162" y="278"/>
                  </a:lnTo>
                  <a:lnTo>
                    <a:pt x="162" y="289"/>
                  </a:lnTo>
                  <a:lnTo>
                    <a:pt x="162" y="301"/>
                  </a:lnTo>
                  <a:lnTo>
                    <a:pt x="174" y="312"/>
                  </a:lnTo>
                  <a:lnTo>
                    <a:pt x="186" y="324"/>
                  </a:lnTo>
                  <a:lnTo>
                    <a:pt x="186" y="336"/>
                  </a:lnTo>
                  <a:lnTo>
                    <a:pt x="186" y="347"/>
                  </a:lnTo>
                  <a:lnTo>
                    <a:pt x="186" y="370"/>
                  </a:lnTo>
                  <a:lnTo>
                    <a:pt x="174" y="370"/>
                  </a:lnTo>
                  <a:lnTo>
                    <a:pt x="162" y="382"/>
                  </a:lnTo>
                  <a:lnTo>
                    <a:pt x="151" y="382"/>
                  </a:lnTo>
                  <a:lnTo>
                    <a:pt x="139" y="382"/>
                  </a:lnTo>
                  <a:lnTo>
                    <a:pt x="128" y="393"/>
                  </a:lnTo>
                  <a:lnTo>
                    <a:pt x="116" y="393"/>
                  </a:lnTo>
                  <a:lnTo>
                    <a:pt x="105" y="382"/>
                  </a:lnTo>
                  <a:lnTo>
                    <a:pt x="116" y="382"/>
                  </a:lnTo>
                  <a:lnTo>
                    <a:pt x="116" y="370"/>
                  </a:lnTo>
                  <a:lnTo>
                    <a:pt x="105" y="359"/>
                  </a:lnTo>
                  <a:lnTo>
                    <a:pt x="105" y="347"/>
                  </a:lnTo>
                  <a:lnTo>
                    <a:pt x="105" y="336"/>
                  </a:lnTo>
                  <a:lnTo>
                    <a:pt x="105" y="324"/>
                  </a:lnTo>
                  <a:lnTo>
                    <a:pt x="105" y="312"/>
                  </a:lnTo>
                  <a:lnTo>
                    <a:pt x="105" y="301"/>
                  </a:lnTo>
                  <a:lnTo>
                    <a:pt x="105" y="278"/>
                  </a:lnTo>
                  <a:lnTo>
                    <a:pt x="93" y="266"/>
                  </a:lnTo>
                  <a:lnTo>
                    <a:pt x="81" y="255"/>
                  </a:lnTo>
                  <a:lnTo>
                    <a:pt x="81" y="243"/>
                  </a:lnTo>
                  <a:lnTo>
                    <a:pt x="70" y="243"/>
                  </a:lnTo>
                  <a:lnTo>
                    <a:pt x="70" y="220"/>
                  </a:lnTo>
                  <a:lnTo>
                    <a:pt x="58" y="208"/>
                  </a:lnTo>
                  <a:lnTo>
                    <a:pt x="58" y="197"/>
                  </a:lnTo>
                  <a:lnTo>
                    <a:pt x="70" y="185"/>
                  </a:lnTo>
                  <a:lnTo>
                    <a:pt x="70" y="173"/>
                  </a:lnTo>
                  <a:lnTo>
                    <a:pt x="58" y="162"/>
                  </a:lnTo>
                  <a:lnTo>
                    <a:pt x="58" y="150"/>
                  </a:lnTo>
                  <a:lnTo>
                    <a:pt x="58" y="139"/>
                  </a:lnTo>
                  <a:lnTo>
                    <a:pt x="58" y="127"/>
                  </a:lnTo>
                  <a:lnTo>
                    <a:pt x="70" y="127"/>
                  </a:lnTo>
                  <a:lnTo>
                    <a:pt x="70" y="92"/>
                  </a:lnTo>
                  <a:lnTo>
                    <a:pt x="58" y="92"/>
                  </a:lnTo>
                  <a:lnTo>
                    <a:pt x="47" y="92"/>
                  </a:lnTo>
                  <a:lnTo>
                    <a:pt x="35" y="92"/>
                  </a:lnTo>
                  <a:lnTo>
                    <a:pt x="23" y="81"/>
                  </a:lnTo>
                  <a:lnTo>
                    <a:pt x="12" y="81"/>
                  </a:lnTo>
                  <a:lnTo>
                    <a:pt x="12" y="69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0" y="46"/>
                  </a:lnTo>
                  <a:lnTo>
                    <a:pt x="0" y="35"/>
                  </a:lnTo>
                  <a:lnTo>
                    <a:pt x="0" y="2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14" name="Freeform 110"/>
            <p:cNvSpPr>
              <a:spLocks/>
            </p:cNvSpPr>
            <p:nvPr/>
          </p:nvSpPr>
          <p:spPr bwMode="auto">
            <a:xfrm>
              <a:off x="3648" y="1359"/>
              <a:ext cx="23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4" y="0"/>
                </a:cxn>
                <a:cxn ang="0">
                  <a:pos x="24" y="11"/>
                </a:cxn>
                <a:cxn ang="0">
                  <a:pos x="12" y="11"/>
                </a:cxn>
                <a:cxn ang="0">
                  <a:pos x="0" y="11"/>
                </a:cxn>
                <a:cxn ang="0">
                  <a:pos x="0" y="0"/>
                </a:cxn>
              </a:cxnLst>
              <a:rect l="0" t="0" r="r" b="b"/>
              <a:pathLst>
                <a:path w="24" h="11">
                  <a:moveTo>
                    <a:pt x="0" y="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15" name="Freeform 111"/>
            <p:cNvSpPr>
              <a:spLocks/>
            </p:cNvSpPr>
            <p:nvPr/>
          </p:nvSpPr>
          <p:spPr bwMode="auto">
            <a:xfrm>
              <a:off x="4401" y="895"/>
              <a:ext cx="116" cy="151"/>
            </a:xfrm>
            <a:custGeom>
              <a:avLst/>
              <a:gdLst/>
              <a:ahLst/>
              <a:cxnLst>
                <a:cxn ang="0">
                  <a:pos x="46" y="81"/>
                </a:cxn>
                <a:cxn ang="0">
                  <a:pos x="35" y="81"/>
                </a:cxn>
                <a:cxn ang="0">
                  <a:pos x="23" y="93"/>
                </a:cxn>
                <a:cxn ang="0">
                  <a:pos x="23" y="105"/>
                </a:cxn>
                <a:cxn ang="0">
                  <a:pos x="12" y="105"/>
                </a:cxn>
                <a:cxn ang="0">
                  <a:pos x="0" y="116"/>
                </a:cxn>
                <a:cxn ang="0">
                  <a:pos x="0" y="128"/>
                </a:cxn>
                <a:cxn ang="0">
                  <a:pos x="12" y="139"/>
                </a:cxn>
                <a:cxn ang="0">
                  <a:pos x="23" y="139"/>
                </a:cxn>
                <a:cxn ang="0">
                  <a:pos x="23" y="151"/>
                </a:cxn>
                <a:cxn ang="0">
                  <a:pos x="35" y="151"/>
                </a:cxn>
                <a:cxn ang="0">
                  <a:pos x="35" y="139"/>
                </a:cxn>
                <a:cxn ang="0">
                  <a:pos x="35" y="128"/>
                </a:cxn>
                <a:cxn ang="0">
                  <a:pos x="35" y="116"/>
                </a:cxn>
                <a:cxn ang="0">
                  <a:pos x="35" y="105"/>
                </a:cxn>
                <a:cxn ang="0">
                  <a:pos x="46" y="93"/>
                </a:cxn>
                <a:cxn ang="0">
                  <a:pos x="58" y="93"/>
                </a:cxn>
                <a:cxn ang="0">
                  <a:pos x="69" y="70"/>
                </a:cxn>
                <a:cxn ang="0">
                  <a:pos x="81" y="47"/>
                </a:cxn>
                <a:cxn ang="0">
                  <a:pos x="93" y="35"/>
                </a:cxn>
                <a:cxn ang="0">
                  <a:pos x="104" y="24"/>
                </a:cxn>
                <a:cxn ang="0">
                  <a:pos x="116" y="12"/>
                </a:cxn>
                <a:cxn ang="0">
                  <a:pos x="116" y="0"/>
                </a:cxn>
                <a:cxn ang="0">
                  <a:pos x="104" y="0"/>
                </a:cxn>
                <a:cxn ang="0">
                  <a:pos x="104" y="12"/>
                </a:cxn>
                <a:cxn ang="0">
                  <a:pos x="93" y="12"/>
                </a:cxn>
                <a:cxn ang="0">
                  <a:pos x="93" y="0"/>
                </a:cxn>
                <a:cxn ang="0">
                  <a:pos x="81" y="0"/>
                </a:cxn>
                <a:cxn ang="0">
                  <a:pos x="69" y="0"/>
                </a:cxn>
                <a:cxn ang="0">
                  <a:pos x="69" y="12"/>
                </a:cxn>
                <a:cxn ang="0">
                  <a:pos x="69" y="24"/>
                </a:cxn>
                <a:cxn ang="0">
                  <a:pos x="58" y="24"/>
                </a:cxn>
                <a:cxn ang="0">
                  <a:pos x="58" y="35"/>
                </a:cxn>
                <a:cxn ang="0">
                  <a:pos x="46" y="47"/>
                </a:cxn>
                <a:cxn ang="0">
                  <a:pos x="46" y="58"/>
                </a:cxn>
                <a:cxn ang="0">
                  <a:pos x="46" y="70"/>
                </a:cxn>
                <a:cxn ang="0">
                  <a:pos x="46" y="81"/>
                </a:cxn>
              </a:cxnLst>
              <a:rect l="0" t="0" r="r" b="b"/>
              <a:pathLst>
                <a:path w="116" h="151">
                  <a:moveTo>
                    <a:pt x="46" y="81"/>
                  </a:moveTo>
                  <a:lnTo>
                    <a:pt x="35" y="81"/>
                  </a:lnTo>
                  <a:lnTo>
                    <a:pt x="23" y="93"/>
                  </a:lnTo>
                  <a:lnTo>
                    <a:pt x="23" y="105"/>
                  </a:lnTo>
                  <a:lnTo>
                    <a:pt x="12" y="105"/>
                  </a:lnTo>
                  <a:lnTo>
                    <a:pt x="0" y="116"/>
                  </a:lnTo>
                  <a:lnTo>
                    <a:pt x="0" y="128"/>
                  </a:lnTo>
                  <a:lnTo>
                    <a:pt x="12" y="139"/>
                  </a:lnTo>
                  <a:lnTo>
                    <a:pt x="23" y="139"/>
                  </a:lnTo>
                  <a:lnTo>
                    <a:pt x="23" y="151"/>
                  </a:lnTo>
                  <a:lnTo>
                    <a:pt x="35" y="151"/>
                  </a:lnTo>
                  <a:lnTo>
                    <a:pt x="35" y="139"/>
                  </a:lnTo>
                  <a:lnTo>
                    <a:pt x="35" y="128"/>
                  </a:lnTo>
                  <a:lnTo>
                    <a:pt x="35" y="116"/>
                  </a:lnTo>
                  <a:lnTo>
                    <a:pt x="35" y="105"/>
                  </a:lnTo>
                  <a:lnTo>
                    <a:pt x="46" y="93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1" y="47"/>
                  </a:lnTo>
                  <a:lnTo>
                    <a:pt x="93" y="35"/>
                  </a:lnTo>
                  <a:lnTo>
                    <a:pt x="104" y="24"/>
                  </a:lnTo>
                  <a:lnTo>
                    <a:pt x="116" y="12"/>
                  </a:lnTo>
                  <a:lnTo>
                    <a:pt x="116" y="0"/>
                  </a:lnTo>
                  <a:lnTo>
                    <a:pt x="104" y="0"/>
                  </a:lnTo>
                  <a:lnTo>
                    <a:pt x="104" y="12"/>
                  </a:lnTo>
                  <a:lnTo>
                    <a:pt x="93" y="12"/>
                  </a:lnTo>
                  <a:lnTo>
                    <a:pt x="93" y="0"/>
                  </a:lnTo>
                  <a:lnTo>
                    <a:pt x="81" y="0"/>
                  </a:lnTo>
                  <a:lnTo>
                    <a:pt x="69" y="0"/>
                  </a:lnTo>
                  <a:lnTo>
                    <a:pt x="69" y="12"/>
                  </a:lnTo>
                  <a:lnTo>
                    <a:pt x="69" y="24"/>
                  </a:lnTo>
                  <a:lnTo>
                    <a:pt x="58" y="24"/>
                  </a:lnTo>
                  <a:lnTo>
                    <a:pt x="58" y="35"/>
                  </a:lnTo>
                  <a:lnTo>
                    <a:pt x="46" y="47"/>
                  </a:lnTo>
                  <a:lnTo>
                    <a:pt x="46" y="58"/>
                  </a:lnTo>
                  <a:lnTo>
                    <a:pt x="46" y="70"/>
                  </a:lnTo>
                  <a:lnTo>
                    <a:pt x="46" y="81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16" name="Freeform 112"/>
            <p:cNvSpPr>
              <a:spLocks/>
            </p:cNvSpPr>
            <p:nvPr/>
          </p:nvSpPr>
          <p:spPr bwMode="auto">
            <a:xfrm>
              <a:off x="4540" y="1023"/>
              <a:ext cx="35" cy="34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12" y="34"/>
                </a:cxn>
                <a:cxn ang="0">
                  <a:pos x="23" y="23"/>
                </a:cxn>
                <a:cxn ang="0">
                  <a:pos x="35" y="23"/>
                </a:cxn>
                <a:cxn ang="0">
                  <a:pos x="35" y="11"/>
                </a:cxn>
                <a:cxn ang="0">
                  <a:pos x="35" y="0"/>
                </a:cxn>
                <a:cxn ang="0">
                  <a:pos x="23" y="0"/>
                </a:cxn>
                <a:cxn ang="0">
                  <a:pos x="12" y="0"/>
                </a:cxn>
                <a:cxn ang="0">
                  <a:pos x="12" y="11"/>
                </a:cxn>
                <a:cxn ang="0">
                  <a:pos x="0" y="11"/>
                </a:cxn>
              </a:cxnLst>
              <a:rect l="0" t="0" r="r" b="b"/>
              <a:pathLst>
                <a:path w="35" h="34">
                  <a:moveTo>
                    <a:pt x="0" y="11"/>
                  </a:moveTo>
                  <a:lnTo>
                    <a:pt x="0" y="23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3" y="23"/>
                  </a:lnTo>
                  <a:lnTo>
                    <a:pt x="35" y="23"/>
                  </a:lnTo>
                  <a:lnTo>
                    <a:pt x="35" y="11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17" name="Freeform 113"/>
            <p:cNvSpPr>
              <a:spLocks/>
            </p:cNvSpPr>
            <p:nvPr/>
          </p:nvSpPr>
          <p:spPr bwMode="auto">
            <a:xfrm>
              <a:off x="4505" y="1069"/>
              <a:ext cx="23" cy="1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2" y="12"/>
                </a:cxn>
                <a:cxn ang="0">
                  <a:pos x="23" y="12"/>
                </a:cxn>
                <a:cxn ang="0">
                  <a:pos x="23" y="0"/>
                </a:cxn>
                <a:cxn ang="0">
                  <a:pos x="12" y="0"/>
                </a:cxn>
              </a:cxnLst>
              <a:rect l="0" t="0" r="r" b="b"/>
              <a:pathLst>
                <a:path w="23" h="12">
                  <a:moveTo>
                    <a:pt x="12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2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18" name="Freeform 114"/>
            <p:cNvSpPr>
              <a:spLocks/>
            </p:cNvSpPr>
            <p:nvPr/>
          </p:nvSpPr>
          <p:spPr bwMode="auto">
            <a:xfrm>
              <a:off x="4494" y="1081"/>
              <a:ext cx="11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19" name="Freeform 115"/>
            <p:cNvSpPr>
              <a:spLocks/>
            </p:cNvSpPr>
            <p:nvPr/>
          </p:nvSpPr>
          <p:spPr bwMode="auto">
            <a:xfrm>
              <a:off x="4505" y="1092"/>
              <a:ext cx="1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0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20" name="Rectangle 116"/>
            <p:cNvSpPr>
              <a:spLocks noChangeArrowheads="1"/>
            </p:cNvSpPr>
            <p:nvPr/>
          </p:nvSpPr>
          <p:spPr bwMode="auto">
            <a:xfrm>
              <a:off x="4528" y="1046"/>
              <a:ext cx="12" cy="11"/>
            </a:xfrm>
            <a:prstGeom prst="rect">
              <a:avLst/>
            </a:prstGeom>
            <a:solidFill>
              <a:srgbClr val="4CFFFF"/>
            </a:solidFill>
            <a:ln w="3175">
              <a:solidFill>
                <a:srgbClr val="69AAFB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21" name="Freeform 117"/>
            <p:cNvSpPr>
              <a:spLocks/>
            </p:cNvSpPr>
            <p:nvPr/>
          </p:nvSpPr>
          <p:spPr bwMode="auto">
            <a:xfrm>
              <a:off x="4181" y="1023"/>
              <a:ext cx="12" cy="23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0" y="23"/>
                </a:cxn>
                <a:cxn ang="0">
                  <a:pos x="12" y="11"/>
                </a:cxn>
              </a:cxnLst>
              <a:rect l="0" t="0" r="r" b="b"/>
              <a:pathLst>
                <a:path w="12" h="23">
                  <a:moveTo>
                    <a:pt x="12" y="11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3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22" name="Freeform 118"/>
            <p:cNvSpPr>
              <a:spLocks/>
            </p:cNvSpPr>
            <p:nvPr/>
          </p:nvSpPr>
          <p:spPr bwMode="auto">
            <a:xfrm>
              <a:off x="3729" y="1312"/>
              <a:ext cx="24" cy="1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2" y="12"/>
                </a:cxn>
                <a:cxn ang="0">
                  <a:pos x="24" y="12"/>
                </a:cxn>
                <a:cxn ang="0">
                  <a:pos x="24" y="0"/>
                </a:cxn>
                <a:cxn ang="0">
                  <a:pos x="12" y="0"/>
                </a:cxn>
              </a:cxnLst>
              <a:rect l="0" t="0" r="r" b="b"/>
              <a:pathLst>
                <a:path w="24" h="12">
                  <a:moveTo>
                    <a:pt x="12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23" name="Freeform 119"/>
            <p:cNvSpPr>
              <a:spLocks/>
            </p:cNvSpPr>
            <p:nvPr/>
          </p:nvSpPr>
          <p:spPr bwMode="auto">
            <a:xfrm>
              <a:off x="3660" y="1359"/>
              <a:ext cx="1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0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24" name="Freeform 120"/>
            <p:cNvSpPr>
              <a:spLocks/>
            </p:cNvSpPr>
            <p:nvPr/>
          </p:nvSpPr>
          <p:spPr bwMode="auto">
            <a:xfrm>
              <a:off x="4216" y="1081"/>
              <a:ext cx="23" cy="25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11" y="0"/>
                </a:cxn>
                <a:cxn ang="0">
                  <a:pos x="11" y="11"/>
                </a:cxn>
                <a:cxn ang="0">
                  <a:pos x="0" y="11"/>
                </a:cxn>
                <a:cxn ang="0">
                  <a:pos x="0" y="23"/>
                </a:cxn>
                <a:cxn ang="0">
                  <a:pos x="11" y="23"/>
                </a:cxn>
                <a:cxn ang="0">
                  <a:pos x="11" y="11"/>
                </a:cxn>
                <a:cxn ang="0">
                  <a:pos x="23" y="11"/>
                </a:cxn>
                <a:cxn ang="0">
                  <a:pos x="23" y="0"/>
                </a:cxn>
              </a:cxnLst>
              <a:rect l="0" t="0" r="r" b="b"/>
              <a:pathLst>
                <a:path w="23" h="23">
                  <a:moveTo>
                    <a:pt x="23" y="0"/>
                  </a:move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11" y="11"/>
                  </a:lnTo>
                  <a:lnTo>
                    <a:pt x="23" y="1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4CFFFF"/>
            </a:solidFill>
            <a:ln w="3175" cmpd="sng">
              <a:solidFill>
                <a:srgbClr val="69AAFB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04025" name="Rectangle 121"/>
            <p:cNvSpPr>
              <a:spLocks noChangeArrowheads="1"/>
            </p:cNvSpPr>
            <p:nvPr/>
          </p:nvSpPr>
          <p:spPr bwMode="auto">
            <a:xfrm>
              <a:off x="4181" y="1127"/>
              <a:ext cx="12" cy="12"/>
            </a:xfrm>
            <a:prstGeom prst="rect">
              <a:avLst/>
            </a:prstGeom>
            <a:solidFill>
              <a:srgbClr val="4CFFFF"/>
            </a:solidFill>
            <a:ln w="3175">
              <a:solidFill>
                <a:srgbClr val="69AAFB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17412" name="Text Box 123"/>
          <p:cNvSpPr txBox="1">
            <a:spLocks noChangeArrowheads="1"/>
          </p:cNvSpPr>
          <p:nvPr/>
        </p:nvSpPr>
        <p:spPr bwMode="auto">
          <a:xfrm>
            <a:off x="4648200" y="43434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000">
                <a:latin typeface="Osaka" pitchFamily="-112" charset="-128"/>
                <a:ea typeface="Osaka" pitchFamily="-112" charset="-128"/>
                <a:cs typeface="Osaka" pitchFamily="-112" charset="-128"/>
              </a:rPr>
              <a:t>Kyoto Kyoto Pref</a:t>
            </a:r>
          </a:p>
        </p:txBody>
      </p:sp>
      <p:sp>
        <p:nvSpPr>
          <p:cNvPr id="17413" name="Text Box 124"/>
          <p:cNvSpPr txBox="1">
            <a:spLocks noChangeArrowheads="1"/>
          </p:cNvSpPr>
          <p:nvPr/>
        </p:nvSpPr>
        <p:spPr bwMode="auto">
          <a:xfrm>
            <a:off x="6248400" y="3657600"/>
            <a:ext cx="1708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solidFill>
                  <a:srgbClr val="FF0000"/>
                </a:solidFill>
                <a:latin typeface="Osaka" pitchFamily="-112" charset="-128"/>
                <a:ea typeface="Osaka" pitchFamily="-112" charset="-128"/>
                <a:cs typeface="Osaka" pitchFamily="-112" charset="-128"/>
              </a:rPr>
              <a:t>Gumma</a:t>
            </a:r>
            <a:r>
              <a:rPr lang="en-US" altLang="ja-JP" sz="1000">
                <a:latin typeface="Osaka" pitchFamily="-112" charset="-128"/>
                <a:ea typeface="Osaka" pitchFamily="-112" charset="-128"/>
                <a:cs typeface="Osaka" pitchFamily="-112" charset="-128"/>
              </a:rPr>
              <a:t>, Tsukuba, Mihara</a:t>
            </a:r>
          </a:p>
        </p:txBody>
      </p:sp>
      <p:sp>
        <p:nvSpPr>
          <p:cNvPr id="17414" name="Text Box 125"/>
          <p:cNvSpPr txBox="1">
            <a:spLocks noChangeArrowheads="1"/>
          </p:cNvSpPr>
          <p:nvPr/>
        </p:nvSpPr>
        <p:spPr bwMode="auto">
          <a:xfrm>
            <a:off x="3644900" y="4294188"/>
            <a:ext cx="6143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latin typeface="Osaka" pitchFamily="-112" charset="-128"/>
                <a:ea typeface="Osaka" pitchFamily="-112" charset="-128"/>
                <a:cs typeface="Osaka" pitchFamily="-112" charset="-128"/>
              </a:rPr>
              <a:t>Tottori</a:t>
            </a:r>
          </a:p>
        </p:txBody>
      </p:sp>
      <p:sp>
        <p:nvSpPr>
          <p:cNvPr id="17415" name="Text Box 126"/>
          <p:cNvSpPr txBox="1">
            <a:spLocks noChangeArrowheads="1"/>
          </p:cNvSpPr>
          <p:nvPr/>
        </p:nvSpPr>
        <p:spPr bwMode="auto">
          <a:xfrm>
            <a:off x="6516688" y="4022725"/>
            <a:ext cx="1727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solidFill>
                  <a:srgbClr val="FF0000"/>
                </a:solidFill>
                <a:latin typeface="Osaka" pitchFamily="-112" charset="-128"/>
                <a:ea typeface="Osaka" pitchFamily="-112" charset="-128"/>
                <a:cs typeface="Osaka" pitchFamily="-112" charset="-128"/>
              </a:rPr>
              <a:t>Tokyo Met Geriatric Hosp</a:t>
            </a:r>
            <a:endParaRPr lang="en-US" altLang="ja-JP" sz="1000">
              <a:latin typeface="Osaka" pitchFamily="-112" charset="-128"/>
              <a:ea typeface="Osaka" pitchFamily="-112" charset="-128"/>
              <a:cs typeface="Osaka" pitchFamily="-112" charset="-128"/>
            </a:endParaRPr>
          </a:p>
        </p:txBody>
      </p:sp>
      <p:sp>
        <p:nvSpPr>
          <p:cNvPr id="17416" name="Text Box 127"/>
          <p:cNvSpPr txBox="1">
            <a:spLocks noChangeArrowheads="1"/>
          </p:cNvSpPr>
          <p:nvPr/>
        </p:nvSpPr>
        <p:spPr bwMode="auto">
          <a:xfrm>
            <a:off x="4914900" y="3806825"/>
            <a:ext cx="800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solidFill>
                  <a:srgbClr val="FF0000"/>
                </a:solidFill>
                <a:latin typeface="Osaka" pitchFamily="-112" charset="-128"/>
                <a:ea typeface="Osaka" pitchFamily="-112" charset="-128"/>
                <a:cs typeface="Osaka" pitchFamily="-112" charset="-128"/>
              </a:rPr>
              <a:t>Kanazawa</a:t>
            </a:r>
            <a:endParaRPr lang="en-US" altLang="ja-JP" sz="1000">
              <a:latin typeface="Osaka" pitchFamily="-112" charset="-128"/>
              <a:ea typeface="Osaka" pitchFamily="-112" charset="-128"/>
              <a:cs typeface="Osaka" pitchFamily="-112" charset="-128"/>
            </a:endParaRPr>
          </a:p>
        </p:txBody>
      </p:sp>
      <p:sp>
        <p:nvSpPr>
          <p:cNvPr id="17417" name="Text Box 128"/>
          <p:cNvSpPr txBox="1">
            <a:spLocks noChangeArrowheads="1"/>
          </p:cNvSpPr>
          <p:nvPr/>
        </p:nvSpPr>
        <p:spPr bwMode="auto">
          <a:xfrm>
            <a:off x="5410200" y="4495800"/>
            <a:ext cx="32289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solidFill>
                  <a:srgbClr val="FF00FF"/>
                </a:solidFill>
                <a:latin typeface="Osaka" pitchFamily="-112" charset="-128"/>
                <a:ea typeface="Osaka" pitchFamily="-112" charset="-128"/>
                <a:cs typeface="Osaka" pitchFamily="-112" charset="-128"/>
              </a:rPr>
              <a:t>Natl Longev.</a:t>
            </a:r>
            <a:r>
              <a:rPr lang="en-US" altLang="ja-JP" sz="1000">
                <a:solidFill>
                  <a:srgbClr val="FF0000"/>
                </a:solidFill>
                <a:latin typeface="Osaka" pitchFamily="-112" charset="-128"/>
                <a:ea typeface="Osaka" pitchFamily="-112" charset="-128"/>
                <a:cs typeface="Osaka" pitchFamily="-112" charset="-128"/>
              </a:rPr>
              <a:t>, Hamamatsu</a:t>
            </a:r>
            <a:r>
              <a:rPr lang="en-US" altLang="ja-JP" sz="1000">
                <a:solidFill>
                  <a:srgbClr val="15153F"/>
                </a:solidFill>
                <a:latin typeface="Osaka" pitchFamily="-112" charset="-128"/>
                <a:ea typeface="Osaka" pitchFamily="-112" charset="-128"/>
                <a:cs typeface="Osaka" pitchFamily="-112" charset="-128"/>
              </a:rPr>
              <a:t>, Kurihama, Yokohama</a:t>
            </a:r>
          </a:p>
        </p:txBody>
      </p:sp>
      <p:sp>
        <p:nvSpPr>
          <p:cNvPr id="17418" name="Text Box 129"/>
          <p:cNvSpPr txBox="1">
            <a:spLocks noChangeArrowheads="1"/>
          </p:cNvSpPr>
          <p:nvPr/>
        </p:nvSpPr>
        <p:spPr bwMode="auto">
          <a:xfrm>
            <a:off x="5943600" y="2209800"/>
            <a:ext cx="251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latin typeface="Osaka" pitchFamily="-112" charset="-128"/>
                <a:ea typeface="Osaka" pitchFamily="-112" charset="-128"/>
                <a:cs typeface="Osaka" pitchFamily="-112" charset="-128"/>
              </a:rPr>
              <a:t>Hirosaki</a:t>
            </a:r>
          </a:p>
        </p:txBody>
      </p:sp>
      <p:sp>
        <p:nvSpPr>
          <p:cNvPr id="17419" name="Text Box 130"/>
          <p:cNvSpPr txBox="1">
            <a:spLocks noChangeArrowheads="1"/>
          </p:cNvSpPr>
          <p:nvPr/>
        </p:nvSpPr>
        <p:spPr bwMode="auto">
          <a:xfrm>
            <a:off x="5105400" y="46482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solidFill>
                  <a:srgbClr val="FF0000"/>
                </a:solidFill>
                <a:latin typeface="Osaka" pitchFamily="-112" charset="-128"/>
                <a:ea typeface="Osaka" pitchFamily="-112" charset="-128"/>
                <a:cs typeface="Osaka" pitchFamily="-112" charset="-128"/>
              </a:rPr>
              <a:t>Osaka City</a:t>
            </a:r>
          </a:p>
          <a:p>
            <a:r>
              <a:rPr lang="en-US" altLang="ja-JP" sz="1000">
                <a:latin typeface="Osaka" pitchFamily="-112" charset="-128"/>
                <a:ea typeface="Osaka" pitchFamily="-112" charset="-128"/>
                <a:cs typeface="Osaka" pitchFamily="-112" charset="-128"/>
              </a:rPr>
              <a:t>Osaka, Nara</a:t>
            </a:r>
            <a:r>
              <a:rPr lang="ja-JP" altLang="en-US" sz="1000">
                <a:solidFill>
                  <a:srgbClr val="FF0000"/>
                </a:solidFill>
                <a:latin typeface="Osaka" pitchFamily="-112" charset="-128"/>
                <a:ea typeface="Osaka" pitchFamily="-112" charset="-128"/>
                <a:cs typeface="Osaka" pitchFamily="-112" charset="-128"/>
              </a:rPr>
              <a:t>　　</a:t>
            </a:r>
          </a:p>
        </p:txBody>
      </p:sp>
      <p:sp>
        <p:nvSpPr>
          <p:cNvPr id="17420" name="Text Box 131"/>
          <p:cNvSpPr txBox="1">
            <a:spLocks noChangeArrowheads="1"/>
          </p:cNvSpPr>
          <p:nvPr/>
        </p:nvSpPr>
        <p:spPr bwMode="auto">
          <a:xfrm>
            <a:off x="6629400" y="25146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latin typeface="Osaka" pitchFamily="-112" charset="-128"/>
                <a:ea typeface="Osaka" pitchFamily="-112" charset="-128"/>
                <a:cs typeface="Osaka" pitchFamily="-112" charset="-128"/>
              </a:rPr>
              <a:t>Iwate</a:t>
            </a:r>
          </a:p>
        </p:txBody>
      </p:sp>
      <p:sp>
        <p:nvSpPr>
          <p:cNvPr id="17421" name="Text Box 132"/>
          <p:cNvSpPr txBox="1">
            <a:spLocks noChangeArrowheads="1"/>
          </p:cNvSpPr>
          <p:nvPr/>
        </p:nvSpPr>
        <p:spPr bwMode="auto">
          <a:xfrm>
            <a:off x="5943600" y="4191000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latin typeface="Osaka" pitchFamily="-112" charset="-128"/>
              </a:rPr>
              <a:t>Tokyo Med col, Nippon Med, Juntendo,</a:t>
            </a:r>
            <a:r>
              <a:rPr lang="en-US" altLang="ja-JP" sz="1000">
                <a:solidFill>
                  <a:schemeClr val="accent2"/>
                </a:solidFill>
                <a:latin typeface="Osaka" pitchFamily="-112" charset="-128"/>
              </a:rPr>
              <a:t> </a:t>
            </a:r>
            <a:r>
              <a:rPr lang="en-US" altLang="ja-JP" sz="1000">
                <a:latin typeface="Osaka" pitchFamily="-112" charset="-128"/>
              </a:rPr>
              <a:t>TMDU,</a:t>
            </a:r>
            <a:r>
              <a:rPr lang="en-US" altLang="ja-JP" sz="1000">
                <a:solidFill>
                  <a:srgbClr val="FF0000"/>
                </a:solidFill>
                <a:latin typeface="Osaka" pitchFamily="-112" charset="-128"/>
              </a:rPr>
              <a:t> Tokyo</a:t>
            </a:r>
            <a:endParaRPr lang="en-US" altLang="ja-JP" sz="1000">
              <a:solidFill>
                <a:schemeClr val="accent2"/>
              </a:solidFill>
              <a:latin typeface="Osaka" pitchFamily="-112" charset="-128"/>
            </a:endParaRPr>
          </a:p>
        </p:txBody>
      </p:sp>
      <p:sp>
        <p:nvSpPr>
          <p:cNvPr id="17422" name="Text Box 133"/>
          <p:cNvSpPr txBox="1">
            <a:spLocks noChangeArrowheads="1"/>
          </p:cNvSpPr>
          <p:nvPr/>
        </p:nvSpPr>
        <p:spPr bwMode="auto">
          <a:xfrm>
            <a:off x="2801959" y="5064866"/>
            <a:ext cx="1981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000" dirty="0">
                <a:latin typeface="Osaka" pitchFamily="-112" charset="-128"/>
              </a:rPr>
              <a:t>Fukuoka</a:t>
            </a:r>
          </a:p>
          <a:p>
            <a:pPr algn="ctr"/>
            <a:r>
              <a:rPr lang="en-US" altLang="ja-JP" sz="1000" dirty="0">
                <a:latin typeface="Osaka" pitchFamily="-112" charset="-128"/>
              </a:rPr>
              <a:t>Kumamoto</a:t>
            </a:r>
          </a:p>
        </p:txBody>
      </p:sp>
      <p:sp>
        <p:nvSpPr>
          <p:cNvPr id="17423" name="Text Box 134"/>
          <p:cNvSpPr txBox="1">
            <a:spLocks noChangeArrowheads="1"/>
          </p:cNvSpPr>
          <p:nvPr/>
        </p:nvSpPr>
        <p:spPr bwMode="auto">
          <a:xfrm>
            <a:off x="5791200" y="3870325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latin typeface="Osaka" pitchFamily="-112" charset="-128"/>
              </a:rPr>
              <a:t>Shinshu</a:t>
            </a:r>
            <a:r>
              <a:rPr lang="en-US" altLang="ja-JP" sz="1000">
                <a:solidFill>
                  <a:schemeClr val="accent2"/>
                </a:solidFill>
                <a:latin typeface="Osaka" pitchFamily="-112" charset="-128"/>
              </a:rPr>
              <a:t> </a:t>
            </a:r>
            <a:r>
              <a:rPr lang="en-US" altLang="ja-JP" sz="1000">
                <a:solidFill>
                  <a:srgbClr val="15153F"/>
                </a:solidFill>
                <a:latin typeface="Osaka" pitchFamily="-112" charset="-128"/>
              </a:rPr>
              <a:t>NCNP</a:t>
            </a:r>
            <a:r>
              <a:rPr lang="en-US" altLang="ja-JP" sz="1000">
                <a:latin typeface="Osaka" pitchFamily="-112" charset="-128"/>
              </a:rPr>
              <a:t> </a:t>
            </a:r>
            <a:r>
              <a:rPr lang="en-US" altLang="ja-JP" sz="1000">
                <a:solidFill>
                  <a:srgbClr val="FF0000"/>
                </a:solidFill>
                <a:latin typeface="Osaka" pitchFamily="-112" charset="-128"/>
              </a:rPr>
              <a:t>Saitama</a:t>
            </a:r>
            <a:r>
              <a:rPr lang="en-US" altLang="ja-JP" sz="1000">
                <a:latin typeface="Osaka" pitchFamily="-112" charset="-128"/>
              </a:rPr>
              <a:t> </a:t>
            </a:r>
          </a:p>
          <a:p>
            <a:r>
              <a:rPr lang="en-US" altLang="ja-JP" sz="1000">
                <a:latin typeface="Osaka" pitchFamily="-112" charset="-128"/>
              </a:rPr>
              <a:t>         Kyorin    </a:t>
            </a:r>
          </a:p>
        </p:txBody>
      </p:sp>
      <p:sp>
        <p:nvSpPr>
          <p:cNvPr id="17424" name="Text Box 135"/>
          <p:cNvSpPr txBox="1">
            <a:spLocks noChangeArrowheads="1"/>
          </p:cNvSpPr>
          <p:nvPr/>
        </p:nvSpPr>
        <p:spPr bwMode="auto">
          <a:xfrm>
            <a:off x="6400800" y="1143000"/>
            <a:ext cx="1371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latin typeface="Osaka" pitchFamily="-112" charset="-128"/>
              </a:rPr>
              <a:t>Sapporo</a:t>
            </a:r>
          </a:p>
        </p:txBody>
      </p:sp>
      <p:sp>
        <p:nvSpPr>
          <p:cNvPr id="17425" name="Text Box 136"/>
          <p:cNvSpPr txBox="1">
            <a:spLocks noChangeArrowheads="1"/>
          </p:cNvSpPr>
          <p:nvPr/>
        </p:nvSpPr>
        <p:spPr bwMode="auto">
          <a:xfrm>
            <a:off x="4419600" y="4648200"/>
            <a:ext cx="114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000">
                <a:solidFill>
                  <a:srgbClr val="FF0000"/>
                </a:solidFill>
                <a:latin typeface="Osaka" pitchFamily="-112" charset="-128"/>
                <a:ea typeface="Osaka" pitchFamily="-112" charset="-128"/>
                <a:cs typeface="Osaka" pitchFamily="-112" charset="-128"/>
              </a:rPr>
              <a:t>Kobe,</a:t>
            </a:r>
            <a:endParaRPr lang="en-US" altLang="ja-JP" sz="1000">
              <a:latin typeface="Osaka" pitchFamily="-112" charset="-128"/>
              <a:ea typeface="Osaka" pitchFamily="-112" charset="-128"/>
              <a:cs typeface="Osaka" pitchFamily="-112" charset="-128"/>
            </a:endParaRPr>
          </a:p>
        </p:txBody>
      </p:sp>
      <p:sp>
        <p:nvSpPr>
          <p:cNvPr id="17426" name="Text Box 137"/>
          <p:cNvSpPr txBox="1">
            <a:spLocks noChangeArrowheads="1"/>
          </p:cNvSpPr>
          <p:nvPr/>
        </p:nvSpPr>
        <p:spPr bwMode="auto">
          <a:xfrm>
            <a:off x="3886200" y="4724400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latin typeface="Osaka" pitchFamily="-112" charset="-128"/>
                <a:ea typeface="Osaka" pitchFamily="-112" charset="-128"/>
                <a:cs typeface="Osaka" pitchFamily="-112" charset="-128"/>
              </a:rPr>
              <a:t>Okayama</a:t>
            </a:r>
          </a:p>
        </p:txBody>
      </p:sp>
      <p:sp>
        <p:nvSpPr>
          <p:cNvPr id="17427" name="Text Box 138"/>
          <p:cNvSpPr txBox="1">
            <a:spLocks noChangeArrowheads="1"/>
          </p:cNvSpPr>
          <p:nvPr/>
        </p:nvSpPr>
        <p:spPr bwMode="auto">
          <a:xfrm>
            <a:off x="5715000" y="2514600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sz="1000">
                <a:latin typeface="Osaka" pitchFamily="-112" charset="-128"/>
                <a:ea typeface="Osaka" pitchFamily="-112" charset="-128"/>
                <a:cs typeface="Osaka" pitchFamily="-112" charset="-128"/>
              </a:rPr>
              <a:t>　</a:t>
            </a:r>
            <a:r>
              <a:rPr lang="en-US" altLang="ja-JP" sz="1000">
                <a:latin typeface="Osaka" pitchFamily="-112" charset="-128"/>
                <a:ea typeface="Osaka" pitchFamily="-112" charset="-128"/>
                <a:cs typeface="Osaka" pitchFamily="-112" charset="-128"/>
              </a:rPr>
              <a:t>Akita</a:t>
            </a:r>
          </a:p>
        </p:txBody>
      </p:sp>
      <p:sp>
        <p:nvSpPr>
          <p:cNvPr id="17428" name="Text Box 139"/>
          <p:cNvSpPr txBox="1">
            <a:spLocks noChangeArrowheads="1"/>
          </p:cNvSpPr>
          <p:nvPr/>
        </p:nvSpPr>
        <p:spPr bwMode="auto">
          <a:xfrm>
            <a:off x="4044078" y="5004754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sz="1000">
                <a:solidFill>
                  <a:srgbClr val="15153F"/>
                </a:solidFill>
                <a:latin typeface="Osaka" pitchFamily="-112" charset="-128"/>
                <a:ea typeface="Osaka" pitchFamily="-112" charset="-128"/>
                <a:cs typeface="Osaka" pitchFamily="-112" charset="-128"/>
              </a:rPr>
              <a:t>　</a:t>
            </a:r>
            <a:r>
              <a:rPr lang="en-US" altLang="ja-JP" sz="1000">
                <a:solidFill>
                  <a:srgbClr val="FF0000"/>
                </a:solidFill>
                <a:latin typeface="Osaka" pitchFamily="-112" charset="-128"/>
                <a:ea typeface="Osaka" pitchFamily="-112" charset="-128"/>
                <a:cs typeface="Osaka" pitchFamily="-112" charset="-128"/>
              </a:rPr>
              <a:t>Kagawa</a:t>
            </a:r>
          </a:p>
        </p:txBody>
      </p:sp>
      <p:sp>
        <p:nvSpPr>
          <p:cNvPr id="17429" name="Text Box 140"/>
          <p:cNvSpPr txBox="1">
            <a:spLocks noChangeArrowheads="1"/>
          </p:cNvSpPr>
          <p:nvPr/>
        </p:nvSpPr>
        <p:spPr bwMode="auto">
          <a:xfrm>
            <a:off x="7696200" y="4191000"/>
            <a:ext cx="1752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solidFill>
                  <a:srgbClr val="FF0000"/>
                </a:solidFill>
                <a:latin typeface="Osaka" pitchFamily="-112" charset="-128"/>
                <a:ea typeface="Osaka" pitchFamily="-112" charset="-128"/>
                <a:cs typeface="Osaka" pitchFamily="-112" charset="-128"/>
              </a:rPr>
              <a:t>Asahi/Chiba-higashi</a:t>
            </a:r>
          </a:p>
        </p:txBody>
      </p:sp>
      <p:sp>
        <p:nvSpPr>
          <p:cNvPr id="17430" name="Text Box 141"/>
          <p:cNvSpPr txBox="1">
            <a:spLocks noChangeArrowheads="1"/>
          </p:cNvSpPr>
          <p:nvPr/>
        </p:nvSpPr>
        <p:spPr bwMode="auto">
          <a:xfrm>
            <a:off x="5867400" y="3184525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latin typeface="Osaka" pitchFamily="-112" charset="-128"/>
                <a:ea typeface="Osaka" pitchFamily="-112" charset="-128"/>
                <a:cs typeface="Osaka" pitchFamily="-112" charset="-128"/>
              </a:rPr>
              <a:t>Niigata</a:t>
            </a:r>
          </a:p>
        </p:txBody>
      </p:sp>
      <p:sp>
        <p:nvSpPr>
          <p:cNvPr id="17431" name="Rectangle 142"/>
          <p:cNvSpPr>
            <a:spLocks noChangeArrowheads="1"/>
          </p:cNvSpPr>
          <p:nvPr/>
        </p:nvSpPr>
        <p:spPr bwMode="auto">
          <a:xfrm>
            <a:off x="133342" y="108200"/>
            <a:ext cx="657177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3600" b="1" dirty="0">
                <a:solidFill>
                  <a:schemeClr val="accent2"/>
                </a:solidFill>
              </a:rPr>
              <a:t>Japanese ADNI</a:t>
            </a:r>
          </a:p>
          <a:p>
            <a:r>
              <a:rPr lang="en-US" altLang="ja-JP" sz="2000" dirty="0">
                <a:latin typeface="Arial" charset="0"/>
                <a:cs typeface="Arial" charset="0"/>
              </a:rPr>
              <a:t>a longitudinal observational study for imaging/fluid biomarkers that predict/surrogate clinical progression</a:t>
            </a:r>
          </a:p>
          <a:p>
            <a:r>
              <a:rPr lang="en-US" altLang="ja-JP" sz="2000" dirty="0">
                <a:latin typeface="Arial" charset="0"/>
                <a:cs typeface="Arial" charset="0"/>
              </a:rPr>
              <a:t>Using an identical protocol to US ADNI; focusing on MCI</a:t>
            </a:r>
          </a:p>
          <a:p>
            <a:endParaRPr lang="en-US" altLang="ja-JP" dirty="0"/>
          </a:p>
        </p:txBody>
      </p:sp>
      <p:sp>
        <p:nvSpPr>
          <p:cNvPr id="17433" name="Text Box 144"/>
          <p:cNvSpPr txBox="1">
            <a:spLocks noChangeArrowheads="1"/>
          </p:cNvSpPr>
          <p:nvPr/>
        </p:nvSpPr>
        <p:spPr bwMode="auto">
          <a:xfrm>
            <a:off x="228600" y="1772816"/>
            <a:ext cx="258275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altLang="ja-JP" sz="1800" dirty="0"/>
              <a:t>7-year study </a:t>
            </a:r>
            <a:r>
              <a:rPr lang="en-US" altLang="ja-JP" sz="1400" dirty="0"/>
              <a:t>(since 2007)</a:t>
            </a:r>
          </a:p>
          <a:p>
            <a:pPr>
              <a:buFontTx/>
              <a:buChar char="•"/>
            </a:pPr>
            <a:r>
              <a:rPr lang="en-US" altLang="ja-JP" sz="1800" dirty="0"/>
              <a:t>38 clinical sites</a:t>
            </a:r>
          </a:p>
          <a:p>
            <a:pPr>
              <a:buFontTx/>
              <a:buChar char="•"/>
            </a:pPr>
            <a:r>
              <a:rPr lang="en-US" altLang="ja-JP" sz="1800" dirty="0"/>
              <a:t>600 subjects</a:t>
            </a:r>
          </a:p>
          <a:p>
            <a:r>
              <a:rPr lang="en-US" altLang="ja-JP" dirty="0"/>
              <a:t> </a:t>
            </a:r>
            <a:r>
              <a:rPr lang="en-US" altLang="ja-JP" sz="1800" dirty="0"/>
              <a:t>(537 enrolled)</a:t>
            </a:r>
          </a:p>
        </p:txBody>
      </p:sp>
      <p:graphicFrame>
        <p:nvGraphicFramePr>
          <p:cNvPr id="1404049" name="Group 145"/>
          <p:cNvGraphicFramePr>
            <a:graphicFrameLocks noGrp="1"/>
          </p:cNvGraphicFramePr>
          <p:nvPr>
            <p:extLst/>
          </p:nvPr>
        </p:nvGraphicFramePr>
        <p:xfrm>
          <a:off x="2819400" y="2082809"/>
          <a:ext cx="2667000" cy="1346200"/>
        </p:xfrm>
        <a:graphic>
          <a:graphicData uri="http://schemas.openxmlformats.org/drawingml/2006/table">
            <a:tbl>
              <a:tblPr/>
              <a:tblGrid>
                <a:gridCol w="104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Wingdings" pitchFamily="-112" charset="2"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itchFamily="-112" charset="0"/>
                          <a:ea typeface="ＭＳ ゴシック" pitchFamily="-112" charset="-128"/>
                          <a:cs typeface="ＭＳ ゴシック" pitchFamily="-112" charset="-128"/>
                        </a:rPr>
                        <a:t>subjects</a:t>
                      </a:r>
                    </a:p>
                  </a:txBody>
                  <a:tcPr marL="81280" marR="812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Wingdings" pitchFamily="-112" charset="2"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itchFamily="-112" charset="0"/>
                          <a:ea typeface="ＭＳ ゴシック" pitchFamily="-112" charset="-128"/>
                          <a:cs typeface="ＭＳ ゴシック" pitchFamily="-112" charset="-128"/>
                        </a:rPr>
                        <a:t>  N</a:t>
                      </a: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Wingdings" pitchFamily="-112" charset="2"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itchFamily="-112" charset="0"/>
                          <a:ea typeface="ＭＳ ゴシック" pitchFamily="-112" charset="-128"/>
                          <a:cs typeface="ＭＳ ゴシック" pitchFamily="-112" charset="-128"/>
                        </a:rPr>
                        <a:t>follow up</a:t>
                      </a: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Wingdings" pitchFamily="-112" charset="2"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itchFamily="-112" charset="0"/>
                          <a:ea typeface="ＭＳ ゴシック" pitchFamily="-112" charset="-128"/>
                          <a:cs typeface="ＭＳ ゴシック" pitchFamily="-112" charset="-128"/>
                        </a:rPr>
                        <a:t>early AD</a:t>
                      </a:r>
                    </a:p>
                  </a:txBody>
                  <a:tcPr marL="81280" marR="812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Wingdings" pitchFamily="-112" charset="2"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itchFamily="-112" charset="0"/>
                          <a:ea typeface="ＭＳ ゴシック" pitchFamily="-112" charset="-128"/>
                          <a:cs typeface="ＭＳ ゴシック" pitchFamily="-112" charset="-128"/>
                        </a:rPr>
                        <a:t>150</a:t>
                      </a: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Wingdings" pitchFamily="-112" charset="2"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itchFamily="-112" charset="0"/>
                          <a:ea typeface="ＭＳ ゴシック" pitchFamily="-112" charset="-128"/>
                          <a:cs typeface="ＭＳ ゴシック" pitchFamily="-112" charset="-128"/>
                        </a:rPr>
                        <a:t> 2 yr</a:t>
                      </a: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Wingdings" pitchFamily="-112" charset="2"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itchFamily="-112" charset="0"/>
                          <a:ea typeface="ＭＳ ゴシック" pitchFamily="-112" charset="-128"/>
                          <a:cs typeface="ＭＳ ゴシック" pitchFamily="-112" charset="-128"/>
                        </a:rPr>
                        <a:t>MCI</a:t>
                      </a:r>
                    </a:p>
                  </a:txBody>
                  <a:tcPr marL="81280" marR="812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Wingdings" pitchFamily="-112" charset="2"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itchFamily="-112" charset="0"/>
                          <a:ea typeface="ＭＳ ゴシック" pitchFamily="-112" charset="-128"/>
                          <a:cs typeface="ＭＳ ゴシック" pitchFamily="-112" charset="-128"/>
                        </a:rPr>
                        <a:t>300</a:t>
                      </a: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Wingdings" pitchFamily="-112" charset="2"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itchFamily="-112" charset="0"/>
                          <a:ea typeface="ＭＳ ゴシック" pitchFamily="-112" charset="-128"/>
                          <a:cs typeface="ＭＳ ゴシック" pitchFamily="-112" charset="-128"/>
                        </a:rPr>
                        <a:t> 3 yr</a:t>
                      </a: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Wingdings" pitchFamily="-112" charset="2"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itchFamily="-112" charset="0"/>
                          <a:ea typeface="ＭＳ ゴシック" pitchFamily="-112" charset="-128"/>
                          <a:cs typeface="ＭＳ ゴシック" pitchFamily="-112" charset="-128"/>
                        </a:rPr>
                        <a:t>NC</a:t>
                      </a:r>
                    </a:p>
                  </a:txBody>
                  <a:tcPr marL="81280" marR="812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Wingdings" pitchFamily="-112" charset="2"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itchFamily="-112" charset="0"/>
                          <a:ea typeface="ＭＳ ゴシック" pitchFamily="-112" charset="-128"/>
                          <a:cs typeface="ＭＳ ゴシック" pitchFamily="-112" charset="-128"/>
                        </a:rPr>
                        <a:t>150</a:t>
                      </a: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Wingdings" pitchFamily="-112" charset="2"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itchFamily="-112" charset="0"/>
                          <a:ea typeface="ＭＳ ゴシック" pitchFamily="-112" charset="-128"/>
                          <a:cs typeface="ＭＳ ゴシック" pitchFamily="-112" charset="-128"/>
                        </a:rPr>
                        <a:t> 3 yr</a:t>
                      </a:r>
                    </a:p>
                  </a:txBody>
                  <a:tcPr marL="81280" marR="812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04071" name="Line 167"/>
          <p:cNvSpPr>
            <a:spLocks noChangeShapeType="1"/>
          </p:cNvSpPr>
          <p:nvPr/>
        </p:nvSpPr>
        <p:spPr bwMode="auto">
          <a:xfrm flipV="1">
            <a:off x="1752600" y="2057409"/>
            <a:ext cx="1066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04072" name="Line 168"/>
          <p:cNvSpPr>
            <a:spLocks noChangeShapeType="1"/>
          </p:cNvSpPr>
          <p:nvPr/>
        </p:nvSpPr>
        <p:spPr bwMode="auto">
          <a:xfrm>
            <a:off x="1752600" y="2607743"/>
            <a:ext cx="1066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58" name="Text Box 131"/>
          <p:cNvSpPr txBox="1">
            <a:spLocks noChangeArrowheads="1"/>
          </p:cNvSpPr>
          <p:nvPr/>
        </p:nvSpPr>
        <p:spPr bwMode="auto">
          <a:xfrm>
            <a:off x="6629400" y="29718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solidFill>
                  <a:srgbClr val="FF00FF"/>
                </a:solidFill>
                <a:latin typeface="Osaka" pitchFamily="-112" charset="-128"/>
                <a:ea typeface="Osaka" pitchFamily="-112" charset="-128"/>
                <a:cs typeface="Osaka" pitchFamily="-112" charset="-128"/>
              </a:rPr>
              <a:t>Tohoku</a:t>
            </a:r>
          </a:p>
        </p:txBody>
      </p:sp>
      <p:sp>
        <p:nvSpPr>
          <p:cNvPr id="148" name="正方形/長方形 147"/>
          <p:cNvSpPr/>
          <p:nvPr/>
        </p:nvSpPr>
        <p:spPr>
          <a:xfrm>
            <a:off x="228600" y="2941012"/>
            <a:ext cx="4775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ja-JP" sz="1800" dirty="0"/>
              <a:t>1.5T MRI </a:t>
            </a:r>
          </a:p>
          <a:p>
            <a:r>
              <a:rPr lang="en-US" altLang="ja-JP" sz="1400" dirty="0"/>
              <a:t>(3D MPRAGE, ADNI phantom)</a:t>
            </a:r>
          </a:p>
          <a:p>
            <a:pPr>
              <a:buFontTx/>
              <a:buChar char="•"/>
            </a:pPr>
            <a:r>
              <a:rPr lang="en-US" altLang="ja-JP" sz="1800" dirty="0"/>
              <a:t>PET</a:t>
            </a:r>
          </a:p>
          <a:p>
            <a:r>
              <a:rPr lang="en-US" altLang="ja-JP" sz="1800" dirty="0"/>
              <a:t>  ---FDG 63%</a:t>
            </a:r>
          </a:p>
          <a:p>
            <a:r>
              <a:rPr lang="en-US" altLang="ja-JP" sz="1800" dirty="0"/>
              <a:t>  ---amyloid </a:t>
            </a:r>
            <a:r>
              <a:rPr lang="en-US" altLang="ja-JP" sz="1800" dirty="0" err="1"/>
              <a:t>PiB</a:t>
            </a:r>
            <a:r>
              <a:rPr lang="en-US" altLang="ja-JP" sz="1800" dirty="0"/>
              <a:t> 35% </a:t>
            </a:r>
            <a:r>
              <a:rPr lang="en-US" altLang="ja-JP" sz="1400" dirty="0">
                <a:solidFill>
                  <a:srgbClr val="FF0000"/>
                </a:solidFill>
              </a:rPr>
              <a:t>(</a:t>
            </a:r>
            <a:r>
              <a:rPr lang="en-US" altLang="ja-JP" sz="1400" dirty="0" err="1">
                <a:solidFill>
                  <a:srgbClr val="FF0000"/>
                </a:solidFill>
              </a:rPr>
              <a:t>PiB</a:t>
            </a:r>
            <a:r>
              <a:rPr lang="en-US" altLang="ja-JP" sz="1400" dirty="0">
                <a:solidFill>
                  <a:srgbClr val="FF0000"/>
                </a:solidFill>
              </a:rPr>
              <a:t> 16 sites,</a:t>
            </a:r>
            <a:r>
              <a:rPr lang="en-US" altLang="ja-JP" sz="1400" dirty="0">
                <a:solidFill>
                  <a:srgbClr val="FF00FF"/>
                </a:solidFill>
              </a:rPr>
              <a:t> BF227 2 sites</a:t>
            </a:r>
            <a:r>
              <a:rPr lang="en-US" altLang="ja-JP" sz="1400" dirty="0">
                <a:solidFill>
                  <a:srgbClr val="FF0000"/>
                </a:solidFill>
              </a:rPr>
              <a:t>)</a:t>
            </a:r>
          </a:p>
          <a:p>
            <a:pPr>
              <a:buFontTx/>
              <a:buChar char="•"/>
            </a:pPr>
            <a:r>
              <a:rPr lang="en-US" altLang="ja-JP" sz="1800" dirty="0"/>
              <a:t>Blood + </a:t>
            </a:r>
            <a:r>
              <a:rPr lang="en-US" altLang="ja-JP" sz="1800" dirty="0" err="1"/>
              <a:t>apoE</a:t>
            </a:r>
            <a:r>
              <a:rPr lang="en-US" altLang="ja-JP" sz="1800" dirty="0"/>
              <a:t> (100%)</a:t>
            </a:r>
          </a:p>
          <a:p>
            <a:pPr>
              <a:buFontTx/>
              <a:buChar char="•"/>
            </a:pPr>
            <a:r>
              <a:rPr lang="en-US" altLang="ja-JP" sz="1800" dirty="0"/>
              <a:t>CSF 37%</a:t>
            </a:r>
          </a:p>
          <a:p>
            <a:pPr>
              <a:buFontTx/>
              <a:buChar char="•"/>
            </a:pPr>
            <a:r>
              <a:rPr lang="en-US" altLang="ja-JP" sz="1800" dirty="0"/>
              <a:t>Clinical </a:t>
            </a:r>
            <a:r>
              <a:rPr lang="en-US" altLang="ja-JP" sz="1200" dirty="0"/>
              <a:t>(Japanese translated Uniform Data Set)</a:t>
            </a:r>
          </a:p>
        </p:txBody>
      </p:sp>
      <p:sp>
        <p:nvSpPr>
          <p:cNvPr id="150" name="Text Box 14"/>
          <p:cNvSpPr txBox="1">
            <a:spLocks noChangeArrowheads="1"/>
          </p:cNvSpPr>
          <p:nvPr/>
        </p:nvSpPr>
        <p:spPr bwMode="auto">
          <a:xfrm>
            <a:off x="6350496" y="4723688"/>
            <a:ext cx="2691407" cy="17851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</a:rPr>
              <a:t>Japanese-</a:t>
            </a:r>
            <a:r>
              <a:rPr lang="en-US" altLang="ja-JP" sz="1600" b="1" dirty="0" err="1">
                <a:solidFill>
                  <a:srgbClr val="000000"/>
                </a:solidFill>
              </a:rPr>
              <a:t>pharma</a:t>
            </a:r>
            <a:r>
              <a:rPr lang="en-US" altLang="ja-JP" sz="1600" b="1" dirty="0">
                <a:solidFill>
                  <a:srgbClr val="000000"/>
                </a:solidFill>
              </a:rPr>
              <a:t> Industry Scientific Advisory Board </a:t>
            </a:r>
            <a:r>
              <a:rPr lang="en-US" altLang="ja-JP" sz="1200" dirty="0">
                <a:solidFill>
                  <a:srgbClr val="000000"/>
                </a:solidFill>
              </a:rPr>
              <a:t>(11)</a:t>
            </a:r>
            <a:endParaRPr lang="en-US" altLang="ja-JP" sz="1600" dirty="0">
              <a:solidFill>
                <a:srgbClr val="000000"/>
              </a:solidFill>
            </a:endParaRPr>
          </a:p>
          <a:p>
            <a:r>
              <a:rPr lang="en-US" altLang="ja-JP" sz="1200" dirty="0" err="1"/>
              <a:t>Astellas</a:t>
            </a:r>
            <a:r>
              <a:rPr lang="en-US" altLang="ja-JP" sz="1200" dirty="0"/>
              <a:t>, Eisai, Daiichi Sankyo</a:t>
            </a:r>
          </a:p>
          <a:p>
            <a:r>
              <a:rPr lang="en-US" altLang="ja-JP" sz="1200" dirty="0"/>
              <a:t>Dainippon-Sumitomo, Shionogi Takeda, Tanabe-Mitsubishi</a:t>
            </a:r>
          </a:p>
          <a:p>
            <a:r>
              <a:rPr lang="en-US" altLang="ja-JP" sz="1200" dirty="0"/>
              <a:t>Eli-Lilly, Merck-Banyu, BMS, Pfizer</a:t>
            </a:r>
          </a:p>
          <a:p>
            <a:r>
              <a:rPr lang="en-US" altLang="ja-JP" sz="1200" dirty="0"/>
              <a:t>Chugai, Novartis (J-ADNI2)</a:t>
            </a:r>
            <a:r>
              <a:rPr lang="en-US" altLang="ja-JP" sz="1400" dirty="0"/>
              <a:t> </a:t>
            </a:r>
          </a:p>
        </p:txBody>
      </p:sp>
      <p:sp>
        <p:nvSpPr>
          <p:cNvPr id="151" name="Text Box 16"/>
          <p:cNvSpPr txBox="1">
            <a:spLocks noChangeArrowheads="1"/>
          </p:cNvSpPr>
          <p:nvPr/>
        </p:nvSpPr>
        <p:spPr bwMode="auto">
          <a:xfrm>
            <a:off x="248249" y="5837566"/>
            <a:ext cx="2792413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</a:rPr>
              <a:t>Imaging company ISAB</a:t>
            </a:r>
            <a:r>
              <a:rPr lang="en-US" altLang="ja-JP" sz="1600" dirty="0">
                <a:solidFill>
                  <a:srgbClr val="000000"/>
                </a:solidFill>
              </a:rPr>
              <a:t> (7)</a:t>
            </a:r>
          </a:p>
          <a:p>
            <a:r>
              <a:rPr lang="en-US" altLang="ja-JP" sz="1400" dirty="0">
                <a:solidFill>
                  <a:srgbClr val="000000"/>
                </a:solidFill>
              </a:rPr>
              <a:t>GE, Siemens, Hitachi, Toshiba</a:t>
            </a:r>
          </a:p>
          <a:p>
            <a:r>
              <a:rPr lang="en-US" altLang="ja-JP" sz="1400" dirty="0">
                <a:solidFill>
                  <a:srgbClr val="000000"/>
                </a:solidFill>
              </a:rPr>
              <a:t>Shimadzu, </a:t>
            </a:r>
            <a:r>
              <a:rPr lang="en-US" altLang="ja-JP" sz="1400" dirty="0" err="1">
                <a:solidFill>
                  <a:srgbClr val="000000"/>
                </a:solidFill>
              </a:rPr>
              <a:t>Mediphysics</a:t>
            </a:r>
            <a:r>
              <a:rPr lang="en-US" altLang="ja-JP" sz="1400" dirty="0">
                <a:solidFill>
                  <a:srgbClr val="000000"/>
                </a:solidFill>
              </a:rPr>
              <a:t>, Micron</a:t>
            </a:r>
          </a:p>
        </p:txBody>
      </p:sp>
      <p:sp>
        <p:nvSpPr>
          <p:cNvPr id="152" name="テキスト ボックス 151"/>
          <p:cNvSpPr txBox="1"/>
          <p:nvPr/>
        </p:nvSpPr>
        <p:spPr>
          <a:xfrm>
            <a:off x="3246573" y="5685822"/>
            <a:ext cx="278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</a:rPr>
              <a:t>Public-private partnership </a:t>
            </a:r>
          </a:p>
          <a:p>
            <a:r>
              <a:rPr lang="en-US" altLang="ja-JP" sz="1600" b="1" dirty="0">
                <a:solidFill>
                  <a:srgbClr val="FF0000"/>
                </a:solidFill>
              </a:rPr>
              <a:t>in a precompetitive setting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153" name="テキスト ボックス 152"/>
          <p:cNvSpPr txBox="1"/>
          <p:nvPr/>
        </p:nvSpPr>
        <p:spPr>
          <a:xfrm>
            <a:off x="97024" y="5133190"/>
            <a:ext cx="4148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Public Funding from </a:t>
            </a:r>
            <a:r>
              <a:rPr lang="en-US" altLang="ja-JP" sz="1600" b="1" dirty="0">
                <a:solidFill>
                  <a:srgbClr val="FF0000"/>
                </a:solidFill>
              </a:rPr>
              <a:t>NEDO</a:t>
            </a:r>
            <a:r>
              <a:rPr lang="en-US" altLang="ja-JP" sz="1400" b="1" dirty="0"/>
              <a:t>, </a:t>
            </a:r>
            <a:r>
              <a:rPr lang="en-US" altLang="ja-JP" sz="1600" b="1" dirty="0">
                <a:solidFill>
                  <a:srgbClr val="008000"/>
                </a:solidFill>
              </a:rPr>
              <a:t>MHLW </a:t>
            </a:r>
            <a:r>
              <a:rPr lang="en-US" altLang="ja-JP" sz="1600" b="1" dirty="0">
                <a:solidFill>
                  <a:srgbClr val="0000FF"/>
                </a:solidFill>
              </a:rPr>
              <a:t>&amp; JST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154" name="テキスト ボックス 153"/>
          <p:cNvSpPr txBox="1"/>
          <p:nvPr/>
        </p:nvSpPr>
        <p:spPr>
          <a:xfrm>
            <a:off x="54882" y="5392263"/>
            <a:ext cx="6266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~4M USD </a:t>
            </a:r>
            <a:r>
              <a:rPr kumimoji="1" lang="en-US" altLang="ja-JP" sz="1600" dirty="0" err="1"/>
              <a:t>eq</a:t>
            </a:r>
            <a:r>
              <a:rPr kumimoji="1" lang="en-US" altLang="ja-JP" sz="1600" dirty="0"/>
              <a:t>/year (2/3 public funding, 1/3 pharma)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7429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3" grpId="0" build="p"/>
      <p:bldP spid="1404071" grpId="0" animBg="1"/>
      <p:bldP spid="1404072" grpId="0" animBg="1"/>
      <p:bldP spid="148" grpId="0" build="p"/>
      <p:bldP spid="150" grpId="0" animBg="1"/>
      <p:bldP spid="151" grpId="0" animBg="1"/>
      <p:bldP spid="152" grpId="0"/>
      <p:bldP spid="153" grpId="0"/>
      <p:bldP spid="1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7E24457-2B8C-7A46-A613-CBEB1D0D8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88640"/>
            <a:ext cx="8943595" cy="647015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FA4FCA-35E9-894E-891C-F0FD3948A6CA}"/>
              </a:ext>
            </a:extLst>
          </p:cNvPr>
          <p:cNvSpPr txBox="1"/>
          <p:nvPr/>
        </p:nvSpPr>
        <p:spPr>
          <a:xfrm>
            <a:off x="611560" y="2780928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Cognitive Normal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AD8A4AF-3BE5-9F49-B18C-8D95A6F7F16A}"/>
              </a:ext>
            </a:extLst>
          </p:cNvPr>
          <p:cNvSpPr txBox="1"/>
          <p:nvPr/>
        </p:nvSpPr>
        <p:spPr>
          <a:xfrm>
            <a:off x="2771800" y="4581128"/>
            <a:ext cx="2751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Late amnestic MCI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89E3FC-91A4-2E45-A77F-48C996E130CD}"/>
              </a:ext>
            </a:extLst>
          </p:cNvPr>
          <p:cNvSpPr txBox="1"/>
          <p:nvPr/>
        </p:nvSpPr>
        <p:spPr>
          <a:xfrm>
            <a:off x="5053697" y="2751311"/>
            <a:ext cx="1246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Mild AD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5326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040C4BE-2860-414A-9525-E2CAF8E06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479" y="562291"/>
            <a:ext cx="5589141" cy="51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19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31" y="14472631"/>
            <a:ext cx="15175360" cy="9702713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31" y="14625031"/>
            <a:ext cx="15175360" cy="9702713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300"/>
            <a:ext cx="9144000" cy="5859188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644071" y="5923643"/>
            <a:ext cx="258060" cy="12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5488" y="75168"/>
            <a:ext cx="8957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Comparison of baseline data of J-ADNI</a:t>
            </a:r>
            <a:r>
              <a:rPr kumimoji="1" lang="ja-JP" altLang="en-US" sz="1600"/>
              <a:t>（</a:t>
            </a:r>
            <a:r>
              <a:rPr kumimoji="1" lang="en-US" altLang="ja-JP" sz="1600" dirty="0"/>
              <a:t>278 cases</a:t>
            </a:r>
            <a:r>
              <a:rPr kumimoji="1" lang="ja-JP" altLang="en-US" sz="1600"/>
              <a:t>）</a:t>
            </a:r>
            <a:r>
              <a:rPr kumimoji="1" lang="en-US" altLang="ja-JP" sz="1600" dirty="0"/>
              <a:t> and US-ADNI(1011</a:t>
            </a:r>
            <a:r>
              <a:rPr lang="en-US" altLang="ja-JP" sz="1600" dirty="0"/>
              <a:t> cases</a:t>
            </a:r>
            <a:r>
              <a:rPr kumimoji="1" lang="ja-JP" altLang="en-US" sz="1600"/>
              <a:t>）</a:t>
            </a:r>
            <a:r>
              <a:rPr kumimoji="1" lang="en-US" altLang="ja-JP" sz="1600" dirty="0"/>
              <a:t> with amyloid info</a:t>
            </a:r>
            <a:endParaRPr kumimoji="1" lang="ja-JP" altLang="en-US" sz="1600" dirty="0"/>
          </a:p>
        </p:txBody>
      </p:sp>
      <p:grpSp>
        <p:nvGrpSpPr>
          <p:cNvPr id="15" name="図形グループ 14"/>
          <p:cNvGrpSpPr/>
          <p:nvPr/>
        </p:nvGrpSpPr>
        <p:grpSpPr>
          <a:xfrm>
            <a:off x="1054531" y="1796143"/>
            <a:ext cx="6999083" cy="7257"/>
            <a:chOff x="1054531" y="1796143"/>
            <a:chExt cx="6999083" cy="7257"/>
          </a:xfrm>
        </p:grpSpPr>
        <p:cxnSp>
          <p:nvCxnSpPr>
            <p:cNvPr id="14" name="直線コネクタ 13"/>
            <p:cNvCxnSpPr/>
            <p:nvPr/>
          </p:nvCxnSpPr>
          <p:spPr>
            <a:xfrm>
              <a:off x="1054531" y="1796143"/>
              <a:ext cx="16215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3665288" y="1796143"/>
              <a:ext cx="16215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>
              <a:off x="6432074" y="1803400"/>
              <a:ext cx="16215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図形グループ 32"/>
          <p:cNvGrpSpPr/>
          <p:nvPr/>
        </p:nvGrpSpPr>
        <p:grpSpPr>
          <a:xfrm>
            <a:off x="1052724" y="2247886"/>
            <a:ext cx="6999083" cy="7257"/>
            <a:chOff x="1054531" y="1796143"/>
            <a:chExt cx="6999083" cy="7257"/>
          </a:xfrm>
        </p:grpSpPr>
        <p:cxnSp>
          <p:nvCxnSpPr>
            <p:cNvPr id="34" name="直線コネクタ 33"/>
            <p:cNvCxnSpPr/>
            <p:nvPr/>
          </p:nvCxnSpPr>
          <p:spPr>
            <a:xfrm>
              <a:off x="1054531" y="1796143"/>
              <a:ext cx="16215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3665288" y="1796143"/>
              <a:ext cx="16215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6432074" y="1803400"/>
              <a:ext cx="16215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図形グループ 37"/>
          <p:cNvGrpSpPr/>
          <p:nvPr/>
        </p:nvGrpSpPr>
        <p:grpSpPr>
          <a:xfrm>
            <a:off x="1351643" y="2628900"/>
            <a:ext cx="1213756" cy="319314"/>
            <a:chOff x="1351643" y="2628900"/>
            <a:chExt cx="1213756" cy="319314"/>
          </a:xfrm>
        </p:grpSpPr>
        <p:sp>
          <p:nvSpPr>
            <p:cNvPr id="16" name="正方形/長方形 15"/>
            <p:cNvSpPr/>
            <p:nvPr/>
          </p:nvSpPr>
          <p:spPr>
            <a:xfrm>
              <a:off x="1351643" y="2639786"/>
              <a:ext cx="390071" cy="308428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2175328" y="2628900"/>
              <a:ext cx="390071" cy="308428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3907971" y="2628900"/>
            <a:ext cx="1213756" cy="319314"/>
            <a:chOff x="1351643" y="2628900"/>
            <a:chExt cx="1213756" cy="319314"/>
          </a:xfrm>
        </p:grpSpPr>
        <p:sp>
          <p:nvSpPr>
            <p:cNvPr id="40" name="正方形/長方形 39"/>
            <p:cNvSpPr/>
            <p:nvPr/>
          </p:nvSpPr>
          <p:spPr>
            <a:xfrm>
              <a:off x="1351643" y="2639786"/>
              <a:ext cx="390071" cy="308428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2106386" y="2628900"/>
              <a:ext cx="459013" cy="308428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図形グループ 41"/>
          <p:cNvGrpSpPr/>
          <p:nvPr/>
        </p:nvGrpSpPr>
        <p:grpSpPr>
          <a:xfrm>
            <a:off x="6774553" y="2618014"/>
            <a:ext cx="1195614" cy="319314"/>
            <a:chOff x="1297217" y="2628900"/>
            <a:chExt cx="1195614" cy="319314"/>
          </a:xfrm>
        </p:grpSpPr>
        <p:sp>
          <p:nvSpPr>
            <p:cNvPr id="43" name="正方形/長方形 42"/>
            <p:cNvSpPr/>
            <p:nvPr/>
          </p:nvSpPr>
          <p:spPr>
            <a:xfrm>
              <a:off x="1297217" y="2639786"/>
              <a:ext cx="390071" cy="308428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2102760" y="2628900"/>
              <a:ext cx="390071" cy="308428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6" name="図形グループ 45"/>
          <p:cNvGrpSpPr/>
          <p:nvPr/>
        </p:nvGrpSpPr>
        <p:grpSpPr>
          <a:xfrm>
            <a:off x="6796334" y="4321628"/>
            <a:ext cx="1195614" cy="319314"/>
            <a:chOff x="1297217" y="2628900"/>
            <a:chExt cx="1195614" cy="319314"/>
          </a:xfrm>
        </p:grpSpPr>
        <p:sp>
          <p:nvSpPr>
            <p:cNvPr id="47" name="正方形/長方形 46"/>
            <p:cNvSpPr/>
            <p:nvPr/>
          </p:nvSpPr>
          <p:spPr>
            <a:xfrm>
              <a:off x="1297217" y="2639786"/>
              <a:ext cx="390071" cy="308428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2102760" y="2628900"/>
              <a:ext cx="390071" cy="308428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49" name="直線コネクタ 48"/>
          <p:cNvCxnSpPr/>
          <p:nvPr/>
        </p:nvCxnSpPr>
        <p:spPr>
          <a:xfrm>
            <a:off x="1137995" y="6050643"/>
            <a:ext cx="16215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06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8964487" cy="459406"/>
          </a:xfrm>
        </p:spPr>
        <p:txBody>
          <a:bodyPr>
            <a:noAutofit/>
          </a:bodyPr>
          <a:lstStyle/>
          <a:p>
            <a:r>
              <a:rPr kumimoji="1" lang="en-US" altLang="ja-JP" sz="2000" dirty="0"/>
              <a:t>Comparison of clinical conversion from MCI to dementia in </a:t>
            </a:r>
            <a:r>
              <a:rPr kumimoji="1" lang="en-US" altLang="ja-JP" sz="2000" dirty="0">
                <a:solidFill>
                  <a:srgbClr val="0070C0"/>
                </a:solidFill>
              </a:rPr>
              <a:t>ADNI</a:t>
            </a:r>
            <a:r>
              <a:rPr kumimoji="1" lang="en-US" altLang="ja-JP" sz="2000" dirty="0"/>
              <a:t> and </a:t>
            </a:r>
            <a:r>
              <a:rPr kumimoji="1" lang="en-US" altLang="ja-JP" sz="2000" dirty="0">
                <a:solidFill>
                  <a:srgbClr val="00B050"/>
                </a:solidFill>
              </a:rPr>
              <a:t>J-ADNI</a:t>
            </a:r>
            <a:endParaRPr kumimoji="1" lang="ja-JP" altLang="en-US" sz="2000" dirty="0">
              <a:solidFill>
                <a:srgbClr val="00B05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806" y="14959979"/>
            <a:ext cx="9648746" cy="5705949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8269" y="14987600"/>
            <a:ext cx="9437802" cy="570594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grpSp>
        <p:nvGrpSpPr>
          <p:cNvPr id="15" name="図形グループ 14"/>
          <p:cNvGrpSpPr/>
          <p:nvPr/>
        </p:nvGrpSpPr>
        <p:grpSpPr>
          <a:xfrm>
            <a:off x="1530830" y="459406"/>
            <a:ext cx="5272741" cy="3130474"/>
            <a:chOff x="1530830" y="459406"/>
            <a:chExt cx="5272741" cy="3130474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0830" y="459406"/>
              <a:ext cx="5272741" cy="3130474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1530830" y="480146"/>
              <a:ext cx="14098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Total LMCI</a:t>
              </a:r>
              <a:endParaRPr kumimoji="1" lang="ja-JP" altLang="en-US" sz="2000" dirty="0"/>
            </a:p>
          </p:txBody>
        </p:sp>
      </p:grp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0669" y="15140000"/>
            <a:ext cx="9437802" cy="570594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3069" y="15292400"/>
            <a:ext cx="9437802" cy="570594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grpSp>
        <p:nvGrpSpPr>
          <p:cNvPr id="16" name="図形グループ 15"/>
          <p:cNvGrpSpPr/>
          <p:nvPr/>
        </p:nvGrpSpPr>
        <p:grpSpPr>
          <a:xfrm>
            <a:off x="1530830" y="3589880"/>
            <a:ext cx="5272741" cy="3194744"/>
            <a:chOff x="1530830" y="3589880"/>
            <a:chExt cx="5272741" cy="3194744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0830" y="3589880"/>
              <a:ext cx="5272741" cy="3194744"/>
            </a:xfrm>
            <a:prstGeom prst="rect">
              <a:avLst/>
            </a:prstGeom>
          </p:spPr>
        </p:pic>
        <p:sp>
          <p:nvSpPr>
            <p:cNvPr id="14" name="正方形/長方形 13"/>
            <p:cNvSpPr/>
            <p:nvPr/>
          </p:nvSpPr>
          <p:spPr>
            <a:xfrm>
              <a:off x="1592082" y="3628571"/>
              <a:ext cx="453066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/>
                <a:t>Amyloid positive LMCI (prodromal AD)</a:t>
              </a:r>
              <a:endParaRPr lang="ja-JP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1838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422696" y="1686247"/>
            <a:ext cx="7632849" cy="5125388"/>
            <a:chOff x="-325227" y="951938"/>
            <a:chExt cx="6456847" cy="4084641"/>
          </a:xfrm>
        </p:grpSpPr>
        <p:sp>
          <p:nvSpPr>
            <p:cNvPr id="26628" name="テキスト ボックス 3"/>
            <p:cNvSpPr txBox="1">
              <a:spLocks noChangeArrowheads="1"/>
            </p:cNvSpPr>
            <p:nvPr/>
          </p:nvSpPr>
          <p:spPr bwMode="auto">
            <a:xfrm>
              <a:off x="-325227" y="4521490"/>
              <a:ext cx="6456847" cy="515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b="1" dirty="0"/>
                <a:t>Highly comparable progression profiles in amyloid(+) late MCI </a:t>
              </a:r>
            </a:p>
            <a:p>
              <a:r>
                <a:rPr lang="en-US" altLang="ja-JP" sz="1800" b="1" dirty="0"/>
                <a:t>between J-ADNI and NA-ADNI (slightly milder in J-ADNI mild AD)</a:t>
              </a:r>
              <a:endParaRPr lang="ja-JP" altLang="en-US" sz="1800" b="1"/>
            </a:p>
          </p:txBody>
        </p:sp>
        <p:pic>
          <p:nvPicPr>
            <p:cNvPr id="26630" name="図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6844" y="951938"/>
              <a:ext cx="6348718" cy="362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図形グループ 10">
            <a:extLst>
              <a:ext uri="{FF2B5EF4-FFF2-40B4-BE49-F238E27FC236}">
                <a16:creationId xmlns:a16="http://schemas.microsoft.com/office/drawing/2014/main" id="{7F77B971-92DC-4847-9737-50EBFBBBFC1A}"/>
              </a:ext>
            </a:extLst>
          </p:cNvPr>
          <p:cNvGrpSpPr/>
          <p:nvPr/>
        </p:nvGrpSpPr>
        <p:grpSpPr>
          <a:xfrm>
            <a:off x="516489" y="-5652"/>
            <a:ext cx="7295872" cy="1634452"/>
            <a:chOff x="583180" y="-56975"/>
            <a:chExt cx="8246178" cy="1852223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357EAC9-B5A0-4145-9A00-7E8D91B68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180" y="-56975"/>
              <a:ext cx="6211496" cy="1852223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F83E214E-2AE3-E944-99AA-6111EAF1D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94941" y="0"/>
              <a:ext cx="1647676" cy="1170089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7ED81C6-61A4-3543-97E9-40249F0CF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4941" y="1235191"/>
              <a:ext cx="1834417" cy="14008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図 22" descr="mcSUVR_E4_Group_plot_positiv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t="3677" b="11090"/>
          <a:stretch>
            <a:fillRect/>
          </a:stretch>
        </p:blipFill>
        <p:spPr bwMode="auto">
          <a:xfrm>
            <a:off x="269875" y="2490788"/>
            <a:ext cx="4148138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テキスト ボックス 6"/>
          <p:cNvSpPr txBox="1">
            <a:spLocks noChangeArrowheads="1"/>
          </p:cNvSpPr>
          <p:nvPr/>
        </p:nvSpPr>
        <p:spPr bwMode="auto">
          <a:xfrm>
            <a:off x="506413" y="1965325"/>
            <a:ext cx="3476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b="1">
                <a:solidFill>
                  <a:srgbClr val="000000"/>
                </a:solidFill>
              </a:rPr>
              <a:t>mcSUVR and PiB(+)vity by Group and ApoE4</a:t>
            </a:r>
            <a:endParaRPr lang="ja-JP" altLang="en-US" sz="1200" b="1">
              <a:solidFill>
                <a:srgbClr val="000000"/>
              </a:solidFill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76200" y="160338"/>
            <a:ext cx="6223000" cy="461962"/>
          </a:xfrm>
          <a:prstGeom prst="rect">
            <a:avLst/>
          </a:prstGeom>
          <a:solidFill>
            <a:srgbClr val="FFFF00"/>
          </a:solidFill>
          <a:ln>
            <a:solidFill>
              <a:srgbClr val="0000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  <a:latin typeface="Arial"/>
                <a:cs typeface="Arial"/>
              </a:rPr>
              <a:t>Amyloid PET and CSF biomarkers in J-ADNI</a:t>
            </a:r>
            <a:endParaRPr lang="ja-JP" alt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3675063" y="3897313"/>
            <a:ext cx="711200" cy="34448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27653" name="図形グループ 73"/>
          <p:cNvGrpSpPr>
            <a:grpSpLocks/>
          </p:cNvGrpSpPr>
          <p:nvPr/>
        </p:nvGrpSpPr>
        <p:grpSpPr bwMode="auto">
          <a:xfrm>
            <a:off x="823913" y="2316163"/>
            <a:ext cx="3903662" cy="549275"/>
            <a:chOff x="5118581" y="2658591"/>
            <a:chExt cx="3517951" cy="549364"/>
          </a:xfrm>
        </p:grpSpPr>
        <p:sp>
          <p:nvSpPr>
            <p:cNvPr id="27667" name="テキスト ボックス 10"/>
            <p:cNvSpPr txBox="1">
              <a:spLocks noChangeArrowheads="1"/>
            </p:cNvSpPr>
            <p:nvPr/>
          </p:nvSpPr>
          <p:spPr bwMode="auto">
            <a:xfrm>
              <a:off x="5893178" y="2658591"/>
              <a:ext cx="594639" cy="376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400" b="1">
                  <a:solidFill>
                    <a:srgbClr val="000000"/>
                  </a:solidFill>
                </a:rPr>
                <a:t>66%</a:t>
              </a:r>
              <a:endParaRPr lang="ja-JP" alt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27668" name="テキスト ボックス 11"/>
            <p:cNvSpPr txBox="1">
              <a:spLocks noChangeArrowheads="1"/>
            </p:cNvSpPr>
            <p:nvPr/>
          </p:nvSpPr>
          <p:spPr bwMode="auto">
            <a:xfrm>
              <a:off x="6692697" y="2658591"/>
              <a:ext cx="594639" cy="376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400" b="1">
                  <a:solidFill>
                    <a:srgbClr val="000000"/>
                  </a:solidFill>
                </a:rPr>
                <a:t>93%</a:t>
              </a:r>
              <a:endParaRPr lang="ja-JP" alt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27669" name="テキスト ボックス 12"/>
            <p:cNvSpPr txBox="1">
              <a:spLocks noChangeArrowheads="1"/>
            </p:cNvSpPr>
            <p:nvPr/>
          </p:nvSpPr>
          <p:spPr bwMode="auto">
            <a:xfrm>
              <a:off x="5118581" y="2658591"/>
              <a:ext cx="594639" cy="376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400" b="1">
                  <a:solidFill>
                    <a:srgbClr val="000000"/>
                  </a:solidFill>
                </a:rPr>
                <a:t>24%</a:t>
              </a:r>
              <a:endParaRPr lang="ja-JP" alt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27670" name="テキスト ボックス 68"/>
            <p:cNvSpPr txBox="1">
              <a:spLocks noChangeArrowheads="1"/>
            </p:cNvSpPr>
            <p:nvPr/>
          </p:nvSpPr>
          <p:spPr bwMode="auto">
            <a:xfrm>
              <a:off x="7374116" y="2689349"/>
              <a:ext cx="109731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100" b="1">
                  <a:solidFill>
                    <a:srgbClr val="000000"/>
                  </a:solidFill>
                  <a:latin typeface="Calibri" charset="0"/>
                </a:rPr>
                <a:t>by Visual Reads</a:t>
              </a:r>
              <a:endParaRPr lang="ja-JP" altLang="en-US" sz="1100" b="1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27671" name="テキスト ボックス 10"/>
            <p:cNvSpPr txBox="1">
              <a:spLocks noChangeArrowheads="1"/>
            </p:cNvSpPr>
            <p:nvPr/>
          </p:nvSpPr>
          <p:spPr bwMode="auto">
            <a:xfrm>
              <a:off x="5893178" y="2831025"/>
              <a:ext cx="594639" cy="376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400" b="1">
                  <a:solidFill>
                    <a:srgbClr val="008000"/>
                  </a:solidFill>
                </a:rPr>
                <a:t>65%</a:t>
              </a:r>
              <a:endParaRPr lang="ja-JP" altLang="en-US" sz="1400" b="1">
                <a:solidFill>
                  <a:srgbClr val="008000"/>
                </a:solidFill>
              </a:endParaRPr>
            </a:p>
          </p:txBody>
        </p:sp>
        <p:sp>
          <p:nvSpPr>
            <p:cNvPr id="27672" name="テキスト ボックス 11"/>
            <p:cNvSpPr txBox="1">
              <a:spLocks noChangeArrowheads="1"/>
            </p:cNvSpPr>
            <p:nvPr/>
          </p:nvSpPr>
          <p:spPr bwMode="auto">
            <a:xfrm>
              <a:off x="6692697" y="2831025"/>
              <a:ext cx="594639" cy="376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400" b="1">
                  <a:solidFill>
                    <a:srgbClr val="008000"/>
                  </a:solidFill>
                </a:rPr>
                <a:t>90%</a:t>
              </a:r>
              <a:endParaRPr lang="ja-JP" altLang="en-US" sz="1400" b="1">
                <a:solidFill>
                  <a:srgbClr val="008000"/>
                </a:solidFill>
              </a:endParaRPr>
            </a:p>
          </p:txBody>
        </p:sp>
        <p:sp>
          <p:nvSpPr>
            <p:cNvPr id="27673" name="テキスト ボックス 12"/>
            <p:cNvSpPr txBox="1">
              <a:spLocks noChangeArrowheads="1"/>
            </p:cNvSpPr>
            <p:nvPr/>
          </p:nvSpPr>
          <p:spPr bwMode="auto">
            <a:xfrm>
              <a:off x="5118581" y="2831025"/>
              <a:ext cx="594639" cy="376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400" b="1">
                  <a:solidFill>
                    <a:srgbClr val="008000"/>
                  </a:solidFill>
                </a:rPr>
                <a:t>24%</a:t>
              </a:r>
              <a:endParaRPr lang="ja-JP" altLang="en-US" sz="1400" b="1">
                <a:solidFill>
                  <a:srgbClr val="008000"/>
                </a:solidFill>
              </a:endParaRPr>
            </a:p>
          </p:txBody>
        </p:sp>
        <p:sp>
          <p:nvSpPr>
            <p:cNvPr id="27674" name="テキスト ボックス 72"/>
            <p:cNvSpPr txBox="1">
              <a:spLocks noChangeArrowheads="1"/>
            </p:cNvSpPr>
            <p:nvPr/>
          </p:nvSpPr>
          <p:spPr bwMode="auto">
            <a:xfrm>
              <a:off x="7374116" y="2834166"/>
              <a:ext cx="126241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100" b="1">
                  <a:solidFill>
                    <a:srgbClr val="008000"/>
                  </a:solidFill>
                  <a:latin typeface="Calibri" charset="0"/>
                </a:rPr>
                <a:t>by mcSUVR cut off</a:t>
              </a:r>
              <a:endParaRPr lang="ja-JP" altLang="en-US" sz="1100" b="1">
                <a:solidFill>
                  <a:srgbClr val="008000"/>
                </a:solidFill>
                <a:latin typeface="Calibri" charset="0"/>
              </a:endParaRPr>
            </a:p>
          </p:txBody>
        </p:sp>
      </p:grpSp>
      <p:grpSp>
        <p:nvGrpSpPr>
          <p:cNvPr id="76" name="図形グループ 75"/>
          <p:cNvGrpSpPr>
            <a:grpSpLocks/>
          </p:cNvGrpSpPr>
          <p:nvPr/>
        </p:nvGrpSpPr>
        <p:grpSpPr bwMode="auto">
          <a:xfrm>
            <a:off x="858838" y="2301875"/>
            <a:ext cx="3929062" cy="469900"/>
            <a:chOff x="5376611" y="3635855"/>
            <a:chExt cx="4372971" cy="523220"/>
          </a:xfrm>
        </p:grpSpPr>
        <p:sp>
          <p:nvSpPr>
            <p:cNvPr id="75" name="正方形/長方形 74"/>
            <p:cNvSpPr/>
            <p:nvPr/>
          </p:nvSpPr>
          <p:spPr>
            <a:xfrm>
              <a:off x="5424316" y="3727772"/>
              <a:ext cx="4325266" cy="431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 sz="1600"/>
            </a:p>
          </p:txBody>
        </p:sp>
        <p:grpSp>
          <p:nvGrpSpPr>
            <p:cNvPr id="27663" name="図形グループ 8"/>
            <p:cNvGrpSpPr>
              <a:grpSpLocks/>
            </p:cNvGrpSpPr>
            <p:nvPr/>
          </p:nvGrpSpPr>
          <p:grpSpPr bwMode="auto">
            <a:xfrm>
              <a:off x="5376611" y="3635855"/>
              <a:ext cx="3014094" cy="513727"/>
              <a:chOff x="1991797" y="685774"/>
              <a:chExt cx="5966647" cy="920715"/>
            </a:xfrm>
          </p:grpSpPr>
          <p:sp>
            <p:nvSpPr>
              <p:cNvPr id="27664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1991797" y="685774"/>
                <a:ext cx="1800310" cy="9207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200" b="1">
                    <a:solidFill>
                      <a:srgbClr val="000000"/>
                    </a:solidFill>
                  </a:rPr>
                  <a:t>ε4- </a:t>
                </a:r>
                <a:r>
                  <a:rPr lang="ja-JP" altLang="en-US" sz="1200" b="1">
                    <a:solidFill>
                      <a:srgbClr val="000000"/>
                    </a:solidFill>
                  </a:rPr>
                  <a:t>　</a:t>
                </a:r>
                <a:r>
                  <a:rPr lang="en-US" altLang="ja-JP" sz="1200" b="1">
                    <a:solidFill>
                      <a:srgbClr val="000000"/>
                    </a:solidFill>
                  </a:rPr>
                  <a:t>ε4+</a:t>
                </a:r>
              </a:p>
              <a:p>
                <a:r>
                  <a:rPr lang="en-US" altLang="ja-JP" sz="1200" b="1">
                    <a:solidFill>
                      <a:srgbClr val="000000"/>
                    </a:solidFill>
                  </a:rPr>
                  <a:t>8%</a:t>
                </a:r>
                <a:r>
                  <a:rPr lang="ja-JP" altLang="en-US" sz="1200" b="1">
                    <a:solidFill>
                      <a:srgbClr val="000000"/>
                    </a:solidFill>
                  </a:rPr>
                  <a:t>　</a:t>
                </a:r>
                <a:r>
                  <a:rPr lang="en-US" altLang="ja-JP" sz="1200" b="1">
                    <a:solidFill>
                      <a:srgbClr val="000000"/>
                    </a:solidFill>
                  </a:rPr>
                  <a:t>55%</a:t>
                </a:r>
                <a:endParaRPr lang="ja-JP" alt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5" name="テキスト ボックス 4"/>
              <p:cNvSpPr txBox="1">
                <a:spLocks noChangeArrowheads="1"/>
              </p:cNvSpPr>
              <p:nvPr/>
            </p:nvSpPr>
            <p:spPr bwMode="auto">
              <a:xfrm>
                <a:off x="3938212" y="685776"/>
                <a:ext cx="2046438" cy="920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200" b="1">
                    <a:solidFill>
                      <a:srgbClr val="000000"/>
                    </a:solidFill>
                  </a:rPr>
                  <a:t>ε4- </a:t>
                </a:r>
                <a:r>
                  <a:rPr lang="ja-JP" altLang="en-US" sz="1200" b="1">
                    <a:solidFill>
                      <a:srgbClr val="000000"/>
                    </a:solidFill>
                  </a:rPr>
                  <a:t>　</a:t>
                </a:r>
                <a:r>
                  <a:rPr lang="en-US" altLang="ja-JP" sz="1200" b="1">
                    <a:solidFill>
                      <a:srgbClr val="000000"/>
                    </a:solidFill>
                  </a:rPr>
                  <a:t>ε4+</a:t>
                </a:r>
              </a:p>
              <a:p>
                <a:r>
                  <a:rPr lang="en-US" altLang="ja-JP" sz="1200" b="1">
                    <a:solidFill>
                      <a:srgbClr val="000000"/>
                    </a:solidFill>
                  </a:rPr>
                  <a:t>41% 100%</a:t>
                </a:r>
                <a:endParaRPr lang="ja-JP" altLang="en-US" sz="12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6" name="テキスト ボックス 5"/>
              <p:cNvSpPr txBox="1">
                <a:spLocks noChangeArrowheads="1"/>
              </p:cNvSpPr>
              <p:nvPr/>
            </p:nvSpPr>
            <p:spPr bwMode="auto">
              <a:xfrm>
                <a:off x="5912008" y="685776"/>
                <a:ext cx="2046436" cy="920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200" b="1">
                    <a:solidFill>
                      <a:srgbClr val="000000"/>
                    </a:solidFill>
                  </a:rPr>
                  <a:t>ε4- </a:t>
                </a:r>
                <a:r>
                  <a:rPr lang="ja-JP" altLang="en-US" sz="1200" b="1">
                    <a:solidFill>
                      <a:srgbClr val="000000"/>
                    </a:solidFill>
                  </a:rPr>
                  <a:t>　</a:t>
                </a:r>
                <a:r>
                  <a:rPr lang="en-US" altLang="ja-JP" sz="1200" b="1">
                    <a:solidFill>
                      <a:srgbClr val="000000"/>
                    </a:solidFill>
                  </a:rPr>
                  <a:t>ε4+</a:t>
                </a:r>
              </a:p>
              <a:p>
                <a:r>
                  <a:rPr lang="en-US" altLang="ja-JP" sz="1200" b="1">
                    <a:solidFill>
                      <a:srgbClr val="000000"/>
                    </a:solidFill>
                  </a:rPr>
                  <a:t>84% 100%</a:t>
                </a:r>
                <a:endParaRPr lang="ja-JP" altLang="en-US" sz="1200" b="1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7655" name="テキスト ボックス 1"/>
          <p:cNvSpPr txBox="1">
            <a:spLocks noChangeArrowheads="1"/>
          </p:cNvSpPr>
          <p:nvPr/>
        </p:nvSpPr>
        <p:spPr bwMode="auto">
          <a:xfrm>
            <a:off x="149225" y="1089025"/>
            <a:ext cx="25003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b="1">
                <a:solidFill>
                  <a:srgbClr val="000000"/>
                </a:solidFill>
              </a:rPr>
              <a:t>Kenji Ishii, amyloid PET core of J-ADNI</a:t>
            </a:r>
            <a:endParaRPr lang="ja-JP" altLang="en-US" sz="1400" b="1">
              <a:solidFill>
                <a:srgbClr val="000000"/>
              </a:solidFill>
            </a:endParaRPr>
          </a:p>
        </p:txBody>
      </p:sp>
      <p:grpSp>
        <p:nvGrpSpPr>
          <p:cNvPr id="2" name="図形グループ 1"/>
          <p:cNvGrpSpPr>
            <a:grpSpLocks/>
          </p:cNvGrpSpPr>
          <p:nvPr/>
        </p:nvGrpSpPr>
        <p:grpSpPr bwMode="auto">
          <a:xfrm>
            <a:off x="4787900" y="1933575"/>
            <a:ext cx="3881438" cy="3784600"/>
            <a:chOff x="5019787" y="1367694"/>
            <a:chExt cx="3881598" cy="3784942"/>
          </a:xfrm>
        </p:grpSpPr>
        <p:grpSp>
          <p:nvGrpSpPr>
            <p:cNvPr id="27658" name="図形グループ 50"/>
            <p:cNvGrpSpPr>
              <a:grpSpLocks/>
            </p:cNvGrpSpPr>
            <p:nvPr/>
          </p:nvGrpSpPr>
          <p:grpSpPr bwMode="auto">
            <a:xfrm>
              <a:off x="5019787" y="1723637"/>
              <a:ext cx="3881598" cy="3428999"/>
              <a:chOff x="5562269" y="3645024"/>
              <a:chExt cx="3881598" cy="3428999"/>
            </a:xfrm>
          </p:grpSpPr>
          <p:graphicFrame>
            <p:nvGraphicFramePr>
              <p:cNvPr id="52" name="グラフ 51"/>
              <p:cNvGraphicFramePr>
                <a:graphicFrameLocks/>
              </p:cNvGraphicFramePr>
              <p:nvPr/>
            </p:nvGraphicFramePr>
            <p:xfrm>
              <a:off x="5562269" y="3645024"/>
              <a:ext cx="3124200" cy="342899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7661" name="テキスト ボックス 52"/>
              <p:cNvSpPr txBox="1">
                <a:spLocks noChangeArrowheads="1"/>
              </p:cNvSpPr>
              <p:nvPr/>
            </p:nvSpPr>
            <p:spPr bwMode="auto">
              <a:xfrm>
                <a:off x="7074437" y="3808983"/>
                <a:ext cx="2369430" cy="7387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400" b="1">
                    <a:solidFill>
                      <a:schemeClr val="bg1"/>
                    </a:solidFill>
                  </a:rPr>
                  <a:t>Amyloid </a:t>
                </a:r>
                <a:r>
                  <a:rPr lang="ja-JP" altLang="en-US" sz="1400" b="1">
                    <a:solidFill>
                      <a:schemeClr val="bg1"/>
                    </a:solidFill>
                  </a:rPr>
                  <a:t>ＰＥＴ</a:t>
                </a:r>
                <a:r>
                  <a:rPr lang="en-US" altLang="ja-JP" sz="1400" b="1">
                    <a:solidFill>
                      <a:schemeClr val="bg1"/>
                    </a:solidFill>
                  </a:rPr>
                  <a:t> positivity</a:t>
                </a:r>
              </a:p>
              <a:p>
                <a:r>
                  <a:rPr lang="en-US" altLang="ja-JP" sz="1400" b="1">
                    <a:solidFill>
                      <a:schemeClr val="bg1"/>
                    </a:solidFill>
                  </a:rPr>
                  <a:t>matches well with the low</a:t>
                </a:r>
              </a:p>
              <a:p>
                <a:r>
                  <a:rPr lang="en-US" altLang="ja-JP" sz="1400" b="1">
                    <a:solidFill>
                      <a:schemeClr val="bg1"/>
                    </a:solidFill>
                  </a:rPr>
                  <a:t>Aβ(1-42) CSF levels</a:t>
                </a:r>
                <a:r>
                  <a:rPr lang="ja-JP" altLang="en-US" sz="1400" b="1">
                    <a:solidFill>
                      <a:schemeClr val="bg1"/>
                    </a:solidFill>
                  </a:rPr>
                  <a:t>）</a:t>
                </a:r>
              </a:p>
            </p:txBody>
          </p:sp>
        </p:grpSp>
        <p:sp>
          <p:nvSpPr>
            <p:cNvPr id="27659" name="テキスト ボックス 6"/>
            <p:cNvSpPr txBox="1">
              <a:spLocks noChangeArrowheads="1"/>
            </p:cNvSpPr>
            <p:nvPr/>
          </p:nvSpPr>
          <p:spPr bwMode="auto">
            <a:xfrm>
              <a:off x="5127541" y="1367694"/>
              <a:ext cx="34523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200" b="1">
                  <a:solidFill>
                    <a:srgbClr val="000000"/>
                  </a:solidFill>
                </a:rPr>
                <a:t>Co-plot of mcSUVR of PiB and CSF A</a:t>
              </a:r>
              <a:r>
                <a:rPr lang="en-US" altLang="ja-JP" sz="1200" b="1">
                  <a:solidFill>
                    <a:srgbClr val="000000"/>
                  </a:solidFill>
                  <a:latin typeface="Symbol" charset="0"/>
                  <a:cs typeface="Symbol" charset="0"/>
                </a:rPr>
                <a:t>b</a:t>
              </a:r>
              <a:r>
                <a:rPr lang="en-US" altLang="ja-JP" sz="1200" b="1">
                  <a:solidFill>
                    <a:srgbClr val="000000"/>
                  </a:solidFill>
                </a:rPr>
                <a:t>(1-42)</a:t>
              </a:r>
              <a:endParaRPr lang="ja-JP" altLang="en-US" sz="1200" b="1">
                <a:solidFill>
                  <a:srgbClr val="000000"/>
                </a:solidFill>
              </a:endParaRPr>
            </a:p>
          </p:txBody>
        </p:sp>
      </p:grpSp>
      <p:sp>
        <p:nvSpPr>
          <p:cNvPr id="25611" name="テキスト ボックス 1"/>
          <p:cNvSpPr txBox="1">
            <a:spLocks noChangeArrowheads="1"/>
          </p:cNvSpPr>
          <p:nvPr/>
        </p:nvSpPr>
        <p:spPr bwMode="auto">
          <a:xfrm>
            <a:off x="5148263" y="1089025"/>
            <a:ext cx="3030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b="1">
                <a:solidFill>
                  <a:srgbClr val="000000"/>
                </a:solidFill>
              </a:rPr>
              <a:t>Takeshi Ikeuchi and Ryozo Kuwano biomarker core of J-ADNI</a:t>
            </a:r>
            <a:endParaRPr lang="ja-JP" alt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7144350-EB0F-4F48-B5F9-90FF6B0DC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7"/>
            <a:ext cx="6923194" cy="188234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093D191-8FC3-6B43-A6FD-D7BF3F8D0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0"/>
            <a:ext cx="5473608" cy="260648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FC3CF00-121E-1148-AD37-4B3A7DE19F87}"/>
              </a:ext>
            </a:extLst>
          </p:cNvPr>
          <p:cNvGrpSpPr/>
          <p:nvPr/>
        </p:nvGrpSpPr>
        <p:grpSpPr>
          <a:xfrm>
            <a:off x="107504" y="2370584"/>
            <a:ext cx="3464892" cy="3528392"/>
            <a:chOff x="387028" y="2060848"/>
            <a:chExt cx="2247900" cy="2463800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39F00A2A-140C-A040-AA35-7BD1A98FD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428" y="2060848"/>
              <a:ext cx="2095500" cy="246380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D7D4DB-DE75-264D-9640-28DE0C04D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028" y="2348880"/>
              <a:ext cx="152400" cy="2032000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161A54CF-AB50-0141-A8B2-BC8B265B1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696" y="2603403"/>
            <a:ext cx="3317984" cy="153137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EC273A7-C041-E14F-851E-5C7044BEF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475" y="2345780"/>
            <a:ext cx="22352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33870"/>
      </p:ext>
    </p:extLst>
  </p:cSld>
  <p:clrMapOvr>
    <a:masterClrMapping/>
  </p:clrMapOvr>
</p:sld>
</file>

<file path=ppt/theme/theme1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3076</TotalTime>
  <Words>649</Words>
  <Application>Microsoft Macintosh PowerPoint</Application>
  <PresentationFormat>画面に合わせる (4:3)</PresentationFormat>
  <Paragraphs>154</Paragraphs>
  <Slides>12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0" baseType="lpstr">
      <vt:lpstr>ＭＳ Ｐゴシック</vt:lpstr>
      <vt:lpstr>ＭＳ ゴシック</vt:lpstr>
      <vt:lpstr>Osaka</vt:lpstr>
      <vt:lpstr>Arial</vt:lpstr>
      <vt:lpstr>Calibri</vt:lpstr>
      <vt:lpstr>Symbol</vt:lpstr>
      <vt:lpstr>Wingdings</vt:lpstr>
      <vt:lpstr>新しいプレゼンテーション</vt:lpstr>
      <vt:lpstr>   Japanese AD Neuroimaging Initiative (J-ADNI) 2007-2018  July 20, 2018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Comparison of clinical conversion from MCI to dementia in ADNI and J-ADNI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Japanese Trial Ready Cohort of preclinical/prodromal AD</vt:lpstr>
    </vt:vector>
  </TitlesOfParts>
  <Company>山田　薫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acute effect of antibody m266 on Ab clearance</dc:title>
  <dc:creator>山田　薫</dc:creator>
  <cp:lastModifiedBy>威 岩坪</cp:lastModifiedBy>
  <cp:revision>273</cp:revision>
  <cp:lastPrinted>2008-03-21T14:48:53Z</cp:lastPrinted>
  <dcterms:created xsi:type="dcterms:W3CDTF">2009-11-21T20:06:02Z</dcterms:created>
  <dcterms:modified xsi:type="dcterms:W3CDTF">2018-07-20T11:46:55Z</dcterms:modified>
</cp:coreProperties>
</file>