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6" r:id="rId2"/>
    <p:sldId id="265" r:id="rId3"/>
    <p:sldId id="847" r:id="rId4"/>
    <p:sldId id="315" r:id="rId5"/>
    <p:sldId id="257" r:id="rId6"/>
    <p:sldId id="339" r:id="rId7"/>
    <p:sldId id="848" r:id="rId8"/>
    <p:sldId id="321" r:id="rId9"/>
    <p:sldId id="263" r:id="rId10"/>
    <p:sldId id="334" r:id="rId11"/>
    <p:sldId id="336" r:id="rId12"/>
    <p:sldId id="337" r:id="rId13"/>
    <p:sldId id="326" r:id="rId14"/>
    <p:sldId id="340" r:id="rId15"/>
    <p:sldId id="273" r:id="rId16"/>
    <p:sldId id="275" r:id="rId17"/>
    <p:sldId id="278" r:id="rId18"/>
    <p:sldId id="293" r:id="rId19"/>
    <p:sldId id="282" r:id="rId20"/>
    <p:sldId id="28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36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391" autoAdjust="0"/>
    <p:restoredTop sz="94349" autoAdjust="0"/>
  </p:normalViewPr>
  <p:slideViewPr>
    <p:cSldViewPr snapToGrid="0">
      <p:cViewPr varScale="1">
        <p:scale>
          <a:sx n="71" d="100"/>
          <a:sy n="71" d="100"/>
        </p:scale>
        <p:origin x="3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5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iu-iusm-radyfs1\users$\kholohan\KHolohan_project\Alzheimers_studies\ADNI\Telomere%20data\Methods_paper_2018\Dx_V12_CH_graph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T/S Residual Change by AD Diagnosis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67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Sheet1!$C$1:$C$3</c:f>
                <c:numCache>
                  <c:formatCode>General</c:formatCode>
                  <c:ptCount val="3"/>
                  <c:pt idx="0">
                    <c:v>0.01</c:v>
                  </c:pt>
                  <c:pt idx="1">
                    <c:v>8.0000000000000002E-3</c:v>
                  </c:pt>
                  <c:pt idx="2">
                    <c:v>1.9E-2</c:v>
                  </c:pt>
                </c:numCache>
              </c:numRef>
            </c:plus>
            <c:minus>
              <c:numRef>
                <c:f>Sheet1!$C$1:$C$3</c:f>
                <c:numCache>
                  <c:formatCode>General</c:formatCode>
                  <c:ptCount val="3"/>
                  <c:pt idx="0">
                    <c:v>0.01</c:v>
                  </c:pt>
                  <c:pt idx="1">
                    <c:v>8.0000000000000002E-3</c:v>
                  </c:pt>
                  <c:pt idx="2">
                    <c:v>1.9E-2</c:v>
                  </c:pt>
                </c:numCache>
              </c:numRef>
            </c:minus>
            <c:spPr>
              <a:noFill/>
              <a:ln w="190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Sheet1!$A$1:$A$3</c:f>
              <c:strCache>
                <c:ptCount val="3"/>
                <c:pt idx="0">
                  <c:v>CN</c:v>
                </c:pt>
                <c:pt idx="1">
                  <c:v>MCI</c:v>
                </c:pt>
                <c:pt idx="2">
                  <c:v>AD</c:v>
                </c:pt>
              </c:strCache>
            </c:strRef>
          </c:cat>
          <c:val>
            <c:numRef>
              <c:f>Sheet1!$B$1:$B$3</c:f>
              <c:numCache>
                <c:formatCode>General</c:formatCode>
                <c:ptCount val="3"/>
                <c:pt idx="0">
                  <c:v>1.6E-2</c:v>
                </c:pt>
                <c:pt idx="1">
                  <c:v>-1.2999999999999999E-2</c:v>
                </c:pt>
                <c:pt idx="2">
                  <c:v>-2.3E-2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710-4744-B1A9-F851C07CB4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4804816"/>
        <c:axId val="164807056"/>
      </c:barChart>
      <c:catAx>
        <c:axId val="164804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4807056"/>
        <c:crosses val="autoZero"/>
        <c:auto val="1"/>
        <c:lblAlgn val="ctr"/>
        <c:lblOffset val="100"/>
        <c:noMultiLvlLbl val="0"/>
      </c:catAx>
      <c:valAx>
        <c:axId val="164807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300" dirty="0"/>
                  <a:t>T/S Residual Mean Change, Visit 1 to Visit 2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4804816"/>
        <c:crosses val="autoZero"/>
        <c:crossBetween val="between"/>
      </c:valAx>
      <c:dTable>
        <c:showHorzBorder val="1"/>
        <c:showVertBorder val="1"/>
        <c:showOutline val="1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35BCAC-19A7-4282-9B96-45279FBF8356}" type="doc">
      <dgm:prSet loTypeId="urn:microsoft.com/office/officeart/2005/8/layout/venn2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0B45726-A1B8-4A4B-9AD3-2080811CA6C0}">
      <dgm:prSet phldrT="[Text]" custT="1"/>
      <dgm:spPr/>
      <dgm:t>
        <a:bodyPr/>
        <a:lstStyle/>
        <a:p>
          <a:r>
            <a:rPr lang="en-US" sz="2200" b="1" dirty="0"/>
            <a:t>V1 N=653</a:t>
          </a:r>
        </a:p>
      </dgm:t>
    </dgm:pt>
    <dgm:pt modelId="{2A614346-6B74-4674-BEBD-D6332FC4CC16}" type="parTrans" cxnId="{D94E41AA-D826-4E6D-A524-FE1A569343B0}">
      <dgm:prSet/>
      <dgm:spPr/>
      <dgm:t>
        <a:bodyPr/>
        <a:lstStyle/>
        <a:p>
          <a:endParaRPr lang="en-US" sz="2200" b="1"/>
        </a:p>
      </dgm:t>
    </dgm:pt>
    <dgm:pt modelId="{BD64DAE3-7362-4F9E-B9D3-65046EB9469D}" type="sibTrans" cxnId="{D94E41AA-D826-4E6D-A524-FE1A569343B0}">
      <dgm:prSet/>
      <dgm:spPr/>
      <dgm:t>
        <a:bodyPr/>
        <a:lstStyle/>
        <a:p>
          <a:endParaRPr lang="en-US" sz="2200" b="1"/>
        </a:p>
      </dgm:t>
    </dgm:pt>
    <dgm:pt modelId="{26B4EFB7-E653-4F4F-B1EC-B1BC62BCB501}">
      <dgm:prSet phldrT="[Text]" custT="1"/>
      <dgm:spPr/>
      <dgm:t>
        <a:bodyPr/>
        <a:lstStyle/>
        <a:p>
          <a:r>
            <a:rPr lang="en-US" sz="2200" b="1" dirty="0"/>
            <a:t>V2 N=569</a:t>
          </a:r>
        </a:p>
      </dgm:t>
    </dgm:pt>
    <dgm:pt modelId="{151827EE-E94A-4E6B-81E0-7DC43A037175}" type="parTrans" cxnId="{D4B2DD6A-933A-40F0-ABB5-6D89B4229346}">
      <dgm:prSet/>
      <dgm:spPr/>
      <dgm:t>
        <a:bodyPr/>
        <a:lstStyle/>
        <a:p>
          <a:endParaRPr lang="en-US" sz="2200" b="1"/>
        </a:p>
      </dgm:t>
    </dgm:pt>
    <dgm:pt modelId="{C3F8D7D3-288B-4FC0-AC82-BED2A8A86F50}" type="sibTrans" cxnId="{D4B2DD6A-933A-40F0-ABB5-6D89B4229346}">
      <dgm:prSet/>
      <dgm:spPr/>
      <dgm:t>
        <a:bodyPr/>
        <a:lstStyle/>
        <a:p>
          <a:endParaRPr lang="en-US" sz="2200" b="1"/>
        </a:p>
      </dgm:t>
    </dgm:pt>
    <dgm:pt modelId="{8805C06E-CB34-4E8A-8D93-BB95BE0EE821}">
      <dgm:prSet phldrT="[Text]" custT="1"/>
      <dgm:spPr/>
      <dgm:t>
        <a:bodyPr/>
        <a:lstStyle/>
        <a:p>
          <a:r>
            <a:rPr lang="en-US" sz="2200" b="1" dirty="0"/>
            <a:t>V3 N=451</a:t>
          </a:r>
        </a:p>
      </dgm:t>
    </dgm:pt>
    <dgm:pt modelId="{61B15294-0045-48CE-A564-5D7872E3A084}" type="parTrans" cxnId="{92904818-8A86-42B1-81A7-241013B84E4A}">
      <dgm:prSet/>
      <dgm:spPr/>
      <dgm:t>
        <a:bodyPr/>
        <a:lstStyle/>
        <a:p>
          <a:endParaRPr lang="en-US" sz="2200" b="1"/>
        </a:p>
      </dgm:t>
    </dgm:pt>
    <dgm:pt modelId="{09274486-D5DB-4909-957A-9CA2B76B53AF}" type="sibTrans" cxnId="{92904818-8A86-42B1-81A7-241013B84E4A}">
      <dgm:prSet/>
      <dgm:spPr/>
      <dgm:t>
        <a:bodyPr/>
        <a:lstStyle/>
        <a:p>
          <a:endParaRPr lang="en-US" sz="2200" b="1"/>
        </a:p>
      </dgm:t>
    </dgm:pt>
    <dgm:pt modelId="{E1ECF028-1E22-4D47-915D-6D3458E196EC}">
      <dgm:prSet phldrT="[Text]" custT="1"/>
      <dgm:spPr/>
      <dgm:t>
        <a:bodyPr/>
        <a:lstStyle/>
        <a:p>
          <a:r>
            <a:rPr lang="en-US" sz="2200" b="1" dirty="0"/>
            <a:t>V4 N=38</a:t>
          </a:r>
        </a:p>
      </dgm:t>
    </dgm:pt>
    <dgm:pt modelId="{D1426718-425C-4AF0-ACDB-9E02AF05FF41}" type="parTrans" cxnId="{3DD92B6E-852A-4BFC-AE43-88897B726DA0}">
      <dgm:prSet/>
      <dgm:spPr/>
      <dgm:t>
        <a:bodyPr/>
        <a:lstStyle/>
        <a:p>
          <a:endParaRPr lang="en-US" sz="2200" b="1"/>
        </a:p>
      </dgm:t>
    </dgm:pt>
    <dgm:pt modelId="{871246F9-C87A-419E-B243-7583851D3F2B}" type="sibTrans" cxnId="{3DD92B6E-852A-4BFC-AE43-88897B726DA0}">
      <dgm:prSet/>
      <dgm:spPr/>
      <dgm:t>
        <a:bodyPr/>
        <a:lstStyle/>
        <a:p>
          <a:endParaRPr lang="en-US" sz="2200" b="1"/>
        </a:p>
      </dgm:t>
    </dgm:pt>
    <dgm:pt modelId="{BA75EB07-DDBC-4A9B-B80A-0249AA77B241}">
      <dgm:prSet phldrT="[Text]" custT="1"/>
      <dgm:spPr/>
      <dgm:t>
        <a:bodyPr/>
        <a:lstStyle/>
        <a:p>
          <a:r>
            <a:rPr lang="en-US" sz="2200" b="1" dirty="0"/>
            <a:t>V5 N=9</a:t>
          </a:r>
        </a:p>
      </dgm:t>
    </dgm:pt>
    <dgm:pt modelId="{32048300-548A-4A31-B337-F2CBB591D795}" type="parTrans" cxnId="{93C6CA19-9F4B-4924-9AC8-E43126ABEB61}">
      <dgm:prSet/>
      <dgm:spPr/>
      <dgm:t>
        <a:bodyPr/>
        <a:lstStyle/>
        <a:p>
          <a:endParaRPr lang="en-US" sz="2200" b="1"/>
        </a:p>
      </dgm:t>
    </dgm:pt>
    <dgm:pt modelId="{180DA4EE-A90E-4E2A-9C1F-3E3BD51FE08E}" type="sibTrans" cxnId="{93C6CA19-9F4B-4924-9AC8-E43126ABEB61}">
      <dgm:prSet/>
      <dgm:spPr/>
      <dgm:t>
        <a:bodyPr/>
        <a:lstStyle/>
        <a:p>
          <a:endParaRPr lang="en-US" sz="2200" b="1"/>
        </a:p>
      </dgm:t>
    </dgm:pt>
    <dgm:pt modelId="{C1E20D1D-87E8-4861-AF68-F273C9036C8E}" type="pres">
      <dgm:prSet presAssocID="{9735BCAC-19A7-4282-9B96-45279FBF8356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CF02C18-4CFD-4FDA-BDC9-213223EA0977}" type="pres">
      <dgm:prSet presAssocID="{9735BCAC-19A7-4282-9B96-45279FBF8356}" presName="comp1" presStyleCnt="0"/>
      <dgm:spPr/>
    </dgm:pt>
    <dgm:pt modelId="{3C985353-AA1A-48C4-AA80-A65A8FC526CE}" type="pres">
      <dgm:prSet presAssocID="{9735BCAC-19A7-4282-9B96-45279FBF8356}" presName="circle1" presStyleLbl="node1" presStyleIdx="0" presStyleCnt="5"/>
      <dgm:spPr/>
      <dgm:t>
        <a:bodyPr/>
        <a:lstStyle/>
        <a:p>
          <a:endParaRPr lang="en-US"/>
        </a:p>
      </dgm:t>
    </dgm:pt>
    <dgm:pt modelId="{F35E56DF-3028-4531-A854-B459C4EDB3C4}" type="pres">
      <dgm:prSet presAssocID="{9735BCAC-19A7-4282-9B96-45279FBF8356}" presName="c1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6E5EB5-9F43-4C06-A304-6EB3CF612DA2}" type="pres">
      <dgm:prSet presAssocID="{9735BCAC-19A7-4282-9B96-45279FBF8356}" presName="comp2" presStyleCnt="0"/>
      <dgm:spPr/>
    </dgm:pt>
    <dgm:pt modelId="{BB9B1E64-455A-4CFE-8900-10F5913F7A38}" type="pres">
      <dgm:prSet presAssocID="{9735BCAC-19A7-4282-9B96-45279FBF8356}" presName="circle2" presStyleLbl="node1" presStyleIdx="1" presStyleCnt="5" custLinFactNeighborX="1563"/>
      <dgm:spPr/>
      <dgm:t>
        <a:bodyPr/>
        <a:lstStyle/>
        <a:p>
          <a:endParaRPr lang="en-US"/>
        </a:p>
      </dgm:t>
    </dgm:pt>
    <dgm:pt modelId="{AFA03D69-FD01-43B1-A50B-79185D434544}" type="pres">
      <dgm:prSet presAssocID="{9735BCAC-19A7-4282-9B96-45279FBF8356}" presName="c2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D2441E-A1A2-4008-9572-068EA1BAA86C}" type="pres">
      <dgm:prSet presAssocID="{9735BCAC-19A7-4282-9B96-45279FBF8356}" presName="comp3" presStyleCnt="0"/>
      <dgm:spPr/>
    </dgm:pt>
    <dgm:pt modelId="{ACA0BB26-0D82-4B03-86C0-6B0791BC2BE0}" type="pres">
      <dgm:prSet presAssocID="{9735BCAC-19A7-4282-9B96-45279FBF8356}" presName="circle3" presStyleLbl="node1" presStyleIdx="2" presStyleCnt="5"/>
      <dgm:spPr/>
      <dgm:t>
        <a:bodyPr/>
        <a:lstStyle/>
        <a:p>
          <a:endParaRPr lang="en-US"/>
        </a:p>
      </dgm:t>
    </dgm:pt>
    <dgm:pt modelId="{5BBA4A53-786E-438B-8C57-49B3ABCDC62C}" type="pres">
      <dgm:prSet presAssocID="{9735BCAC-19A7-4282-9B96-45279FBF8356}" presName="c3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9C2395-CF8D-43B9-9006-BD351750F502}" type="pres">
      <dgm:prSet presAssocID="{9735BCAC-19A7-4282-9B96-45279FBF8356}" presName="comp4" presStyleCnt="0"/>
      <dgm:spPr/>
    </dgm:pt>
    <dgm:pt modelId="{7ACB22BC-5694-47A7-BD6D-6F7FDCA4CC91}" type="pres">
      <dgm:prSet presAssocID="{9735BCAC-19A7-4282-9B96-45279FBF8356}" presName="circle4" presStyleLbl="node1" presStyleIdx="3" presStyleCnt="5"/>
      <dgm:spPr/>
      <dgm:t>
        <a:bodyPr/>
        <a:lstStyle/>
        <a:p>
          <a:endParaRPr lang="en-US"/>
        </a:p>
      </dgm:t>
    </dgm:pt>
    <dgm:pt modelId="{68F61C1C-4B08-427C-8CC7-64F990C93F12}" type="pres">
      <dgm:prSet presAssocID="{9735BCAC-19A7-4282-9B96-45279FBF8356}" presName="c4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143E67-170C-4DAF-BD68-1A9440CF8F61}" type="pres">
      <dgm:prSet presAssocID="{9735BCAC-19A7-4282-9B96-45279FBF8356}" presName="comp5" presStyleCnt="0"/>
      <dgm:spPr/>
    </dgm:pt>
    <dgm:pt modelId="{4FC10C96-36CB-4007-8677-F356616C86AC}" type="pres">
      <dgm:prSet presAssocID="{9735BCAC-19A7-4282-9B96-45279FBF8356}" presName="circle5" presStyleLbl="node1" presStyleIdx="4" presStyleCnt="5"/>
      <dgm:spPr/>
      <dgm:t>
        <a:bodyPr/>
        <a:lstStyle/>
        <a:p>
          <a:endParaRPr lang="en-US"/>
        </a:p>
      </dgm:t>
    </dgm:pt>
    <dgm:pt modelId="{B6DCB818-3EE6-43CA-B9A7-FC251424B587}" type="pres">
      <dgm:prSet presAssocID="{9735BCAC-19A7-4282-9B96-45279FBF8356}" presName="c5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BF69FE-1380-4A78-8551-50531BD7C7C2}" type="presOf" srcId="{50B45726-A1B8-4A4B-9AD3-2080811CA6C0}" destId="{F35E56DF-3028-4531-A854-B459C4EDB3C4}" srcOrd="1" destOrd="0" presId="urn:microsoft.com/office/officeart/2005/8/layout/venn2"/>
    <dgm:cxn modelId="{0EA51C0C-CBA7-4686-9504-58F744205961}" type="presOf" srcId="{8805C06E-CB34-4E8A-8D93-BB95BE0EE821}" destId="{ACA0BB26-0D82-4B03-86C0-6B0791BC2BE0}" srcOrd="0" destOrd="0" presId="urn:microsoft.com/office/officeart/2005/8/layout/venn2"/>
    <dgm:cxn modelId="{8AD74A0D-6FB9-4EBB-AE5F-22189AF743D3}" type="presOf" srcId="{9735BCAC-19A7-4282-9B96-45279FBF8356}" destId="{C1E20D1D-87E8-4861-AF68-F273C9036C8E}" srcOrd="0" destOrd="0" presId="urn:microsoft.com/office/officeart/2005/8/layout/venn2"/>
    <dgm:cxn modelId="{92904818-8A86-42B1-81A7-241013B84E4A}" srcId="{9735BCAC-19A7-4282-9B96-45279FBF8356}" destId="{8805C06E-CB34-4E8A-8D93-BB95BE0EE821}" srcOrd="2" destOrd="0" parTransId="{61B15294-0045-48CE-A564-5D7872E3A084}" sibTransId="{09274486-D5DB-4909-957A-9CA2B76B53AF}"/>
    <dgm:cxn modelId="{EFDA4B06-3E89-4EF0-9792-DCFACF99A3C4}" type="presOf" srcId="{26B4EFB7-E653-4F4F-B1EC-B1BC62BCB501}" destId="{BB9B1E64-455A-4CFE-8900-10F5913F7A38}" srcOrd="0" destOrd="0" presId="urn:microsoft.com/office/officeart/2005/8/layout/venn2"/>
    <dgm:cxn modelId="{8E015081-9745-4C79-9A20-767093F52347}" type="presOf" srcId="{E1ECF028-1E22-4D47-915D-6D3458E196EC}" destId="{68F61C1C-4B08-427C-8CC7-64F990C93F12}" srcOrd="1" destOrd="0" presId="urn:microsoft.com/office/officeart/2005/8/layout/venn2"/>
    <dgm:cxn modelId="{3DD92B6E-852A-4BFC-AE43-88897B726DA0}" srcId="{9735BCAC-19A7-4282-9B96-45279FBF8356}" destId="{E1ECF028-1E22-4D47-915D-6D3458E196EC}" srcOrd="3" destOrd="0" parTransId="{D1426718-425C-4AF0-ACDB-9E02AF05FF41}" sibTransId="{871246F9-C87A-419E-B243-7583851D3F2B}"/>
    <dgm:cxn modelId="{D4B2DD6A-933A-40F0-ABB5-6D89B4229346}" srcId="{9735BCAC-19A7-4282-9B96-45279FBF8356}" destId="{26B4EFB7-E653-4F4F-B1EC-B1BC62BCB501}" srcOrd="1" destOrd="0" parTransId="{151827EE-E94A-4E6B-81E0-7DC43A037175}" sibTransId="{C3F8D7D3-288B-4FC0-AC82-BED2A8A86F50}"/>
    <dgm:cxn modelId="{E3796288-E28B-4798-AC00-FB459A8B71AC}" type="presOf" srcId="{50B45726-A1B8-4A4B-9AD3-2080811CA6C0}" destId="{3C985353-AA1A-48C4-AA80-A65A8FC526CE}" srcOrd="0" destOrd="0" presId="urn:microsoft.com/office/officeart/2005/8/layout/venn2"/>
    <dgm:cxn modelId="{C6F4876D-3A6F-4ED2-A29D-AE11AE10D5CC}" type="presOf" srcId="{E1ECF028-1E22-4D47-915D-6D3458E196EC}" destId="{7ACB22BC-5694-47A7-BD6D-6F7FDCA4CC91}" srcOrd="0" destOrd="0" presId="urn:microsoft.com/office/officeart/2005/8/layout/venn2"/>
    <dgm:cxn modelId="{D94E41AA-D826-4E6D-A524-FE1A569343B0}" srcId="{9735BCAC-19A7-4282-9B96-45279FBF8356}" destId="{50B45726-A1B8-4A4B-9AD3-2080811CA6C0}" srcOrd="0" destOrd="0" parTransId="{2A614346-6B74-4674-BEBD-D6332FC4CC16}" sibTransId="{BD64DAE3-7362-4F9E-B9D3-65046EB9469D}"/>
    <dgm:cxn modelId="{A0EC670D-0D53-423A-99B5-110EF389037C}" type="presOf" srcId="{BA75EB07-DDBC-4A9B-B80A-0249AA77B241}" destId="{4FC10C96-36CB-4007-8677-F356616C86AC}" srcOrd="0" destOrd="0" presId="urn:microsoft.com/office/officeart/2005/8/layout/venn2"/>
    <dgm:cxn modelId="{566E556A-98C5-4602-975B-174BF63817AA}" type="presOf" srcId="{8805C06E-CB34-4E8A-8D93-BB95BE0EE821}" destId="{5BBA4A53-786E-438B-8C57-49B3ABCDC62C}" srcOrd="1" destOrd="0" presId="urn:microsoft.com/office/officeart/2005/8/layout/venn2"/>
    <dgm:cxn modelId="{90353F3D-4F13-4275-9091-3BE0E51B17B9}" type="presOf" srcId="{26B4EFB7-E653-4F4F-B1EC-B1BC62BCB501}" destId="{AFA03D69-FD01-43B1-A50B-79185D434544}" srcOrd="1" destOrd="0" presId="urn:microsoft.com/office/officeart/2005/8/layout/venn2"/>
    <dgm:cxn modelId="{93C6CA19-9F4B-4924-9AC8-E43126ABEB61}" srcId="{9735BCAC-19A7-4282-9B96-45279FBF8356}" destId="{BA75EB07-DDBC-4A9B-B80A-0249AA77B241}" srcOrd="4" destOrd="0" parTransId="{32048300-548A-4A31-B337-F2CBB591D795}" sibTransId="{180DA4EE-A90E-4E2A-9C1F-3E3BD51FE08E}"/>
    <dgm:cxn modelId="{3F602CA8-B2E8-4C2F-B824-A9C43CFF3D89}" type="presOf" srcId="{BA75EB07-DDBC-4A9B-B80A-0249AA77B241}" destId="{B6DCB818-3EE6-43CA-B9A7-FC251424B587}" srcOrd="1" destOrd="0" presId="urn:microsoft.com/office/officeart/2005/8/layout/venn2"/>
    <dgm:cxn modelId="{4DE8C0A6-AB21-4290-90B6-5AEF56AAD2E7}" type="presParOf" srcId="{C1E20D1D-87E8-4861-AF68-F273C9036C8E}" destId="{ECF02C18-4CFD-4FDA-BDC9-213223EA0977}" srcOrd="0" destOrd="0" presId="urn:microsoft.com/office/officeart/2005/8/layout/venn2"/>
    <dgm:cxn modelId="{52D9082A-2418-4C14-8E7E-39B268C00FBC}" type="presParOf" srcId="{ECF02C18-4CFD-4FDA-BDC9-213223EA0977}" destId="{3C985353-AA1A-48C4-AA80-A65A8FC526CE}" srcOrd="0" destOrd="0" presId="urn:microsoft.com/office/officeart/2005/8/layout/venn2"/>
    <dgm:cxn modelId="{9C987AC3-B3BB-4CC0-A06D-358E906C6D9B}" type="presParOf" srcId="{ECF02C18-4CFD-4FDA-BDC9-213223EA0977}" destId="{F35E56DF-3028-4531-A854-B459C4EDB3C4}" srcOrd="1" destOrd="0" presId="urn:microsoft.com/office/officeart/2005/8/layout/venn2"/>
    <dgm:cxn modelId="{EE0A2001-5AF2-48D7-917A-486B423D68A2}" type="presParOf" srcId="{C1E20D1D-87E8-4861-AF68-F273C9036C8E}" destId="{1F6E5EB5-9F43-4C06-A304-6EB3CF612DA2}" srcOrd="1" destOrd="0" presId="urn:microsoft.com/office/officeart/2005/8/layout/venn2"/>
    <dgm:cxn modelId="{D62943D2-8388-4C00-BA8F-298C76810AC7}" type="presParOf" srcId="{1F6E5EB5-9F43-4C06-A304-6EB3CF612DA2}" destId="{BB9B1E64-455A-4CFE-8900-10F5913F7A38}" srcOrd="0" destOrd="0" presId="urn:microsoft.com/office/officeart/2005/8/layout/venn2"/>
    <dgm:cxn modelId="{C3439667-B869-4D52-A079-61BAB9623FB6}" type="presParOf" srcId="{1F6E5EB5-9F43-4C06-A304-6EB3CF612DA2}" destId="{AFA03D69-FD01-43B1-A50B-79185D434544}" srcOrd="1" destOrd="0" presId="urn:microsoft.com/office/officeart/2005/8/layout/venn2"/>
    <dgm:cxn modelId="{5DFC298E-5A1E-4C06-8516-FB1D6BA9F901}" type="presParOf" srcId="{C1E20D1D-87E8-4861-AF68-F273C9036C8E}" destId="{5BD2441E-A1A2-4008-9572-068EA1BAA86C}" srcOrd="2" destOrd="0" presId="urn:microsoft.com/office/officeart/2005/8/layout/venn2"/>
    <dgm:cxn modelId="{211A3367-68FF-43AC-878B-852593B5FF79}" type="presParOf" srcId="{5BD2441E-A1A2-4008-9572-068EA1BAA86C}" destId="{ACA0BB26-0D82-4B03-86C0-6B0791BC2BE0}" srcOrd="0" destOrd="0" presId="urn:microsoft.com/office/officeart/2005/8/layout/venn2"/>
    <dgm:cxn modelId="{6A96D74E-149A-4F3B-91F9-C3ECD51FB9BB}" type="presParOf" srcId="{5BD2441E-A1A2-4008-9572-068EA1BAA86C}" destId="{5BBA4A53-786E-438B-8C57-49B3ABCDC62C}" srcOrd="1" destOrd="0" presId="urn:microsoft.com/office/officeart/2005/8/layout/venn2"/>
    <dgm:cxn modelId="{58D44593-6E8D-4CB3-A1E2-5BC702FB54D4}" type="presParOf" srcId="{C1E20D1D-87E8-4861-AF68-F273C9036C8E}" destId="{939C2395-CF8D-43B9-9006-BD351750F502}" srcOrd="3" destOrd="0" presId="urn:microsoft.com/office/officeart/2005/8/layout/venn2"/>
    <dgm:cxn modelId="{0C4E2622-88D7-420D-B6A9-B810C45494C8}" type="presParOf" srcId="{939C2395-CF8D-43B9-9006-BD351750F502}" destId="{7ACB22BC-5694-47A7-BD6D-6F7FDCA4CC91}" srcOrd="0" destOrd="0" presId="urn:microsoft.com/office/officeart/2005/8/layout/venn2"/>
    <dgm:cxn modelId="{71AE1A01-44DF-48CE-8362-A52DE434E7D5}" type="presParOf" srcId="{939C2395-CF8D-43B9-9006-BD351750F502}" destId="{68F61C1C-4B08-427C-8CC7-64F990C93F12}" srcOrd="1" destOrd="0" presId="urn:microsoft.com/office/officeart/2005/8/layout/venn2"/>
    <dgm:cxn modelId="{A8BAB0A8-A185-4C4D-BF85-867907E7933E}" type="presParOf" srcId="{C1E20D1D-87E8-4861-AF68-F273C9036C8E}" destId="{88143E67-170C-4DAF-BD68-1A9440CF8F61}" srcOrd="4" destOrd="0" presId="urn:microsoft.com/office/officeart/2005/8/layout/venn2"/>
    <dgm:cxn modelId="{FA39587D-770E-46A6-87BB-6EE4B018AF98}" type="presParOf" srcId="{88143E67-170C-4DAF-BD68-1A9440CF8F61}" destId="{4FC10C96-36CB-4007-8677-F356616C86AC}" srcOrd="0" destOrd="0" presId="urn:microsoft.com/office/officeart/2005/8/layout/venn2"/>
    <dgm:cxn modelId="{1E2E255B-5433-472E-89A3-AAD555581EC1}" type="presParOf" srcId="{88143E67-170C-4DAF-BD68-1A9440CF8F61}" destId="{B6DCB818-3EE6-43CA-B9A7-FC251424B587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985353-AA1A-48C4-AA80-A65A8FC526CE}">
      <dsp:nvSpPr>
        <dsp:cNvPr id="0" name=""/>
        <dsp:cNvSpPr/>
      </dsp:nvSpPr>
      <dsp:spPr>
        <a:xfrm>
          <a:off x="1095727" y="0"/>
          <a:ext cx="4933246" cy="493324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/>
            <a:t>V1 N=653</a:t>
          </a:r>
        </a:p>
      </dsp:txBody>
      <dsp:txXfrm>
        <a:off x="2637366" y="246662"/>
        <a:ext cx="1849967" cy="493324"/>
      </dsp:txXfrm>
    </dsp:sp>
    <dsp:sp modelId="{BB9B1E64-455A-4CFE-8900-10F5913F7A38}">
      <dsp:nvSpPr>
        <dsp:cNvPr id="0" name=""/>
        <dsp:cNvSpPr/>
      </dsp:nvSpPr>
      <dsp:spPr>
        <a:xfrm>
          <a:off x="1531261" y="739986"/>
          <a:ext cx="4193259" cy="4193259"/>
        </a:xfrm>
        <a:prstGeom prst="ellipse">
          <a:avLst/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/>
            <a:t>V2 N=569</a:t>
          </a:r>
        </a:p>
      </dsp:txBody>
      <dsp:txXfrm>
        <a:off x="2723719" y="981099"/>
        <a:ext cx="1808342" cy="482224"/>
      </dsp:txXfrm>
    </dsp:sp>
    <dsp:sp modelId="{ACA0BB26-0D82-4B03-86C0-6B0791BC2BE0}">
      <dsp:nvSpPr>
        <dsp:cNvPr id="0" name=""/>
        <dsp:cNvSpPr/>
      </dsp:nvSpPr>
      <dsp:spPr>
        <a:xfrm>
          <a:off x="1835713" y="1479973"/>
          <a:ext cx="3453272" cy="3453272"/>
        </a:xfrm>
        <a:prstGeom prst="ellipse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/>
            <a:t>V3 N=451</a:t>
          </a:r>
        </a:p>
      </dsp:txBody>
      <dsp:txXfrm>
        <a:off x="2668815" y="1718249"/>
        <a:ext cx="1787068" cy="476551"/>
      </dsp:txXfrm>
    </dsp:sp>
    <dsp:sp modelId="{7ACB22BC-5694-47A7-BD6D-6F7FDCA4CC91}">
      <dsp:nvSpPr>
        <dsp:cNvPr id="0" name=""/>
        <dsp:cNvSpPr/>
      </dsp:nvSpPr>
      <dsp:spPr>
        <a:xfrm>
          <a:off x="2205707" y="2219960"/>
          <a:ext cx="2713285" cy="2713285"/>
        </a:xfrm>
        <a:prstGeom prst="ellipse">
          <a:avLst/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/>
            <a:t>V4 N=38</a:t>
          </a:r>
        </a:p>
      </dsp:txBody>
      <dsp:txXfrm>
        <a:off x="2829762" y="2464156"/>
        <a:ext cx="1465174" cy="488391"/>
      </dsp:txXfrm>
    </dsp:sp>
    <dsp:sp modelId="{4FC10C96-36CB-4007-8677-F356616C86AC}">
      <dsp:nvSpPr>
        <dsp:cNvPr id="0" name=""/>
        <dsp:cNvSpPr/>
      </dsp:nvSpPr>
      <dsp:spPr>
        <a:xfrm>
          <a:off x="2575700" y="2959947"/>
          <a:ext cx="1973298" cy="1973298"/>
        </a:xfrm>
        <a:prstGeom prst="ellips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/>
            <a:t>V5 N=9</a:t>
          </a:r>
        </a:p>
      </dsp:txBody>
      <dsp:txXfrm>
        <a:off x="2864683" y="3453272"/>
        <a:ext cx="1395332" cy="9866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0.19352</cdr:x>
      <cdr:y>0.24041</cdr:y>
    </cdr:from>
    <cdr:to>
      <cdr:x>0.311</cdr:x>
      <cdr:y>0.24265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xmlns="" id="{0E16EF74-1F99-4D18-8536-DDBCBFFF97B3}"/>
            </a:ext>
          </a:extLst>
        </cdr:cNvPr>
        <cdr:cNvCxnSpPr/>
      </cdr:nvCxnSpPr>
      <cdr:spPr>
        <a:xfrm xmlns:a="http://schemas.openxmlformats.org/drawingml/2006/main" flipV="1">
          <a:off x="1592781" y="1125264"/>
          <a:ext cx="966952" cy="10510"/>
        </a:xfrm>
        <a:prstGeom xmlns:a="http://schemas.openxmlformats.org/drawingml/2006/main" prst="line">
          <a:avLst/>
        </a:prstGeom>
        <a:ln xmlns:a="http://schemas.openxmlformats.org/drawingml/2006/main" w="38100" cmpd="sng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0.48447</cdr:x>
      <cdr:y>0.52327</cdr:y>
    </cdr:from>
    <cdr:to>
      <cdr:x>0.60216</cdr:x>
      <cdr:y>0.5251</cdr:y>
    </cdr:to>
    <cdr:cxnSp macro="">
      <cdr:nvCxnSpPr>
        <cdr:cNvPr id="13" name="Straight Connector 12">
          <a:extLst xmlns:a="http://schemas.openxmlformats.org/drawingml/2006/main">
            <a:ext uri="{FF2B5EF4-FFF2-40B4-BE49-F238E27FC236}">
              <a16:creationId xmlns:a16="http://schemas.microsoft.com/office/drawing/2014/main" xmlns="" id="{5B56C68F-9C24-4809-BC23-EE136553C349}"/>
            </a:ext>
          </a:extLst>
        </cdr:cNvPr>
        <cdr:cNvCxnSpPr/>
      </cdr:nvCxnSpPr>
      <cdr:spPr>
        <a:xfrm xmlns:a="http://schemas.openxmlformats.org/drawingml/2006/main">
          <a:off x="3987510" y="2449272"/>
          <a:ext cx="968704" cy="8539"/>
        </a:xfrm>
        <a:prstGeom xmlns:a="http://schemas.openxmlformats.org/drawingml/2006/main" prst="line">
          <a:avLst/>
        </a:prstGeom>
        <a:ln xmlns:a="http://schemas.openxmlformats.org/drawingml/2006/main" w="38100" cmpd="sng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0.77807</cdr:x>
      <cdr:y>0.62499</cdr:y>
    </cdr:from>
    <cdr:to>
      <cdr:x>0.89576</cdr:x>
      <cdr:y>0.62681</cdr:y>
    </cdr:to>
    <cdr:cxnSp macro="">
      <cdr:nvCxnSpPr>
        <cdr:cNvPr id="16" name="Straight Connector 15">
          <a:extLst xmlns:a="http://schemas.openxmlformats.org/drawingml/2006/main">
            <a:ext uri="{FF2B5EF4-FFF2-40B4-BE49-F238E27FC236}">
              <a16:creationId xmlns:a16="http://schemas.microsoft.com/office/drawing/2014/main" xmlns="" id="{6C734BA1-B952-4810-A802-281101B4F3E5}"/>
            </a:ext>
          </a:extLst>
        </cdr:cNvPr>
        <cdr:cNvCxnSpPr/>
      </cdr:nvCxnSpPr>
      <cdr:spPr>
        <a:xfrm xmlns:a="http://schemas.openxmlformats.org/drawingml/2006/main">
          <a:off x="6404054" y="2925375"/>
          <a:ext cx="968704" cy="8539"/>
        </a:xfrm>
        <a:prstGeom xmlns:a="http://schemas.openxmlformats.org/drawingml/2006/main" prst="line">
          <a:avLst/>
        </a:prstGeom>
        <a:ln xmlns:a="http://schemas.openxmlformats.org/drawingml/2006/main" w="38100" cmpd="sng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FD4867-37F7-024C-9411-D60A5E040099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A99F7-161E-FC48-8D77-F70B6AE13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49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A99F7-161E-FC48-8D77-F70B6AE13D1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82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A99F7-161E-FC48-8D77-F70B6AE13D1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5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A99F7-161E-FC48-8D77-F70B6AE13D1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405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A99F7-161E-FC48-8D77-F70B6AE13D1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5949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FEEE5C-AFE7-424A-A4BD-490BCC4F660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Indiana University School of Medicine, Indianapolis, IN USA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Thursday, August 22, 2012</a:t>
            </a: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Genetics and Neuroimaging of Alzheimer's Disease (A. Saykin)</a:t>
            </a:r>
          </a:p>
        </p:txBody>
      </p:sp>
    </p:spTree>
    <p:extLst>
      <p:ext uri="{BB962C8B-B14F-4D97-AF65-F5344CB8AC3E}">
        <p14:creationId xmlns:p14="http://schemas.microsoft.com/office/powerpoint/2010/main" val="3971280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A99F7-161E-FC48-8D77-F70B6AE13D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37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Yao, X et al. Genetic findings using ADNI multimodal quantitative phenotypes: a 2016 update. Alzheimer's &amp; Dementia: The Journal of the Alzheimer's Association, 13(7): P694-69; </a:t>
            </a:r>
          </a:p>
          <a:p>
            <a:r>
              <a:rPr lang="en-US" dirty="0"/>
              <a:t>Genetic Findings Using ADNI Multimodal Quantitative Phenotypes: A 2017 Update, </a:t>
            </a:r>
            <a:r>
              <a:rPr lang="en-US" b="1" dirty="0"/>
              <a:t>Xiaohui Yao, Jingwen Yan, Andrew J. Saykin, Li Shen*, and for the ADNI</a:t>
            </a:r>
          </a:p>
          <a:p>
            <a:pPr algn="l"/>
            <a:r>
              <a:rPr lang="en-US" dirty="0"/>
              <a:t>Session: P2-07, Diagnosis and prognosis: biomarkers (non-neuroimaging)</a:t>
            </a:r>
          </a:p>
          <a:p>
            <a:pPr algn="l"/>
            <a:r>
              <a:rPr lang="en-US" dirty="0"/>
              <a:t>Poster number: P2-235</a:t>
            </a:r>
          </a:p>
          <a:p>
            <a:pPr algn="l"/>
            <a:r>
              <a:rPr lang="en-US" dirty="0"/>
              <a:t>Date: Monday, July 23, 2018: 9:30AM-4:15PM; McCormick Place, Hall-F1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r>
              <a:rPr lang="en-US" dirty="0"/>
              <a:t>As of 11/16/2016</a:t>
            </a:r>
          </a:p>
          <a:p>
            <a:r>
              <a:rPr lang="en-US" dirty="0"/>
              <a:t>Gray</a:t>
            </a:r>
            <a:r>
              <a:rPr lang="en-US" baseline="0" dirty="0"/>
              <a:t> bar indicates the total number of publications.</a:t>
            </a:r>
          </a:p>
          <a:p>
            <a:r>
              <a:rPr lang="en-US" baseline="0" dirty="0"/>
              <a:t>Note that one paper can be counted multiple times in the color bar.</a:t>
            </a:r>
          </a:p>
          <a:p>
            <a:endParaRPr lang="en-US" baseline="0" dirty="0"/>
          </a:p>
          <a:p>
            <a:r>
              <a:rPr lang="en-US" baseline="0" dirty="0"/>
              <a:t>Data Source: </a:t>
            </a:r>
            <a:r>
              <a:rPr lang="en-US" dirty="0">
                <a:ea typeface="+mn-ea"/>
                <a:cs typeface="+mn-cs"/>
              </a:rPr>
              <a:t>We searched the PubMed database using the EndNote X7 online search tool with the following three criteria: (1) the “All Fields” contains</a:t>
            </a:r>
          </a:p>
          <a:p>
            <a:r>
              <a:rPr lang="en-US" dirty="0">
                <a:ea typeface="+mn-ea"/>
                <a:cs typeface="+mn-cs"/>
              </a:rPr>
              <a:t>“Alzheimer’s Disease Neuroimaging Initiative”; (2) the “All Fields” contains “APOE,” “apolipoprotein,” “gene,” “genetic,” “genetics,” “genome,” “genomic,” or “genomics”;</a:t>
            </a:r>
          </a:p>
          <a:p>
            <a:r>
              <a:rPr lang="en-US" dirty="0">
                <a:ea typeface="+mn-ea"/>
                <a:cs typeface="+mn-cs"/>
              </a:rPr>
              <a:t>and, (3) the “Year” field value is between 2015 and 2016. We manually reviewed all the abstracts and identified 159 relevant ADNI genetic publications through this extensive search.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A3E13-8384-E14B-B6E2-66C2517ED93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288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DESIGN, SETTING, AND PARTICIPANTS This study analyzed the genetic and florbetapir F 18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 from 322 cognitively normal control individuals, 496 individuals with mild cognitive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impairment, and 159 individuals with AD dementia who had genome-wide association studies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18F-florbetapir positron emission tomographic data from the Alzheimer’s Disease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Neuroimaging Initiative (ADNI), a prospective, observational, multisite tertiary center clinical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biomarker study. This ongoing study began in 2005.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MAIN OUTCOMES AND MEASURES The study tested the association of AD risk allele carrier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status (exposure) with florbetapir mean standard uptake value ratio (outcome) using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stepwise multivariable linear regression while controlling for age, sex, and apolipoprotein 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ε4 genotype. The study also reports on an exploratory 3-dimensional stepwise regression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 using an unbiased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voxelwise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approach in Statistical Parametric Mapping 8 with cluster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significance thresholds at 50 voxels and uncorrected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&lt; .01.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RESULTS This study included 977 participants (mean [SD] age, 74 [7.5] years; 535 [54.8%]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male and 442 [45.2%] female) from the ADNI-1, ADNI-2, and ADNI–Grand Opportunity.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adenosine triphosphate–binding cassette subfamily A member 7 (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ABCA7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gene had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strongest association with amyloid deposition (χ2 = 8.38, false discovery rate–corrected</a:t>
            </a:r>
          </a:p>
          <a:p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&lt; .001), after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apolioprotein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ε4. Significant associations were found between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ABCA7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asymptomatic and early symptomatic disease stages, suggesting an association with rapid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amyloid accumulation.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fermitin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family homolog 2 (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FERMT2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gene had a stage-dependent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association with brain amyloidosis (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FERMT2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× diagnosis </a:t>
            </a:r>
            <a:r>
              <a:rPr lang="el-G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χ2 = 3.53,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false discovery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rate–corrected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 .05), which was most pronounced in the mild cognitive impairment stage.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CONCLUSIONS AND RELEVANCE This study found an association of several AD risk variants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brain amyloidosis. The data also suggest that AD genes might differentially regulate AD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pathologic findings across the disease stages.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9DD6B-29B0-354E-922E-4A6F4B03CD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40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Figure. Kaplan-Meier estimates and Cox proportional hazard model fits from the ADGC Phase 1 case-control dataset. </a:t>
            </a:r>
          </a:p>
          <a:p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figure illustrates the relative risk for developing AD for each PRS-risk group. People in the lower quartile (1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quartile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have much higher survival (AD-free time) compared to people in the highest quartile (4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quartile).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notice how the survival and the corresponding age, differ between the different quartiles: The median survival(AD free) for the people in the 4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quartile is  about 77 years. For the1st quartile the median survival is almost 95 years.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Dashed lines are the Kaplan Meier estimates.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Solid lines are the Cox proportional hazard estimates </a:t>
            </a:r>
            <a:b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(instead of time to AD,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Desikan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use age as time unit in the Cox model, that is why the x-axis is age instead of time)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A99F7-161E-FC48-8D77-F70B6AE13D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26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and B. Lower levels of CA and higher levels of two secondary to primary ratios were significantly associated with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higher odds of converting from MCI to AD. EMCI and LMCI patients that converted to AD dementia in 4 years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 baseline were labeled as MCI-Converter; 9 bile acids and ratios that were significantly dysregulated between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CN to AD were assessed; P-values were estimated from logistic regression models and adjusted for age, sex, body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mass index, and APOE ε4 status; the significance level was adjusted for multiple testing according to Bonferroni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0.05/9 = 5.56 x 10-3. C and D. Cox hazards model of the association of conversion from MCI to AD. Red line: 1st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quantile, Red line: 3rd quantile. Analysis was conducted using quantitative values and stratification by quantiles was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used only for graphical representation.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A99F7-161E-FC48-8D77-F70B6AE13D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89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Nho Fig: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Heat map of q-values of association between bile acid profiles and the “A/T/N” biomarkers for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 (a). P-values estimated from linear regression analyses were corrected for multiple testing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using FDR (q-value). Color code: white indicates q-value&gt;0.05, reds indicate significant positive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associations, and greens indicate significant negative associations. Several ratios were calculated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inform about possible enzymatic activity changes in AD (b). These ratios reflect: (1) Shift in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bile acid metabolism from primary to alternative pathway, (2) Changes in gut microbiome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correlated with production of secondary bile acids, and (3) Changes in glycine and taurine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conjugation of secondary bile acids. LCA was excluded in prepossessing checks.</a:t>
            </a:r>
            <a:endParaRPr lang="en-US" dirty="0"/>
          </a:p>
          <a:p>
            <a:r>
              <a:rPr lang="en-US" dirty="0"/>
              <a:t>Nho et al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Abstract: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Introduction: Bile acids (BAs) are the end products of cholesterol metabolism produced by human and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gut microbiome co-metabolism. Recent evidence suggests gut microbiota influence pathological features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Alzheimer’s disease (AD) including neuroinflammation and amyloid-β deposition.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Method: Serum levels of 20 primary and secondary BA metabolites from the AD Neuroimaging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Initiative (n=1562) were measured using targeted metabolomic profiling. We assessed the association of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 with the “A/T/N” (Amyloid, Tau and Neurodegeneration) biomarkers for AD: CSF biomarkers,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atrophy (MRI), and brain glucose metabolism ([18F]FDG-PET).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Results: Of 23 BA and relevant calculated ratios, three BA signatures were associated with CSF Aβ1-42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(“A”) and three with CSF p-tau181 (“T”) (corrected p&lt;0.05). Furthermore, three, twelve, and fourteen BA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signatures were associated with CSF t-tau, glucose metabolism, and atrophy (“N”), respectively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(corrected p&lt;0.05).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Conclusion: This is the first study to show serum-based BA metabolites are associated with “A/T/N” AD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biomarkers, providing further support for a role of BA pathways in AD pathophysiology. Prospective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clinical observations and validation in model systems are needed to assess causality and specific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Mechanisms underlying this association.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A99F7-161E-FC48-8D77-F70B6AE13D1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25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A99F7-161E-FC48-8D77-F70B6AE13D1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052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DNA Methylation Changes Overlap with Genetic Variations Previously Associated with Alzheimer’s disease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Aparna Vasanthakumar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A99F7-161E-FC48-8D77-F70B6AE13D1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38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CA7074-2C99-4FF5-9CA8-D2CB1F5F8D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3096A5B-04D6-4185-86FA-3E06D71930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2B6CAF-310C-41D7-AFFD-52F75E912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EAD3-1EF6-48E1-B945-14FA3288AA15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B3D30F-0C3D-4F37-941D-A36348A6C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45E8D8-6B07-46AE-8748-99E670B4F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CA8A-D179-4D83-8B4A-229A32800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43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01FD91-79D0-487C-9757-13861B4AD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35324DF-4A24-4AED-9F65-32610B38A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EBA2DD-5FA1-4D5C-9164-EEAC992F1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EAD3-1EF6-48E1-B945-14FA3288AA15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61A40F-9FEC-4FE2-9A59-883FC4FC6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160E96-47ED-46EA-ADC3-2370A61BF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CA8A-D179-4D83-8B4A-229A32800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405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314E59E-1563-46DB-AB71-A164C8C52E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4EE022A-BED2-4BB5-9A86-C9AB93DA5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9185F8-1126-474B-A2DF-84FAACBD6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EAD3-1EF6-48E1-B945-14FA3288AA15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BD3DEC-36C4-4F30-8D5B-DB88B5063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90B6EE-A22A-4D1E-BCE5-188E69A2A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CA8A-D179-4D83-8B4A-229A32800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53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24BC31-1F87-4396-B691-26F63D61B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36F16B-B8A6-4287-A0C4-738C4D254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26DF49-0819-4FB3-A77A-0970B2152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EAD3-1EF6-48E1-B945-14FA3288AA15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7D5DDD-F15E-4B68-936A-D72FD6068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60F6A3-FAF2-4259-A40B-FAB0EB139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CA8A-D179-4D83-8B4A-229A32800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70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FA3EAD-B68D-4413-A362-C34E088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26AF94-B545-4053-9C50-2C08312E1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5E3E11-A832-46EA-9540-522C88C9A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EAD3-1EF6-48E1-B945-14FA3288AA15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605D61-1418-419B-9A64-F0E3230A0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D8E842-739E-4BCD-9865-C03FD737B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CA8A-D179-4D83-8B4A-229A32800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199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4DF210-BCCB-492F-BE1D-1176B6FBD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E95056-58F1-4024-882F-564A915293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28DD554-719B-475D-882E-9AFD3FA720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AAFEF46-95A6-4DDF-882A-E466F6C41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EAD3-1EF6-48E1-B945-14FA3288AA15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0828685-C755-4C1A-A2CE-8F070758C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F4C855-7F82-45B9-B029-C15DB1261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CA8A-D179-4D83-8B4A-229A32800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243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6F1FF7-D3EB-4590-AB49-49D55AF7C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31B629-9CF1-42FB-81BE-97CD6BB1F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AC62BC7-8B71-4391-8B1A-F1BEB6550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146813D-2B79-430C-A496-F5C220EEFC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85E5B3B-BE27-4D4B-8647-0145D3C27B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0C10544-9A9E-4C6F-AF37-69681D403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EAD3-1EF6-48E1-B945-14FA3288AA15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4919EC3-571F-489C-9301-9949C4624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DFF550D-1D81-4329-8603-332067D63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CA8A-D179-4D83-8B4A-229A32800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93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C59E89-B42B-4CBF-AB44-76B993B0F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FC0EC13-3243-44E6-AB47-FBD36365F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EAD3-1EF6-48E1-B945-14FA3288AA15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6858A8D-BC8D-4C91-A9E1-46618668C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FC67690-9116-4A8D-BA29-BA1453ABC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CA8A-D179-4D83-8B4A-229A32800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35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8A7DE25-A04C-4AB9-9150-EA08E12C7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EAD3-1EF6-48E1-B945-14FA3288AA15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77AFBEF-348A-407E-974B-3570B5E16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35B799-13B9-4EB1-A8C2-AF6F02E1C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CA8A-D179-4D83-8B4A-229A32800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753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E9E441-4012-4158-8946-A51A2E4B3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22C7FC-5330-43E9-978E-0398A57DC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5FE018E-86A6-4E0B-8E70-0F9A4F8C8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5C611EF-4908-4BF2-8D77-66C42826B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EAD3-1EF6-48E1-B945-14FA3288AA15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A094D0A-38DA-4624-8FF1-9644B4D1E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3A81C0-ECEC-4C3A-9589-B7CBF7B51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CA8A-D179-4D83-8B4A-229A32800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49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5E2505-44EE-48D6-8BAB-88692A863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E098061-2E66-4A5C-AB34-9DAA7D84B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99B6E7F-9400-46CD-81E1-A9A60C675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882A9F8-F7A7-4B0E-AF19-605F55BDD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EAD3-1EF6-48E1-B945-14FA3288AA15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22B0B7C-2992-4818-ABED-2D6B17EE2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946A6B-5112-4F5C-B70F-A2FE4EC42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CA8A-D179-4D83-8B4A-229A32800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33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CF84919-F4FE-4705-8197-79480A7B1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1E349D-2E20-4A0A-BA0C-B0CE5AAE2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369A2C-E34B-47B4-B892-D49D70608B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9EAD3-1EF6-48E1-B945-14FA3288AA15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D712B4-6D2A-4572-AB74-A2E870DBE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4D29E5-5B0C-473D-BFC5-73C971F695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3CA8A-D179-4D83-8B4A-229A32800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975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iorxiv.org/content/early/2018/03/17/281956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iorxiv.org/content/early/2018/03/18/284141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iorxiv.org/content/early/2018/03/18/284141" TargetMode="External"/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752600" y="1092620"/>
            <a:ext cx="8751122" cy="24125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/>
              <a:t>ADNI Genetics Core</a:t>
            </a:r>
          </a:p>
          <a:p>
            <a:r>
              <a:rPr lang="en-US" sz="5000" dirty="0"/>
              <a:t>Update</a:t>
            </a:r>
          </a:p>
          <a:p>
            <a:endParaRPr lang="en-US" sz="3000" dirty="0"/>
          </a:p>
          <a:p>
            <a:r>
              <a:rPr lang="en-US" sz="3000" dirty="0"/>
              <a:t>Andy Saykin</a:t>
            </a:r>
          </a:p>
          <a:p>
            <a:r>
              <a:rPr lang="en-US" sz="3000" dirty="0"/>
              <a:t>Indiana University School of Medicine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016140" y="4419600"/>
            <a:ext cx="6477000" cy="144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b="1" dirty="0"/>
              <a:t>WW-ADNI Meeting</a:t>
            </a:r>
          </a:p>
          <a:p>
            <a:pPr marL="0" indent="0" algn="ctr">
              <a:buNone/>
            </a:pPr>
            <a:r>
              <a:rPr lang="en-US" sz="2600" b="1" dirty="0"/>
              <a:t>Chicago, IL</a:t>
            </a:r>
          </a:p>
          <a:p>
            <a:pPr marL="0" indent="0" algn="ctr">
              <a:buNone/>
            </a:pPr>
            <a:r>
              <a:rPr lang="en-US" sz="2600" b="1" dirty="0"/>
              <a:t>July 20, 2018</a:t>
            </a:r>
            <a:endParaRPr lang="en-US" sz="2400" dirty="0"/>
          </a:p>
        </p:txBody>
      </p:sp>
      <p:pic>
        <p:nvPicPr>
          <p:cNvPr id="11" name="Picture 10" descr="adni_logo_150x1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16675" y="364957"/>
            <a:ext cx="1914266" cy="1300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9617239" y="6216312"/>
            <a:ext cx="21611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/>
              <a:t>asaykin@iupui.edu</a:t>
            </a:r>
          </a:p>
        </p:txBody>
      </p:sp>
      <p:pic>
        <p:nvPicPr>
          <p:cNvPr id="7" name="Picture 6" descr="IUSM_logo_edit.tif">
            <a:extLst>
              <a:ext uri="{FF2B5EF4-FFF2-40B4-BE49-F238E27FC236}">
                <a16:creationId xmlns:a16="http://schemas.microsoft.com/office/drawing/2014/main" xmlns="" id="{D5738EED-EDE6-442B-B83B-334CD2C637E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624" y="5797266"/>
            <a:ext cx="1653058" cy="86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14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32205"/>
            <a:ext cx="8534400" cy="505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23646" y="6148754"/>
            <a:ext cx="899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200" i="1" dirty="0"/>
              <a:t>PI: Rima Kaddurah-Daouk, Duke University</a:t>
            </a:r>
          </a:p>
          <a:p>
            <a:pPr algn="ctr">
              <a:lnSpc>
                <a:spcPts val="2400"/>
              </a:lnSpc>
            </a:pPr>
            <a:r>
              <a:rPr lang="en-US" sz="2200" i="1" dirty="0"/>
              <a:t>https://sites.duke.edu/adnimetab/about-us/participating-centers/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A683912-F24E-4D1B-B2F2-1409EC164A2E}"/>
              </a:ext>
            </a:extLst>
          </p:cNvPr>
          <p:cNvSpPr/>
          <p:nvPr/>
        </p:nvSpPr>
        <p:spPr>
          <a:xfrm>
            <a:off x="285824" y="219209"/>
            <a:ext cx="1043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AD Metabolomics Consortium (ADMC)</a:t>
            </a:r>
            <a:endParaRPr lang="es-E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3006" y="1529834"/>
            <a:ext cx="30416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Bile Acid Metabolism:</a:t>
            </a:r>
          </a:p>
          <a:p>
            <a:r>
              <a:rPr lang="en-US" sz="2800" dirty="0"/>
              <a:t>The Gut Liver Brain Axis</a:t>
            </a:r>
          </a:p>
        </p:txBody>
      </p:sp>
      <p:sp>
        <p:nvSpPr>
          <p:cNvPr id="3" name="Right Arrow 2"/>
          <p:cNvSpPr/>
          <p:nvPr/>
        </p:nvSpPr>
        <p:spPr>
          <a:xfrm rot="310687">
            <a:off x="928962" y="3246701"/>
            <a:ext cx="6578319" cy="1980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1790" y="3901985"/>
            <a:ext cx="292410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BA’s - end product of cholesterol metabolism by human and gut microbiomes</a:t>
            </a:r>
          </a:p>
        </p:txBody>
      </p:sp>
    </p:spTree>
    <p:extLst>
      <p:ext uri="{BB962C8B-B14F-4D97-AF65-F5344CB8AC3E}">
        <p14:creationId xmlns:p14="http://schemas.microsoft.com/office/powerpoint/2010/main" val="416373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" y="-99331"/>
            <a:ext cx="5000625" cy="2849223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Bile Acid Profiles &amp; Clinical Outcomes (ADNI-1/2)</a:t>
            </a:r>
          </a:p>
        </p:txBody>
      </p:sp>
      <p:sp>
        <p:nvSpPr>
          <p:cNvPr id="8" name="Rectangle 7"/>
          <p:cNvSpPr/>
          <p:nvPr/>
        </p:nvSpPr>
        <p:spPr>
          <a:xfrm>
            <a:off x="5884273" y="819150"/>
            <a:ext cx="631370" cy="425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014" y="0"/>
            <a:ext cx="7050472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1923" y="3261149"/>
            <a:ext cx="335620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 and B. Lower levels of CA and higher levels of two secondary to primary ratios were significantly associated with higher odds of converting from MCI to AD. </a:t>
            </a:r>
          </a:p>
          <a:p>
            <a:endParaRPr lang="en-US" sz="2000" dirty="0"/>
          </a:p>
          <a:p>
            <a:r>
              <a:rPr lang="en-US" sz="2000" dirty="0"/>
              <a:t>C and D. Cox hazards model of the association of conversion from MCI to AD. </a:t>
            </a:r>
          </a:p>
        </p:txBody>
      </p:sp>
      <p:sp>
        <p:nvSpPr>
          <p:cNvPr id="9" name="Rectangle 8"/>
          <p:cNvSpPr/>
          <p:nvPr/>
        </p:nvSpPr>
        <p:spPr>
          <a:xfrm>
            <a:off x="208408" y="2605410"/>
            <a:ext cx="47436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latin typeface="CIDFont+F2"/>
              </a:rPr>
              <a:t>S. </a:t>
            </a:r>
            <a:r>
              <a:rPr lang="en-US" sz="2000" i="1" dirty="0" err="1">
                <a:latin typeface="CIDFont+F2"/>
              </a:rPr>
              <a:t>MahmoudianDehkordi</a:t>
            </a:r>
            <a:r>
              <a:rPr lang="en-US" sz="2000" i="1" dirty="0">
                <a:latin typeface="CIDFont+F2"/>
              </a:rPr>
              <a:t> et al submitted</a:t>
            </a:r>
            <a:endParaRPr lang="en-US" sz="2000" i="1" dirty="0"/>
          </a:p>
        </p:txBody>
      </p:sp>
      <p:sp>
        <p:nvSpPr>
          <p:cNvPr id="10" name="Rectangle 9"/>
          <p:cNvSpPr/>
          <p:nvPr/>
        </p:nvSpPr>
        <p:spPr>
          <a:xfrm>
            <a:off x="977674" y="6406242"/>
            <a:ext cx="64093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hlinkClick r:id="rId4"/>
              </a:rPr>
              <a:t>https://www.biorxiv.org/content/early/2018/03/17/281956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25289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26" t="3240" r="-30" b="336"/>
          <a:stretch/>
        </p:blipFill>
        <p:spPr>
          <a:xfrm>
            <a:off x="217170" y="789043"/>
            <a:ext cx="10488930" cy="59119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50" y="115600"/>
            <a:ext cx="11998499" cy="527926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Bile Acid Profiles in MCI &amp; AD: Imaging, CSF &amp; Genetics</a:t>
            </a:r>
          </a:p>
        </p:txBody>
      </p:sp>
      <p:sp>
        <p:nvSpPr>
          <p:cNvPr id="8" name="Rectangle 7"/>
          <p:cNvSpPr/>
          <p:nvPr/>
        </p:nvSpPr>
        <p:spPr>
          <a:xfrm>
            <a:off x="5884273" y="819150"/>
            <a:ext cx="631370" cy="425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112748" y="6029266"/>
            <a:ext cx="36904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latin typeface="CIDFont+F2"/>
              </a:rPr>
              <a:t>Kwangsik Nho et al submitted</a:t>
            </a:r>
            <a:endParaRPr lang="en-US" sz="2000" i="1" dirty="0"/>
          </a:p>
        </p:txBody>
      </p:sp>
      <p:sp>
        <p:nvSpPr>
          <p:cNvPr id="7" name="Rectangle 6"/>
          <p:cNvSpPr/>
          <p:nvPr/>
        </p:nvSpPr>
        <p:spPr>
          <a:xfrm>
            <a:off x="5112748" y="6380515"/>
            <a:ext cx="64093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hlinkClick r:id="rId4"/>
              </a:rPr>
              <a:t>https://www.biorxiv.org/content/early/2018/03/18/284141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4675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" y="308787"/>
            <a:ext cx="11896725" cy="45402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Bile Acid Ratios: Cortical Thickness &amp; FDG PET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  <a:p>
            <a:r>
              <a:rPr lang="en-US" dirty="0"/>
              <a:t>Text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72399"/>
            <a:ext cx="12192000" cy="3151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627" y="2390774"/>
            <a:ext cx="1046393" cy="6572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551" y="4521095"/>
            <a:ext cx="3559095" cy="15034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r="1220"/>
          <a:stretch/>
        </p:blipFill>
        <p:spPr>
          <a:xfrm>
            <a:off x="4373099" y="4559194"/>
            <a:ext cx="3566160" cy="14748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-404" r="2357"/>
          <a:stretch/>
        </p:blipFill>
        <p:spPr>
          <a:xfrm>
            <a:off x="8474225" y="4549669"/>
            <a:ext cx="3648141" cy="14786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97948" y="6331655"/>
            <a:ext cx="36904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latin typeface="CIDFont+F2"/>
              </a:rPr>
              <a:t>Kwangsik Nho et al submitted</a:t>
            </a:r>
            <a:endParaRPr lang="en-US" sz="2000" i="1" dirty="0"/>
          </a:p>
        </p:txBody>
      </p:sp>
      <p:sp>
        <p:nvSpPr>
          <p:cNvPr id="12" name="Rectangle 11"/>
          <p:cNvSpPr/>
          <p:nvPr/>
        </p:nvSpPr>
        <p:spPr>
          <a:xfrm>
            <a:off x="4988923" y="6285265"/>
            <a:ext cx="64093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hlinkClick r:id="rId8"/>
              </a:rPr>
              <a:t>https://www.biorxiv.org/content/early/2018/03/18/284141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35698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220" y="2460226"/>
            <a:ext cx="5094628" cy="4378853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3026" y="64313"/>
            <a:ext cx="5819775" cy="6445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Epigenetics Project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" y="4036964"/>
            <a:ext cx="7608760" cy="2430511"/>
          </a:xfrm>
        </p:spPr>
        <p:txBody>
          <a:bodyPr/>
          <a:lstStyle/>
          <a:p>
            <a:r>
              <a:rPr lang="en-US" dirty="0"/>
              <a:t>Influences gene expression without changing DNA sequence</a:t>
            </a:r>
          </a:p>
          <a:p>
            <a:r>
              <a:rPr lang="en-US" dirty="0"/>
              <a:t>Can be studies in blood, brain and other tissues</a:t>
            </a:r>
          </a:p>
          <a:p>
            <a:r>
              <a:rPr lang="en-US" dirty="0"/>
              <a:t>Evaluated using DNA from longitudinal ADNI blood samples along with technical replicates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98" y="879023"/>
            <a:ext cx="3935495" cy="226377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2395" y="2204385"/>
            <a:ext cx="1752601" cy="831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>
                <a:solidFill>
                  <a:schemeClr val="bg1"/>
                </a:solidFill>
              </a:rPr>
              <a:t>DNA Methylation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Project</a:t>
            </a:r>
          </a:p>
        </p:txBody>
      </p:sp>
      <p:sp>
        <p:nvSpPr>
          <p:cNvPr id="6" name="Rectangle 5"/>
          <p:cNvSpPr/>
          <p:nvPr/>
        </p:nvSpPr>
        <p:spPr>
          <a:xfrm>
            <a:off x="203050" y="3160266"/>
            <a:ext cx="4106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555555"/>
                </a:solidFill>
                <a:latin typeface="Arial" panose="020B0604020202020204" pitchFamily="34" charset="0"/>
              </a:rPr>
              <a:t>DNA molecule methylated on both strands on the center cytosine</a:t>
            </a:r>
            <a:endParaRPr lang="en-US" b="1" i="1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286249" y="786763"/>
            <a:ext cx="7905751" cy="2249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2600" dirty="0"/>
              <a:t>Illumina Epic Arrays &amp; QC completed, data posted</a:t>
            </a:r>
          </a:p>
          <a:p>
            <a:pPr>
              <a:lnSpc>
                <a:spcPts val="2800"/>
              </a:lnSpc>
            </a:pPr>
            <a:r>
              <a:rPr lang="en-US" sz="2600" dirty="0"/>
              <a:t>Cross sectional analyses completed and will be submitted, longitudinal analyses are underway</a:t>
            </a:r>
          </a:p>
          <a:p>
            <a:pPr>
              <a:lnSpc>
                <a:spcPts val="2800"/>
              </a:lnSpc>
            </a:pPr>
            <a:r>
              <a:rPr lang="en-US" sz="2600" dirty="0"/>
              <a:t>Association with genetic variation (below), cognition &amp; other endophenotypes </a:t>
            </a:r>
          </a:p>
          <a:p>
            <a:pPr>
              <a:lnSpc>
                <a:spcPts val="2800"/>
              </a:lnSpc>
            </a:pPr>
            <a:r>
              <a:rPr lang="en-US" sz="2600" dirty="0"/>
              <a:t>Telomere length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681" y="6335514"/>
            <a:ext cx="90181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latin typeface="CIDFont+F2"/>
              </a:rPr>
              <a:t>Vasanthakumar </a:t>
            </a:r>
            <a:r>
              <a:rPr lang="en-US" sz="2000" b="1" i="1" dirty="0">
                <a:latin typeface="CIDFont+F2"/>
              </a:rPr>
              <a:t>et al DNA Methylation poster (Tuesday, P3-120)</a:t>
            </a:r>
            <a:endParaRPr lang="en-US" sz="2000" b="1" i="1" dirty="0"/>
          </a:p>
        </p:txBody>
      </p:sp>
      <p:sp>
        <p:nvSpPr>
          <p:cNvPr id="12" name="Rectangle 11"/>
          <p:cNvSpPr/>
          <p:nvPr/>
        </p:nvSpPr>
        <p:spPr>
          <a:xfrm>
            <a:off x="10205886" y="5908458"/>
            <a:ext cx="2064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555555"/>
                </a:solidFill>
                <a:latin typeface="Arial" panose="020B0604020202020204" pitchFamily="34" charset="0"/>
              </a:rPr>
              <a:t>Group contrasts overlap with AD gene variation</a:t>
            </a:r>
            <a:endParaRPr lang="en-US" b="1" i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8961BE3-FA50-471D-8F81-8CE5617C9CBB}"/>
              </a:ext>
            </a:extLst>
          </p:cNvPr>
          <p:cNvSpPr/>
          <p:nvPr/>
        </p:nvSpPr>
        <p:spPr>
          <a:xfrm>
            <a:off x="102559" y="6285530"/>
            <a:ext cx="7723629" cy="5000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CDE807F-9089-4575-A32A-516EA5372B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1" y="87158"/>
            <a:ext cx="1023540" cy="55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41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004354357"/>
              </p:ext>
            </p:extLst>
          </p:nvPr>
        </p:nvGraphicFramePr>
        <p:xfrm>
          <a:off x="5943600" y="1255042"/>
          <a:ext cx="7124700" cy="4933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655" y="259930"/>
            <a:ext cx="10781145" cy="79203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ADNI Longitudinal Telomere Study Update</a:t>
            </a:r>
            <a:br>
              <a:rPr lang="en-US" b="1" dirty="0"/>
            </a:br>
            <a:r>
              <a:rPr lang="en-US" sz="2800" b="1" dirty="0"/>
              <a:t>Kelly Nudelman (IU)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" y="1204366"/>
            <a:ext cx="6256770" cy="20341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Design and Methods</a:t>
            </a:r>
            <a:r>
              <a:rPr lang="en-US" dirty="0"/>
              <a:t>:</a:t>
            </a:r>
          </a:p>
          <a:p>
            <a:r>
              <a:rPr lang="en-US" dirty="0"/>
              <a:t>N=653 unique individuals (ADNI-GO/2)</a:t>
            </a:r>
          </a:p>
          <a:p>
            <a:r>
              <a:rPr lang="en-US" dirty="0"/>
              <a:t>N=199 have technical replicates (same sample same visit - 399 total replicates)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5250" y="3140992"/>
            <a:ext cx="6581775" cy="385988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Telomere length was measured using quantitative PCR by Dr. Jue Lin at UCSF</a:t>
            </a:r>
          </a:p>
          <a:p>
            <a:r>
              <a:rPr lang="en-US" dirty="0"/>
              <a:t>T/S (telomere / single-copy gene) ratios were calculated for each sample, normalized to reference genomic DNA</a:t>
            </a:r>
          </a:p>
          <a:p>
            <a:r>
              <a:rPr lang="en-US" dirty="0"/>
              <a:t>All assays used same lots of reagents </a:t>
            </a:r>
          </a:p>
          <a:p>
            <a:r>
              <a:rPr lang="en-US" dirty="0"/>
              <a:t>Baseline and follow-up samples from the same participant were always measured in the same plate to eliminate batch effects</a:t>
            </a:r>
          </a:p>
        </p:txBody>
      </p:sp>
      <p:sp>
        <p:nvSpPr>
          <p:cNvPr id="4" name="Rectangle 3"/>
          <p:cNvSpPr/>
          <p:nvPr/>
        </p:nvSpPr>
        <p:spPr>
          <a:xfrm>
            <a:off x="9007544" y="6326117"/>
            <a:ext cx="129715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/>
              <a:t>Visit (N)</a:t>
            </a:r>
          </a:p>
        </p:txBody>
      </p:sp>
    </p:spTree>
    <p:extLst>
      <p:ext uri="{BB962C8B-B14F-4D97-AF65-F5344CB8AC3E}">
        <p14:creationId xmlns:p14="http://schemas.microsoft.com/office/powerpoint/2010/main" val="4180505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2726"/>
            <a:ext cx="10515600" cy="48259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Technical Issues and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1" y="885825"/>
            <a:ext cx="11610974" cy="585787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Experimental bias detected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Machine calibration issue in core lab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Subset of samples re-run</a:t>
            </a:r>
          </a:p>
          <a:p>
            <a:pPr>
              <a:spcAft>
                <a:spcPts val="600"/>
              </a:spcAft>
            </a:pPr>
            <a:r>
              <a:rPr lang="en-US" dirty="0"/>
              <a:t>Additional bias suggested by lengthening telomeres over visits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Sample type (blood, buffy coat) and length of time DNA stored prior to analysis identified as additional confounding variables</a:t>
            </a:r>
          </a:p>
          <a:p>
            <a:pPr>
              <a:spcAft>
                <a:spcPts val="600"/>
              </a:spcAft>
            </a:pPr>
            <a:r>
              <a:rPr lang="en-US" dirty="0"/>
              <a:t>Mixed model accounting for multiple visits and replicates used to calculate </a:t>
            </a:r>
            <a:r>
              <a:rPr lang="en-US" b="1" dirty="0"/>
              <a:t>standard residuals </a:t>
            </a:r>
            <a:r>
              <a:rPr lang="en-US" dirty="0"/>
              <a:t>for T/S ratio</a:t>
            </a:r>
            <a:endParaRPr lang="en-US" b="1" dirty="0"/>
          </a:p>
          <a:p>
            <a:pPr lvl="1">
              <a:spcAft>
                <a:spcPts val="600"/>
              </a:spcAft>
            </a:pPr>
            <a:r>
              <a:rPr lang="en-US" dirty="0"/>
              <a:t>Adjusted for sample type, DNA storage time, plate, and well position</a:t>
            </a:r>
          </a:p>
          <a:p>
            <a:pPr>
              <a:spcAft>
                <a:spcPts val="600"/>
              </a:spcAft>
            </a:pPr>
            <a:r>
              <a:rPr lang="en-US" dirty="0"/>
              <a:t>Initial Evaluation: basic sex, age and time effects closer to expectation</a:t>
            </a:r>
          </a:p>
          <a:p>
            <a:pPr>
              <a:spcAft>
                <a:spcPts val="600"/>
              </a:spcAft>
            </a:pPr>
            <a:r>
              <a:rPr lang="en-US" dirty="0"/>
              <a:t>Plan: repost raw data with caveats along new adjusted data set and a white paper explaining the issues and the adjustment approach</a:t>
            </a:r>
          </a:p>
        </p:txBody>
      </p:sp>
    </p:spTree>
    <p:extLst>
      <p:ext uri="{BB962C8B-B14F-4D97-AF65-F5344CB8AC3E}">
        <p14:creationId xmlns:p14="http://schemas.microsoft.com/office/powerpoint/2010/main" val="3480422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958" y="32609"/>
            <a:ext cx="12075041" cy="96882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Preliminary results: 12 mo. change in T/S residuals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75" y="1095375"/>
            <a:ext cx="11424621" cy="474051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V1 to V2 change: T/S residual on average decreasing (mean=-0.007; SE=0.008)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1179391"/>
              </p:ext>
            </p:extLst>
          </p:nvPr>
        </p:nvGraphicFramePr>
        <p:xfrm>
          <a:off x="1465729" y="1733550"/>
          <a:ext cx="8230721" cy="4680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2390775" y="3609975"/>
            <a:ext cx="73818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095325" y="5486401"/>
            <a:ext cx="908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0567" y="5479307"/>
            <a:ext cx="908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MCI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08333" y="5482845"/>
            <a:ext cx="908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AD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29501" y="6433237"/>
            <a:ext cx="44401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latin typeface="CIDFont+F2"/>
              </a:rPr>
              <a:t>K. Nudelman et al unpublished data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512579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2E5E444-240F-4FC3-9619-68FD4C8A97D5}"/>
              </a:ext>
            </a:extLst>
          </p:cNvPr>
          <p:cNvSpPr/>
          <p:nvPr/>
        </p:nvSpPr>
        <p:spPr>
          <a:xfrm>
            <a:off x="0" y="3306"/>
            <a:ext cx="12192000" cy="911094"/>
          </a:xfrm>
          <a:prstGeom prst="rect">
            <a:avLst/>
          </a:prstGeom>
          <a:solidFill>
            <a:srgbClr val="1D21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655" y="32220"/>
            <a:ext cx="2412999" cy="682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1" y="-43220"/>
            <a:ext cx="9234713" cy="726440"/>
          </a:xfrm>
        </p:spPr>
        <p:txBody>
          <a:bodyPr>
            <a:normAutofit/>
          </a:bodyPr>
          <a:lstStyle/>
          <a:p>
            <a:pPr algn="l"/>
            <a:r>
              <a:rPr lang="en-US" sz="3400" i="1" dirty="0">
                <a:solidFill>
                  <a:schemeClr val="bg1"/>
                </a:solidFill>
              </a:rPr>
              <a:t>From Complexity toward a Precision Medicine of AD</a:t>
            </a:r>
          </a:p>
        </p:txBody>
      </p:sp>
      <p:sp>
        <p:nvSpPr>
          <p:cNvPr id="3" name="Rectangle 2"/>
          <p:cNvSpPr/>
          <p:nvPr/>
        </p:nvSpPr>
        <p:spPr>
          <a:xfrm>
            <a:off x="118292" y="1213668"/>
            <a:ext cx="48891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u="sng" dirty="0"/>
              <a:t>NIA Consortia/Initiatives</a:t>
            </a:r>
            <a:r>
              <a:rPr lang="en-US" sz="2400" b="1" i="1" dirty="0"/>
              <a:t>:</a:t>
            </a:r>
          </a:p>
          <a:p>
            <a:endParaRPr lang="en-US" sz="600" b="1" i="1" dirty="0"/>
          </a:p>
          <a:p>
            <a:r>
              <a:rPr lang="en-US" sz="2400" b="1" i="1" dirty="0"/>
              <a:t>AD Centers Program</a:t>
            </a:r>
          </a:p>
          <a:p>
            <a:endParaRPr lang="en-US" sz="600" b="1" i="1" dirty="0"/>
          </a:p>
          <a:p>
            <a:r>
              <a:rPr lang="en-US" sz="2400" b="1" i="1" dirty="0"/>
              <a:t>ADNI &amp; DIAN -&gt; LEADS</a:t>
            </a:r>
          </a:p>
          <a:p>
            <a:endParaRPr lang="en-US" sz="1200" b="1" i="1" dirty="0"/>
          </a:p>
          <a:p>
            <a:r>
              <a:rPr lang="en-US" sz="2400" b="1" i="1" dirty="0"/>
              <a:t>ADGC &amp; ADSP, NIAGADS </a:t>
            </a:r>
          </a:p>
          <a:p>
            <a:r>
              <a:rPr lang="en-US" sz="2400" b="1" i="1" dirty="0"/>
              <a:t>(genetics &amp; genomics)</a:t>
            </a:r>
          </a:p>
          <a:p>
            <a:endParaRPr lang="en-US" sz="1200" b="1" i="1" dirty="0"/>
          </a:p>
          <a:p>
            <a:r>
              <a:rPr lang="en-US" sz="2400" b="1" i="1" dirty="0"/>
              <a:t>AMP-AD (target ID)</a:t>
            </a:r>
          </a:p>
          <a:p>
            <a:r>
              <a:rPr lang="en-US" sz="2400" b="1" i="1" dirty="0"/>
              <a:t>MOVE2-AD (vascular)</a:t>
            </a:r>
          </a:p>
          <a:p>
            <a:r>
              <a:rPr lang="en-US" sz="2400" b="1" i="1" dirty="0"/>
              <a:t>Resilience</a:t>
            </a:r>
          </a:p>
          <a:p>
            <a:endParaRPr lang="en-US" sz="1200" b="1" i="1" dirty="0"/>
          </a:p>
          <a:p>
            <a:r>
              <a:rPr lang="en-US" sz="2400" b="1" i="1" dirty="0"/>
              <a:t>MODEL-AD (systems)</a:t>
            </a:r>
          </a:p>
          <a:p>
            <a:r>
              <a:rPr lang="en-US" sz="2400" b="1" i="1" dirty="0"/>
              <a:t>ADMC  (metabolomics)</a:t>
            </a:r>
          </a:p>
          <a:p>
            <a:r>
              <a:rPr lang="en-US" sz="2400" b="1" i="1" dirty="0"/>
              <a:t>Synapse Hub (AMP-AD)</a:t>
            </a:r>
          </a:p>
          <a:p>
            <a:endParaRPr lang="en-US" sz="1200" b="1" i="1" dirty="0"/>
          </a:p>
          <a:p>
            <a:r>
              <a:rPr lang="en-US" sz="2400" b="1" i="1" dirty="0"/>
              <a:t>ACTC/ATRI (trials)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842" y="5011739"/>
            <a:ext cx="6381111" cy="1767841"/>
          </a:xfrm>
          <a:prstGeom prst="rect">
            <a:avLst/>
          </a:prstGeom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932" y="1035192"/>
            <a:ext cx="3910149" cy="391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5371645" y="4949203"/>
            <a:ext cx="41796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https://www.nia.nih.gov/research/amp-ad</a:t>
            </a:r>
          </a:p>
        </p:txBody>
      </p:sp>
    </p:spTree>
    <p:extLst>
      <p:ext uri="{BB962C8B-B14F-4D97-AF65-F5344CB8AC3E}">
        <p14:creationId xmlns:p14="http://schemas.microsoft.com/office/powerpoint/2010/main" val="21299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8036" y="57150"/>
            <a:ext cx="5500690" cy="639762"/>
          </a:xfrm>
        </p:spPr>
        <p:txBody>
          <a:bodyPr>
            <a:noAutofit/>
          </a:bodyPr>
          <a:lstStyle/>
          <a:p>
            <a:r>
              <a:rPr lang="en-US" sz="3800" b="1" dirty="0"/>
              <a:t>Plans and Future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636" y="771809"/>
            <a:ext cx="11956764" cy="578600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Find resources for WGS, transcriptome and epigenetic profiling of ADNI’s longitudinal DNA and RNA samples</a:t>
            </a:r>
          </a:p>
          <a:p>
            <a:pPr lvl="1"/>
            <a:r>
              <a:rPr lang="en-US" dirty="0"/>
              <a:t>ADSP for WGS, other groups and/or companies for RNA-seq and other –omics </a:t>
            </a:r>
          </a:p>
          <a:p>
            <a:r>
              <a:rPr lang="en-US" dirty="0"/>
              <a:t>Continue AD systems biology research with AMP-AD/MOVE-AD, ADMC, ADSP/IBM Watson, and other partners</a:t>
            </a:r>
          </a:p>
          <a:p>
            <a:pPr lvl="1"/>
            <a:r>
              <a:rPr lang="en-US" dirty="0"/>
              <a:t>Test ADNI data for emergent findings from increasing human and model systems studies</a:t>
            </a:r>
          </a:p>
          <a:p>
            <a:pPr lvl="1"/>
            <a:r>
              <a:rPr lang="en-US" dirty="0"/>
              <a:t>Validate ADNI findings in –omics data from independent brain tissue and blood samples</a:t>
            </a:r>
          </a:p>
          <a:p>
            <a:pPr lvl="1"/>
            <a:r>
              <a:rPr lang="en-US" i="1" dirty="0"/>
              <a:t>Polygenic approaches</a:t>
            </a:r>
            <a:r>
              <a:rPr lang="en-US" dirty="0"/>
              <a:t>: Target specific pathways and endophenotypes (A/T/N/V etc)</a:t>
            </a:r>
          </a:p>
          <a:p>
            <a:pPr lvl="1"/>
            <a:r>
              <a:rPr lang="en-US" i="1" dirty="0"/>
              <a:t>Machine learning</a:t>
            </a:r>
            <a:r>
              <a:rPr lang="en-US" dirty="0"/>
              <a:t> approaches to multilayer -omics data (genomics &amp; predictive analytics)</a:t>
            </a:r>
          </a:p>
          <a:p>
            <a:r>
              <a:rPr lang="en-US" dirty="0"/>
              <a:t>Facilitate </a:t>
            </a:r>
            <a:r>
              <a:rPr lang="en-US" i="1" dirty="0"/>
              <a:t>replication</a:t>
            </a:r>
            <a:r>
              <a:rPr lang="en-US" dirty="0"/>
              <a:t> studies with other cohorts – WW-ADNI, ADCs, others</a:t>
            </a:r>
          </a:p>
          <a:p>
            <a:r>
              <a:rPr lang="en-US" dirty="0"/>
              <a:t>Collaborate with partners on </a:t>
            </a:r>
            <a:r>
              <a:rPr lang="en-US" i="1" dirty="0"/>
              <a:t>molecular and functional validation</a:t>
            </a:r>
            <a:r>
              <a:rPr lang="en-US" dirty="0"/>
              <a:t> follow-up studies including the IU/JAX/Sage MODEL-AD U54</a:t>
            </a:r>
          </a:p>
          <a:p>
            <a:r>
              <a:rPr lang="en-US" dirty="0"/>
              <a:t>Continue discussions with interested PPSB member teams on joint multi-omics analyses to reduce duplicative efforts across companies and academic labs</a:t>
            </a:r>
          </a:p>
          <a:p>
            <a:r>
              <a:rPr lang="en-US" dirty="0"/>
              <a:t>Collaborate w/</a:t>
            </a:r>
            <a:r>
              <a:rPr lang="en-US" dirty="0" err="1"/>
              <a:t>NPath</a:t>
            </a:r>
            <a:r>
              <a:rPr lang="en-US" dirty="0"/>
              <a:t> core on relating pathological features to genetic variation</a:t>
            </a:r>
          </a:p>
        </p:txBody>
      </p:sp>
    </p:spTree>
    <p:extLst>
      <p:ext uri="{BB962C8B-B14F-4D97-AF65-F5344CB8AC3E}">
        <p14:creationId xmlns:p14="http://schemas.microsoft.com/office/powerpoint/2010/main" val="3211126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98" y="414671"/>
            <a:ext cx="10515600" cy="61961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354" y="1225077"/>
            <a:ext cx="11905130" cy="5218252"/>
          </a:xfrm>
        </p:spPr>
        <p:txBody>
          <a:bodyPr>
            <a:normAutofit/>
          </a:bodyPr>
          <a:lstStyle/>
          <a:p>
            <a:r>
              <a:rPr lang="en-US" dirty="0"/>
              <a:t>Progress and selected highlights</a:t>
            </a:r>
          </a:p>
          <a:p>
            <a:pPr lvl="1"/>
            <a:r>
              <a:rPr lang="en-US" dirty="0"/>
              <a:t>Genetic </a:t>
            </a:r>
            <a:r>
              <a:rPr lang="en-US" dirty="0" err="1"/>
              <a:t>biosample</a:t>
            </a:r>
            <a:r>
              <a:rPr lang="en-US" dirty="0"/>
              <a:t> sets on new participants banked at NCRAD to date</a:t>
            </a:r>
          </a:p>
          <a:p>
            <a:pPr lvl="1"/>
            <a:r>
              <a:rPr lang="en-US" dirty="0"/>
              <a:t>Publications of genetics studies using ADNI endophenotypes</a:t>
            </a:r>
          </a:p>
          <a:p>
            <a:r>
              <a:rPr lang="en-US" dirty="0"/>
              <a:t>New Mega-GWAS (including ADNI) – under review (Kunkle et al; Jansen et al)</a:t>
            </a:r>
          </a:p>
          <a:p>
            <a:r>
              <a:rPr lang="en-US" dirty="0"/>
              <a:t>Polygenic score approaches applied to AD and ADNI data</a:t>
            </a:r>
          </a:p>
          <a:p>
            <a:r>
              <a:rPr lang="en-US" dirty="0"/>
              <a:t>Metabolomics – bile acid analyses and the gut-liver-brain axis</a:t>
            </a:r>
          </a:p>
          <a:p>
            <a:r>
              <a:rPr lang="en-US" dirty="0"/>
              <a:t>Epigenetics – DNA methylation &amp; telomere length project updates</a:t>
            </a:r>
          </a:p>
          <a:p>
            <a:r>
              <a:rPr lang="en-US" dirty="0"/>
              <a:t>Future plans</a:t>
            </a:r>
          </a:p>
          <a:p>
            <a:pPr lvl="1"/>
            <a:r>
              <a:rPr lang="en-US" dirty="0"/>
              <a:t>Working with ADSP to obtain WGS on eligible participants not already sequenced</a:t>
            </a:r>
          </a:p>
          <a:p>
            <a:pPr lvl="1"/>
            <a:r>
              <a:rPr lang="en-US" dirty="0"/>
              <a:t>Continued collaboration with ADMC, MODEL-AD, AMP-AD, ADGC/ADSP, ADCs.</a:t>
            </a:r>
          </a:p>
          <a:p>
            <a:pPr lvl="1"/>
            <a:r>
              <a:rPr lang="en-US" dirty="0"/>
              <a:t>Systems biology and integrative analyses /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3441187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2743200" y="228600"/>
            <a:ext cx="6400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endParaRPr lang="en-US" sz="4400">
              <a:solidFill>
                <a:schemeClr val="tx2"/>
              </a:solidFill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628900" y="228600"/>
            <a:ext cx="6629400" cy="40596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800" b="1" dirty="0"/>
              <a:t>Genetics Core/Working Groups</a:t>
            </a: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1113609" y="762000"/>
            <a:ext cx="4564380" cy="600456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600" dirty="0"/>
              <a:t>Indiana University </a:t>
            </a:r>
          </a:p>
          <a:p>
            <a:pPr>
              <a:lnSpc>
                <a:spcPct val="90000"/>
              </a:lnSpc>
            </a:pPr>
            <a:r>
              <a:rPr lang="en-US" sz="2300" dirty="0"/>
              <a:t>Imaging Genomics Lab</a:t>
            </a:r>
          </a:p>
          <a:p>
            <a:pPr lvl="1">
              <a:lnSpc>
                <a:spcPts val="1400"/>
              </a:lnSpc>
            </a:pPr>
            <a:r>
              <a:rPr lang="en-US" sz="2000" b="1" dirty="0"/>
              <a:t>Andrew Saykin (Leader)</a:t>
            </a:r>
          </a:p>
          <a:p>
            <a:pPr lvl="1">
              <a:lnSpc>
                <a:spcPts val="1400"/>
              </a:lnSpc>
            </a:pPr>
            <a:r>
              <a:rPr lang="en-US" sz="2000" kern="0" dirty="0"/>
              <a:t>Liana Apostolova</a:t>
            </a:r>
          </a:p>
          <a:p>
            <a:pPr lvl="1">
              <a:lnSpc>
                <a:spcPts val="1400"/>
              </a:lnSpc>
            </a:pPr>
            <a:r>
              <a:rPr lang="en-US" sz="2000" dirty="0"/>
              <a:t>Kwangsik Nho</a:t>
            </a:r>
          </a:p>
          <a:p>
            <a:pPr lvl="1">
              <a:lnSpc>
                <a:spcPts val="1400"/>
              </a:lnSpc>
            </a:pPr>
            <a:r>
              <a:rPr lang="en-US" sz="2000" dirty="0"/>
              <a:t>Shannon Risacher</a:t>
            </a:r>
          </a:p>
          <a:p>
            <a:pPr lvl="1">
              <a:lnSpc>
                <a:spcPts val="1400"/>
              </a:lnSpc>
            </a:pPr>
            <a:r>
              <a:rPr lang="en-US" sz="2000" dirty="0"/>
              <a:t>Jingwen Yan</a:t>
            </a:r>
          </a:p>
          <a:p>
            <a:pPr lvl="1">
              <a:lnSpc>
                <a:spcPts val="1400"/>
              </a:lnSpc>
            </a:pPr>
            <a:r>
              <a:rPr lang="en-US" sz="2000" dirty="0"/>
              <a:t>Taeho Jo (new)</a:t>
            </a:r>
          </a:p>
          <a:p>
            <a:pPr lvl="1">
              <a:lnSpc>
                <a:spcPts val="1400"/>
              </a:lnSpc>
            </a:pPr>
            <a:r>
              <a:rPr lang="en-US" sz="2000" dirty="0"/>
              <a:t>Students: Danai Chasioti, Tanner Jacobson, Megan Bernath, Cecily Swinford</a:t>
            </a:r>
          </a:p>
          <a:p>
            <a:pPr>
              <a:lnSpc>
                <a:spcPct val="90000"/>
              </a:lnSpc>
            </a:pPr>
            <a:r>
              <a:rPr lang="en-US" sz="2300" dirty="0"/>
              <a:t>National Cell Repository for AD</a:t>
            </a:r>
          </a:p>
          <a:p>
            <a:pPr lvl="1">
              <a:lnSpc>
                <a:spcPts val="1400"/>
              </a:lnSpc>
            </a:pPr>
            <a:r>
              <a:rPr lang="en-US" sz="2000" b="1" dirty="0"/>
              <a:t>Tatiana Foroud (co-Leader)</a:t>
            </a:r>
          </a:p>
          <a:p>
            <a:pPr lvl="1">
              <a:lnSpc>
                <a:spcPts val="1400"/>
              </a:lnSpc>
            </a:pPr>
            <a:r>
              <a:rPr lang="en-US" sz="2000" dirty="0"/>
              <a:t>Kelley Faber</a:t>
            </a:r>
          </a:p>
          <a:p>
            <a:pPr lvl="1">
              <a:lnSpc>
                <a:spcPts val="1400"/>
              </a:lnSpc>
            </a:pPr>
            <a:r>
              <a:rPr lang="en-US" sz="2000" dirty="0"/>
              <a:t>Kelly Nudelman</a:t>
            </a:r>
            <a:endParaRPr lang="en-US" sz="1000" dirty="0"/>
          </a:p>
          <a:p>
            <a:pPr marL="457200" lvl="1" indent="0">
              <a:lnSpc>
                <a:spcPct val="90000"/>
              </a:lnSpc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2600" dirty="0"/>
              <a:t>PPSB Working Groups </a:t>
            </a:r>
          </a:p>
          <a:p>
            <a:pPr lvl="1">
              <a:lnSpc>
                <a:spcPts val="1400"/>
              </a:lnSpc>
            </a:pPr>
            <a:r>
              <a:rPr lang="en-US" sz="2000" b="1" dirty="0"/>
              <a:t>Aparna Vasanthakumar (AbbVie)*</a:t>
            </a:r>
          </a:p>
          <a:p>
            <a:pPr lvl="1">
              <a:lnSpc>
                <a:spcPts val="1400"/>
              </a:lnSpc>
            </a:pPr>
            <a:r>
              <a:rPr lang="en-US" sz="2000" b="1" dirty="0"/>
              <a:t>Raj </a:t>
            </a:r>
            <a:r>
              <a:rPr lang="en-US" sz="2000" b="1" dirty="0" err="1"/>
              <a:t>Hooli</a:t>
            </a:r>
            <a:r>
              <a:rPr lang="en-US" sz="2000" b="1" dirty="0"/>
              <a:t> (Eli Lilly)*</a:t>
            </a:r>
          </a:p>
          <a:p>
            <a:pPr lvl="1">
              <a:lnSpc>
                <a:spcPts val="1400"/>
              </a:lnSpc>
            </a:pPr>
            <a:r>
              <a:rPr lang="en-US" sz="2000" dirty="0"/>
              <a:t>PPSB Chairs </a:t>
            </a:r>
          </a:p>
          <a:p>
            <a:pPr lvl="1">
              <a:lnSpc>
                <a:spcPts val="1400"/>
              </a:lnSpc>
            </a:pPr>
            <a:r>
              <a:rPr lang="en-US" sz="2000" dirty="0"/>
              <a:t>FNIH Team</a:t>
            </a:r>
          </a:p>
          <a:p>
            <a:pPr lvl="1">
              <a:lnSpc>
                <a:spcPts val="1400"/>
              </a:lnSpc>
            </a:pPr>
            <a:endParaRPr lang="en-US" sz="300" dirty="0"/>
          </a:p>
          <a:p>
            <a:pPr marL="457200" lvl="1" indent="0">
              <a:lnSpc>
                <a:spcPts val="1400"/>
              </a:lnSpc>
              <a:buNone/>
            </a:pPr>
            <a:r>
              <a:rPr lang="en-US" sz="2000" dirty="0"/>
              <a:t>     * Genetics Core Liaisons*</a:t>
            </a:r>
          </a:p>
        </p:txBody>
      </p:sp>
      <p:pic>
        <p:nvPicPr>
          <p:cNvPr id="64517" name="Picture 4" descr="adni_logo_150x10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04586" y="228600"/>
            <a:ext cx="1284385" cy="872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6161186" y="1211292"/>
            <a:ext cx="4563964" cy="5325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100" kern="0" dirty="0"/>
              <a:t>Core Collaborators/Consultants</a:t>
            </a:r>
          </a:p>
          <a:p>
            <a:pPr marL="800100" lvl="1" indent="-342900">
              <a:lnSpc>
                <a:spcPts val="1400"/>
              </a:lnSpc>
              <a:spcBef>
                <a:spcPct val="20000"/>
              </a:spcBef>
              <a:buFont typeface="Calibri" panose="020F0502020204030204" pitchFamily="34" charset="0"/>
              <a:buChar char="–"/>
              <a:defRPr/>
            </a:pPr>
            <a:r>
              <a:rPr lang="en-US" sz="2000" b="1" kern="0" dirty="0"/>
              <a:t>Li Shen (U Penn)</a:t>
            </a:r>
          </a:p>
          <a:p>
            <a:pPr marL="800100" lvl="1" indent="-342900">
              <a:lnSpc>
                <a:spcPts val="1400"/>
              </a:lnSpc>
              <a:spcBef>
                <a:spcPct val="20000"/>
              </a:spcBef>
              <a:buFont typeface="Calibri" panose="020F0502020204030204" pitchFamily="34" charset="0"/>
              <a:buChar char="–"/>
              <a:defRPr/>
            </a:pPr>
            <a:r>
              <a:rPr lang="en-US" sz="2000" kern="0" dirty="0"/>
              <a:t>Steven Potkin (UCI</a:t>
            </a:r>
            <a:r>
              <a:rPr lang="en-US" sz="2000" dirty="0"/>
              <a:t>)</a:t>
            </a:r>
          </a:p>
          <a:p>
            <a:pPr marL="800100" lvl="1" indent="-342900">
              <a:lnSpc>
                <a:spcPts val="1400"/>
              </a:lnSpc>
              <a:spcBef>
                <a:spcPct val="20000"/>
              </a:spcBef>
              <a:buFont typeface="Calibri" panose="020F0502020204030204" pitchFamily="34" charset="0"/>
              <a:buChar char="–"/>
              <a:defRPr/>
            </a:pPr>
            <a:r>
              <a:rPr lang="en-US" sz="2000" dirty="0"/>
              <a:t>Robert Green (BWH)</a:t>
            </a:r>
          </a:p>
          <a:p>
            <a:pPr marL="800100" lvl="1" indent="-342900">
              <a:lnSpc>
                <a:spcPts val="1400"/>
              </a:lnSpc>
              <a:spcBef>
                <a:spcPct val="20000"/>
              </a:spcBef>
              <a:buFont typeface="Calibri" panose="020F0502020204030204" pitchFamily="34" charset="0"/>
              <a:buChar char="–"/>
              <a:defRPr/>
            </a:pPr>
            <a:r>
              <a:rPr lang="en-US" sz="2000" dirty="0"/>
              <a:t>Paul Thompson (USC)</a:t>
            </a:r>
          </a:p>
          <a:p>
            <a:pPr marL="800100" lvl="1" indent="-342900">
              <a:lnSpc>
                <a:spcPts val="1400"/>
              </a:lnSpc>
              <a:spcBef>
                <a:spcPct val="20000"/>
              </a:spcBef>
              <a:buFont typeface="Calibri" panose="020F0502020204030204" pitchFamily="34" charset="0"/>
              <a:buChar char="–"/>
              <a:defRPr/>
            </a:pPr>
            <a:r>
              <a:rPr lang="en-US" sz="2000" b="1" kern="0" dirty="0"/>
              <a:t>Rima Kaddurah-Daouk (Duke)**</a:t>
            </a:r>
          </a:p>
          <a:p>
            <a:pPr marL="800100" lvl="1" indent="-342900">
              <a:lnSpc>
                <a:spcPts val="1400"/>
              </a:lnSpc>
              <a:spcBef>
                <a:spcPct val="20000"/>
              </a:spcBef>
              <a:buFont typeface="Calibri" panose="020F0502020204030204" pitchFamily="34" charset="0"/>
              <a:buChar char="–"/>
              <a:defRPr/>
            </a:pPr>
            <a:endParaRPr lang="en-US" sz="2000" b="1" kern="0" dirty="0"/>
          </a:p>
          <a:p>
            <a:pPr lvl="1">
              <a:lnSpc>
                <a:spcPts val="1400"/>
              </a:lnSpc>
              <a:spcBef>
                <a:spcPct val="20000"/>
              </a:spcBef>
              <a:defRPr/>
            </a:pPr>
            <a:r>
              <a:rPr lang="en-US" sz="2000" kern="0" dirty="0"/>
              <a:t>** AD Metabolomics Consortium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100" kern="0" dirty="0"/>
              <a:t>Mitochondrial DNA project</a:t>
            </a:r>
          </a:p>
          <a:p>
            <a:pPr marL="742950" lvl="1" indent="-285750">
              <a:lnSpc>
                <a:spcPts val="14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 err="1"/>
              <a:t>Keoni</a:t>
            </a:r>
            <a:r>
              <a:rPr lang="en-US" sz="2000" kern="0" dirty="0"/>
              <a:t> Kauwe (BYU)</a:t>
            </a:r>
          </a:p>
          <a:p>
            <a:pPr>
              <a:lnSpc>
                <a:spcPts val="1400"/>
              </a:lnSpc>
              <a:spcBef>
                <a:spcPct val="20000"/>
              </a:spcBef>
              <a:defRPr/>
            </a:pPr>
            <a:endParaRPr lang="en-US" sz="500" kern="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/>
              <a:t>Epigenetics Working Group (PPSB):</a:t>
            </a:r>
            <a:endParaRPr lang="en-US" sz="1900" kern="0" dirty="0"/>
          </a:p>
          <a:p>
            <a:pPr lvl="1">
              <a:lnSpc>
                <a:spcPts val="300"/>
              </a:lnSpc>
              <a:spcBef>
                <a:spcPct val="20000"/>
              </a:spcBef>
              <a:defRPr/>
            </a:pPr>
            <a:r>
              <a:rPr lang="en-US" sz="1900" kern="0" dirty="0"/>
              <a:t> </a:t>
            </a:r>
            <a:r>
              <a:rPr lang="en-US" sz="300" kern="0" dirty="0"/>
              <a:t>	</a:t>
            </a:r>
          </a:p>
          <a:p>
            <a:pPr marL="742950" lvl="1" indent="-285750">
              <a:lnSpc>
                <a:spcPts val="14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/>
              <a:t>Wade Davis (AbbVie)</a:t>
            </a:r>
          </a:p>
          <a:p>
            <a:pPr marL="742950" lvl="1" indent="-285750">
              <a:lnSpc>
                <a:spcPts val="14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/>
              <a:t>Jeffrey Waring (AbbVie)</a:t>
            </a:r>
          </a:p>
          <a:p>
            <a:pPr marL="742950" lvl="1" indent="-285750">
              <a:lnSpc>
                <a:spcPts val="14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/>
              <a:t>Qingqin Li (J&amp;J)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900" kern="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/>
              <a:t>Systems Biology Working Group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/>
              <a:t>AMP-AD Collaborators (many!)</a:t>
            </a:r>
            <a:endParaRPr lang="en-US" sz="1900" kern="0" dirty="0"/>
          </a:p>
        </p:txBody>
      </p:sp>
      <p:sp>
        <p:nvSpPr>
          <p:cNvPr id="2" name="Rectangle 1"/>
          <p:cNvSpPr/>
          <p:nvPr/>
        </p:nvSpPr>
        <p:spPr>
          <a:xfrm>
            <a:off x="10676036" y="6167414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2018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3" y="4017710"/>
            <a:ext cx="981075" cy="56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26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CF2AF6-21FC-4693-AE10-5D427C58E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819" y="418187"/>
            <a:ext cx="10515600" cy="868825"/>
          </a:xfrm>
        </p:spPr>
        <p:txBody>
          <a:bodyPr>
            <a:normAutofit/>
          </a:bodyPr>
          <a:lstStyle/>
          <a:p>
            <a:r>
              <a:rPr lang="en-US" sz="4000" dirty="0"/>
              <a:t>ADNI-3 Genetic Core Biosamples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E7CBE75F-61B8-4B7D-93B5-A921B1D399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5352473"/>
              </p:ext>
            </p:extLst>
          </p:nvPr>
        </p:nvGraphicFramePr>
        <p:xfrm>
          <a:off x="508819" y="1484672"/>
          <a:ext cx="10844981" cy="43164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74288">
                  <a:extLst>
                    <a:ext uri="{9D8B030D-6E8A-4147-A177-3AD203B41FA5}">
                      <a16:colId xmlns:a16="http://schemas.microsoft.com/office/drawing/2014/main" xmlns="" val="3949352171"/>
                    </a:ext>
                  </a:extLst>
                </a:gridCol>
                <a:gridCol w="1674288">
                  <a:extLst>
                    <a:ext uri="{9D8B030D-6E8A-4147-A177-3AD203B41FA5}">
                      <a16:colId xmlns:a16="http://schemas.microsoft.com/office/drawing/2014/main" xmlns="" val="3844539264"/>
                    </a:ext>
                  </a:extLst>
                </a:gridCol>
                <a:gridCol w="1481340">
                  <a:extLst>
                    <a:ext uri="{9D8B030D-6E8A-4147-A177-3AD203B41FA5}">
                      <a16:colId xmlns:a16="http://schemas.microsoft.com/office/drawing/2014/main" xmlns="" val="3230302517"/>
                    </a:ext>
                  </a:extLst>
                </a:gridCol>
                <a:gridCol w="1183508">
                  <a:extLst>
                    <a:ext uri="{9D8B030D-6E8A-4147-A177-3AD203B41FA5}">
                      <a16:colId xmlns:a16="http://schemas.microsoft.com/office/drawing/2014/main" xmlns="" val="4125006264"/>
                    </a:ext>
                  </a:extLst>
                </a:gridCol>
                <a:gridCol w="1610885">
                  <a:extLst>
                    <a:ext uri="{9D8B030D-6E8A-4147-A177-3AD203B41FA5}">
                      <a16:colId xmlns:a16="http://schemas.microsoft.com/office/drawing/2014/main" xmlns="" val="4170682680"/>
                    </a:ext>
                  </a:extLst>
                </a:gridCol>
                <a:gridCol w="1546384">
                  <a:extLst>
                    <a:ext uri="{9D8B030D-6E8A-4147-A177-3AD203B41FA5}">
                      <a16:colId xmlns:a16="http://schemas.microsoft.com/office/drawing/2014/main" xmlns="" val="928278781"/>
                    </a:ext>
                  </a:extLst>
                </a:gridCol>
                <a:gridCol w="1674288">
                  <a:extLst>
                    <a:ext uri="{9D8B030D-6E8A-4147-A177-3AD203B41FA5}">
                      <a16:colId xmlns:a16="http://schemas.microsoft.com/office/drawing/2014/main" xmlns="" val="2240178254"/>
                    </a:ext>
                  </a:extLst>
                </a:gridCol>
              </a:tblGrid>
              <a:tr h="1455173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1" u="none" strike="noStrike">
                          <a:effectLst/>
                        </a:rPr>
                        <a:t>VISIT</a:t>
                      </a:r>
                      <a:endParaRPr lang="en-US" sz="3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1" u="none" strike="noStrike">
                          <a:effectLst/>
                        </a:rPr>
                        <a:t>BUFFY COAT</a:t>
                      </a:r>
                      <a:endParaRPr lang="en-US" sz="3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1" u="none" strike="noStrike" dirty="0">
                          <a:effectLst/>
                        </a:rPr>
                        <a:t>CELL </a:t>
                      </a:r>
                    </a:p>
                    <a:p>
                      <a:pPr algn="l" fontAlgn="b"/>
                      <a:r>
                        <a:rPr lang="en-US" sz="3000" b="1" u="none" strike="noStrike" dirty="0">
                          <a:effectLst/>
                        </a:rPr>
                        <a:t>LINES</a:t>
                      </a:r>
                      <a:endParaRPr lang="en-US" sz="3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1" u="none" strike="noStrike" dirty="0">
                          <a:effectLst/>
                        </a:rPr>
                        <a:t>DNA</a:t>
                      </a:r>
                      <a:endParaRPr lang="en-US" sz="3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1" u="none" strike="noStrike" dirty="0">
                          <a:effectLst/>
                        </a:rPr>
                        <a:t>PBMC</a:t>
                      </a:r>
                      <a:endParaRPr lang="en-US" sz="3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1" u="none" strike="noStrike" dirty="0">
                          <a:effectLst/>
                        </a:rPr>
                        <a:t>RBC</a:t>
                      </a:r>
                      <a:endParaRPr lang="en-US" sz="3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1" u="none" strike="noStrike" dirty="0">
                          <a:effectLst/>
                        </a:rPr>
                        <a:t>RNA</a:t>
                      </a:r>
                      <a:endParaRPr lang="en-US" sz="3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3169034712"/>
                  </a:ext>
                </a:extLst>
              </a:tr>
              <a:tr h="796413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 dirty="0">
                          <a:effectLst/>
                        </a:rPr>
                        <a:t>Baseline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>
                          <a:effectLst/>
                        </a:rPr>
                        <a:t>203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>
                          <a:effectLst/>
                        </a:rPr>
                        <a:t>193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>
                          <a:effectLst/>
                        </a:rPr>
                        <a:t>193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>
                          <a:effectLst/>
                        </a:rPr>
                        <a:t>189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>
                          <a:effectLst/>
                        </a:rPr>
                        <a:t>204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>
                          <a:effectLst/>
                        </a:rPr>
                        <a:t>203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3316265708"/>
                  </a:ext>
                </a:extLst>
              </a:tr>
              <a:tr h="63904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 dirty="0">
                          <a:effectLst/>
                        </a:rPr>
                        <a:t>Rollover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>
                          <a:effectLst/>
                        </a:rPr>
                        <a:t>318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>
                          <a:effectLst/>
                        </a:rPr>
                        <a:t>18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>
                          <a:effectLst/>
                        </a:rPr>
                        <a:t>298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>
                          <a:effectLst/>
                        </a:rPr>
                        <a:t>308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>
                          <a:effectLst/>
                        </a:rPr>
                        <a:t>315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>
                          <a:effectLst/>
                        </a:rPr>
                        <a:t>320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900704189"/>
                  </a:ext>
                </a:extLst>
              </a:tr>
              <a:tr h="63904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 dirty="0">
                          <a:effectLst/>
                        </a:rPr>
                        <a:t>Year 1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>
                          <a:effectLst/>
                        </a:rPr>
                        <a:t>32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>
                          <a:effectLst/>
                        </a:rPr>
                        <a:t>0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>
                          <a:effectLst/>
                        </a:rPr>
                        <a:t>1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>
                          <a:effectLst/>
                        </a:rPr>
                        <a:t>0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>
                          <a:effectLst/>
                        </a:rPr>
                        <a:t>3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>
                          <a:effectLst/>
                        </a:rPr>
                        <a:t>32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417297033"/>
                  </a:ext>
                </a:extLst>
              </a:tr>
              <a:tr h="786751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>
                          <a:effectLst/>
                        </a:rPr>
                        <a:t>TOTAL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>
                          <a:effectLst/>
                        </a:rPr>
                        <a:t>553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>
                          <a:effectLst/>
                        </a:rPr>
                        <a:t>211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>
                          <a:effectLst/>
                        </a:rPr>
                        <a:t>492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 dirty="0">
                          <a:effectLst/>
                        </a:rPr>
                        <a:t>497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 dirty="0">
                          <a:effectLst/>
                        </a:rPr>
                        <a:t>522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 dirty="0">
                          <a:effectLst/>
                        </a:rPr>
                        <a:t>555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3664865376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10C6112-1C54-48F5-BF94-CA204E44AAFD}"/>
              </a:ext>
            </a:extLst>
          </p:cNvPr>
          <p:cNvSpPr/>
          <p:nvPr/>
        </p:nvSpPr>
        <p:spPr>
          <a:xfrm>
            <a:off x="9673517" y="6196408"/>
            <a:ext cx="2318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* Updated July 5, 2018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F176129-D953-4BF0-9A31-EB49444D249D}"/>
              </a:ext>
            </a:extLst>
          </p:cNvPr>
          <p:cNvSpPr/>
          <p:nvPr/>
        </p:nvSpPr>
        <p:spPr>
          <a:xfrm>
            <a:off x="6330052" y="2295937"/>
            <a:ext cx="2654921" cy="351509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F700174-1676-460F-93BD-FD54877623AD}"/>
              </a:ext>
            </a:extLst>
          </p:cNvPr>
          <p:cNvSpPr/>
          <p:nvPr/>
        </p:nvSpPr>
        <p:spPr>
          <a:xfrm>
            <a:off x="6700625" y="1788019"/>
            <a:ext cx="190975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New in ADNI-3</a:t>
            </a:r>
          </a:p>
        </p:txBody>
      </p:sp>
    </p:spTree>
    <p:extLst>
      <p:ext uri="{BB962C8B-B14F-4D97-AF65-F5344CB8AC3E}">
        <p14:creationId xmlns:p14="http://schemas.microsoft.com/office/powerpoint/2010/main" val="2431734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76201" y="52566"/>
            <a:ext cx="8552701" cy="795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3000" dirty="0"/>
              <a:t>Genetics Studies Using ADNI Endophenotypes:</a:t>
            </a:r>
          </a:p>
          <a:p>
            <a:pPr algn="ctr">
              <a:lnSpc>
                <a:spcPts val="2800"/>
              </a:lnSpc>
            </a:pPr>
            <a:r>
              <a:rPr lang="en-US" sz="2200" i="1" dirty="0"/>
              <a:t>Publications Using ADNI Genetic Data (2008–2017)</a:t>
            </a:r>
          </a:p>
        </p:txBody>
      </p:sp>
      <p:pic>
        <p:nvPicPr>
          <p:cNvPr id="6" name="Picture 5" descr="adni_logo_150x10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5126" y="-266"/>
            <a:ext cx="1259893" cy="765587"/>
          </a:xfrm>
          <a:prstGeom prst="rect">
            <a:avLst/>
          </a:prstGeom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DE17985-96A0-4D7E-83DD-310C8FC885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4" t="4571" r="-304" b="8764"/>
          <a:stretch/>
        </p:blipFill>
        <p:spPr>
          <a:xfrm>
            <a:off x="373625" y="784986"/>
            <a:ext cx="10632247" cy="57478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85AB354-7FCE-42F1-BD0D-7D08199AD765}"/>
              </a:ext>
            </a:extLst>
          </p:cNvPr>
          <p:cNvSpPr/>
          <p:nvPr/>
        </p:nvSpPr>
        <p:spPr>
          <a:xfrm>
            <a:off x="373626" y="6426270"/>
            <a:ext cx="8716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Xiaohui Yao</a:t>
            </a:r>
            <a:r>
              <a:rPr lang="en-US" dirty="0"/>
              <a:t>, Yan, Saykin &amp; Shen:  Monday 7/23/18, Poster Session: P2-07, Number: P2-235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36CEB40-AF63-4DFD-811F-E85E87767A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0" y="87158"/>
            <a:ext cx="1110337" cy="60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xmlns="" id="{CBC69989-9CFF-4D92-9B6E-CD656DC961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52"/>
          <a:stretch/>
        </p:blipFill>
        <p:spPr>
          <a:xfrm>
            <a:off x="3036202" y="92530"/>
            <a:ext cx="7447280" cy="67030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447E733-186E-4A49-9430-753C93F98499}"/>
              </a:ext>
            </a:extLst>
          </p:cNvPr>
          <p:cNvSpPr/>
          <p:nvPr/>
        </p:nvSpPr>
        <p:spPr>
          <a:xfrm>
            <a:off x="86360" y="6488668"/>
            <a:ext cx="23699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Updated:  1/23/2018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5E8FDF0-EF9B-49FA-BD2E-D43040AEAF23}"/>
              </a:ext>
            </a:extLst>
          </p:cNvPr>
          <p:cNvSpPr txBox="1"/>
          <p:nvPr/>
        </p:nvSpPr>
        <p:spPr>
          <a:xfrm>
            <a:off x="86360" y="923110"/>
            <a:ext cx="2590800" cy="4026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3000" dirty="0"/>
              <a:t>Snapshot of Publications Using ADNI Genetics Data</a:t>
            </a:r>
          </a:p>
          <a:p>
            <a:pPr algn="ctr">
              <a:lnSpc>
                <a:spcPts val="2800"/>
              </a:lnSpc>
            </a:pPr>
            <a:endParaRPr lang="en-US" sz="3000" dirty="0"/>
          </a:p>
          <a:p>
            <a:pPr algn="ctr">
              <a:lnSpc>
                <a:spcPts val="2800"/>
              </a:lnSpc>
            </a:pPr>
            <a:r>
              <a:rPr lang="en-US" sz="3000" dirty="0"/>
              <a:t>Top 10 Genes and Journals: </a:t>
            </a:r>
            <a:r>
              <a:rPr lang="en-US" sz="2200" i="1" dirty="0"/>
              <a:t>(2008–2017)</a:t>
            </a:r>
          </a:p>
          <a:p>
            <a:pPr algn="ctr">
              <a:lnSpc>
                <a:spcPts val="2800"/>
              </a:lnSpc>
            </a:pPr>
            <a:endParaRPr lang="en-US" sz="2200" i="1" dirty="0"/>
          </a:p>
          <a:p>
            <a:pPr algn="ctr">
              <a:lnSpc>
                <a:spcPts val="2800"/>
              </a:lnSpc>
            </a:pPr>
            <a:r>
              <a:rPr lang="en-US" sz="2200" i="1" dirty="0"/>
              <a:t>See Poster for Top Biological Pathways: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5151CAB-E85A-42CE-A7F7-9322A6D4C390}"/>
              </a:ext>
            </a:extLst>
          </p:cNvPr>
          <p:cNvSpPr/>
          <p:nvPr/>
        </p:nvSpPr>
        <p:spPr>
          <a:xfrm>
            <a:off x="96192" y="5019020"/>
            <a:ext cx="3291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Xiaohui Yao</a:t>
            </a:r>
            <a:r>
              <a:rPr lang="en-US" dirty="0"/>
              <a:t>, Yan, Saykin &amp; Shen:  Monday 7/23/18, Poster Session: P2-07, Number: P2-235</a:t>
            </a:r>
          </a:p>
        </p:txBody>
      </p:sp>
      <p:pic>
        <p:nvPicPr>
          <p:cNvPr id="8" name="Picture 7" descr="adni_logo_150x102.gif">
            <a:extLst>
              <a:ext uri="{FF2B5EF4-FFF2-40B4-BE49-F238E27FC236}">
                <a16:creationId xmlns:a16="http://schemas.microsoft.com/office/drawing/2014/main" xmlns="" id="{110FDEEB-BAAB-4BD4-A9C9-3E9EA124D31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5126" y="-266"/>
            <a:ext cx="1259893" cy="765587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76846EA-2E85-4F2F-9D63-EBAC12BE82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6" t="12422" r="12554" b="13293"/>
          <a:stretch/>
        </p:blipFill>
        <p:spPr>
          <a:xfrm>
            <a:off x="9711352" y="4066937"/>
            <a:ext cx="1815905" cy="17660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3DA5B2E-485D-42C2-953B-A76658E596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0" y="87158"/>
            <a:ext cx="1110337" cy="60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68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0C269BF-0840-47E9-B78E-8CE0F1617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23" y="4134994"/>
            <a:ext cx="6908373" cy="17938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8B4289-25C8-4B81-87C4-17D9F49BD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3340"/>
            <a:ext cx="12116076" cy="561970"/>
          </a:xfrm>
        </p:spPr>
        <p:txBody>
          <a:bodyPr>
            <a:noAutofit/>
          </a:bodyPr>
          <a:lstStyle/>
          <a:p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Top IGAP AD Candidates: Imaging Associations (ADNI)</a:t>
            </a:r>
            <a:endParaRPr lang="en-US" sz="38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3CC846FC-1613-4FE9-8D06-827054D02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37" y="2312601"/>
            <a:ext cx="2945639" cy="1793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489BA9E-B1C6-427E-B453-D0B929BE4C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2052"/>
          <a:stretch/>
        </p:blipFill>
        <p:spPr>
          <a:xfrm>
            <a:off x="5070260" y="2336033"/>
            <a:ext cx="3359280" cy="337290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9D764FB7-B8C0-44AA-8CED-7B0E021EB9C4}"/>
              </a:ext>
            </a:extLst>
          </p:cNvPr>
          <p:cNvSpPr txBox="1">
            <a:spLocks/>
          </p:cNvSpPr>
          <p:nvPr/>
        </p:nvSpPr>
        <p:spPr>
          <a:xfrm>
            <a:off x="5309565" y="5745513"/>
            <a:ext cx="6906819" cy="1101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Stage et al (2016) </a:t>
            </a:r>
            <a:r>
              <a:rPr lang="en-US" sz="20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Alz</a:t>
            </a: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 &amp; Dem: DADM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(FDG &amp; GMD)</a:t>
            </a:r>
          </a:p>
          <a:p>
            <a:pPr marL="0" indent="0" algn="ctr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Apostolova et al (2018) </a:t>
            </a: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JAMA: Neurology</a:t>
            </a:r>
            <a:r>
              <a:rPr lang="en-US" altLang="en-US" sz="2000" dirty="0">
                <a:latin typeface="Helvetica" panose="020B0604020202020204" pitchFamily="34" charset="0"/>
              </a:rPr>
              <a:t>: </a:t>
            </a:r>
            <a:r>
              <a:rPr lang="en-US" altLang="en-US" sz="2000" b="1" dirty="0">
                <a:latin typeface="Helvetica" panose="020B0604020202020204" pitchFamily="34" charset="0"/>
              </a:rPr>
              <a:t>(Amyloid PET)</a:t>
            </a:r>
            <a:r>
              <a:rPr lang="en-US" altLang="en-US" sz="2000" dirty="0">
                <a:latin typeface="Helvetica" panose="020B0604020202020204" pitchFamily="34" charset="0"/>
              </a:rPr>
              <a:t> doi:10.1001/jamaneurol.2017.4198</a:t>
            </a:r>
          </a:p>
          <a:p>
            <a:pPr marL="0" indent="0" algn="ctr">
              <a:buNone/>
            </a:pPr>
            <a:endParaRPr lang="en-US" sz="2000" i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33D5F1B-4733-4497-969A-0A52739F98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709"/>
          <a:stretch/>
        </p:blipFill>
        <p:spPr>
          <a:xfrm>
            <a:off x="8483978" y="2345977"/>
            <a:ext cx="3488848" cy="336296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5B9D8A39-10E6-45E1-996D-804B2453EEFA}"/>
              </a:ext>
            </a:extLst>
          </p:cNvPr>
          <p:cNvSpPr txBox="1">
            <a:spLocks/>
          </p:cNvSpPr>
          <p:nvPr/>
        </p:nvSpPr>
        <p:spPr>
          <a:xfrm>
            <a:off x="8340728" y="1234439"/>
            <a:ext cx="3775348" cy="11396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Disease stage specific effects in ADNI: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ABCA7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association in AD group only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D38FB5A-AB73-4114-BB13-09BBBEABE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3534" y="1234439"/>
            <a:ext cx="3775348" cy="113969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APOE effect: Multivariate analysis of 27 variants in the pooled ADNI sample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02BEFA9D-FC83-4FEF-A212-30E8D7324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63" y="1061516"/>
            <a:ext cx="3997570" cy="638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B330AA43-7AAE-42A6-A7F5-0255DAD3D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63" y="1670873"/>
            <a:ext cx="4124491" cy="554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1238" y="6220110"/>
            <a:ext cx="478663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 effects - often stage-specific</a:t>
            </a:r>
            <a:endParaRPr lang="en-US" sz="2200" b="1" i="1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343502F-15C2-4624-9F1A-18242345DA07}"/>
              </a:ext>
            </a:extLst>
          </p:cNvPr>
          <p:cNvSpPr/>
          <p:nvPr/>
        </p:nvSpPr>
        <p:spPr>
          <a:xfrm>
            <a:off x="3061021" y="2309357"/>
            <a:ext cx="18659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Lambert et al </a:t>
            </a:r>
            <a:r>
              <a:rPr lang="en-US" sz="2000" u="sng" dirty="0"/>
              <a:t>Nature Genetics</a:t>
            </a:r>
            <a:r>
              <a:rPr lang="en-US" sz="2000" dirty="0"/>
              <a:t> (2013)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25813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EC97BC-48C9-4768-8877-B153051A0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102974"/>
            <a:ext cx="10311581" cy="460785"/>
          </a:xfrm>
        </p:spPr>
        <p:txBody>
          <a:bodyPr>
            <a:normAutofit fontScale="90000"/>
          </a:bodyPr>
          <a:lstStyle/>
          <a:p>
            <a:pPr algn="ctr" defTabSz="2835475">
              <a:defRPr/>
            </a:pPr>
            <a:r>
              <a:rPr lang="en-US" sz="4000" b="1" dirty="0"/>
              <a:t>Updated GWAS of Key ADNI-2 Endophenotypes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2DB247C-4495-4A49-A824-7DB299A777AC}"/>
              </a:ext>
            </a:extLst>
          </p:cNvPr>
          <p:cNvSpPr txBox="1"/>
          <p:nvPr/>
        </p:nvSpPr>
        <p:spPr>
          <a:xfrm>
            <a:off x="136544" y="6406915"/>
            <a:ext cx="7845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Tanner Jacobson et al</a:t>
            </a:r>
            <a:r>
              <a:rPr lang="en-US" sz="2400" dirty="0"/>
              <a:t>: Sat AIC #P-70 &amp; Mon P2-04 #P2-103</a:t>
            </a:r>
          </a:p>
        </p:txBody>
      </p:sp>
      <p:pic>
        <p:nvPicPr>
          <p:cNvPr id="9" name="Picture 8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xmlns="" id="{FF384577-903A-4CFA-B4F1-FA6389489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93710"/>
            <a:ext cx="11506200" cy="55005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9F51E4A-D17C-4F27-A509-7FD8610D4B22}"/>
              </a:ext>
            </a:extLst>
          </p:cNvPr>
          <p:cNvSpPr txBox="1"/>
          <p:nvPr/>
        </p:nvSpPr>
        <p:spPr>
          <a:xfrm>
            <a:off x="457200" y="939722"/>
            <a:ext cx="3825856" cy="83827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SNPs shown below passed </a:t>
            </a:r>
            <a:r>
              <a:rPr lang="en-US" sz="1600" i="1" dirty="0"/>
              <a:t>p</a:t>
            </a:r>
            <a:r>
              <a:rPr lang="en-US" sz="1600" dirty="0"/>
              <a:t>=6.25x10</a:t>
            </a:r>
            <a:r>
              <a:rPr lang="en-US" sz="1600" baseline="30000" dirty="0"/>
              <a:t>-9</a:t>
            </a:r>
            <a:r>
              <a:rPr lang="en-US" sz="1600" dirty="0"/>
              <a:t> in </a:t>
            </a:r>
            <a:r>
              <a:rPr lang="en-US" sz="1600" u="sng" dirty="0"/>
              <a:t>&gt;</a:t>
            </a:r>
            <a:r>
              <a:rPr lang="en-US" sz="1600" dirty="0"/>
              <a:t> 1 endophenotype; ordered by min P values. </a:t>
            </a:r>
            <a:r>
              <a:rPr lang="en-US" sz="1600" i="1" dirty="0"/>
              <a:t>APOE</a:t>
            </a:r>
            <a:r>
              <a:rPr lang="en-US" sz="1600" dirty="0"/>
              <a:t> region SNPs trimmed for clarity.</a:t>
            </a:r>
          </a:p>
        </p:txBody>
      </p:sp>
      <p:pic>
        <p:nvPicPr>
          <p:cNvPr id="12" name="Picture 2" descr="http://adni.loni.usc.edu/wp-content/themes/freshnews-dev-v2/images/ADNI_logo_vector.png">
            <a:extLst>
              <a:ext uri="{FF2B5EF4-FFF2-40B4-BE49-F238E27FC236}">
                <a16:creationId xmlns:a16="http://schemas.microsoft.com/office/drawing/2014/main" xmlns="" id="{5BFB13BC-1E49-43CE-9992-627F1B931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6104" y="74458"/>
            <a:ext cx="1193800" cy="78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BDDF214-C02A-4249-B943-0BB354E7B8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1" y="87158"/>
            <a:ext cx="1023540" cy="554065"/>
          </a:xfrm>
          <a:prstGeom prst="rect">
            <a:avLst/>
          </a:prstGeom>
        </p:spPr>
      </p:pic>
      <p:pic>
        <p:nvPicPr>
          <p:cNvPr id="14" name="Picture 1" descr="Ext.IU.Som.reversed.png">
            <a:extLst>
              <a:ext uri="{FF2B5EF4-FFF2-40B4-BE49-F238E27FC236}">
                <a16:creationId xmlns:a16="http://schemas.microsoft.com/office/drawing/2014/main" xmlns="" id="{3C8C9A58-3219-4079-A379-C8B60C930C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999" y="6352921"/>
            <a:ext cx="2264705" cy="44507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376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f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" y="-1"/>
            <a:ext cx="2897816" cy="178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3224" y="-167868"/>
            <a:ext cx="2995001" cy="199666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176" y="1857080"/>
            <a:ext cx="11768328" cy="4608252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pPr marL="514350" indent="-514350">
              <a:buAutoNum type="arabicPeriod"/>
            </a:pPr>
            <a:r>
              <a:rPr lang="en-US" b="1" i="1" dirty="0"/>
              <a:t>Strategies to decrease heterogeneity </a:t>
            </a:r>
            <a:r>
              <a:rPr lang="en-US" i="1" dirty="0"/>
              <a:t>− S</a:t>
            </a:r>
            <a:r>
              <a:rPr lang="en-US" dirty="0"/>
              <a:t>electing patients with baseline measurements in a narrow range (decreased inter-patient variability) and excluding patients whose disease or symptoms improve spontaneously or whose measurements are highly variable (less intra-patient variability). </a:t>
            </a:r>
          </a:p>
          <a:p>
            <a:pPr marL="514350" indent="-514350">
              <a:buAutoNum type="arabicPeriod"/>
            </a:pPr>
            <a:r>
              <a:rPr lang="en-US" b="1" i="1" dirty="0"/>
              <a:t>Prognostic enrichment strategies </a:t>
            </a:r>
            <a:r>
              <a:rPr lang="en-US" i="1" dirty="0"/>
              <a:t>− </a:t>
            </a:r>
            <a:r>
              <a:rPr lang="en-US" dirty="0"/>
              <a:t>choosing patients with a greater likelihood of having a disease-related endpoint event (for event-driven studies) or a substantial worsening in condition (for continuous measurement endpoints); increase absolute effect between groups.</a:t>
            </a:r>
          </a:p>
          <a:p>
            <a:pPr marL="514350" indent="-514350">
              <a:buAutoNum type="arabicPeriod"/>
            </a:pPr>
            <a:r>
              <a:rPr lang="en-US" b="1" i="1" dirty="0"/>
              <a:t>Predictive enrichment strategies </a:t>
            </a:r>
            <a:r>
              <a:rPr lang="en-US" dirty="0"/>
              <a:t>− choosing patients more likely to respond to the drug treatment than other patients with the condition being treated. Such selection can lead to a larger effect size (both absolute and relative) and permit use of a smaller study population.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030985" y="1322703"/>
            <a:ext cx="8253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2012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971800" y="1214594"/>
            <a:ext cx="6096000" cy="1071407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61238" y="6506633"/>
            <a:ext cx="10879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https://www.fda.gov/downloads/Drugs/GuidanceComplianceRegulatoryInformation/Guidances/UCM332181.pdf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1088" y="-14630"/>
            <a:ext cx="6578943" cy="234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09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812E94F-1AFE-DA43-A409-28C04C031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49" y="299164"/>
            <a:ext cx="7158737" cy="56472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E37492D-9CD1-954F-BA9E-976D3556C941}"/>
              </a:ext>
            </a:extLst>
          </p:cNvPr>
          <p:cNvSpPr txBox="1"/>
          <p:nvPr/>
        </p:nvSpPr>
        <p:spPr>
          <a:xfrm>
            <a:off x="143682" y="6022590"/>
            <a:ext cx="11899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Desikan, R.S. 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Genetic assessment of age-associated Alzheimer disease risk: development and validation of a polygenic hazard score. 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PLoS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Med.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e1002258 (2017)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97730" y="911610"/>
            <a:ext cx="480060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Re: FDA guidance on enrichment – </a:t>
            </a:r>
          </a:p>
          <a:p>
            <a:r>
              <a:rPr lang="en-US" sz="2500" b="1" dirty="0"/>
              <a:t>1) PHS appears to have potential for enrichment of clinical trials with those at high short term risk</a:t>
            </a:r>
          </a:p>
          <a:p>
            <a:r>
              <a:rPr lang="en-US" sz="2500" b="1" dirty="0"/>
              <a:t>(See Desikan et al example, left)</a:t>
            </a:r>
          </a:p>
          <a:p>
            <a:r>
              <a:rPr lang="en-US" sz="2500" b="1" dirty="0"/>
              <a:t>2) Pathway-based scores may help decrease heterogeneity (e.g., A/T/N/V risk enrichment) for better therapeutic targeting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AE693157-9EEB-4CB9-ADBF-EE2D9D044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848" y="127524"/>
            <a:ext cx="6802723" cy="570566"/>
          </a:xfrm>
        </p:spPr>
        <p:txBody>
          <a:bodyPr anchor="t">
            <a:noAutofit/>
          </a:bodyPr>
          <a:lstStyle/>
          <a:p>
            <a:pPr algn="l"/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Stratification by Polygenic Score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1584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11565</TotalTime>
  <Words>2567</Words>
  <Application>Microsoft Office PowerPoint</Application>
  <PresentationFormat>Widescreen</PresentationFormat>
  <Paragraphs>326</Paragraphs>
  <Slides>20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CIDFont+F2</vt:lpstr>
      <vt:lpstr>Helvetica</vt:lpstr>
      <vt:lpstr>Office Theme</vt:lpstr>
      <vt:lpstr>PowerPoint Presentation</vt:lpstr>
      <vt:lpstr>Overview</vt:lpstr>
      <vt:lpstr>ADNI-3 Genetic Core Biosamples</vt:lpstr>
      <vt:lpstr>PowerPoint Presentation</vt:lpstr>
      <vt:lpstr>PowerPoint Presentation</vt:lpstr>
      <vt:lpstr>Top IGAP AD Candidates: Imaging Associations (ADNI)</vt:lpstr>
      <vt:lpstr>Updated GWAS of Key ADNI-2 Endophenotypes</vt:lpstr>
      <vt:lpstr>PowerPoint Presentation</vt:lpstr>
      <vt:lpstr>Stratification by Polygenic Score</vt:lpstr>
      <vt:lpstr>PowerPoint Presentation</vt:lpstr>
      <vt:lpstr>Bile Acid Profiles &amp; Clinical Outcomes (ADNI-1/2)</vt:lpstr>
      <vt:lpstr>Bile Acid Profiles in MCI &amp; AD: Imaging, CSF &amp; Genetics</vt:lpstr>
      <vt:lpstr>Bile Acid Ratios: Cortical Thickness &amp; FDG PET</vt:lpstr>
      <vt:lpstr>Epigenetics Project Updates</vt:lpstr>
      <vt:lpstr>ADNI Longitudinal Telomere Study Update Kelly Nudelman (IU)</vt:lpstr>
      <vt:lpstr>Technical Issues and Solution</vt:lpstr>
      <vt:lpstr>Preliminary results: 12 mo. change in T/S residuals</vt:lpstr>
      <vt:lpstr>From Complexity toward a Precision Medicine of AD</vt:lpstr>
      <vt:lpstr>Plans and Future Directions</vt:lpstr>
      <vt:lpstr>Genetics Core/Working Groups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Petanceska, Suzana (NIH/NIA) [E]</dc:creator>
  <cp:lastModifiedBy>Saykin, Andrew J</cp:lastModifiedBy>
  <cp:revision>320</cp:revision>
  <cp:lastPrinted>2018-04-17T22:25:28Z</cp:lastPrinted>
  <dcterms:created xsi:type="dcterms:W3CDTF">2018-02-08T18:30:44Z</dcterms:created>
  <dcterms:modified xsi:type="dcterms:W3CDTF">2018-07-20T13:33:56Z</dcterms:modified>
</cp:coreProperties>
</file>