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353" r:id="rId2"/>
    <p:sldId id="1335" r:id="rId3"/>
    <p:sldId id="1336" r:id="rId4"/>
    <p:sldId id="1337" r:id="rId5"/>
    <p:sldId id="1338" r:id="rId6"/>
    <p:sldId id="1339" r:id="rId7"/>
    <p:sldId id="1368" r:id="rId8"/>
    <p:sldId id="1365" r:id="rId9"/>
    <p:sldId id="1367" r:id="rId10"/>
    <p:sldId id="1381" r:id="rId11"/>
    <p:sldId id="1382" r:id="rId12"/>
    <p:sldId id="1347" r:id="rId13"/>
    <p:sldId id="1348" r:id="rId14"/>
    <p:sldId id="1376" r:id="rId15"/>
    <p:sldId id="1377" r:id="rId16"/>
    <p:sldId id="1379" r:id="rId17"/>
    <p:sldId id="1378" r:id="rId18"/>
    <p:sldId id="1351" r:id="rId19"/>
    <p:sldId id="1380" r:id="rId20"/>
    <p:sldId id="1373" r:id="rId21"/>
    <p:sldId id="1352" r:id="rId22"/>
  </p:sldIdLst>
  <p:sldSz cx="9144000" cy="6858000" type="screen4x3"/>
  <p:notesSz cx="7010400" cy="92964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3C052"/>
    <a:srgbClr val="002570"/>
    <a:srgbClr val="000000"/>
    <a:srgbClr val="FFCC00"/>
    <a:srgbClr val="FF9900"/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13"/>
    <p:restoredTop sz="83673"/>
  </p:normalViewPr>
  <p:slideViewPr>
    <p:cSldViewPr showGuides="1">
      <p:cViewPr>
        <p:scale>
          <a:sx n="70" d="100"/>
          <a:sy n="70" d="100"/>
        </p:scale>
        <p:origin x="-3276" y="-912"/>
      </p:cViewPr>
      <p:guideLst>
        <p:guide orient="horz" pos="19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258" cy="4644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576" y="1"/>
            <a:ext cx="3038258" cy="4644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268"/>
            <a:ext cx="3038258" cy="4644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576" y="8830268"/>
            <a:ext cx="3038258" cy="4644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b="0" dirty="0"/>
              <a:t>‹#›</a:t>
            </a:fld>
            <a:endParaRPr lang="zh-CN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28060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258" cy="4644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576" y="1"/>
            <a:ext cx="3038258" cy="4644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36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13" y="4415133"/>
            <a:ext cx="5609574" cy="41837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636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268"/>
            <a:ext cx="3038258" cy="4644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6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576" y="8830268"/>
            <a:ext cx="3038258" cy="4644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b="0" dirty="0"/>
              <a:t>‹#›</a:t>
            </a:fld>
            <a:endParaRPr lang="zh-CN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0042806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algn="just"/>
            <a:r>
              <a:rPr lang="en-US" altLang="zh-CN" dirty="0"/>
              <a:t>Dear Chair, colleagues, goodmorning! I am Kuncheng Li, from Beijing. on behalf of  China-ADNI to report our progress.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22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r>
              <a:rPr lang="en-US" altLang="zh-CN" dirty="0"/>
              <a:t>We have performed standard protocol for MRI scanning according to the WW-ADNI guideline, and implement quality control among different sites, and improve the post-processing methods. </a:t>
            </a:r>
            <a:endParaRPr lang="zh-CN" altLang="en-US" dirty="0"/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9721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r>
              <a:rPr lang="en-US" altLang="zh-CN" dirty="0"/>
              <a:t>Scanning protocol of MRI is including 3D-T1 volume, DTI, rs-fMRI, ASL perfusion and SWI of brain.</a:t>
            </a:r>
            <a:endParaRPr lang="zh-CN" altLang="en-US" dirty="0"/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4814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 bwMode="auto">
          <a:ln/>
        </p:spPr>
        <p:txBody>
          <a:bodyPr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b="0" dirty="0"/>
              <a:t>16</a:t>
            </a:fld>
            <a:endParaRPr lang="zh-CN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971363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60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>
              <a:lnSpc>
                <a:spcPct val="125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•"/>
            </a:pPr>
            <a:r>
              <a:rPr lang="en-US" altLang="zh-CN" sz="1000" dirty="0"/>
              <a:t>Nearly 80% cases had undergone the baseline examination of FDG-PET, hypometabolic region could be depicted in AD and some MCI patients.</a:t>
            </a:r>
            <a:endParaRPr lang="zh-CN" altLang="en-US" sz="1000" dirty="0">
              <a:sym typeface="Times New Roman" panose="02020603050405020304" pitchFamily="18" charset="0"/>
            </a:endParaRPr>
          </a:p>
          <a:p>
            <a:pPr lvl="0"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5808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r>
              <a:rPr lang="zh-CN" altLang="en-US" dirty="0"/>
              <a:t>we </a:t>
            </a:r>
            <a:r>
              <a:rPr lang="en-US" altLang="zh-CN" dirty="0"/>
              <a:t>have began to carry out  a </a:t>
            </a:r>
            <a:r>
              <a:rPr lang="zh-CN" altLang="en-US" dirty="0">
                <a:sym typeface="Arial" panose="020B0604020202020204" pitchFamily="34" charset="0"/>
              </a:rPr>
              <a:t>longitudina</a:t>
            </a:r>
            <a:r>
              <a:rPr lang="en-US" altLang="zh-CN" dirty="0">
                <a:sym typeface="Arial" panose="020B0604020202020204" pitchFamily="34" charset="0"/>
              </a:rPr>
              <a:t>l clinical trial. We</a:t>
            </a:r>
            <a:r>
              <a:rPr lang="zh-CN" altLang="en-US" dirty="0"/>
              <a:t> </a:t>
            </a:r>
            <a:r>
              <a:rPr lang="en-US" altLang="zh-CN" dirty="0"/>
              <a:t>are going to enroll 120 MCI and AD patients which was divided into true and false acupoints groups and n</a:t>
            </a:r>
            <a:r>
              <a:rPr lang="" altLang="zh-CN" dirty="0"/>
              <a:t>europsychological test</a:t>
            </a:r>
            <a:r>
              <a:rPr lang="en-US" altLang="zh-CN" dirty="0"/>
              <a:t> and rs-f</a:t>
            </a:r>
            <a:r>
              <a:rPr lang="" altLang="zh-CN" dirty="0"/>
              <a:t>MRI </a:t>
            </a:r>
            <a:r>
              <a:rPr lang="en-US" altLang="zh-CN" dirty="0"/>
              <a:t>examination were finished, follow-up them</a:t>
            </a:r>
            <a:r>
              <a:rPr lang="zh-CN" altLang="en-US" dirty="0"/>
              <a:t> </a:t>
            </a:r>
            <a:r>
              <a:rPr lang="en-US" altLang="zh-CN" dirty="0"/>
              <a:t>three years.The aim is to evaluation</a:t>
            </a:r>
            <a:r>
              <a:rPr lang="zh-CN" altLang="en-US" dirty="0"/>
              <a:t> </a:t>
            </a:r>
            <a:r>
              <a:rPr lang="en-US" altLang="zh-CN" dirty="0"/>
              <a:t>the effect of acupuncture for MCI and AD</a:t>
            </a:r>
            <a:r>
              <a:rPr lang="zh-CN" altLang="en-US" dirty="0"/>
              <a:t>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07876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r>
              <a:rPr lang="en-US" altLang="zh-CN" dirty="0"/>
              <a:t>Finally, I express my gratitude to all the colleague of China-ADNI, and many thanks to the support from WW-ADNI. So far we could catch pace up with WW-ADNI, and we can do more in future.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499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r>
              <a:rPr lang="en-US" altLang="zh-CN" dirty="0"/>
              <a:t>The report have two parts. Part one is to introduce general information of China-ADNI. </a:t>
            </a:r>
            <a:endParaRPr lang="zh-CN" altLang="en-US" dirty="0"/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711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algn="just">
              <a:spcBef>
                <a:spcPct val="0"/>
              </a:spcBef>
            </a:pPr>
            <a:r>
              <a:rPr lang="en-US" altLang="en-US" dirty="0"/>
              <a:t>Although officially joined WW-ADNI </a:t>
            </a:r>
            <a:r>
              <a:rPr lang="en-US" altLang="zh-CN" dirty="0"/>
              <a:t>o</a:t>
            </a:r>
            <a:r>
              <a:rPr lang="en-US" altLang="en-US" dirty="0"/>
              <a:t>nly 4 years of history, but </a:t>
            </a:r>
            <a:r>
              <a:rPr lang="en-US" altLang="zh-CN" dirty="0"/>
              <a:t>we have </a:t>
            </a:r>
            <a:r>
              <a:rPr lang="en-US" altLang="en-US" dirty="0"/>
              <a:t>made the gradual progress</a:t>
            </a:r>
            <a:r>
              <a:rPr lang="en-US" altLang="zh-CN" dirty="0"/>
              <a:t>.</a:t>
            </a:r>
            <a:r>
              <a:rPr lang="en-US" altLang="en-US" dirty="0"/>
              <a:t> </a:t>
            </a:r>
            <a:r>
              <a:rPr lang="en-US" altLang="zh-CN" sz="2800" dirty="0"/>
              <a:t>China-ADNI have a scientist advisory board, clinical, MRI, PET, pathology, biomarker and genetic, biostatistics and informatic, and data post process core. PI is me, kuncheng Li, and Jun Wang, Hongzhen Wang are co-PI. After more than four years running, the workflow among different core became more smoothly.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5249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r>
              <a:rPr lang="en-US" altLang="zh-CN" dirty="0"/>
              <a:t>The initial plan of China-ADNI is to collect 800-1000 subject that includes volunteer as normal control, early and late MCI, mild  AD four groups. </a:t>
            </a:r>
            <a:endParaRPr lang="zh-CN" altLang="en-US" dirty="0"/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416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algn="just" eaLnBrk="1" hangingPunct="1">
              <a:lnSpc>
                <a:spcPts val="3500"/>
              </a:lnSpc>
              <a:buClr>
                <a:srgbClr val="FF0000"/>
              </a:buClr>
              <a:buFont typeface="Wingdings" panose="05000000000000000000" pitchFamily="2" charset="2"/>
              <a:buChar char="•"/>
            </a:pPr>
            <a:r>
              <a:rPr lang="en-US" altLang="zh-CN" dirty="0">
                <a:sym typeface="Times New Roman" panose="02020603050405020304" pitchFamily="18" charset="0"/>
              </a:rPr>
              <a:t>This is research plan: We have to collect the data of neuropsychological </a:t>
            </a:r>
            <a:r>
              <a:rPr lang="en-US" altLang="zh-CN" sz="1000" dirty="0">
                <a:sym typeface="Times New Roman" panose="02020603050405020304" pitchFamily="18" charset="0"/>
              </a:rPr>
              <a:t>battery</a:t>
            </a:r>
            <a:r>
              <a:rPr lang="en-US" altLang="zh-CN" dirty="0">
                <a:sym typeface="Times New Roman" panose="02020603050405020304" pitchFamily="18" charset="0"/>
              </a:rPr>
              <a:t>, APOE polymorphism, Amyloid 40,42 and tau in blood and amyloid 40,42, and tau in CSF. Imaging examination including </a:t>
            </a:r>
            <a:r>
              <a:rPr lang="en-US" altLang="zh-CN" sz="1000" dirty="0">
                <a:sym typeface="Times New Roman" panose="02020603050405020304" pitchFamily="18" charset="0"/>
              </a:rPr>
              <a:t>m</a:t>
            </a:r>
            <a:r>
              <a:rPr lang="en-US" altLang="en-US" sz="1000" dirty="0">
                <a:sym typeface="Times New Roman" panose="02020603050405020304" pitchFamily="18" charset="0"/>
              </a:rPr>
              <a:t>ultimodal</a:t>
            </a:r>
            <a:r>
              <a:rPr lang="en-US" altLang="zh-CN" sz="1000" dirty="0">
                <a:sym typeface="Times New Roman" panose="02020603050405020304" pitchFamily="18" charset="0"/>
              </a:rPr>
              <a:t> </a:t>
            </a:r>
            <a:r>
              <a:rPr lang="zh-CN" altLang="en-US" sz="1000" dirty="0">
                <a:sym typeface="Times New Roman" panose="02020603050405020304" pitchFamily="18" charset="0"/>
              </a:rPr>
              <a:t>MRI </a:t>
            </a:r>
            <a:r>
              <a:rPr lang="en-US" altLang="zh-CN" sz="1000" dirty="0">
                <a:sym typeface="Times New Roman" panose="02020603050405020304" pitchFamily="18" charset="0"/>
              </a:rPr>
              <a:t>and PET, later including eighteen </a:t>
            </a:r>
            <a:r>
              <a:rPr lang="en-US" altLang="en-US" dirty="0">
                <a:sym typeface="Times New Roman" panose="02020603050405020304" pitchFamily="18" charset="0"/>
              </a:rPr>
              <a:t>fluorine </a:t>
            </a:r>
            <a:r>
              <a:rPr lang="en-US" altLang="zh-CN" dirty="0">
                <a:sym typeface="Times New Roman" panose="02020603050405020304" pitchFamily="18" charset="0"/>
              </a:rPr>
              <a:t>FDG</a:t>
            </a:r>
            <a:r>
              <a:rPr lang="en-US" altLang="zh-CN" sz="1000" dirty="0">
                <a:sym typeface="Times New Roman" panose="02020603050405020304" pitchFamily="18" charset="0"/>
              </a:rPr>
              <a:t> and </a:t>
            </a:r>
            <a:r>
              <a:rPr lang="en-US" altLang="zh-CN" dirty="0">
                <a:sym typeface="Times New Roman" panose="02020603050405020304" pitchFamily="18" charset="0"/>
              </a:rPr>
              <a:t>AV45.</a:t>
            </a:r>
            <a:endParaRPr lang="zh-CN" altLang="en-US" sz="1000" dirty="0">
              <a:sym typeface="Times New Roman" panose="02020603050405020304" pitchFamily="18" charset="0"/>
            </a:endParaRPr>
          </a:p>
          <a:p>
            <a:pPr lvl="0" eaLnBrk="1" hangingPunct="1">
              <a:lnSpc>
                <a:spcPts val="4000"/>
              </a:lnSpc>
              <a:buClr>
                <a:srgbClr val="FF0000"/>
              </a:buClr>
              <a:buSzPct val="75000"/>
              <a:buChar char="•"/>
            </a:pPr>
            <a:endParaRPr lang="en-US" altLang="zh-CN" dirty="0">
              <a:sym typeface="Times New Roman" panose="02020603050405020304" pitchFamily="18" charset="0"/>
            </a:endParaRPr>
          </a:p>
          <a:p>
            <a:pPr lvl="0"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1027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r>
              <a:rPr lang="en-US" altLang="zh-CN" dirty="0"/>
              <a:t>there are six cities joined in the project, distributed in the northern, eastern, c</a:t>
            </a:r>
            <a:r>
              <a:rPr lang="en-US" altLang="en-US" dirty="0"/>
              <a:t>entral </a:t>
            </a:r>
            <a:r>
              <a:rPr lang="en-US" altLang="zh-CN" dirty="0"/>
              <a:t>and southwestern area </a:t>
            </a:r>
            <a:r>
              <a:rPr lang="zh-CN" altLang="en-US" dirty="0"/>
              <a:t>（</a:t>
            </a:r>
            <a:r>
              <a:rPr lang="en-US" altLang="zh-CN" dirty="0"/>
              <a:t>Beijing,Hangzhou, Nanjing, Chongqing, Nanchong and Wuhan). the number is same with last year, </a:t>
            </a:r>
            <a:endParaRPr lang="zh-CN" altLang="en-US" dirty="0"/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9057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r>
              <a:rPr lang="en-US" altLang="zh-CN" dirty="0"/>
              <a:t>The second parts of report is about the progress of the China-ADNI over the past year.</a:t>
            </a:r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300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r>
              <a:rPr lang="en-US" altLang="zh-CN" dirty="0"/>
              <a:t>we have collected 25 new subject in the past 12 months, so total of 146 cases in China-ADNI.   </a:t>
            </a:r>
          </a:p>
        </p:txBody>
      </p:sp>
    </p:spTree>
    <p:extLst>
      <p:ext uri="{BB962C8B-B14F-4D97-AF65-F5344CB8AC3E}">
        <p14:creationId xmlns:p14="http://schemas.microsoft.com/office/powerpoint/2010/main" val="1635858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r>
              <a:rPr lang="en-US" altLang="zh-CN" dirty="0"/>
              <a:t>This is neuropsychological battery, all kinds of scale are in strict accordance with the requirements of WW-ADNI, including screening, baseline and 6 month, 12 month, than 24 month and 36 month </a:t>
            </a:r>
          </a:p>
          <a:p>
            <a:pPr lvl="0"/>
            <a:r>
              <a:rPr lang="en-US" altLang="zh-CN" dirty="0"/>
              <a:t>follow-up re-evaluation.</a:t>
            </a:r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817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rapidbbs.cn/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fami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89313"/>
            <a:ext cx="6477000" cy="3468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gray">
          <a:xfrm>
            <a:off x="1909763" y="2565400"/>
            <a:ext cx="5324475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锐普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论坛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chinakui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收集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4">
            <a:hlinkClick r:id="rId4"/>
          </p:cNvPr>
          <p:cNvSpPr txBox="1">
            <a:spLocks noChangeArrowheads="1"/>
          </p:cNvSpPr>
          <p:nvPr/>
        </p:nvSpPr>
        <p:spPr bwMode="gray">
          <a:xfrm>
            <a:off x="1909763" y="3286125"/>
            <a:ext cx="5324475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www.rapidbbs.cn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066800" y="6461125"/>
            <a:ext cx="19812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09600" y="6461125"/>
            <a:ext cx="3810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fld id="{9A0DB2DC-4C9A-4742-B13C-FB6460FD3503}" type="slidenum">
              <a:rPr lang="zh-CN" altLang="en-US" sz="1200" b="0" dirty="0">
                <a:solidFill>
                  <a:schemeClr val="bg1"/>
                </a:solidFill>
              </a:rPr>
              <a:t>‹#›</a:t>
            </a:fld>
            <a:endParaRPr lang="zh-CN" altLang="en-US" sz="12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fld id="{9A0DB2DC-4C9A-4742-B13C-FB6460FD3503}" type="slidenum">
              <a:rPr lang="zh-CN" altLang="en-US" sz="1000" b="0" dirty="0"/>
              <a:t>‹#›</a:t>
            </a:fld>
            <a:endParaRPr lang="zh-CN" altLang="en-US" sz="1000" b="0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025" y="447675"/>
            <a:ext cx="2047875" cy="59531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447675"/>
            <a:ext cx="5991225" cy="59531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fld id="{9A0DB2DC-4C9A-4742-B13C-FB6460FD3503}" type="slidenum">
              <a:rPr lang="zh-CN" altLang="en-US" sz="1000" b="0" dirty="0"/>
              <a:t>‹#›</a:t>
            </a:fld>
            <a:endParaRPr lang="zh-CN" altLang="en-US" sz="1000" b="0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33400" y="447675"/>
            <a:ext cx="8191500" cy="59531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fld id="{9A0DB2DC-4C9A-4742-B13C-FB6460FD3503}" type="slidenum">
              <a:rPr lang="zh-CN" altLang="en-US" sz="1000" b="0" dirty="0"/>
              <a:t>‹#›</a:t>
            </a:fld>
            <a:endParaRPr lang="zh-CN" altLang="en-US" sz="1000" b="0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191500" cy="5105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fld id="{9A0DB2DC-4C9A-4742-B13C-FB6460FD3503}" type="slidenum">
              <a:rPr lang="zh-CN" altLang="en-US" sz="1000" b="0" dirty="0"/>
              <a:t>‹#›</a:t>
            </a:fld>
            <a:endParaRPr lang="zh-CN" altLang="en-US" sz="1000" b="0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标题和图表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533400" y="1295400"/>
            <a:ext cx="8191500" cy="5105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fld id="{9A0DB2DC-4C9A-4742-B13C-FB6460FD3503}" type="slidenum">
              <a:rPr lang="zh-CN" altLang="en-US" sz="1000" b="0" dirty="0"/>
              <a:t>‹#›</a:t>
            </a:fld>
            <a:endParaRPr lang="zh-CN" altLang="en-US" sz="1000" b="0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fld id="{9A0DB2DC-4C9A-4742-B13C-FB6460FD3503}" type="slidenum">
              <a:rPr lang="zh-CN" altLang="en-US" sz="1000" b="0" dirty="0"/>
              <a:t>‹#›</a:t>
            </a:fld>
            <a:endParaRPr lang="zh-CN" altLang="en-US" sz="1000" b="0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0ED155-0249-44CA-9822-8E600592A369}" type="datetime1">
              <a:rPr kumimoji="0" lang="zh-CN" altLang="en-US" i="0" kern="1200" cap="none" spc="0" normalizeH="0" baseline="0" noProof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2018/4/13</a:t>
            </a:fld>
            <a:endParaRPr kumimoji="0" lang="zh-CN" altLang="en-US" sz="180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fld id="{9A0DB2DC-4C9A-4742-B13C-FB6460FD3503}" type="slidenum">
              <a:rPr lang="zh-CN" altLang="en-US" sz="1000" b="0" dirty="0"/>
              <a:t>‹#›</a:t>
            </a:fld>
            <a:endParaRPr lang="zh-CN" altLang="en-US" sz="1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fld id="{9A0DB2DC-4C9A-4742-B13C-FB6460FD3503}" type="slidenum">
              <a:rPr lang="zh-CN" altLang="en-US" sz="1000" b="0" dirty="0"/>
              <a:t>‹#›</a:t>
            </a:fld>
            <a:endParaRPr lang="zh-CN" altLang="en-US" sz="1000" b="0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fld id="{9A0DB2DC-4C9A-4742-B13C-FB6460FD3503}" type="slidenum">
              <a:rPr lang="zh-CN" altLang="en-US" sz="1000" b="0" dirty="0"/>
              <a:t>‹#›</a:t>
            </a:fld>
            <a:endParaRPr lang="zh-CN" altLang="en-US" sz="1000" b="0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fld id="{9A0DB2DC-4C9A-4742-B13C-FB6460FD3503}" type="slidenum">
              <a:rPr lang="zh-CN" altLang="en-US" sz="1000" b="0" dirty="0"/>
              <a:t>‹#›</a:t>
            </a:fld>
            <a:endParaRPr lang="zh-CN" altLang="en-US" sz="1000" b="0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fld id="{9A0DB2DC-4C9A-4742-B13C-FB6460FD3503}" type="slidenum">
              <a:rPr lang="zh-CN" altLang="en-US" sz="1000" b="0" dirty="0"/>
              <a:t>‹#›</a:t>
            </a:fld>
            <a:endParaRPr lang="zh-CN" altLang="en-US" sz="1000" b="0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fld id="{9A0DB2DC-4C9A-4742-B13C-FB6460FD3503}" type="slidenum">
              <a:rPr lang="zh-CN" altLang="en-US" sz="1000" b="0" dirty="0"/>
              <a:t>‹#›</a:t>
            </a:fld>
            <a:endParaRPr lang="zh-CN" altLang="en-US" sz="1000" b="0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fld id="{9A0DB2DC-4C9A-4742-B13C-FB6460FD3503}" type="slidenum">
              <a:rPr lang="zh-CN" altLang="en-US" sz="1000" b="0" dirty="0"/>
              <a:t>‹#›</a:t>
            </a:fld>
            <a:endParaRPr lang="zh-CN" altLang="en-US" sz="1000" b="0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fld id="{9A0DB2DC-4C9A-4742-B13C-FB6460FD3503}" type="slidenum">
              <a:rPr lang="zh-CN" altLang="en-US" sz="1000" b="0" dirty="0"/>
              <a:t>‹#›</a:t>
            </a:fld>
            <a:endParaRPr lang="zh-CN" altLang="en-US" sz="1000" b="0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fld id="{9A0DB2DC-4C9A-4742-B13C-FB6460FD3503}" type="slidenum">
              <a:rPr lang="zh-CN" altLang="en-US" sz="1000" b="0" dirty="0"/>
              <a:t>‹#›</a:t>
            </a:fld>
            <a:endParaRPr lang="zh-CN" altLang="en-US" sz="1000" b="0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rapidbbs.cn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46821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ctr" eaLnBrk="1" hangingPunct="1"/>
            <a:fld id="{9A0DB2DC-4C9A-4742-B13C-FB6460FD3503}" type="slidenum">
              <a:rPr lang="zh-CN" altLang="en-US" sz="1000" b="0" dirty="0"/>
              <a:t>‹#›</a:t>
            </a:fld>
            <a:endParaRPr lang="zh-CN" altLang="en-US" sz="1000" b="0" dirty="0"/>
          </a:p>
        </p:txBody>
      </p:sp>
      <p:sp>
        <p:nvSpPr>
          <p:cNvPr id="4100" name="Rectangle 6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46823" name="Rectangle 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gray">
          <a:xfrm>
            <a:off x="3819525" y="6357938"/>
            <a:ext cx="5324475" cy="28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锐普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论坛</a:t>
            </a:r>
            <a:r>
              <a:rPr kumimoji="0" lang="en-US" altLang="zh-CN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chinakui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收集</a:t>
            </a:r>
          </a:p>
        </p:txBody>
      </p:sp>
      <p:sp>
        <p:nvSpPr>
          <p:cNvPr id="8" name="Rectangle 4">
            <a:hlinkClick r:id="rId19"/>
          </p:cNvPr>
          <p:cNvSpPr txBox="1">
            <a:spLocks noChangeArrowheads="1"/>
          </p:cNvSpPr>
          <p:nvPr/>
        </p:nvSpPr>
        <p:spPr bwMode="gray">
          <a:xfrm>
            <a:off x="3819525" y="6572250"/>
            <a:ext cx="5324475" cy="28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www.rapidbbs.cn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8"/>
          <p:cNvSpPr/>
          <p:nvPr/>
        </p:nvSpPr>
        <p:spPr>
          <a:xfrm>
            <a:off x="468313" y="1916113"/>
            <a:ext cx="814387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4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Update of China-ADNI</a:t>
            </a:r>
            <a:endParaRPr lang="zh-CN" altLang="en-US" sz="4400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1507" name="副标题 2"/>
          <p:cNvSpPr txBox="1"/>
          <p:nvPr/>
        </p:nvSpPr>
        <p:spPr>
          <a:xfrm>
            <a:off x="684213" y="3141663"/>
            <a:ext cx="7772400" cy="642937"/>
          </a:xfrm>
          <a:prstGeom prst="rect">
            <a:avLst/>
          </a:prstGeom>
          <a:noFill/>
          <a:ln w="9525">
            <a:noFill/>
          </a:ln>
        </p:spPr>
        <p:txBody>
          <a:bodyPr lIns="100584" anchor="b"/>
          <a:lstStyle/>
          <a:p>
            <a:pPr marL="342900" indent="-342900" algn="ctr">
              <a:lnSpc>
                <a:spcPct val="150000"/>
              </a:lnSpc>
              <a:buClr>
                <a:schemeClr val="tx2"/>
              </a:buClr>
            </a:pPr>
            <a:endParaRPr lang="zh-CN" altLang="en-US" sz="2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TextBox 6"/>
          <p:cNvSpPr/>
          <p:nvPr/>
        </p:nvSpPr>
        <p:spPr>
          <a:xfrm>
            <a:off x="1258888" y="4508500"/>
            <a:ext cx="712787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Dept. of Radiology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en-US" altLang="zh-CN" b="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Xuanwu Hospital, 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Capital Medical University Beijing:100053, 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Email: cjr.likuncheng@vip.163.com</a:t>
            </a:r>
          </a:p>
        </p:txBody>
      </p:sp>
      <p:sp>
        <p:nvSpPr>
          <p:cNvPr id="7" name="Text Box 4"/>
          <p:cNvSpPr>
            <a:spLocks noChangeArrowheads="1"/>
          </p:cNvSpPr>
          <p:nvPr/>
        </p:nvSpPr>
        <p:spPr bwMode="auto">
          <a:xfrm>
            <a:off x="3348038" y="6165850"/>
            <a:ext cx="53657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 pitchFamily="18" charset="0"/>
              </a:rPr>
              <a:t>WW-ADNI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 pitchFamily="18" charset="0"/>
              </a:rPr>
              <a:t> 201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 pitchFamily="18" charset="0"/>
              </a:rPr>
              <a:t>7,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 pitchFamily="18" charset="0"/>
              </a:rPr>
              <a:t>London,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United Kingdom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Times New Roman" panose="02020603050405020304" pitchFamily="18" charset="0"/>
            </a:endParaRPr>
          </a:p>
        </p:txBody>
      </p:sp>
      <p:pic>
        <p:nvPicPr>
          <p:cNvPr id="21510" name="Picture 3" descr="C:\Users\zhuo-qi\Desktop\无标题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81725"/>
            <a:ext cx="2038350" cy="676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Rectangle 8"/>
          <p:cNvSpPr/>
          <p:nvPr/>
        </p:nvSpPr>
        <p:spPr>
          <a:xfrm>
            <a:off x="2627313" y="3357563"/>
            <a:ext cx="4105275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SzPct val="95000"/>
              <a:buFont typeface="Wingdings" panose="05000000000000000000" pitchFamily="2" charset="2"/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Kuncheng Li, MD. PhD.</a:t>
            </a:r>
            <a:r>
              <a:rPr lang="en-US" altLang="zh-CN" sz="2400" b="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230188"/>
              </p:ext>
            </p:extLst>
          </p:nvPr>
        </p:nvGraphicFramePr>
        <p:xfrm>
          <a:off x="539552" y="764704"/>
          <a:ext cx="83312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r:id="rId3" imgW="8333105" imgH="4626610" progId="Excel.Chart.8">
                  <p:embed/>
                </p:oleObj>
              </mc:Choice>
              <mc:Fallback>
                <p:oleObj r:id="rId3" imgW="8333105" imgH="4626610" progId="Excel.Char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764704"/>
                        <a:ext cx="8331200" cy="46275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99792" y="5589240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Baseline, 6, 12 and 24 months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内容占位符 3"/>
          <p:cNvGraphicFramePr>
            <a:graphicFrameLocks noGrp="1"/>
          </p:cNvGraphicFramePr>
          <p:nvPr>
            <p:ph idx="1"/>
          </p:nvPr>
        </p:nvGraphicFramePr>
        <p:xfrm>
          <a:off x="560388" y="1001713"/>
          <a:ext cx="83312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r:id="rId3" imgW="8333105" imgH="4626610" progId="Excel.Chart.8">
                  <p:embed/>
                </p:oleObj>
              </mc:Choice>
              <mc:Fallback>
                <p:oleObj r:id="rId3" imgW="8333105" imgH="4626610" progId="Excel.Char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388" y="1001713"/>
                        <a:ext cx="8331200" cy="46275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37856" y="562927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Normal, MCI and 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2"/>
          <p:cNvSpPr>
            <a:spLocks noGrp="1"/>
          </p:cNvSpPr>
          <p:nvPr>
            <p:ph type="subTitle" idx="1"/>
          </p:nvPr>
        </p:nvSpPr>
        <p:spPr>
          <a:xfrm>
            <a:off x="707231" y="2471738"/>
            <a:ext cx="7772400" cy="2786063"/>
          </a:xfrm>
          <a:ln/>
        </p:spPr>
        <p:txBody>
          <a:bodyPr vert="horz" wrap="square" lIns="91440" tIns="45720" rIns="91440" bIns="45720" anchor="t"/>
          <a:lstStyle/>
          <a:p>
            <a:pPr marL="411480" indent="-341630" eaLnBrk="1" hangingPunct="1">
              <a:lnSpc>
                <a:spcPct val="13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Standard protocol for MRI scanning </a:t>
            </a:r>
            <a:endParaRPr lang="zh-CN" altLang="en-US" dirty="0">
              <a:latin typeface="+mn-lt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  <a:p>
            <a:pPr marL="411480" indent="-341630" eaLnBrk="1" hangingPunct="1">
              <a:lnSpc>
                <a:spcPct val="13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Quality control among different sites</a:t>
            </a:r>
            <a:endParaRPr lang="zh-CN" altLang="en-US" dirty="0">
              <a:latin typeface="+mn-lt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  <a:p>
            <a:pPr marL="411480" indent="-341630" eaLnBrk="1" hangingPunct="1">
              <a:lnSpc>
                <a:spcPct val="13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Improvement of </a:t>
            </a:r>
            <a:r>
              <a:rPr lang="en-US" altLang="zh-CN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the post-processing methods</a:t>
            </a:r>
            <a:endParaRPr lang="zh-CN" altLang="en-US" dirty="0">
              <a:latin typeface="+mn-lt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30723" name="标题 1"/>
          <p:cNvSpPr txBox="1"/>
          <p:nvPr/>
        </p:nvSpPr>
        <p:spPr>
          <a:xfrm>
            <a:off x="2843213" y="1557338"/>
            <a:ext cx="3500437" cy="914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MRI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Study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2"/>
          <p:cNvSpPr>
            <a:spLocks noGrp="1"/>
          </p:cNvSpPr>
          <p:nvPr>
            <p:ph type="subTitle" idx="1"/>
          </p:nvPr>
        </p:nvSpPr>
        <p:spPr>
          <a:xfrm>
            <a:off x="1331640" y="2182813"/>
            <a:ext cx="6551613" cy="3000375"/>
          </a:xfrm>
          <a:ln/>
        </p:spPr>
        <p:txBody>
          <a:bodyPr vert="horz" wrap="square" lIns="91440" tIns="45720" rIns="91440" bIns="45720" anchor="t"/>
          <a:lstStyle/>
          <a:p>
            <a:pPr marL="411480" indent="-341630" eaLnBrk="1" hangingPunct="1">
              <a:lnSpc>
                <a:spcPct val="12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3D T</a:t>
            </a:r>
            <a:r>
              <a:rPr lang="en-US" altLang="zh-CN" baseline="-250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1</a:t>
            </a:r>
            <a:r>
              <a:rPr lang="en-US" altLang="zh-CN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volume  </a:t>
            </a:r>
            <a:endParaRPr lang="zh-CN" altLang="en-US" dirty="0">
              <a:latin typeface="+mn-lt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  <a:p>
            <a:pPr marL="411480" indent="-341630" eaLnBrk="1" hangingPunct="1">
              <a:lnSpc>
                <a:spcPct val="12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Diffusion tensor imaging</a:t>
            </a:r>
            <a:endParaRPr lang="zh-CN" altLang="en-US" dirty="0">
              <a:latin typeface="+mn-lt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  <a:p>
            <a:pPr marL="411480" indent="-341630" eaLnBrk="1" hangingPunct="1">
              <a:lnSpc>
                <a:spcPct val="12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Resting state fMRI</a:t>
            </a:r>
            <a:endParaRPr lang="zh-CN" altLang="en-US" dirty="0">
              <a:latin typeface="+mn-lt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  <a:p>
            <a:pPr marL="411480" indent="-341630" eaLnBrk="1" hangingPunct="1">
              <a:lnSpc>
                <a:spcPct val="12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Arterial spin labelling</a:t>
            </a:r>
            <a:endParaRPr lang="zh-CN" altLang="en-US" dirty="0">
              <a:latin typeface="+mn-lt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  <a:p>
            <a:pPr marL="411480" indent="-341630" eaLnBrk="1" hangingPunct="1">
              <a:lnSpc>
                <a:spcPct val="12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Susceptibility weighted imaging </a:t>
            </a:r>
            <a:endParaRPr lang="zh-CN" altLang="en-US" dirty="0">
              <a:latin typeface="+mn-lt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  <a:p>
            <a:pPr marL="411480" indent="-341630" eaLnBrk="1" hangingPunct="1">
              <a:lnSpc>
                <a:spcPct val="12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endParaRPr lang="zh-CN" altLang="en-US" dirty="0">
              <a:latin typeface="+mn-lt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31747" name="标题 1"/>
          <p:cNvSpPr>
            <a:spLocks noGrp="1"/>
          </p:cNvSpPr>
          <p:nvPr>
            <p:ph type="title"/>
          </p:nvPr>
        </p:nvSpPr>
        <p:spPr>
          <a:xfrm>
            <a:off x="2124075" y="1268413"/>
            <a:ext cx="5400675" cy="914400"/>
          </a:xfrm>
          <a:ln/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Scanning protocol of MRI</a:t>
            </a:r>
            <a:endParaRPr lang="zh-CN" altLang="en-US" dirty="0"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7"/>
          <p:cNvPicPr>
            <a:picLocks noChangeAspect="1"/>
          </p:cNvPicPr>
          <p:nvPr/>
        </p:nvPicPr>
        <p:blipFill>
          <a:blip r:embed="rId2"/>
          <a:srcRect b="20021"/>
          <a:stretch>
            <a:fillRect/>
          </a:stretch>
        </p:blipFill>
        <p:spPr>
          <a:xfrm>
            <a:off x="1042988" y="765175"/>
            <a:ext cx="6192837" cy="486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矩形 8"/>
          <p:cNvSpPr/>
          <p:nvPr/>
        </p:nvSpPr>
        <p:spPr>
          <a:xfrm>
            <a:off x="395288" y="5661025"/>
            <a:ext cx="842486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>
              <a:buAutoNum type="alphaUcParenBoth"/>
            </a:pP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Decreased BNM-left insula/claustrum connectivity in MCI patients</a:t>
            </a:r>
          </a:p>
          <a:p>
            <a:pPr marL="342900" indent="-342900" algn="just">
              <a:buAutoNum type="alphaUcParenBoth"/>
            </a:pP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linear correlation of BNM-left insula/claustrum connectivity and AVTL-immediate recall performance in MCI patients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2" name="矩形 3"/>
          <p:cNvSpPr/>
          <p:nvPr/>
        </p:nvSpPr>
        <p:spPr>
          <a:xfrm>
            <a:off x="0" y="260350"/>
            <a:ext cx="9144000" cy="43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Altered Functional Connectivity  Of the Basal Nucleus of Meynert  in MCI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fficeArt object" descr="D:\2016春节\小脑半球边缘系统稿件-2016.1.13\文稿\Figure-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620713"/>
            <a:ext cx="5040313" cy="2446337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33795" name="officeArt object" descr="D:\2016春节\小脑半球边缘系统稿件-2016.1.13\文稿\Figure-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3284538"/>
            <a:ext cx="5040313" cy="2447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3796" name="矩形 5"/>
          <p:cNvSpPr/>
          <p:nvPr/>
        </p:nvSpPr>
        <p:spPr>
          <a:xfrm>
            <a:off x="5508625" y="1125538"/>
            <a:ext cx="3384550" cy="14773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Cerebral areas showing significant 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changes in functional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connectivity to 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cerebella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limbic network in NC, MCI, and AD group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7" name="矩形 6"/>
          <p:cNvSpPr/>
          <p:nvPr/>
        </p:nvSpPr>
        <p:spPr>
          <a:xfrm>
            <a:off x="5435600" y="3500438"/>
            <a:ext cx="3294063" cy="1477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Significant 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differences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of the functional connectivity to 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cerebella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limbic network among NC, MCI, and AD groups.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3"/>
          <p:cNvSpPr/>
          <p:nvPr/>
        </p:nvSpPr>
        <p:spPr>
          <a:xfrm>
            <a:off x="539750" y="5157788"/>
            <a:ext cx="4572000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Local-to-remote cortical connectivity in amnestic mild cognitive</a:t>
            </a: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impairment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481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333375"/>
            <a:ext cx="443865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2636838"/>
            <a:ext cx="4470400" cy="216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矩形 6"/>
          <p:cNvSpPr/>
          <p:nvPr/>
        </p:nvSpPr>
        <p:spPr>
          <a:xfrm>
            <a:off x="5076825" y="1268413"/>
            <a:ext cx="381635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MCI alters local synchronizations in the default and somatomotor networks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2" name="矩形 7"/>
          <p:cNvSpPr/>
          <p:nvPr/>
        </p:nvSpPr>
        <p:spPr>
          <a:xfrm>
            <a:off x="5076825" y="2924175"/>
            <a:ext cx="3743325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Dysfunctional remote functional connectivity in aMCI patients.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4823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825" y="4365625"/>
            <a:ext cx="4064000" cy="209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/>
          <p:nvPr>
            <p:extLst>
              <p:ext uri="{D42A27DB-BD31-4B8C-83A1-F6EECF244321}">
                <p14:modId xmlns:p14="http://schemas.microsoft.com/office/powerpoint/2010/main" val="2432224700"/>
              </p:ext>
            </p:extLst>
          </p:nvPr>
        </p:nvGraphicFramePr>
        <p:xfrm>
          <a:off x="630799" y="1484784"/>
          <a:ext cx="7921253" cy="403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r:id="rId4" imgW="11226800" imgH="6591300" progId="">
                  <p:embed/>
                </p:oleObj>
              </mc:Choice>
              <mc:Fallback>
                <p:oleObj r:id="rId4" imgW="11226800" imgH="6591300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799" y="1484784"/>
                        <a:ext cx="7921253" cy="40317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323850" y="5516563"/>
            <a:ext cx="8208963" cy="865187"/>
          </a:xfrm>
          <a:ln/>
        </p:spPr>
        <p:txBody>
          <a:bodyPr vert="horz" wrap="square" lIns="91440" tIns="45720" rIns="91440" bIns="45720" anchor="t"/>
          <a:lstStyle/>
          <a:p>
            <a:pPr>
              <a:buSzPct val="75000"/>
              <a:buNone/>
            </a:pPr>
            <a:r>
              <a:rPr lang="en-US" altLang="zh-CN" sz="2200" dirty="0">
                <a:ea typeface="宋体" panose="02010600030101010101" pitchFamily="2" charset="-122"/>
              </a:rPr>
              <a:t>     Early diagnosis of MCI with deep-learning and multi-source information mixed together</a:t>
            </a:r>
            <a:endParaRPr lang="zh-CN" altLang="en-US" sz="2200" dirty="0"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2771800" y="1023119"/>
            <a:ext cx="3937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Future diagnostic model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7931" y="1484784"/>
            <a:ext cx="119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Chanel 1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1425" y="2420888"/>
            <a:ext cx="119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Chanel N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1478" y="2809945"/>
            <a:ext cx="894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Chanel 1</a:t>
            </a:r>
            <a:endParaRPr lang="en-US" sz="12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1" y="355327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Chanel N</a:t>
            </a:r>
            <a:endParaRPr lang="en-US" sz="12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1747" y="3717032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Quick clinical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decision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215" y="4570631"/>
            <a:ext cx="3653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Multi-Chanel deep learning model n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8331" y="5147231"/>
            <a:ext cx="441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</a:rPr>
              <a:t>Blood+Neuropshycometiric</a:t>
            </a:r>
            <a:r>
              <a:rPr lang="en-US" dirty="0" smtClean="0">
                <a:solidFill>
                  <a:srgbClr val="0033CC"/>
                </a:solidFill>
              </a:rPr>
              <a:t> evaluation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8681" y="4556519"/>
            <a:ext cx="2348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Weighted </a:t>
            </a:r>
            <a:r>
              <a:rPr lang="en-US" sz="1400" dirty="0">
                <a:solidFill>
                  <a:srgbClr val="0033CC"/>
                </a:solidFill>
              </a:rPr>
              <a:t> Bayes 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3276600" y="908050"/>
            <a:ext cx="3000375" cy="9144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zh-CN" dirty="0">
                <a:solidFill>
                  <a:schemeClr val="tx1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PET Study</a:t>
            </a:r>
          </a:p>
        </p:txBody>
      </p:sp>
      <p:sp>
        <p:nvSpPr>
          <p:cNvPr id="35843" name="内容占位符 2"/>
          <p:cNvSpPr>
            <a:spLocks noGrp="1"/>
          </p:cNvSpPr>
          <p:nvPr>
            <p:ph type="subTitle" idx="1"/>
          </p:nvPr>
        </p:nvSpPr>
        <p:spPr>
          <a:xfrm>
            <a:off x="539750" y="1700213"/>
            <a:ext cx="7920038" cy="1214437"/>
          </a:xfrm>
          <a:ln/>
        </p:spPr>
        <p:txBody>
          <a:bodyPr vert="horz" wrap="square" lIns="91440" tIns="45720" rIns="91440" bIns="45720" anchor="t"/>
          <a:lstStyle/>
          <a:p>
            <a:pPr marL="411480" indent="-341630" eaLnBrk="1" hangingPunct="1">
              <a:lnSpc>
                <a:spcPct val="125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+mn-lt"/>
                <a:ea typeface="宋体" panose="02010600030101010101" pitchFamily="2" charset="-122"/>
                <a:cs typeface="+mn-cs"/>
              </a:rPr>
              <a:t>Nearly 80% cases </a:t>
            </a:r>
            <a:r>
              <a:rPr lang="en-US" altLang="zh-CN" sz="2200" dirty="0" smtClean="0">
                <a:latin typeface="+mn-lt"/>
                <a:ea typeface="宋体" panose="02010600030101010101" pitchFamily="2" charset="-122"/>
                <a:cs typeface="+mn-cs"/>
              </a:rPr>
              <a:t>have </a:t>
            </a:r>
            <a:r>
              <a:rPr lang="en-US" altLang="zh-CN" sz="2200" dirty="0">
                <a:latin typeface="+mn-lt"/>
                <a:ea typeface="宋体" panose="02010600030101010101" pitchFamily="2" charset="-122"/>
                <a:cs typeface="+mn-cs"/>
              </a:rPr>
              <a:t>undergone the baseline examination </a:t>
            </a:r>
            <a:r>
              <a:rPr lang="en-US" altLang="zh-CN" sz="2200" dirty="0" smtClean="0">
                <a:ea typeface="宋体" panose="02010600030101010101" pitchFamily="2" charset="-122"/>
              </a:rPr>
              <a:t>by</a:t>
            </a:r>
            <a:r>
              <a:rPr lang="en-US" altLang="zh-CN" sz="2200" dirty="0" smtClean="0">
                <a:latin typeface="+mn-lt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2200" dirty="0">
                <a:latin typeface="+mn-lt"/>
                <a:ea typeface="宋体" panose="02010600030101010101" pitchFamily="2" charset="-122"/>
                <a:cs typeface="+mn-cs"/>
              </a:rPr>
              <a:t>FDG-PET, the hypometabolic region could be depicted in AD and some MCI patients.</a:t>
            </a:r>
            <a:endParaRPr lang="zh-CN" altLang="en-US" sz="2200" dirty="0">
              <a:latin typeface="+mn-lt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  <p:grpSp>
        <p:nvGrpSpPr>
          <p:cNvPr id="35844" name="Group 5"/>
          <p:cNvGrpSpPr/>
          <p:nvPr/>
        </p:nvGrpSpPr>
        <p:grpSpPr>
          <a:xfrm>
            <a:off x="857250" y="3000375"/>
            <a:ext cx="7429500" cy="2579688"/>
            <a:chOff x="0" y="0"/>
            <a:chExt cx="7000924" cy="2580330"/>
          </a:xfrm>
        </p:grpSpPr>
        <p:pic>
          <p:nvPicPr>
            <p:cNvPr id="35845" name="Picture 2" descr="C:\Users\zhuo-qi\Desktop\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85388"/>
              <a:ext cx="2305040" cy="22932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6" name="Picture 3" descr="C:\Users\zhuo-qi\Desktop\mci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0805" y="195264"/>
              <a:ext cx="2009776" cy="23850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7" name="Picture 4" descr="C:\Users\zhuo-qi\Desktop\a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2038" y="52370"/>
              <a:ext cx="2205025" cy="252604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48" name="TextBox 9"/>
            <p:cNvSpPr/>
            <p:nvPr/>
          </p:nvSpPr>
          <p:spPr>
            <a:xfrm>
              <a:off x="1714512" y="357190"/>
              <a:ext cx="57150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NC</a:t>
              </a:r>
              <a:endPara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849" name="TextBox 10"/>
            <p:cNvSpPr/>
            <p:nvPr/>
          </p:nvSpPr>
          <p:spPr>
            <a:xfrm>
              <a:off x="3929090" y="142876"/>
              <a:ext cx="71438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MCI</a:t>
              </a:r>
              <a:endPara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850" name="TextBox 11"/>
            <p:cNvSpPr/>
            <p:nvPr/>
          </p:nvSpPr>
          <p:spPr>
            <a:xfrm>
              <a:off x="6429420" y="0"/>
              <a:ext cx="57150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AD</a:t>
              </a:r>
              <a:endPara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核医学楼PET-MR新装20150727_150930_副本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313" y="1639888"/>
            <a:ext cx="4213225" cy="2846388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1116013" y="5229225"/>
            <a:ext cx="72009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Hybrid PET/MR  </a:t>
            </a:r>
            <a:r>
              <a:rPr lang="en-US" altLang="zh-CN" sz="2400" dirty="0" smtClean="0">
                <a:latin typeface="+mn-lt"/>
                <a:cs typeface="Times New Roman" panose="02020603050405020304" pitchFamily="18" charset="0"/>
              </a:rPr>
              <a:t>has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be applied in the research 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868" name="TextBox 1"/>
          <p:cNvSpPr txBox="1"/>
          <p:nvPr/>
        </p:nvSpPr>
        <p:spPr>
          <a:xfrm>
            <a:off x="5724525" y="620713"/>
            <a:ext cx="164782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Calibri" panose="020F0502020204030204" pitchFamily="34" charset="0"/>
              </a:rPr>
              <a:t>[</a:t>
            </a:r>
            <a:r>
              <a:rPr lang="en-US" altLang="zh-CN" sz="2000" baseline="30000" dirty="0">
                <a:latin typeface="Arial" panose="020B0604020202020204" pitchFamily="34" charset="0"/>
                <a:ea typeface="Calibri" panose="020F0502020204030204" pitchFamily="34" charset="0"/>
              </a:rPr>
              <a:t>18</a:t>
            </a:r>
            <a:r>
              <a:rPr lang="en-US" altLang="zh-CN" sz="2000" dirty="0">
                <a:latin typeface="Arial" panose="020B0604020202020204" pitchFamily="34" charset="0"/>
                <a:ea typeface="Calibri" panose="020F0502020204030204" pitchFamily="34" charset="0"/>
              </a:rPr>
              <a:t>F]AV45--A</a:t>
            </a:r>
            <a:r>
              <a:rPr lang="el-GR" altLang="zh-CN" sz="2000" dirty="0">
                <a:latin typeface="Arial" panose="020B0604020202020204" pitchFamily="34" charset="0"/>
                <a:ea typeface="Calibri" panose="020F0502020204030204" pitchFamily="34" charset="0"/>
              </a:rPr>
              <a:t>β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36869" name="组合 29"/>
          <p:cNvGrpSpPr/>
          <p:nvPr/>
        </p:nvGrpSpPr>
        <p:grpSpPr>
          <a:xfrm>
            <a:off x="4643438" y="1196975"/>
            <a:ext cx="4068762" cy="3654425"/>
            <a:chOff x="928662" y="1285866"/>
            <a:chExt cx="3580330" cy="3366016"/>
          </a:xfrm>
        </p:grpSpPr>
        <p:sp>
          <p:nvSpPr>
            <p:cNvPr id="36870" name="矩形 12"/>
            <p:cNvSpPr/>
            <p:nvPr/>
          </p:nvSpPr>
          <p:spPr>
            <a:xfrm>
              <a:off x="928662" y="1500180"/>
              <a:ext cx="1214446" cy="584775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ea typeface="黑体" panose="02010609060101010101" pitchFamily="49" charset="-122"/>
                </a:rPr>
                <a:t> NC, 53y, M</a:t>
              </a:r>
              <a:r>
                <a:rPr lang="zh-CN" altLang="en-US" sz="1600" dirty="0">
                  <a:latin typeface="Arial" panose="020B0604020202020204" pitchFamily="34" charset="0"/>
                  <a:ea typeface="黑体" panose="02010609060101010101" pitchFamily="49" charset="-122"/>
                </a:rPr>
                <a:t> </a:t>
              </a:r>
              <a:r>
                <a:rPr lang="en-US" altLang="zh-CN" sz="1600" dirty="0">
                  <a:latin typeface="Arial" panose="020B0604020202020204" pitchFamily="34" charset="0"/>
                  <a:ea typeface="黑体" panose="02010609060101010101" pitchFamily="49" charset="-122"/>
                </a:rPr>
                <a:t>MMSE=29</a:t>
              </a:r>
              <a:endParaRPr lang="zh-CN" altLang="en-US" sz="16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pic>
          <p:nvPicPr>
            <p:cNvPr id="36871" name="图片 4"/>
            <p:cNvPicPr/>
            <p:nvPr/>
          </p:nvPicPr>
          <p:blipFill>
            <a:blip r:embed="rId3"/>
            <a:srcRect l="2205" t="76118" r="51497" b="1814"/>
            <a:stretch>
              <a:fillRect/>
            </a:stretch>
          </p:blipFill>
          <p:spPr>
            <a:xfrm>
              <a:off x="2285984" y="1285866"/>
              <a:ext cx="1080000" cy="1080000"/>
            </a:xfrm>
            <a:prstGeom prst="rect">
              <a:avLst/>
            </a:prstGeom>
            <a:noFill/>
            <a:ln w="22225">
              <a:noFill/>
            </a:ln>
          </p:spPr>
        </p:pic>
        <p:pic>
          <p:nvPicPr>
            <p:cNvPr id="36872" name="图片 7"/>
            <p:cNvPicPr/>
            <p:nvPr/>
          </p:nvPicPr>
          <p:blipFill>
            <a:blip r:embed="rId4"/>
            <a:srcRect t="57014" r="51430" b="24603"/>
            <a:stretch>
              <a:fillRect/>
            </a:stretch>
          </p:blipFill>
          <p:spPr>
            <a:xfrm>
              <a:off x="2277554" y="2428874"/>
              <a:ext cx="1080000" cy="1080000"/>
            </a:xfrm>
            <a:prstGeom prst="rect">
              <a:avLst/>
            </a:prstGeom>
            <a:noFill/>
            <a:ln w="22225">
              <a:noFill/>
            </a:ln>
          </p:spPr>
        </p:pic>
        <p:pic>
          <p:nvPicPr>
            <p:cNvPr id="36873" name="图片 10"/>
            <p:cNvPicPr/>
            <p:nvPr/>
          </p:nvPicPr>
          <p:blipFill>
            <a:blip r:embed="rId5"/>
            <a:srcRect l="2657" t="57506" r="52199" b="25397"/>
            <a:stretch>
              <a:fillRect/>
            </a:stretch>
          </p:blipFill>
          <p:spPr>
            <a:xfrm>
              <a:off x="2285984" y="3571882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74" name="图片 10"/>
            <p:cNvPicPr/>
            <p:nvPr/>
          </p:nvPicPr>
          <p:blipFill>
            <a:blip r:embed="rId5"/>
            <a:srcRect l="52757" t="57506" r="4398" b="25397"/>
            <a:stretch>
              <a:fillRect/>
            </a:stretch>
          </p:blipFill>
          <p:spPr>
            <a:xfrm>
              <a:off x="3428992" y="3571882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75" name="图片 7"/>
            <p:cNvPicPr/>
            <p:nvPr/>
          </p:nvPicPr>
          <p:blipFill>
            <a:blip r:embed="rId4"/>
            <a:srcRect l="53905" t="57014" b="24603"/>
            <a:stretch>
              <a:fillRect/>
            </a:stretch>
          </p:blipFill>
          <p:spPr>
            <a:xfrm>
              <a:off x="3428992" y="2428874"/>
              <a:ext cx="1080000" cy="1080000"/>
            </a:xfrm>
            <a:prstGeom prst="rect">
              <a:avLst/>
            </a:prstGeom>
            <a:noFill/>
            <a:ln w="22225">
              <a:noFill/>
            </a:ln>
          </p:spPr>
        </p:pic>
        <p:pic>
          <p:nvPicPr>
            <p:cNvPr id="36876" name="图片 4"/>
            <p:cNvPicPr/>
            <p:nvPr/>
          </p:nvPicPr>
          <p:blipFill>
            <a:blip r:embed="rId3"/>
            <a:srcRect l="53586" t="76118" r="2985" b="1814"/>
            <a:stretch>
              <a:fillRect/>
            </a:stretch>
          </p:blipFill>
          <p:spPr>
            <a:xfrm>
              <a:off x="3428992" y="1285866"/>
              <a:ext cx="1080000" cy="1080000"/>
            </a:xfrm>
            <a:prstGeom prst="rect">
              <a:avLst/>
            </a:prstGeom>
            <a:noFill/>
            <a:ln w="22225">
              <a:noFill/>
            </a:ln>
          </p:spPr>
        </p:pic>
        <p:sp>
          <p:nvSpPr>
            <p:cNvPr id="36877" name="矩形 19"/>
            <p:cNvSpPr/>
            <p:nvPr/>
          </p:nvSpPr>
          <p:spPr>
            <a:xfrm>
              <a:off x="928662" y="2701355"/>
              <a:ext cx="1214446" cy="584775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ea typeface="Calibri" panose="020F0502020204030204" pitchFamily="34" charset="0"/>
                </a:rPr>
                <a:t> MCI, 64y, F </a:t>
              </a:r>
            </a:p>
            <a:p>
              <a:r>
                <a:rPr lang="en-US" altLang="zh-CN" sz="1600" dirty="0">
                  <a:latin typeface="Arial" panose="020B0604020202020204" pitchFamily="34" charset="0"/>
                  <a:ea typeface="Calibri" panose="020F0502020204030204" pitchFamily="34" charset="0"/>
                </a:rPr>
                <a:t> MMSE=22</a:t>
              </a:r>
              <a:endParaRPr lang="zh-CN" altLang="en-US" sz="1600" dirty="0"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878" name="矩形 20"/>
            <p:cNvSpPr/>
            <p:nvPr/>
          </p:nvSpPr>
          <p:spPr>
            <a:xfrm>
              <a:off x="928663" y="3844363"/>
              <a:ext cx="1214445" cy="584775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ea typeface="Calibri" panose="020F0502020204030204" pitchFamily="34" charset="0"/>
                </a:rPr>
                <a:t> AD, 79y, F </a:t>
              </a:r>
            </a:p>
            <a:p>
              <a:r>
                <a:rPr lang="en-US" altLang="zh-CN" sz="1600" dirty="0">
                  <a:latin typeface="Arial" panose="020B0604020202020204" pitchFamily="34" charset="0"/>
                  <a:ea typeface="Calibri" panose="020F0502020204030204" pitchFamily="34" charset="0"/>
                </a:rPr>
                <a:t> MMSE=13</a:t>
              </a:r>
              <a:endParaRPr lang="zh-CN" altLang="en-US" sz="1600" dirty="0"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/>
          </p:cNvSpPr>
          <p:nvPr>
            <p:ph type="title"/>
          </p:nvPr>
        </p:nvSpPr>
        <p:spPr>
          <a:xfrm>
            <a:off x="3132138" y="1700213"/>
            <a:ext cx="2714625" cy="85725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zh-CN" sz="4100" dirty="0">
                <a:solidFill>
                  <a:schemeClr val="tx1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Outline</a:t>
            </a:r>
          </a:p>
        </p:txBody>
      </p:sp>
      <p:sp>
        <p:nvSpPr>
          <p:cNvPr id="22531" name="Rectangle 3"/>
          <p:cNvSpPr>
            <a:spLocks noGrp="1" noRot="1"/>
          </p:cNvSpPr>
          <p:nvPr>
            <p:ph type="subTitle" idx="1"/>
          </p:nvPr>
        </p:nvSpPr>
        <p:spPr>
          <a:xfrm>
            <a:off x="1187450" y="2781300"/>
            <a:ext cx="7848600" cy="1655763"/>
          </a:xfrm>
          <a:ln/>
        </p:spPr>
        <p:txBody>
          <a:bodyPr vert="horz" wrap="square" lIns="91440" tIns="45720" rIns="91440" bIns="45720" anchor="t"/>
          <a:lstStyle/>
          <a:p>
            <a:pPr marL="411480" indent="-341630" eaLnBrk="1" hangingPunct="1">
              <a:lnSpc>
                <a:spcPct val="155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rgbClr val="003399"/>
                </a:solidFill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General information of China-ADNI</a:t>
            </a:r>
          </a:p>
          <a:p>
            <a:pPr marL="411480" indent="-341630" eaLnBrk="1" hangingPunct="1">
              <a:lnSpc>
                <a:spcPct val="155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sz="32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Progress of the China-ADNI</a:t>
            </a:r>
            <a:endParaRPr lang="zh-CN" altLang="en-US" sz="3200" dirty="0">
              <a:latin typeface="+mn-lt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箭头连接符 9"/>
          <p:cNvCxnSpPr>
            <a:stCxn id="6" idx="3"/>
            <a:endCxn id="7" idx="1"/>
          </p:cNvCxnSpPr>
          <p:nvPr/>
        </p:nvCxnSpPr>
        <p:spPr>
          <a:xfrm>
            <a:off x="2449513" y="2343150"/>
            <a:ext cx="792163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891" name="组合 14"/>
          <p:cNvGrpSpPr/>
          <p:nvPr/>
        </p:nvGrpSpPr>
        <p:grpSpPr>
          <a:xfrm>
            <a:off x="611188" y="1916113"/>
            <a:ext cx="7953375" cy="2520950"/>
            <a:chOff x="954" y="4379"/>
            <a:chExt cx="12525" cy="4014"/>
          </a:xfrm>
        </p:grpSpPr>
        <p:grpSp>
          <p:nvGrpSpPr>
            <p:cNvPr id="37895" name="组合 13"/>
            <p:cNvGrpSpPr/>
            <p:nvPr/>
          </p:nvGrpSpPr>
          <p:grpSpPr>
            <a:xfrm>
              <a:off x="954" y="4379"/>
              <a:ext cx="7686" cy="1360"/>
              <a:chOff x="954" y="4379"/>
              <a:chExt cx="7686" cy="136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954" y="4379"/>
                <a:ext cx="2895" cy="1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宋体" panose="02010600030101010101" pitchFamily="2" charset="-122"/>
                    <a:cs typeface="+mn-cs"/>
                  </a:rPr>
                  <a:t>MCI and </a:t>
                </a:r>
                <a:r>
                  <a:rPr kumimoji="0" lang="en-US" altLang="zh-CN" sz="18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宋体" panose="02010600030101010101" pitchFamily="2" charset="-122"/>
                    <a:cs typeface="+mn-cs"/>
                  </a:rPr>
                  <a:t>AD</a:t>
                </a: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18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宋体" panose="02010600030101010101" pitchFamily="2" charset="-122"/>
                    <a:cs typeface="+mn-cs"/>
                  </a:rPr>
                  <a:t>patients enrollment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5096" y="4379"/>
                <a:ext cx="3543" cy="1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宋体" panose="02010600030101010101" pitchFamily="2" charset="-122"/>
                    <a:cs typeface="+mn-cs"/>
                  </a:rPr>
                  <a:t>MRI scan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宋体" panose="02010600030101010101" pitchFamily="2" charset="-122"/>
                    <a:cs typeface="+mn-cs"/>
                  </a:rPr>
                  <a:t>Neuropsychological test</a:t>
                </a: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9934" y="4379"/>
              <a:ext cx="3545" cy="13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Standard Acupuncture Treatment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9934" y="7033"/>
              <a:ext cx="3545" cy="1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  <a:sym typeface="+mn-ea"/>
                </a:rPr>
                <a:t>MRI scan </a:t>
              </a:r>
              <a:endPara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  <a:sym typeface="+mn-ea"/>
                </a:rPr>
                <a:t>Neuropsychological test</a:t>
              </a:r>
              <a:endPara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1" name="直接箭头连接符 10"/>
            <p:cNvCxnSpPr>
              <a:stCxn id="7" idx="3"/>
              <a:endCxn id="8" idx="1"/>
            </p:cNvCxnSpPr>
            <p:nvPr/>
          </p:nvCxnSpPr>
          <p:spPr>
            <a:xfrm>
              <a:off x="8639" y="5059"/>
              <a:ext cx="1295" cy="3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>
              <a:stCxn id="8" idx="2"/>
              <a:endCxn id="9" idx="0"/>
            </p:cNvCxnSpPr>
            <p:nvPr/>
          </p:nvCxnSpPr>
          <p:spPr>
            <a:xfrm>
              <a:off x="11706" y="5741"/>
              <a:ext cx="0" cy="1292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892" name="文本框 12"/>
          <p:cNvSpPr txBox="1"/>
          <p:nvPr/>
        </p:nvSpPr>
        <p:spPr>
          <a:xfrm>
            <a:off x="684213" y="620713"/>
            <a:ext cx="7643812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 longitudinal clinical trial on acupuncture is in progress</a:t>
            </a:r>
            <a:endParaRPr lang="zh-CN" altLang="en-US" sz="2800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7893" name="文本框 16"/>
          <p:cNvSpPr txBox="1"/>
          <p:nvPr/>
        </p:nvSpPr>
        <p:spPr>
          <a:xfrm>
            <a:off x="611188" y="5300663"/>
            <a:ext cx="7993062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altLang="zh-CN" sz="2400" b="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400" b="0" dirty="0" smtClean="0">
                <a:latin typeface="Arial" panose="020B0604020202020204" pitchFamily="34" charset="0"/>
                <a:ea typeface="宋体" panose="02010600030101010101" pitchFamily="2" charset="-122"/>
              </a:rPr>
              <a:t>Purpose: </a:t>
            </a:r>
            <a:r>
              <a:rPr lang="en-US" altLang="zh-CN" sz="2400" b="0" smtClean="0">
                <a:solidFill>
                  <a:srgbClr val="00257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 evaluate</a:t>
            </a:r>
            <a:r>
              <a:rPr lang="zh-CN" altLang="en-US" sz="2400" b="0" smtClean="0">
                <a:solidFill>
                  <a:srgbClr val="00257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b="0" dirty="0">
                <a:solidFill>
                  <a:srgbClr val="00257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effect of acupuncture for MCI and AD</a:t>
            </a:r>
            <a:r>
              <a:rPr lang="zh-CN" altLang="en-US" sz="2400" b="0" dirty="0">
                <a:solidFill>
                  <a:srgbClr val="00257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4000" b="0" dirty="0">
              <a:solidFill>
                <a:srgbClr val="00257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4" name="Text Box 15"/>
          <p:cNvSpPr txBox="1"/>
          <p:nvPr/>
        </p:nvSpPr>
        <p:spPr>
          <a:xfrm>
            <a:off x="755650" y="3429000"/>
            <a:ext cx="4824413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0" dirty="0">
                <a:latin typeface="Arial" panose="020B0604020202020204" pitchFamily="34" charset="0"/>
                <a:ea typeface="宋体" panose="02010600030101010101" pitchFamily="2" charset="-122"/>
              </a:rPr>
              <a:t>120 MCI and AD patients </a:t>
            </a:r>
            <a:r>
              <a:rPr lang="en-US" altLang="zh-CN" sz="2000" b="0" dirty="0" smtClean="0">
                <a:latin typeface="Arial" panose="020B0604020202020204" pitchFamily="34" charset="0"/>
                <a:ea typeface="宋体" panose="02010600030101010101" pitchFamily="2" charset="-122"/>
              </a:rPr>
              <a:t>were </a:t>
            </a:r>
            <a:r>
              <a:rPr lang="en-US" altLang="zh-CN" sz="2000" b="0" dirty="0">
                <a:latin typeface="Arial" panose="020B0604020202020204" pitchFamily="34" charset="0"/>
                <a:ea typeface="宋体" panose="02010600030101010101" pitchFamily="2" charset="-122"/>
              </a:rPr>
              <a:t>divided into true and false acupoints groups and n</a:t>
            </a:r>
            <a:r>
              <a:rPr lang="" altLang="zh-CN" sz="2000" b="0" dirty="0">
                <a:latin typeface="Arial" panose="020B0604020202020204" pitchFamily="34" charset="0"/>
                <a:ea typeface="宋体" panose="02010600030101010101" pitchFamily="2" charset="-122"/>
              </a:rPr>
              <a:t>europsychological test</a:t>
            </a:r>
            <a:r>
              <a:rPr lang="en-US" altLang="zh-CN" sz="2000" b="0" dirty="0">
                <a:latin typeface="Arial" panose="020B0604020202020204" pitchFamily="34" charset="0"/>
                <a:ea typeface="宋体" panose="02010600030101010101" pitchFamily="2" charset="-122"/>
              </a:rPr>
              <a:t> and rs-f</a:t>
            </a:r>
            <a:r>
              <a:rPr lang="" altLang="zh-CN" sz="2000" b="0" dirty="0">
                <a:latin typeface="Arial" panose="020B0604020202020204" pitchFamily="34" charset="0"/>
                <a:ea typeface="宋体" panose="02010600030101010101" pitchFamily="2" charset="-122"/>
              </a:rPr>
              <a:t>MRI </a:t>
            </a:r>
            <a:r>
              <a:rPr lang="en-US" altLang="zh-CN" sz="2000" b="0" dirty="0">
                <a:latin typeface="Arial" panose="020B0604020202020204" pitchFamily="34" charset="0"/>
                <a:ea typeface="宋体" panose="02010600030101010101" pitchFamily="2" charset="-122"/>
              </a:rPr>
              <a:t>examination are  in performing, and </a:t>
            </a:r>
            <a:r>
              <a:rPr lang="en-US" altLang="zh-CN" sz="2000" b="0" dirty="0" smtClean="0">
                <a:latin typeface="Arial" panose="020B0604020202020204" pitchFamily="34" charset="0"/>
                <a:ea typeface="宋体" panose="02010600030101010101" pitchFamily="2" charset="-122"/>
              </a:rPr>
              <a:t>subjects will be followed-up </a:t>
            </a:r>
            <a:r>
              <a:rPr lang="en-US" altLang="zh-CN" sz="2000" b="0" dirty="0">
                <a:latin typeface="Arial" panose="020B0604020202020204" pitchFamily="34" charset="0"/>
                <a:ea typeface="宋体" panose="02010600030101010101" pitchFamily="2" charset="-122"/>
              </a:rPr>
              <a:t>them</a:t>
            </a:r>
            <a:r>
              <a:rPr lang="zh-CN" altLang="en-US" sz="2000" b="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b="0" dirty="0">
                <a:latin typeface="Arial" panose="020B0604020202020204" pitchFamily="34" charset="0"/>
                <a:ea typeface="宋体" panose="02010600030101010101" pitchFamily="2" charset="-122"/>
              </a:rPr>
              <a:t>for total three years (This is the second year).</a:t>
            </a:r>
            <a:endParaRPr lang="zh-CN" altLang="en-US" sz="20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5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/>
          <a:p>
            <a:pPr algn="ctr"/>
            <a:fld id="{9A0DB2DC-4C9A-4742-B13C-FB6460FD3503}" type="slidenum">
              <a:rPr lang="zh-CN" altLang="en-US" sz="1000" b="0" dirty="0"/>
              <a:t>21</a:t>
            </a:fld>
            <a:endParaRPr lang="zh-CN" altLang="en-US" sz="1000" b="0" dirty="0"/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900113" y="2060575"/>
            <a:ext cx="6786562" cy="142875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spcBef>
                <a:spcPct val="0"/>
              </a:spcBef>
              <a:buClrTx/>
            </a:pPr>
            <a:r>
              <a:rPr lang="en-US" altLang="zh-CN" sz="4000" b="1" dirty="0">
                <a:solidFill>
                  <a:srgbClr val="002570"/>
                </a:solidFill>
                <a:latin typeface="+mn-lt"/>
                <a:ea typeface="宋体" panose="02010600030101010101" pitchFamily="2" charset="-122"/>
                <a:cs typeface="+mn-cs"/>
              </a:rPr>
              <a:t>  Acknowledgements</a:t>
            </a:r>
            <a:endParaRPr lang="zh-CN" altLang="en-US" sz="4000" b="1" dirty="0">
              <a:solidFill>
                <a:srgbClr val="002570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6" name="Text Box 5"/>
          <p:cNvSpPr txBox="1"/>
          <p:nvPr/>
        </p:nvSpPr>
        <p:spPr>
          <a:xfrm>
            <a:off x="1908175" y="2997200"/>
            <a:ext cx="5976938" cy="1801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800" b="0" dirty="0">
                <a:latin typeface="Arial" panose="020B0604020202020204" pitchFamily="34" charset="0"/>
                <a:ea typeface="宋体" panose="02010600030101010101" pitchFamily="2" charset="-122"/>
              </a:rPr>
              <a:t> all the colleague of China-ADNI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800" b="0" dirty="0">
                <a:latin typeface="Arial" panose="020B0604020202020204" pitchFamily="34" charset="0"/>
                <a:ea typeface="宋体" panose="02010600030101010101" pitchFamily="2" charset="-122"/>
              </a:rPr>
              <a:t> the support from WW-ADNI</a:t>
            </a:r>
          </a:p>
          <a:p>
            <a:pPr>
              <a:spcBef>
                <a:spcPct val="50000"/>
              </a:spcBef>
            </a:pPr>
            <a:endParaRPr lang="zh-CN" altLang="en-US" sz="2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/>
          <p:nvPr/>
        </p:nvGrpSpPr>
        <p:grpSpPr>
          <a:xfrm>
            <a:off x="468313" y="549275"/>
            <a:ext cx="8029575" cy="5230813"/>
            <a:chOff x="0" y="0"/>
            <a:chExt cx="12645" cy="8239"/>
          </a:xfrm>
        </p:grpSpPr>
        <p:sp>
          <p:nvSpPr>
            <p:cNvPr id="23556" name="Text Box 2"/>
            <p:cNvSpPr/>
            <p:nvPr/>
          </p:nvSpPr>
          <p:spPr>
            <a:xfrm>
              <a:off x="948" y="0"/>
              <a:ext cx="2700" cy="625"/>
            </a:xfrm>
            <a:prstGeom prst="rect">
              <a:avLst/>
            </a:prstGeom>
            <a:solidFill>
              <a:srgbClr val="00FF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China-ADNI</a:t>
              </a:r>
              <a:endParaRPr lang="zh-CN" altLang="en-US" sz="2000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3557" name="Text Box 3"/>
            <p:cNvSpPr/>
            <p:nvPr/>
          </p:nvSpPr>
          <p:spPr>
            <a:xfrm>
              <a:off x="4885" y="0"/>
              <a:ext cx="6454" cy="727"/>
            </a:xfrm>
            <a:prstGeom prst="rect">
              <a:avLst/>
            </a:prstGeom>
            <a:solidFill>
              <a:srgbClr val="99CCFF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 smtClean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Scientific </a:t>
              </a:r>
              <a:r>
                <a:rPr lang="en-US" altLang="zh-CN" sz="24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advisory board</a:t>
              </a:r>
              <a:endParaRPr lang="zh-CN" altLang="en-US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58" name="Text Box 4"/>
            <p:cNvSpPr/>
            <p:nvPr/>
          </p:nvSpPr>
          <p:spPr>
            <a:xfrm>
              <a:off x="1218" y="1800"/>
              <a:ext cx="7535" cy="2063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Administration committee</a:t>
              </a:r>
              <a:r>
                <a:rPr lang="en-US" altLang="zh-CN" sz="2000" b="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 </a:t>
              </a:r>
              <a:endParaRPr lang="zh-CN" altLang="en-US" sz="20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PI: Prof. Kuncheng Li, CMU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CO-PI: Prof. Jun Wang, BJU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CO-PI: Prof. Hongzheng Wang, BUMC</a:t>
              </a:r>
              <a:endParaRPr lang="zh-CN" altLang="en-US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59" name="Text Box 5"/>
            <p:cNvSpPr/>
            <p:nvPr/>
          </p:nvSpPr>
          <p:spPr>
            <a:xfrm>
              <a:off x="0" y="4878"/>
              <a:ext cx="2535" cy="1228"/>
            </a:xfrm>
            <a:prstGeom prst="rect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Clinical core</a:t>
              </a:r>
            </a:p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Liyan Qiao </a:t>
              </a:r>
            </a:p>
          </p:txBody>
        </p:sp>
        <p:sp>
          <p:nvSpPr>
            <p:cNvPr id="23560" name="Text Box 6"/>
            <p:cNvSpPr/>
            <p:nvPr/>
          </p:nvSpPr>
          <p:spPr>
            <a:xfrm>
              <a:off x="3310" y="4838"/>
              <a:ext cx="2475" cy="1228"/>
            </a:xfrm>
            <a:prstGeom prst="rect">
              <a:avLst/>
            </a:prstGeom>
            <a:solidFill>
              <a:srgbClr val="808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MRI core</a:t>
              </a: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Kuncheng Li</a:t>
              </a:r>
              <a:endParaRPr lang="zh-CN" altLang="en-US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1" name="Text Box 7"/>
            <p:cNvSpPr/>
            <p:nvPr/>
          </p:nvSpPr>
          <p:spPr>
            <a:xfrm>
              <a:off x="6010" y="4838"/>
              <a:ext cx="1910" cy="1228"/>
            </a:xfrm>
            <a:prstGeom prst="rect">
              <a:avLst/>
            </a:prstGeom>
            <a:solidFill>
              <a:srgbClr val="99CC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PET core</a:t>
              </a:r>
            </a:p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Fang Li</a:t>
              </a:r>
              <a:endParaRPr lang="zh-CN" altLang="en-US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2" name="Text Box 8"/>
            <p:cNvSpPr/>
            <p:nvPr/>
          </p:nvSpPr>
          <p:spPr>
            <a:xfrm>
              <a:off x="835" y="6751"/>
              <a:ext cx="4050" cy="1443"/>
            </a:xfrm>
            <a:prstGeom prst="rect">
              <a:avLst/>
            </a:prstGeom>
            <a:solidFill>
              <a:srgbClr val="00808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Biomarker and Genetics Core</a:t>
              </a: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  <a:p>
              <a:r>
                <a: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Jun Wang/Yan Zhang</a:t>
              </a:r>
              <a:endParaRPr lang="zh-CN" altLang="en-US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3" name="Text Box 9"/>
            <p:cNvSpPr/>
            <p:nvPr/>
          </p:nvSpPr>
          <p:spPr>
            <a:xfrm>
              <a:off x="5110" y="6751"/>
              <a:ext cx="3373" cy="1443"/>
            </a:xfrm>
            <a:prstGeom prst="rect">
              <a:avLst/>
            </a:prstGeom>
            <a:solidFill>
              <a:srgbClr val="666699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Biostatistics and Informatics core</a:t>
              </a: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  <a:p>
              <a:r>
                <a: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Li Wang</a:t>
              </a:r>
              <a:endParaRPr lang="zh-CN" altLang="en-US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4" name="Text Box 10"/>
            <p:cNvSpPr/>
            <p:nvPr/>
          </p:nvSpPr>
          <p:spPr>
            <a:xfrm>
              <a:off x="8933" y="6751"/>
              <a:ext cx="3712" cy="1488"/>
            </a:xfrm>
            <a:prstGeom prst="rect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DATA Post process </a:t>
              </a: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Core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Yong Fang</a:t>
              </a:r>
              <a:endParaRPr lang="zh-CN" altLang="en-US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5" name="Line 11"/>
            <p:cNvSpPr/>
            <p:nvPr/>
          </p:nvSpPr>
          <p:spPr>
            <a:xfrm>
              <a:off x="2269" y="755"/>
              <a:ext cx="0" cy="566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66" name="Line 12"/>
            <p:cNvSpPr/>
            <p:nvPr/>
          </p:nvSpPr>
          <p:spPr>
            <a:xfrm>
              <a:off x="7826" y="755"/>
              <a:ext cx="0" cy="566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67" name="Line 13"/>
            <p:cNvSpPr/>
            <p:nvPr/>
          </p:nvSpPr>
          <p:spPr>
            <a:xfrm>
              <a:off x="2270" y="1322"/>
              <a:ext cx="5555" cy="0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68" name="Line 14"/>
            <p:cNvSpPr/>
            <p:nvPr/>
          </p:nvSpPr>
          <p:spPr>
            <a:xfrm>
              <a:off x="4997" y="1350"/>
              <a:ext cx="0" cy="454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69" name="Text Box 27"/>
            <p:cNvSpPr/>
            <p:nvPr/>
          </p:nvSpPr>
          <p:spPr>
            <a:xfrm>
              <a:off x="8483" y="4838"/>
              <a:ext cx="3157" cy="1236"/>
            </a:xfrm>
            <a:prstGeom prst="rect">
              <a:avLst/>
            </a:prstGeom>
            <a:solidFill>
              <a:srgbClr val="7030A0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 smtClean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Patholo</a:t>
              </a:r>
              <a:r>
                <a:rPr lang="en-US" altLang="zh-CN" dirty="0" smtClean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g</a:t>
              </a:r>
              <a:r>
                <a:rPr lang="zh-CN" altLang="en-US" dirty="0" smtClean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y </a:t>
              </a:r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core</a:t>
              </a:r>
            </a:p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Cui</a:t>
              </a:r>
              <a:r>
                <a: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d</a:t>
              </a:r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i Wang</a:t>
              </a:r>
              <a:endParaRPr lang="zh-CN" altLang="en-US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70" name="Line 14"/>
            <p:cNvSpPr/>
            <p:nvPr/>
          </p:nvSpPr>
          <p:spPr>
            <a:xfrm>
              <a:off x="5012" y="3848"/>
              <a:ext cx="0" cy="454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71" name="直接连接符 30"/>
            <p:cNvSpPr/>
            <p:nvPr/>
          </p:nvSpPr>
          <p:spPr>
            <a:xfrm>
              <a:off x="1244" y="4276"/>
              <a:ext cx="8629" cy="1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72" name="Line 14"/>
            <p:cNvSpPr/>
            <p:nvPr/>
          </p:nvSpPr>
          <p:spPr>
            <a:xfrm>
              <a:off x="4422" y="4308"/>
              <a:ext cx="0" cy="454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73" name="Line 14"/>
            <p:cNvSpPr/>
            <p:nvPr/>
          </p:nvSpPr>
          <p:spPr>
            <a:xfrm>
              <a:off x="1247" y="4276"/>
              <a:ext cx="0" cy="454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74" name="Line 14"/>
            <p:cNvSpPr/>
            <p:nvPr/>
          </p:nvSpPr>
          <p:spPr>
            <a:xfrm>
              <a:off x="6917" y="4308"/>
              <a:ext cx="0" cy="454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75" name="Line 14"/>
            <p:cNvSpPr/>
            <p:nvPr/>
          </p:nvSpPr>
          <p:spPr>
            <a:xfrm>
              <a:off x="9864" y="4276"/>
              <a:ext cx="0" cy="454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cxnSp>
          <p:nvCxnSpPr>
            <p:cNvPr id="23576" name="直接箭头连接符 43"/>
            <p:cNvCxnSpPr/>
            <p:nvPr/>
          </p:nvCxnSpPr>
          <p:spPr>
            <a:xfrm rot="5400000">
              <a:off x="1788" y="5569"/>
              <a:ext cx="2363" cy="2"/>
            </a:xfrm>
            <a:prstGeom prst="straightConnector1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23577" name="直接箭头连接符 45"/>
            <p:cNvCxnSpPr/>
            <p:nvPr/>
          </p:nvCxnSpPr>
          <p:spPr>
            <a:xfrm rot="5400000">
              <a:off x="7187" y="5341"/>
              <a:ext cx="1913" cy="2"/>
            </a:xfrm>
            <a:prstGeom prst="straightConnector1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  <p:sp>
          <p:nvSpPr>
            <p:cNvPr id="23578" name="直接连接符 47"/>
            <p:cNvSpPr/>
            <p:nvPr/>
          </p:nvSpPr>
          <p:spPr>
            <a:xfrm>
              <a:off x="6571" y="6300"/>
              <a:ext cx="4162" cy="2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79" name="Line 14"/>
            <p:cNvSpPr/>
            <p:nvPr/>
          </p:nvSpPr>
          <p:spPr>
            <a:xfrm>
              <a:off x="6571" y="6301"/>
              <a:ext cx="0" cy="454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80" name="Line 14"/>
            <p:cNvSpPr/>
            <p:nvPr/>
          </p:nvSpPr>
          <p:spPr>
            <a:xfrm>
              <a:off x="10733" y="6301"/>
              <a:ext cx="0" cy="454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3555" name="Text Box 30"/>
          <p:cNvSpPr txBox="1"/>
          <p:nvPr/>
        </p:nvSpPr>
        <p:spPr>
          <a:xfrm>
            <a:off x="536417" y="5931767"/>
            <a:ext cx="82089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dirty="0" smtClean="0">
                <a:latin typeface="Arial" panose="020B0604020202020204" pitchFamily="34" charset="0"/>
                <a:ea typeface="宋体" panose="02010600030101010101" pitchFamily="2" charset="-122"/>
              </a:rPr>
              <a:t>Although China-ADNI joined </a:t>
            </a:r>
            <a:r>
              <a:rPr lang="en-US" altLang="en-US" b="0" dirty="0">
                <a:latin typeface="Arial" panose="020B0604020202020204" pitchFamily="34" charset="0"/>
                <a:ea typeface="宋体" panose="02010600030101010101" pitchFamily="2" charset="-122"/>
              </a:rPr>
              <a:t>WW-ADNI </a:t>
            </a:r>
            <a:r>
              <a:rPr lang="en-US" altLang="zh-CN" b="0" dirty="0">
                <a:latin typeface="Arial" panose="020B0604020202020204" pitchFamily="34" charset="0"/>
                <a:ea typeface="宋体" panose="02010600030101010101" pitchFamily="2" charset="-122"/>
              </a:rPr>
              <a:t>o</a:t>
            </a:r>
            <a:r>
              <a:rPr lang="en-US" altLang="en-US" b="0" dirty="0">
                <a:latin typeface="Arial" panose="020B0604020202020204" pitchFamily="34" charset="0"/>
                <a:ea typeface="宋体" panose="02010600030101010101" pitchFamily="2" charset="-122"/>
              </a:rPr>
              <a:t>nly 4 years of history, </a:t>
            </a:r>
            <a:r>
              <a:rPr lang="en-US" altLang="en-US" b="0" dirty="0" smtClean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b="0" dirty="0">
                <a:latin typeface="Arial" panose="020B0604020202020204" pitchFamily="34" charset="0"/>
                <a:ea typeface="宋体" panose="02010600030101010101" pitchFamily="2" charset="-122"/>
              </a:rPr>
              <a:t>we have </a:t>
            </a:r>
            <a:r>
              <a:rPr lang="en-US" altLang="en-US" b="0" dirty="0">
                <a:latin typeface="Arial" panose="020B0604020202020204" pitchFamily="34" charset="0"/>
                <a:ea typeface="宋体" panose="02010600030101010101" pitchFamily="2" charset="-122"/>
              </a:rPr>
              <a:t>made the gradual progress</a:t>
            </a:r>
            <a:r>
              <a:rPr lang="en-US" altLang="zh-CN" b="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1116013" y="1700213"/>
            <a:ext cx="6715125" cy="9144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3600" dirty="0">
                <a:ea typeface="宋体" panose="02010600030101010101" pitchFamily="2" charset="-122"/>
              </a:rPr>
              <a:t>  Initial plan of China-ADNI</a:t>
            </a:r>
            <a:endParaRPr lang="zh-CN" altLang="en-US" sz="3600" dirty="0">
              <a:ea typeface="宋体" panose="02010600030101010101" pitchFamily="2" charset="-122"/>
            </a:endParaRPr>
          </a:p>
        </p:txBody>
      </p:sp>
      <p:graphicFrame>
        <p:nvGraphicFramePr>
          <p:cNvPr id="21537" name="Group 33"/>
          <p:cNvGraphicFramePr>
            <a:graphicFrameLocks noGrp="1"/>
          </p:cNvGraphicFramePr>
          <p:nvPr/>
        </p:nvGraphicFramePr>
        <p:xfrm>
          <a:off x="900113" y="2708275"/>
          <a:ext cx="7559675" cy="2192338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0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1213">
                <a:tc gridSpan="4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800-1000 subjects (8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0</a:t>
                      </a: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 sites)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宋体" panose="02010600030101010101" pitchFamily="2" charset="-122"/>
                        <a:sym typeface="Corbel" panose="020B0503020204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Normal</a:t>
                      </a: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宋体" panose="02010600030101010101" pitchFamily="2" charset="-122"/>
                        <a:sym typeface="Corbel" panose="020B0503020204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Early MCI</a:t>
                      </a: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宋体" panose="02010600030101010101" pitchFamily="2" charset="-122"/>
                        <a:sym typeface="Corbel" panose="020B0503020204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Late MCI</a:t>
                      </a: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宋体" panose="02010600030101010101" pitchFamily="2" charset="-122"/>
                        <a:sym typeface="Corbel" panose="020B0503020204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Mild 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200-250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200-250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200-250</a:t>
                      </a: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宋体" panose="02010600030101010101" pitchFamily="2" charset="-122"/>
                        <a:sym typeface="Corbel" panose="020B0503020204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200-250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内容占位符 2"/>
          <p:cNvSpPr>
            <a:spLocks noGrp="1"/>
          </p:cNvSpPr>
          <p:nvPr>
            <p:ph type="subTitle" idx="1"/>
          </p:nvPr>
        </p:nvSpPr>
        <p:spPr>
          <a:xfrm>
            <a:off x="611188" y="2060575"/>
            <a:ext cx="7959725" cy="4032250"/>
          </a:xfrm>
          <a:ln/>
        </p:spPr>
        <p:txBody>
          <a:bodyPr vert="horz" wrap="square" lIns="91440" tIns="45720" rIns="91440" bIns="45720" anchor="t"/>
          <a:lstStyle/>
          <a:p>
            <a:pPr marL="411480" indent="-341630" eaLnBrk="1" hangingPunct="1">
              <a:lnSpc>
                <a:spcPts val="35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Neuropsychological </a:t>
            </a:r>
            <a:r>
              <a:rPr lang="en-US" altLang="zh-CN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battery</a:t>
            </a:r>
            <a:endParaRPr lang="zh-CN" altLang="en-US" sz="2400" dirty="0">
              <a:latin typeface="+mn-lt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  <a:p>
            <a:pPr marL="411480" indent="-341630" eaLnBrk="1" hangingPunct="1">
              <a:lnSpc>
                <a:spcPts val="35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Biomarker</a:t>
            </a:r>
            <a:r>
              <a:rPr lang="en-US" altLang="zh-CN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s: </a:t>
            </a:r>
            <a:endParaRPr lang="zh-CN" altLang="en-US" sz="2400" dirty="0">
              <a:latin typeface="+mn-lt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  <a:p>
            <a:pPr marL="411480" indent="-341630" eaLnBrk="1" hangingPunct="1">
              <a:lnSpc>
                <a:spcPts val="3500"/>
              </a:lnSpc>
              <a:buClr>
                <a:srgbClr val="FF0000"/>
              </a:buClr>
            </a:pPr>
            <a:r>
              <a:rPr lang="en-US" altLang="zh-CN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    </a:t>
            </a:r>
            <a:r>
              <a:rPr lang="zh-CN" altLang="en-US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Blood: </a:t>
            </a:r>
            <a:r>
              <a:rPr lang="en-US" altLang="zh-CN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Apo E polymorphism, </a:t>
            </a:r>
            <a:r>
              <a:rPr lang="en-US" altLang="zh-CN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myloid</a:t>
            </a:r>
            <a:r>
              <a:rPr lang="en-US" altLang="zh-CN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40, 42</a:t>
            </a:r>
            <a:r>
              <a:rPr lang="zh-CN" altLang="en-US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, </a:t>
            </a:r>
            <a:r>
              <a:rPr lang="en-US" altLang="zh-CN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and tau</a:t>
            </a:r>
          </a:p>
          <a:p>
            <a:pPr marL="411480" indent="-341630" eaLnBrk="1" hangingPunct="1">
              <a:lnSpc>
                <a:spcPts val="3500"/>
              </a:lnSpc>
              <a:buClr>
                <a:srgbClr val="FF0000"/>
              </a:buClr>
            </a:pPr>
            <a:r>
              <a:rPr lang="en-US" altLang="zh-CN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    </a:t>
            </a:r>
            <a:r>
              <a:rPr lang="zh-CN" altLang="en-US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CSF</a:t>
            </a:r>
            <a:r>
              <a:rPr lang="en-US" altLang="zh-CN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:  A</a:t>
            </a:r>
            <a:r>
              <a:rPr lang="zh-CN" altLang="en-US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myloid</a:t>
            </a:r>
            <a:r>
              <a:rPr lang="en-US" altLang="zh-CN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40,42 and</a:t>
            </a:r>
            <a:r>
              <a:rPr lang="zh-CN" altLang="en-US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tau</a:t>
            </a:r>
          </a:p>
          <a:p>
            <a:pPr marL="411480" indent="-341630" eaLnBrk="1" hangingPunct="1">
              <a:lnSpc>
                <a:spcPts val="35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MRI</a:t>
            </a:r>
            <a:r>
              <a:rPr lang="en-US" altLang="zh-CN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: </a:t>
            </a:r>
            <a:r>
              <a:rPr lang="en-US" altLang="en-US" sz="2400" dirty="0">
                <a:latin typeface="+mn-lt"/>
                <a:ea typeface="+mn-ea"/>
                <a:cs typeface="+mn-cs"/>
                <a:sym typeface="Times New Roman" panose="02020603050405020304" pitchFamily="18" charset="0"/>
              </a:rPr>
              <a:t>Multimodal </a:t>
            </a:r>
            <a:endParaRPr lang="zh-CN" altLang="en-US" sz="2000" dirty="0">
              <a:latin typeface="+mn-lt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  <a:p>
            <a:pPr marL="411480" indent="-341630" eaLnBrk="1" hangingPunct="1">
              <a:lnSpc>
                <a:spcPts val="35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PET: </a:t>
            </a:r>
            <a:r>
              <a:rPr lang="en-US" altLang="zh-CN" sz="2400" baseline="300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18</a:t>
            </a:r>
            <a:r>
              <a:rPr lang="en-US" altLang="zh-CN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F-FDG</a:t>
            </a:r>
          </a:p>
          <a:p>
            <a:pPr marL="411480" indent="-341630" eaLnBrk="1" hangingPunct="1">
              <a:lnSpc>
                <a:spcPts val="3500"/>
              </a:lnSpc>
              <a:buClr>
                <a:srgbClr val="FF0000"/>
              </a:buClr>
            </a:pPr>
            <a:r>
              <a:rPr lang="zh-CN" altLang="en-US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            </a:t>
            </a:r>
            <a:r>
              <a:rPr lang="en-US" altLang="zh-CN" sz="2400" baseline="300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18</a:t>
            </a:r>
            <a:r>
              <a:rPr lang="en-US" altLang="zh-CN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F-AV-45</a:t>
            </a:r>
            <a:endParaRPr lang="zh-CN" altLang="en-US" sz="2400" dirty="0">
              <a:latin typeface="+mn-lt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  <a:p>
            <a:pPr marL="411480" indent="-341630" eaLnBrk="1" hangingPunct="1">
              <a:lnSpc>
                <a:spcPts val="3500"/>
              </a:lnSpc>
              <a:buClr>
                <a:srgbClr val="FF0000"/>
              </a:buClr>
            </a:pPr>
            <a:endParaRPr lang="zh-CN" altLang="en-US" sz="2400" dirty="0">
              <a:latin typeface="+mn-lt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25603" name="标题 1"/>
          <p:cNvSpPr>
            <a:spLocks noGrp="1"/>
          </p:cNvSpPr>
          <p:nvPr>
            <p:ph type="title"/>
          </p:nvPr>
        </p:nvSpPr>
        <p:spPr>
          <a:xfrm>
            <a:off x="900113" y="1196975"/>
            <a:ext cx="7429500" cy="792163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4000" dirty="0">
                <a:solidFill>
                  <a:schemeClr val="tx1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  Research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>
            <a:spLocks noGrp="1"/>
          </p:cNvSpPr>
          <p:nvPr>
            <p:ph idx="1"/>
          </p:nvPr>
        </p:nvSpPr>
        <p:spPr>
          <a:xfrm>
            <a:off x="22846" y="557058"/>
            <a:ext cx="9144000" cy="1643063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75000"/>
            </a:pPr>
            <a:r>
              <a:rPr lang="en-US" altLang="zh-CN" sz="2400" dirty="0" smtClean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10 sites in </a:t>
            </a:r>
            <a:r>
              <a:rPr lang="zh-CN" altLang="en-US" sz="2400" dirty="0" smtClean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6</a:t>
            </a:r>
            <a:r>
              <a:rPr lang="en-US" altLang="zh-CN" sz="2400" dirty="0" smtClean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cities have joined </a:t>
            </a:r>
            <a:r>
              <a:rPr lang="en-US" altLang="zh-CN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in this study, </a:t>
            </a:r>
            <a:r>
              <a:rPr lang="en-US" altLang="zh-CN" sz="2400" dirty="0" smtClean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they are distributed </a:t>
            </a:r>
            <a:r>
              <a:rPr lang="en-US" altLang="zh-CN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in the northern, eastern, central and southwestern </a:t>
            </a:r>
            <a:r>
              <a:rPr lang="en-US" altLang="zh-CN" sz="2400" dirty="0" smtClean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parts </a:t>
            </a:r>
            <a:r>
              <a:rPr lang="en-US" altLang="zh-CN" sz="2400" dirty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of </a:t>
            </a:r>
            <a:r>
              <a:rPr lang="en-US" altLang="zh-CN" sz="2400" dirty="0" smtClean="0">
                <a:latin typeface="+mn-lt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mainland China. </a:t>
            </a:r>
            <a:endParaRPr lang="zh-CN" altLang="en-US" sz="2400" dirty="0">
              <a:latin typeface="+mn-lt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  <p:grpSp>
        <p:nvGrpSpPr>
          <p:cNvPr id="26627" name="Group 3"/>
          <p:cNvGrpSpPr/>
          <p:nvPr/>
        </p:nvGrpSpPr>
        <p:grpSpPr>
          <a:xfrm>
            <a:off x="1714500" y="2000250"/>
            <a:ext cx="5072063" cy="4356100"/>
            <a:chOff x="0" y="0"/>
            <a:chExt cx="17574" cy="13978"/>
          </a:xfrm>
        </p:grpSpPr>
        <p:pic>
          <p:nvPicPr>
            <p:cNvPr id="26628" name="Picture 2" descr="C:\Users\zhuo-qi\Desktop\adniMap.gif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7575" cy="139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29" name="十字星 8"/>
            <p:cNvSpPr/>
            <p:nvPr/>
          </p:nvSpPr>
          <p:spPr>
            <a:xfrm>
              <a:off x="8918" y="9532"/>
              <a:ext cx="1062" cy="980"/>
            </a:xfrm>
            <a:prstGeom prst="star4">
              <a:avLst>
                <a:gd name="adj" fmla="val 23028"/>
              </a:avLst>
            </a:prstGeom>
            <a:solidFill>
              <a:srgbClr val="FF0000"/>
            </a:solidFill>
            <a:ln w="19050" cap="flat" cmpd="sng">
              <a:solidFill>
                <a:srgbClr val="5C982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zh-CN" b="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630" name="十字星 9"/>
            <p:cNvSpPr/>
            <p:nvPr/>
          </p:nvSpPr>
          <p:spPr>
            <a:xfrm>
              <a:off x="11718" y="8300"/>
              <a:ext cx="1062" cy="976"/>
            </a:xfrm>
            <a:prstGeom prst="star4">
              <a:avLst>
                <a:gd name="adj" fmla="val 23028"/>
              </a:avLst>
            </a:prstGeom>
            <a:solidFill>
              <a:srgbClr val="FF0000"/>
            </a:solidFill>
            <a:ln w="19050" cap="flat" cmpd="sng">
              <a:solidFill>
                <a:srgbClr val="5C982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zh-CN" b="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631" name="十字星 10"/>
            <p:cNvSpPr/>
            <p:nvPr/>
          </p:nvSpPr>
          <p:spPr>
            <a:xfrm>
              <a:off x="13494" y="9185"/>
              <a:ext cx="1062" cy="980"/>
            </a:xfrm>
            <a:prstGeom prst="star4">
              <a:avLst>
                <a:gd name="adj" fmla="val 23028"/>
              </a:avLst>
            </a:prstGeom>
            <a:solidFill>
              <a:srgbClr val="FF0000"/>
            </a:solidFill>
            <a:ln w="19050" cap="flat" cmpd="sng">
              <a:solidFill>
                <a:srgbClr val="5C982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zh-CN" b="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632" name="十字星 11"/>
            <p:cNvSpPr/>
            <p:nvPr/>
          </p:nvSpPr>
          <p:spPr>
            <a:xfrm>
              <a:off x="11207" y="4344"/>
              <a:ext cx="1532" cy="1474"/>
            </a:xfrm>
            <a:prstGeom prst="star4">
              <a:avLst>
                <a:gd name="adj" fmla="val 23028"/>
              </a:avLst>
            </a:prstGeom>
            <a:solidFill>
              <a:srgbClr val="FF0000"/>
            </a:solidFill>
            <a:ln w="19050" cap="flat" cmpd="sng">
              <a:solidFill>
                <a:srgbClr val="5C982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zh-CN" b="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633" name="十字星 14"/>
            <p:cNvSpPr/>
            <p:nvPr/>
          </p:nvSpPr>
          <p:spPr>
            <a:xfrm>
              <a:off x="7896" y="9287"/>
              <a:ext cx="1068" cy="976"/>
            </a:xfrm>
            <a:prstGeom prst="star4">
              <a:avLst>
                <a:gd name="adj" fmla="val 23028"/>
              </a:avLst>
            </a:prstGeom>
            <a:solidFill>
              <a:srgbClr val="FF0000"/>
            </a:solidFill>
            <a:ln w="19050" cap="flat" cmpd="sng">
              <a:solidFill>
                <a:srgbClr val="5C982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zh-CN" b="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634" name="十字星 8"/>
            <p:cNvSpPr/>
            <p:nvPr/>
          </p:nvSpPr>
          <p:spPr>
            <a:xfrm>
              <a:off x="13380" y="7560"/>
              <a:ext cx="1062" cy="980"/>
            </a:xfrm>
            <a:prstGeom prst="star4">
              <a:avLst>
                <a:gd name="adj" fmla="val 23028"/>
              </a:avLst>
            </a:prstGeom>
            <a:solidFill>
              <a:srgbClr val="FF0000"/>
            </a:solidFill>
            <a:ln w="19050" cap="flat" cmpd="sng">
              <a:solidFill>
                <a:srgbClr val="5C982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zh-CN" b="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/>
          </p:cNvSpPr>
          <p:nvPr>
            <p:ph type="title"/>
          </p:nvPr>
        </p:nvSpPr>
        <p:spPr>
          <a:xfrm>
            <a:off x="3276600" y="1412875"/>
            <a:ext cx="2714625" cy="85725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zh-CN" sz="4100" dirty="0">
                <a:solidFill>
                  <a:schemeClr val="tx1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Outline</a:t>
            </a:r>
          </a:p>
        </p:txBody>
      </p:sp>
      <p:sp>
        <p:nvSpPr>
          <p:cNvPr id="27651" name="Rectangle 3"/>
          <p:cNvSpPr>
            <a:spLocks noGrp="1" noRot="1"/>
          </p:cNvSpPr>
          <p:nvPr>
            <p:ph type="body"/>
          </p:nvPr>
        </p:nvSpPr>
        <p:spPr>
          <a:xfrm>
            <a:off x="611560" y="2420888"/>
            <a:ext cx="7848600" cy="1655763"/>
          </a:xfrm>
          <a:ln/>
        </p:spPr>
        <p:txBody>
          <a:bodyPr vert="horz" wrap="square" lIns="91440" tIns="45720" rIns="91440" bIns="45720" anchor="t"/>
          <a:lstStyle/>
          <a:p>
            <a:pPr marL="411480" indent="-341630" eaLnBrk="1" hangingPunct="1">
              <a:lnSpc>
                <a:spcPct val="155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sz="3200" dirty="0">
                <a:ea typeface="宋体" panose="02010600030101010101" pitchFamily="2" charset="-122"/>
                <a:sym typeface="Times New Roman" panose="02020603050405020304" pitchFamily="18" charset="0"/>
              </a:rPr>
              <a:t>General information of China-ADNI</a:t>
            </a:r>
          </a:p>
          <a:p>
            <a:pPr marL="411480" indent="-341630" eaLnBrk="1" hangingPunct="1">
              <a:lnSpc>
                <a:spcPct val="155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3399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Progresses </a:t>
            </a:r>
            <a:r>
              <a:rPr lang="en-US" altLang="zh-CN" sz="3200" dirty="0">
                <a:solidFill>
                  <a:srgbClr val="003399"/>
                </a:solidFill>
                <a:ea typeface="宋体" panose="02010600030101010101" pitchFamily="2" charset="-122"/>
                <a:sym typeface="Times New Roman" panose="02020603050405020304" pitchFamily="18" charset="0"/>
              </a:rPr>
              <a:t>of the China-ADNI</a:t>
            </a:r>
            <a:endParaRPr lang="zh-CN" altLang="en-US" sz="3200" dirty="0">
              <a:solidFill>
                <a:srgbClr val="003399"/>
              </a:solidFill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2267744" y="188639"/>
            <a:ext cx="4752528" cy="673055"/>
          </a:xfrm>
          <a:ln/>
        </p:spPr>
        <p:txBody>
          <a:bodyPr vert="horz" wrap="square" lIns="91440" tIns="45720" rIns="91440" bIns="45720" anchor="ctr"/>
          <a:lstStyle/>
          <a:p>
            <a:pPr algn="l"/>
            <a:r>
              <a:rPr lang="en-US" altLang="zh-CN" sz="3600" dirty="0">
                <a:ea typeface="宋体" panose="02010600030101010101" pitchFamily="2" charset="-122"/>
              </a:rPr>
              <a:t>  </a:t>
            </a:r>
            <a:r>
              <a:rPr lang="en-US" altLang="zh-CN" sz="3600" dirty="0" smtClean="0">
                <a:ea typeface="宋体" panose="02010600030101010101" pitchFamily="2" charset="-122"/>
                <a:sym typeface="+mn-ea"/>
              </a:rPr>
              <a:t>Enrolled</a:t>
            </a:r>
            <a:r>
              <a:rPr lang="zh-CN" altLang="en-US" sz="3600" dirty="0" smtClean="0"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3600" dirty="0" smtClean="0">
                <a:ea typeface="宋体" panose="02010600030101010101" pitchFamily="2" charset="-122"/>
              </a:rPr>
              <a:t>Subjects</a:t>
            </a:r>
            <a:endParaRPr lang="zh-CN" altLang="en-US" sz="3600" dirty="0">
              <a:ea typeface="宋体" panose="02010600030101010101" pitchFamily="2" charset="-122"/>
            </a:endParaRP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354330" y="772160"/>
            <a:ext cx="8435975" cy="633730"/>
          </a:xfrm>
          <a:ln/>
        </p:spPr>
        <p:txBody>
          <a:bodyPr vert="horz" wrap="square" lIns="91440" tIns="45720" rIns="91440" bIns="45720" anchor="t"/>
          <a:lstStyle/>
          <a:p>
            <a:pPr algn="ctr">
              <a:buSzPct val="7500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93 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new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subjects 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were enrolled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in the 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past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year, 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</a:p>
          <a:p>
            <a:pPr>
              <a:buSzPct val="7500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5624" name="Group 24"/>
          <p:cNvGraphicFramePr>
            <a:graphicFrameLocks noGrp="1"/>
          </p:cNvGraphicFramePr>
          <p:nvPr/>
        </p:nvGraphicFramePr>
        <p:xfrm>
          <a:off x="881380" y="1304290"/>
          <a:ext cx="7704138" cy="1718628"/>
        </p:xfrm>
        <a:graphic>
          <a:graphicData uri="http://schemas.openxmlformats.org/drawingml/2006/table">
            <a:tbl>
              <a:tblPr/>
              <a:tblGrid>
                <a:gridCol w="1944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6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56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34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Early MCI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Late MCI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Mild 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212850" y="3143885"/>
            <a:ext cx="285276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Total 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214 cases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7" name="Group 3"/>
          <p:cNvGraphicFramePr/>
          <p:nvPr/>
        </p:nvGraphicFramePr>
        <p:xfrm>
          <a:off x="882650" y="3760470"/>
          <a:ext cx="7907655" cy="2060448"/>
        </p:xfrm>
        <a:graphic>
          <a:graphicData uri="http://schemas.openxmlformats.org/drawingml/2006/table">
            <a:tbl>
              <a:tblPr/>
              <a:tblGrid>
                <a:gridCol w="1997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6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7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73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29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Early MCI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Late MCI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Mild 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9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kumimoji="0" lang="zh-CN" alt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  <a:endParaRPr kumimoji="0" lang="zh-CN" alt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endParaRPr kumimoji="0" lang="zh-CN" alt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kumimoji="0" lang="zh-CN" alt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/>
          <p:nvPr/>
        </p:nvSpPr>
        <p:spPr>
          <a:xfrm>
            <a:off x="683568" y="836712"/>
            <a:ext cx="8001000" cy="5794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Neuropsychological battery</a:t>
            </a:r>
            <a:endParaRPr lang="zh-CN" altLang="en-US" sz="14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矩形 5"/>
          <p:cNvSpPr/>
          <p:nvPr/>
        </p:nvSpPr>
        <p:spPr>
          <a:xfrm>
            <a:off x="939949" y="1700808"/>
            <a:ext cx="7488237" cy="3875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en-US" altLang="zh-CN" sz="2400" b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Screening</a:t>
            </a:r>
            <a:r>
              <a:rPr lang="en-US" altLang="zh-CN" sz="2000" b="0" dirty="0"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: MMSE, LM-I, LM-II, GDS, CDR</a:t>
            </a:r>
            <a:r>
              <a:rPr lang="zh-CN" altLang="en-US" sz="2000" b="0" dirty="0"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000" b="0" dirty="0"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Hachinski</a:t>
            </a:r>
          </a:p>
          <a:p>
            <a:pPr marL="342900" lvl="1" indent="-342900" eaLnBrk="1" hangingPunct="1">
              <a:lnSpc>
                <a:spcPct val="135000"/>
              </a:lnSpc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Baseline:</a:t>
            </a:r>
            <a:r>
              <a:rPr lang="en-US" altLang="zh-CN" sz="2000" b="0" dirty="0"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0" dirty="0">
                <a:latin typeface="Arial" panose="020B0604020202020204" pitchFamily="34" charset="0"/>
                <a:ea typeface="Times New Roman" panose="02020603050405020304" pitchFamily="18" charset="0"/>
                <a:sym typeface="宋体" panose="02010600030101010101" pitchFamily="2" charset="-122"/>
              </a:rPr>
              <a:t>ADAS-Cog</a:t>
            </a:r>
            <a:r>
              <a:rPr lang="zh-CN" altLang="en-US" sz="2000" b="0" dirty="0">
                <a:latin typeface="Arial" panose="020B0604020202020204" pitchFamily="34" charset="0"/>
                <a:ea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000" b="0" dirty="0"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CWRT</a:t>
            </a:r>
            <a:r>
              <a:rPr lang="zh-CN" altLang="en-US" sz="2000" b="0" dirty="0">
                <a:latin typeface="Arial" panose="020B0604020202020204" pitchFamily="34" charset="0"/>
                <a:ea typeface="Times New Roman" panose="02020603050405020304" pitchFamily="18" charset="0"/>
                <a:sym typeface="Arial" panose="020B0604020202020204" pitchFamily="34" charset="0"/>
              </a:rPr>
              <a:t>，</a:t>
            </a:r>
            <a:r>
              <a:rPr lang="en-US" altLang="zh-CN" sz="2000" b="0" dirty="0"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MoCA, BNT, Rey AVLT(30’ Delay), </a:t>
            </a:r>
            <a:r>
              <a:rPr lang="zh-CN" altLang="en-US" sz="2000" b="0" dirty="0"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Category fluency, Trial making test A&amp;B,</a:t>
            </a:r>
            <a:r>
              <a:rPr lang="en-US" altLang="zh-CN" sz="2000" b="0" dirty="0"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NPI, FAQ</a:t>
            </a:r>
          </a:p>
          <a:p>
            <a:pPr marL="342900" lvl="1" indent="-342900" eaLnBrk="1" hangingPunct="1">
              <a:lnSpc>
                <a:spcPct val="135000"/>
              </a:lnSpc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6 month:</a:t>
            </a:r>
            <a:r>
              <a:rPr lang="en-US" altLang="zh-CN" sz="2000" b="0" dirty="0"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 MMSE, CDR, MoCA,</a:t>
            </a:r>
            <a:r>
              <a:rPr lang="en-US" altLang="zh-CN" sz="2000" b="0" dirty="0">
                <a:latin typeface="Arial" panose="020B0604020202020204" pitchFamily="34" charset="0"/>
                <a:ea typeface="Times New Roman" panose="02020603050405020304" pitchFamily="18" charset="0"/>
                <a:sym typeface="宋体" panose="02010600030101010101" pitchFamily="2" charset="-122"/>
              </a:rPr>
              <a:t> ADAS-Cog</a:t>
            </a:r>
            <a:r>
              <a:rPr lang="zh-CN" altLang="en-US" sz="2000" b="0" dirty="0">
                <a:latin typeface="Arial" panose="020B0604020202020204" pitchFamily="34" charset="0"/>
                <a:ea typeface="Times New Roman" panose="02020603050405020304" pitchFamily="18" charset="0"/>
                <a:sym typeface="宋体" panose="02010600030101010101" pitchFamily="2" charset="-122"/>
              </a:rPr>
              <a:t>，E-cog,</a:t>
            </a:r>
            <a:r>
              <a:rPr lang="en-US" altLang="zh-CN" sz="2000" b="0" dirty="0"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BNT, Rey AVLT(30’ Delay), </a:t>
            </a:r>
            <a:r>
              <a:rPr lang="zh-CN" altLang="en-US" sz="2000" b="0" dirty="0"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Category fluency, Trial making test A&amp;B,</a:t>
            </a:r>
            <a:r>
              <a:rPr lang="en-US" altLang="zh-CN" sz="2000" b="0" dirty="0"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 NPI, FAQ</a:t>
            </a:r>
          </a:p>
          <a:p>
            <a:pPr marL="342900" lvl="1" indent="-342900" eaLnBrk="1" hangingPunct="1">
              <a:lnSpc>
                <a:spcPct val="135000"/>
              </a:lnSpc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zh-CN" altLang="en-US" sz="2000" b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12 </a:t>
            </a:r>
            <a:r>
              <a:rPr lang="en-US" altLang="zh-CN" sz="2000" b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month,</a:t>
            </a:r>
            <a:r>
              <a:rPr lang="en-US" altLang="zh-CN" sz="2000" b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24 month 36 month:</a:t>
            </a:r>
            <a:r>
              <a:rPr lang="zh-CN" altLang="en-US" sz="2000" b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zh-CN" sz="2000" b="0" dirty="0"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MMSE, LM-I, LM-II,</a:t>
            </a:r>
            <a:r>
              <a:rPr lang="zh-CN" altLang="en-US" sz="2000" b="0" dirty="0"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DR,ADAS-Cog, E-cog,</a:t>
            </a:r>
            <a:r>
              <a:rPr lang="en-US" altLang="zh-CN" sz="2000" b="0" dirty="0"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 Rey AVLT(30’ Delay)</a:t>
            </a:r>
            <a:r>
              <a:rPr lang="zh-CN" altLang="en-US" sz="2000" b="0" dirty="0">
                <a:latin typeface="Arial" panose="020B0604020202020204" pitchFamily="34" charset="0"/>
                <a:ea typeface="Times New Roman" panose="02020603050405020304" pitchFamily="18" charset="0"/>
                <a:sym typeface="Times New Roman" panose="02020603050405020304" pitchFamily="18" charset="0"/>
              </a:rPr>
              <a:t>, MoCA,Category fluency Trial making test A&amp;B,BNT, NPI , FAQ</a:t>
            </a:r>
            <a:endParaRPr lang="en-US" altLang="zh-CN" sz="2000" b="0" dirty="0">
              <a:latin typeface="Arial" panose="020B0604020202020204" pitchFamily="34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1200</Words>
  <Application>Microsoft Office PowerPoint</Application>
  <PresentationFormat>On-screen Show (4:3)</PresentationFormat>
  <Paragraphs>151</Paragraphs>
  <Slides>21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Microsoft Excel Chart</vt:lpstr>
      <vt:lpstr>PowerPoint Presentation</vt:lpstr>
      <vt:lpstr>Outline</vt:lpstr>
      <vt:lpstr>PowerPoint Presentation</vt:lpstr>
      <vt:lpstr>  Initial plan of China-ADNI</vt:lpstr>
      <vt:lpstr>  Research plan</vt:lpstr>
      <vt:lpstr>PowerPoint Presentation</vt:lpstr>
      <vt:lpstr>Outline</vt:lpstr>
      <vt:lpstr>  Enrolled Subjects</vt:lpstr>
      <vt:lpstr>PowerPoint Presentation</vt:lpstr>
      <vt:lpstr>PowerPoint Presentation</vt:lpstr>
      <vt:lpstr>PowerPoint Presentation</vt:lpstr>
      <vt:lpstr>PowerPoint Presentation</vt:lpstr>
      <vt:lpstr>Scanning protocol of MRI</vt:lpstr>
      <vt:lpstr>PowerPoint Presentation</vt:lpstr>
      <vt:lpstr>PowerPoint Presentation</vt:lpstr>
      <vt:lpstr>PowerPoint Presentation</vt:lpstr>
      <vt:lpstr>PowerPoint Presentation</vt:lpstr>
      <vt:lpstr>PET Study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FtpDown</dc:creator>
  <cp:lastModifiedBy>Julie Dolci</cp:lastModifiedBy>
  <cp:revision>548</cp:revision>
  <cp:lastPrinted>2017-07-12T14:22:48Z</cp:lastPrinted>
  <dcterms:created xsi:type="dcterms:W3CDTF">2006-07-05T15:28:04Z</dcterms:created>
  <dcterms:modified xsi:type="dcterms:W3CDTF">2018-04-13T22:59:17Z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