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11"/>
  </p:notesMasterIdLst>
  <p:sldIdLst>
    <p:sldId id="256" r:id="rId2"/>
    <p:sldId id="307" r:id="rId3"/>
    <p:sldId id="272" r:id="rId4"/>
    <p:sldId id="334" r:id="rId5"/>
    <p:sldId id="332" r:id="rId6"/>
    <p:sldId id="316" r:id="rId7"/>
    <p:sldId id="322" r:id="rId8"/>
    <p:sldId id="333" r:id="rId9"/>
    <p:sldId id="330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22" y="-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74A718-718E-431A-B556-72CAA94740D4}" type="datetimeFigureOut">
              <a:rPr lang="en-US" smtClean="0"/>
              <a:t>6/29/2017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CBCEA9-E139-4A8A-88F9-CF49D3106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0664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F854F8D-F5B2-4200-8769-241376503F35}" type="slidenum">
              <a:rPr kumimoji="0" lang="en-US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889794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F854F8D-F5B2-4200-8769-241376503F35}" type="slidenum">
              <a:rPr kumimoji="0" lang="en-US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180833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F854F8D-F5B2-4200-8769-241376503F35}" type="slidenum">
              <a:rPr kumimoji="0" lang="en-US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557589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0C1E915-C8CA-4E5F-86A8-577B64203B1B}" type="slidenum">
              <a:rPr kumimoji="0" lang="en-US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772693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24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624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BAC0794-B79F-400D-8B63-00F5EC2A1752}" type="slidenum">
              <a:rPr kumimoji="0" lang="en-US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758651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24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624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BAC0794-B79F-400D-8B63-00F5EC2A1752}" type="slidenum">
              <a:rPr kumimoji="0" lang="en-US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805848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06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06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9667579-5B40-4BD8-A42B-DB4B37396123}" type="slidenum">
              <a:rPr kumimoji="0" lang="en-US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019588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200"/>
              </a:spcBef>
              <a:defRPr sz="2800"/>
            </a:lvl1pPr>
            <a:lvl2pPr>
              <a:spcBef>
                <a:spcPts val="1200"/>
              </a:spcBef>
              <a:defRPr sz="2400"/>
            </a:lvl2pPr>
            <a:lvl3pPr>
              <a:spcBef>
                <a:spcPts val="1200"/>
              </a:spcBef>
              <a:defRPr/>
            </a:lvl3pPr>
            <a:lvl4pPr>
              <a:spcBef>
                <a:spcPts val="1200"/>
              </a:spcBef>
              <a:defRPr/>
            </a:lvl4pPr>
            <a:lvl5pPr>
              <a:spcBef>
                <a:spcPts val="12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50673E-D3BF-4CFA-A211-A6352EF22464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646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3F41A-507B-4D7D-98C4-723890B60A2B}" type="datetimeFigureOut">
              <a:rPr lang="en-US" smtClean="0"/>
              <a:t>6/29/2017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7A221-AF71-470F-A264-2426C3BEC2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2108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3F41A-507B-4D7D-98C4-723890B60A2B}" type="datetimeFigureOut">
              <a:rPr lang="en-US" smtClean="0"/>
              <a:t>6/29/2017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7A221-AF71-470F-A264-2426C3BEC2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9874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5123" name="Freeform 3"/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5124" name="Freeform 4"/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grpSp>
          <p:nvGrpSpPr>
            <p:cNvPr id="2057" name="Group 5"/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5126" name="Freeform 6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</a:endParaRPr>
              </a:p>
            </p:txBody>
          </p:sp>
          <p:sp>
            <p:nvSpPr>
              <p:cNvPr id="5127" name="Freeform 7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</a:endParaRPr>
              </a:p>
            </p:txBody>
          </p:sp>
          <p:sp>
            <p:nvSpPr>
              <p:cNvPr id="5128" name="Freeform 8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</a:endParaRPr>
              </a:p>
            </p:txBody>
          </p:sp>
          <p:sp>
            <p:nvSpPr>
              <p:cNvPr id="5129" name="Freeform 9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</a:endParaRPr>
              </a:p>
            </p:txBody>
          </p:sp>
          <p:sp>
            <p:nvSpPr>
              <p:cNvPr id="2" name="Freeform 10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</a:endParaRPr>
              </a:p>
            </p:txBody>
          </p:sp>
          <p:sp>
            <p:nvSpPr>
              <p:cNvPr id="5131" name="Freeform 11"/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</a:endParaRPr>
              </a:p>
            </p:txBody>
          </p:sp>
          <p:sp>
            <p:nvSpPr>
              <p:cNvPr id="5132" name="Freeform 12"/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</a:endParaRPr>
              </a:p>
            </p:txBody>
          </p:sp>
          <p:sp>
            <p:nvSpPr>
              <p:cNvPr id="5133" name="Freeform 13"/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</a:endParaRPr>
              </a:p>
            </p:txBody>
          </p:sp>
          <p:sp>
            <p:nvSpPr>
              <p:cNvPr id="5134" name="Freeform 14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</a:endParaRPr>
              </a:p>
            </p:txBody>
          </p:sp>
        </p:grpSp>
      </p:grpSp>
      <p:sp>
        <p:nvSpPr>
          <p:cNvPr id="5135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4" rIns="91429" bIns="4571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136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137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39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1pPr>
          </a:lstStyle>
          <a:p>
            <a:fld id="{6E8B0862-934D-4CE3-995D-0A41F82D9780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3" name="Rectangle 2"/>
          <p:cNvSpPr/>
          <p:nvPr userDrawn="1"/>
        </p:nvSpPr>
        <p:spPr>
          <a:xfrm>
            <a:off x="1106297" y="6520191"/>
            <a:ext cx="784860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100" dirty="0"/>
              <a:t>Copyright 2017 Suzanne Hendrix, Pentara Corporation.  Use with reference “Ask the Expert” Session Jun 29, 2017.</a:t>
            </a:r>
          </a:p>
        </p:txBody>
      </p:sp>
    </p:spTree>
    <p:extLst>
      <p:ext uri="{BB962C8B-B14F-4D97-AF65-F5344CB8AC3E}">
        <p14:creationId xmlns:p14="http://schemas.microsoft.com/office/powerpoint/2010/main" val="3707976897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146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293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44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586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1313" indent="-341313" algn="l" rtl="0" eaLnBrk="0" fontAlgn="base" hangingPunct="0">
        <a:spcBef>
          <a:spcPts val="12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1413" indent="-227013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598613" indent="-22701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5813" indent="-227013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306" indent="-228573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453" indent="-228573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8599" indent="-228573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5746" indent="-228573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2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46" algn="l" defTabSz="9142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93" algn="l" defTabSz="9142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40" algn="l" defTabSz="9142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86" algn="l" defTabSz="9142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33" algn="l" defTabSz="9142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79" algn="l" defTabSz="9142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26" algn="l" defTabSz="9142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172" algn="l" defTabSz="9142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43000"/>
            <a:ext cx="7772400" cy="1851025"/>
          </a:xfrm>
        </p:spPr>
        <p:txBody>
          <a:bodyPr>
            <a:noAutofit/>
          </a:bodyPr>
          <a:lstStyle/>
          <a:p>
            <a:pPr algn="ctr"/>
            <a:r>
              <a:rPr lang="en-US" sz="3600" dirty="0">
                <a:solidFill>
                  <a:schemeClr val="tx1"/>
                </a:solidFill>
              </a:rPr>
              <a:t>Statistical Issues in Alzheimer’s Disease Study Design and Analysis – Why Do Nearly All AD Trials “Fail”?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295400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June 29, 2017</a:t>
            </a:r>
          </a:p>
          <a:p>
            <a:r>
              <a:rPr lang="en-US" dirty="0"/>
              <a:t>Suzanne Hendrix, PhD</a:t>
            </a:r>
          </a:p>
          <a:p>
            <a:r>
              <a:rPr lang="en-US" dirty="0"/>
              <a:t>Pentara Corp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38200" y="5791200"/>
            <a:ext cx="72814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Disclosure: President and CEO of Pentara Corporation through which I am a </a:t>
            </a:r>
          </a:p>
          <a:p>
            <a:r>
              <a:rPr lang="en-US" dirty="0">
                <a:solidFill>
                  <a:schemeClr val="bg1"/>
                </a:solidFill>
              </a:rPr>
              <a:t>paid consultant for several public, private and non-profit organizations .</a:t>
            </a:r>
          </a:p>
        </p:txBody>
      </p:sp>
    </p:spTree>
    <p:extLst>
      <p:ext uri="{BB962C8B-B14F-4D97-AF65-F5344CB8AC3E}">
        <p14:creationId xmlns:p14="http://schemas.microsoft.com/office/powerpoint/2010/main" val="171707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Introduction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1066800" y="1828800"/>
            <a:ext cx="7772400" cy="4267200"/>
          </a:xfrm>
        </p:spPr>
        <p:txBody>
          <a:bodyPr/>
          <a:lstStyle/>
          <a:p>
            <a:pPr marL="590482" indent="-533337" eaLnBrk="1" hangingPunct="1">
              <a:defRPr/>
            </a:pPr>
            <a:r>
              <a:rPr lang="en-US" dirty="0"/>
              <a:t>Alzheimer’s disease is initially diverse and later homogeneous – everyone progresses  similarly starting in mild disease</a:t>
            </a:r>
          </a:p>
          <a:p>
            <a:pPr marL="590482" indent="-533337" eaLnBrk="1" hangingPunct="1">
              <a:defRPr/>
            </a:pPr>
            <a:r>
              <a:rPr lang="en-US" dirty="0"/>
              <a:t>Disease modifying treatments may only work in the heterogeneous stages (early)</a:t>
            </a:r>
          </a:p>
          <a:p>
            <a:pPr marL="990532" lvl="1" indent="-533337" eaLnBrk="1" hangingPunct="1">
              <a:defRPr/>
            </a:pPr>
            <a:r>
              <a:rPr lang="en-US" dirty="0"/>
              <a:t>Effects are expected to slow disease not improve</a:t>
            </a:r>
          </a:p>
          <a:p>
            <a:pPr marL="990532" lvl="1" indent="-533337" eaLnBrk="1" hangingPunct="1">
              <a:defRPr/>
            </a:pPr>
            <a:r>
              <a:rPr lang="en-US" dirty="0"/>
              <a:t>Effects may differ within subgroups</a:t>
            </a:r>
          </a:p>
          <a:p>
            <a:pPr marL="590482" indent="-533337" eaLnBrk="1" hangingPunct="1">
              <a:defRPr/>
            </a:pPr>
            <a:r>
              <a:rPr lang="en-US" dirty="0"/>
              <a:t>Combined treatments may be needed</a:t>
            </a:r>
          </a:p>
          <a:p>
            <a:pPr marL="990485" lvl="1" indent="-533337"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02650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l="26841" t="11502" r="13373" b="8203"/>
          <a:stretch/>
        </p:blipFill>
        <p:spPr>
          <a:xfrm>
            <a:off x="1066800" y="990600"/>
            <a:ext cx="7467600" cy="563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98377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How Do We Increase the Chance of Success?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1066800" y="1828800"/>
            <a:ext cx="7924800" cy="4267200"/>
          </a:xfrm>
        </p:spPr>
        <p:txBody>
          <a:bodyPr/>
          <a:lstStyle/>
          <a:p>
            <a:pPr marL="609528" indent="-609528" eaLnBrk="1" hangingPunct="1">
              <a:defRPr/>
            </a:pPr>
            <a:r>
              <a:rPr lang="en-US" dirty="0"/>
              <a:t>Reduce Variability in Data Collected</a:t>
            </a:r>
          </a:p>
          <a:p>
            <a:pPr marL="1009578" lvl="1" indent="-609528" eaLnBrk="1" hangingPunct="1">
              <a:defRPr/>
            </a:pPr>
            <a:r>
              <a:rPr lang="en-US" dirty="0"/>
              <a:t>Select a homogeneous population</a:t>
            </a:r>
          </a:p>
          <a:p>
            <a:pPr marL="1009578" lvl="1" indent="-609528" eaLnBrk="1" hangingPunct="1">
              <a:defRPr/>
            </a:pPr>
            <a:r>
              <a:rPr lang="en-US" dirty="0"/>
              <a:t>Ensure good site training</a:t>
            </a:r>
          </a:p>
          <a:p>
            <a:pPr marL="1009578" lvl="1" indent="-609528" eaLnBrk="1" hangingPunct="1">
              <a:defRPr/>
            </a:pPr>
            <a:r>
              <a:rPr lang="en-US" dirty="0"/>
              <a:t>Use outcomes optimized for the population</a:t>
            </a:r>
          </a:p>
          <a:p>
            <a:pPr marL="1009578" lvl="1" indent="-609528" eaLnBrk="1" hangingPunct="1">
              <a:defRPr/>
            </a:pPr>
            <a:r>
              <a:rPr lang="en-US" dirty="0"/>
              <a:t>Minimize dropout</a:t>
            </a:r>
          </a:p>
          <a:p>
            <a:pPr marL="609528" indent="-609528" eaLnBrk="1" hangingPunct="1">
              <a:defRPr/>
            </a:pPr>
            <a:r>
              <a:rPr lang="en-US" dirty="0"/>
              <a:t>Reduce Variability in Data Analyzed</a:t>
            </a:r>
          </a:p>
          <a:p>
            <a:pPr marL="1009578" lvl="1" indent="-609528" eaLnBrk="1" hangingPunct="1">
              <a:defRPr/>
            </a:pPr>
            <a:r>
              <a:rPr lang="en-US" dirty="0"/>
              <a:t>Clean data quickly to identify site problems</a:t>
            </a:r>
          </a:p>
          <a:p>
            <a:pPr marL="1009578" lvl="1" indent="-609528" eaLnBrk="1" hangingPunct="1">
              <a:defRPr/>
            </a:pPr>
            <a:r>
              <a:rPr lang="en-US" dirty="0"/>
              <a:t>Correct data issues but don’t “smooth out” treatment effects</a:t>
            </a:r>
          </a:p>
          <a:p>
            <a:pPr marL="0" indent="0" eaLnBrk="1" hangingPunct="1">
              <a:buNone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52331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How Do We Increase the Chance of Success?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1066800" y="1828800"/>
            <a:ext cx="7924800" cy="4267200"/>
          </a:xfrm>
        </p:spPr>
        <p:txBody>
          <a:bodyPr/>
          <a:lstStyle/>
          <a:p>
            <a:pPr marL="609528" indent="-609528" eaLnBrk="1" hangingPunct="1">
              <a:defRPr/>
            </a:pPr>
            <a:r>
              <a:rPr lang="en-US" dirty="0"/>
              <a:t>Reduce Variability through Analyses</a:t>
            </a:r>
          </a:p>
          <a:p>
            <a:pPr marL="1009531" lvl="1" indent="-609528" eaLnBrk="1" hangingPunct="1">
              <a:defRPr/>
            </a:pPr>
            <a:r>
              <a:rPr lang="en-US" dirty="0"/>
              <a:t>Make reasonable assumptions </a:t>
            </a:r>
          </a:p>
          <a:p>
            <a:pPr marL="1009531" lvl="1" indent="-609528" eaLnBrk="1" hangingPunct="1">
              <a:defRPr/>
            </a:pPr>
            <a:r>
              <a:rPr lang="en-US" dirty="0"/>
              <a:t>Use covariates and covariate by treatment interactions</a:t>
            </a:r>
          </a:p>
          <a:p>
            <a:pPr marL="1009531" lvl="1" indent="-609528" eaLnBrk="1" hangingPunct="1">
              <a:defRPr/>
            </a:pPr>
            <a:r>
              <a:rPr lang="en-US" dirty="0"/>
              <a:t>Model correctly</a:t>
            </a:r>
          </a:p>
          <a:p>
            <a:pPr marL="1009531" lvl="1" indent="-609528" eaLnBrk="1" hangingPunct="1">
              <a:defRPr/>
            </a:pPr>
            <a:r>
              <a:rPr lang="en-US" dirty="0"/>
              <a:t>Run simulations ahead of time or in parallel to optimize analysis methods</a:t>
            </a:r>
          </a:p>
        </p:txBody>
      </p:sp>
    </p:spTree>
    <p:extLst>
      <p:ext uri="{BB962C8B-B14F-4D97-AF65-F5344CB8AC3E}">
        <p14:creationId xmlns:p14="http://schemas.microsoft.com/office/powerpoint/2010/main" val="28366158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1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-15240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Adjustment for Covariate</a:t>
            </a:r>
          </a:p>
        </p:txBody>
      </p:sp>
      <p:pic>
        <p:nvPicPr>
          <p:cNvPr id="1031" name="Picture 7" descr="Related imag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990600"/>
            <a:ext cx="6629400" cy="5462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479868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ffectLst/>
              </a:rPr>
              <a:t>Powering Early Phase Studies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>
                <a:effectLst/>
              </a:rPr>
              <a:t>Companies often can’t afford to power a study such that any meaningful difference will result in success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effectLst/>
              </a:rPr>
              <a:t>Most phase 2 studies measure efficacy but aren’t big enough to definitively fail (provide proof of no effect)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effectLst/>
              </a:rPr>
              <a:t>Combined evidence across multiple endpoints can substantiate efficacy claims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>
                <a:effectLst/>
              </a:rPr>
              <a:t>Need formal process for this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>
                <a:effectLst/>
              </a:rPr>
              <a:t>Combining p-values across endpoints</a:t>
            </a:r>
          </a:p>
          <a:p>
            <a:pPr eaLnBrk="1" hangingPunct="1">
              <a:lnSpc>
                <a:spcPct val="90000"/>
              </a:lnSpc>
            </a:pPr>
            <a:endParaRPr lang="en-US" alt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4103577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ffectLst/>
              </a:rPr>
              <a:t>Understand Effect Sizes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>
                <a:effectLst/>
              </a:rPr>
              <a:t>Absolute difference (usually reported) – not comparable across outcomes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effectLst/>
              </a:rPr>
              <a:t>Standardized Effect Sizes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>
                <a:effectLst/>
              </a:rPr>
              <a:t>Cohen’s D (often used) – good for small proof of concept studies or short studies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>
                <a:effectLst/>
              </a:rPr>
              <a:t>% Placebo decline - need to have decline in placebo group - often used for longer studies of disease modifying treatments</a:t>
            </a:r>
          </a:p>
          <a:p>
            <a:pPr eaLnBrk="1" hangingPunct="1">
              <a:lnSpc>
                <a:spcPct val="90000"/>
              </a:lnSpc>
            </a:pPr>
            <a:endParaRPr lang="en-US" alt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6797228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Summary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528" indent="-609528" eaLnBrk="1" hangingPunct="1">
              <a:defRPr/>
            </a:pPr>
            <a:r>
              <a:rPr lang="en-US" dirty="0"/>
              <a:t>Study Population – more homogeneous (or heterogeneous, but in known ways)</a:t>
            </a:r>
          </a:p>
          <a:p>
            <a:pPr marL="609528" indent="-609528" eaLnBrk="1" hangingPunct="1">
              <a:defRPr/>
            </a:pPr>
            <a:r>
              <a:rPr lang="en-US" dirty="0"/>
              <a:t>Reduce variability of study</a:t>
            </a:r>
          </a:p>
          <a:p>
            <a:pPr marL="609528" indent="-609528" eaLnBrk="1" hangingPunct="1">
              <a:defRPr/>
            </a:pPr>
            <a:r>
              <a:rPr lang="en-US" dirty="0"/>
              <a:t>Covariates can help – time by covariate interactions </a:t>
            </a:r>
          </a:p>
          <a:p>
            <a:pPr marL="609528" indent="-609528" eaLnBrk="1" hangingPunct="1">
              <a:defRPr/>
            </a:pPr>
            <a:r>
              <a:rPr lang="en-US" dirty="0"/>
              <a:t>Simulations helpful</a:t>
            </a:r>
          </a:p>
          <a:p>
            <a:pPr marL="609528" indent="-609528" eaLnBrk="1" hangingPunct="1">
              <a:defRPr/>
            </a:pPr>
            <a:r>
              <a:rPr lang="en-US" dirty="0"/>
              <a:t>Measuring “the disease” in all stages</a:t>
            </a:r>
          </a:p>
        </p:txBody>
      </p:sp>
    </p:spTree>
    <p:extLst>
      <p:ext uri="{BB962C8B-B14F-4D97-AF65-F5344CB8AC3E}">
        <p14:creationId xmlns:p14="http://schemas.microsoft.com/office/powerpoint/2010/main" val="2100942203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shimmer">
  <a:themeElements>
    <a:clrScheme name="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6040</TotalTime>
  <Words>352</Words>
  <Application>Microsoft Office PowerPoint</Application>
  <PresentationFormat>On-screen Show (4:3)</PresentationFormat>
  <Paragraphs>52</Paragraphs>
  <Slides>9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Theme1shimmer</vt:lpstr>
      <vt:lpstr>Statistical Issues in Alzheimer’s Disease Study Design and Analysis – Why Do Nearly All AD Trials “Fail”?</vt:lpstr>
      <vt:lpstr>Introduction</vt:lpstr>
      <vt:lpstr>PowerPoint Presentation</vt:lpstr>
      <vt:lpstr>How Do We Increase the Chance of Success?</vt:lpstr>
      <vt:lpstr>How Do We Increase the Chance of Success?</vt:lpstr>
      <vt:lpstr>Adjustment for Covariate</vt:lpstr>
      <vt:lpstr>Powering Early Phase Studies</vt:lpstr>
      <vt:lpstr>Understand Effect Sizes</vt:lpstr>
      <vt:lpstr>Summary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Suzanne Hendrix</dc:creator>
  <cp:lastModifiedBy>James Hendrix</cp:lastModifiedBy>
  <cp:revision>97</cp:revision>
  <dcterms:created xsi:type="dcterms:W3CDTF">2013-11-15T09:48:20Z</dcterms:created>
  <dcterms:modified xsi:type="dcterms:W3CDTF">2017-06-29T12:57:46Z</dcterms:modified>
</cp:coreProperties>
</file>