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4610100" cy="3460750"/>
  <p:notesSz cx="4610100" cy="3460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61" d="100"/>
          <a:sy n="161" d="100"/>
        </p:scale>
        <p:origin x="1493" y="9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5300" y="313865"/>
            <a:ext cx="4419498" cy="244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70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0007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FFC20D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0007A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‹#›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00007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0007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FFC20D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0007A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‹#›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00007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30505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0007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FFC20D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0007A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‹#›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88361" y="3242195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80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08744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186546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0" y="0"/>
                </a:moveTo>
                <a:lnTo>
                  <a:pt x="0" y="38100"/>
                </a:lnTo>
                <a:lnTo>
                  <a:pt x="25399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3339032" y="3252316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79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349524" y="3242043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79" h="30479">
                <a:moveTo>
                  <a:pt x="0" y="10160"/>
                </a:moveTo>
                <a:lnTo>
                  <a:pt x="0" y="0"/>
                </a:lnTo>
                <a:lnTo>
                  <a:pt x="43180" y="0"/>
                </a:lnTo>
                <a:lnTo>
                  <a:pt x="43180" y="30480"/>
                </a:lnTo>
                <a:lnTo>
                  <a:pt x="33020" y="3048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3359684" y="3231882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79" h="30479">
                <a:moveTo>
                  <a:pt x="0" y="10160"/>
                </a:moveTo>
                <a:lnTo>
                  <a:pt x="0" y="0"/>
                </a:lnTo>
                <a:lnTo>
                  <a:pt x="43181" y="0"/>
                </a:lnTo>
                <a:lnTo>
                  <a:pt x="43181" y="30480"/>
                </a:lnTo>
                <a:lnTo>
                  <a:pt x="33020" y="3048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3275863" y="3238232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3631883" y="32445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3542982" y="3238232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3619183" y="32318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3631883" y="32572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3619183" y="3269983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3631883" y="3282683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3886302" y="32318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3899002" y="32445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3899002" y="32572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3810101" y="3238232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3886302" y="3269983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3899002" y="3282683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4153434" y="32318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4166134" y="32445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4166134" y="32572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4153434" y="3269983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4166134" y="3282683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4451033" y="3262363"/>
            <a:ext cx="20320" cy="20320"/>
          </a:xfrm>
          <a:custGeom>
            <a:avLst/>
            <a:gdLst/>
            <a:ahLst/>
            <a:cxnLst/>
            <a:rect l="l" t="t" r="r" b="b"/>
            <a:pathLst>
              <a:path w="20320" h="20320">
                <a:moveTo>
                  <a:pt x="0" y="0"/>
                </a:moveTo>
                <a:lnTo>
                  <a:pt x="20321" y="2032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4423969" y="3235868"/>
            <a:ext cx="30480" cy="30480"/>
          </a:xfrm>
          <a:custGeom>
            <a:avLst/>
            <a:gdLst/>
            <a:ahLst/>
            <a:cxnLst/>
            <a:rect l="l" t="t" r="r" b="b"/>
            <a:pathLst>
              <a:path w="30479" h="30479">
                <a:moveTo>
                  <a:pt x="30367" y="15183"/>
                </a:moveTo>
                <a:lnTo>
                  <a:pt x="30367" y="6797"/>
                </a:lnTo>
                <a:lnTo>
                  <a:pt x="23568" y="0"/>
                </a:lnTo>
                <a:lnTo>
                  <a:pt x="15183" y="0"/>
                </a:lnTo>
                <a:lnTo>
                  <a:pt x="6797" y="0"/>
                </a:lnTo>
                <a:lnTo>
                  <a:pt x="0" y="6797"/>
                </a:lnTo>
                <a:lnTo>
                  <a:pt x="0" y="15183"/>
                </a:lnTo>
                <a:lnTo>
                  <a:pt x="0" y="23568"/>
                </a:lnTo>
                <a:lnTo>
                  <a:pt x="6797" y="30366"/>
                </a:lnTo>
                <a:lnTo>
                  <a:pt x="15183" y="30366"/>
                </a:lnTo>
                <a:lnTo>
                  <a:pt x="23568" y="30366"/>
                </a:lnTo>
                <a:lnTo>
                  <a:pt x="30367" y="23568"/>
                </a:lnTo>
                <a:lnTo>
                  <a:pt x="30367" y="15183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4344352" y="323188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50800"/>
                </a:moveTo>
                <a:lnTo>
                  <a:pt x="35160" y="48796"/>
                </a:lnTo>
                <a:lnTo>
                  <a:pt x="43248" y="43339"/>
                </a:lnTo>
                <a:lnTo>
                  <a:pt x="48762" y="35262"/>
                </a:lnTo>
                <a:lnTo>
                  <a:pt x="50800" y="25400"/>
                </a:lnTo>
                <a:lnTo>
                  <a:pt x="48796" y="15537"/>
                </a:lnTo>
                <a:lnTo>
                  <a:pt x="43339" y="7461"/>
                </a:lnTo>
                <a:lnTo>
                  <a:pt x="35262" y="2004"/>
                </a:lnTo>
                <a:lnTo>
                  <a:pt x="25400" y="0"/>
                </a:lnTo>
                <a:lnTo>
                  <a:pt x="15537" y="2004"/>
                </a:lnTo>
                <a:lnTo>
                  <a:pt x="7461" y="7461"/>
                </a:lnTo>
                <a:lnTo>
                  <a:pt x="2004" y="15537"/>
                </a:lnTo>
                <a:lnTo>
                  <a:pt x="0" y="2540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4329112" y="3249663"/>
            <a:ext cx="30480" cy="12700"/>
          </a:xfrm>
          <a:custGeom>
            <a:avLst/>
            <a:gdLst/>
            <a:ahLst/>
            <a:cxnLst/>
            <a:rect l="l" t="t" r="r" b="b"/>
            <a:pathLst>
              <a:path w="30479" h="12700">
                <a:moveTo>
                  <a:pt x="30480" y="0"/>
                </a:moveTo>
                <a:lnTo>
                  <a:pt x="15240" y="12699"/>
                </a:lnTo>
                <a:lnTo>
                  <a:pt x="0" y="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4496754" y="323188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399" y="50800"/>
                </a:moveTo>
                <a:lnTo>
                  <a:pt x="15537" y="48796"/>
                </a:lnTo>
                <a:lnTo>
                  <a:pt x="7461" y="43339"/>
                </a:lnTo>
                <a:lnTo>
                  <a:pt x="2004" y="35262"/>
                </a:lnTo>
                <a:lnTo>
                  <a:pt x="0" y="25400"/>
                </a:lnTo>
                <a:lnTo>
                  <a:pt x="2004" y="15537"/>
                </a:lnTo>
                <a:lnTo>
                  <a:pt x="7461" y="7461"/>
                </a:lnTo>
                <a:lnTo>
                  <a:pt x="15537" y="2004"/>
                </a:lnTo>
                <a:lnTo>
                  <a:pt x="25399" y="0"/>
                </a:lnTo>
                <a:lnTo>
                  <a:pt x="35262" y="2004"/>
                </a:lnTo>
                <a:lnTo>
                  <a:pt x="43338" y="7461"/>
                </a:lnTo>
                <a:lnTo>
                  <a:pt x="48795" y="15537"/>
                </a:lnTo>
                <a:lnTo>
                  <a:pt x="50799" y="2540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4532315" y="3249663"/>
            <a:ext cx="30480" cy="12700"/>
          </a:xfrm>
          <a:custGeom>
            <a:avLst/>
            <a:gdLst/>
            <a:ahLst/>
            <a:cxnLst/>
            <a:rect l="l" t="t" r="r" b="b"/>
            <a:pathLst>
              <a:path w="30479" h="12700">
                <a:moveTo>
                  <a:pt x="30479" y="0"/>
                </a:moveTo>
                <a:lnTo>
                  <a:pt x="15239" y="12699"/>
                </a:lnTo>
                <a:lnTo>
                  <a:pt x="0" y="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0" y="268300"/>
            <a:ext cx="4608195" cy="321945"/>
          </a:xfrm>
          <a:custGeom>
            <a:avLst/>
            <a:gdLst/>
            <a:ahLst/>
            <a:cxnLst/>
            <a:rect l="l" t="t" r="r" b="b"/>
            <a:pathLst>
              <a:path w="4608195" h="321945">
                <a:moveTo>
                  <a:pt x="0" y="321500"/>
                </a:moveTo>
                <a:lnTo>
                  <a:pt x="4608004" y="321500"/>
                </a:lnTo>
                <a:lnTo>
                  <a:pt x="4608004" y="0"/>
                </a:lnTo>
                <a:lnTo>
                  <a:pt x="0" y="0"/>
                </a:lnTo>
                <a:lnTo>
                  <a:pt x="0" y="321500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00007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0007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FFC20D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0007A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‹#›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88361" y="3242195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80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08744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186546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0" y="0"/>
                </a:moveTo>
                <a:lnTo>
                  <a:pt x="0" y="38100"/>
                </a:lnTo>
                <a:lnTo>
                  <a:pt x="25399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3339032" y="3252316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79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349524" y="3242043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79" h="30479">
                <a:moveTo>
                  <a:pt x="0" y="10160"/>
                </a:moveTo>
                <a:lnTo>
                  <a:pt x="0" y="0"/>
                </a:lnTo>
                <a:lnTo>
                  <a:pt x="43180" y="0"/>
                </a:lnTo>
                <a:lnTo>
                  <a:pt x="43180" y="30480"/>
                </a:lnTo>
                <a:lnTo>
                  <a:pt x="33020" y="3048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3359684" y="3231882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79" h="30479">
                <a:moveTo>
                  <a:pt x="0" y="10160"/>
                </a:moveTo>
                <a:lnTo>
                  <a:pt x="0" y="0"/>
                </a:lnTo>
                <a:lnTo>
                  <a:pt x="43181" y="0"/>
                </a:lnTo>
                <a:lnTo>
                  <a:pt x="43181" y="30480"/>
                </a:lnTo>
                <a:lnTo>
                  <a:pt x="33020" y="3048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3275863" y="3238232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3631883" y="32445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3542982" y="3238232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3619183" y="32318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3631883" y="32572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3619183" y="3269983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3631883" y="3282683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3886302" y="32318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3899002" y="32445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3899002" y="32572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3810101" y="3238232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3886302" y="3269983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3899002" y="3282683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4153434" y="32318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4166134" y="32445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4166134" y="32572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4153434" y="3269983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4166134" y="3282683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4451033" y="3262363"/>
            <a:ext cx="20320" cy="20320"/>
          </a:xfrm>
          <a:custGeom>
            <a:avLst/>
            <a:gdLst/>
            <a:ahLst/>
            <a:cxnLst/>
            <a:rect l="l" t="t" r="r" b="b"/>
            <a:pathLst>
              <a:path w="20320" h="20320">
                <a:moveTo>
                  <a:pt x="0" y="0"/>
                </a:moveTo>
                <a:lnTo>
                  <a:pt x="20321" y="2032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4423969" y="3235868"/>
            <a:ext cx="30480" cy="30480"/>
          </a:xfrm>
          <a:custGeom>
            <a:avLst/>
            <a:gdLst/>
            <a:ahLst/>
            <a:cxnLst/>
            <a:rect l="l" t="t" r="r" b="b"/>
            <a:pathLst>
              <a:path w="30479" h="30479">
                <a:moveTo>
                  <a:pt x="30367" y="15183"/>
                </a:moveTo>
                <a:lnTo>
                  <a:pt x="30367" y="6797"/>
                </a:lnTo>
                <a:lnTo>
                  <a:pt x="23568" y="0"/>
                </a:lnTo>
                <a:lnTo>
                  <a:pt x="15183" y="0"/>
                </a:lnTo>
                <a:lnTo>
                  <a:pt x="6797" y="0"/>
                </a:lnTo>
                <a:lnTo>
                  <a:pt x="0" y="6797"/>
                </a:lnTo>
                <a:lnTo>
                  <a:pt x="0" y="15183"/>
                </a:lnTo>
                <a:lnTo>
                  <a:pt x="0" y="23568"/>
                </a:lnTo>
                <a:lnTo>
                  <a:pt x="6797" y="30366"/>
                </a:lnTo>
                <a:lnTo>
                  <a:pt x="15183" y="30366"/>
                </a:lnTo>
                <a:lnTo>
                  <a:pt x="23568" y="30366"/>
                </a:lnTo>
                <a:lnTo>
                  <a:pt x="30367" y="23568"/>
                </a:lnTo>
                <a:lnTo>
                  <a:pt x="30367" y="15183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4344352" y="323188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50800"/>
                </a:moveTo>
                <a:lnTo>
                  <a:pt x="35160" y="48796"/>
                </a:lnTo>
                <a:lnTo>
                  <a:pt x="43248" y="43339"/>
                </a:lnTo>
                <a:lnTo>
                  <a:pt x="48762" y="35262"/>
                </a:lnTo>
                <a:lnTo>
                  <a:pt x="50800" y="25400"/>
                </a:lnTo>
                <a:lnTo>
                  <a:pt x="48796" y="15537"/>
                </a:lnTo>
                <a:lnTo>
                  <a:pt x="43339" y="7461"/>
                </a:lnTo>
                <a:lnTo>
                  <a:pt x="35262" y="2004"/>
                </a:lnTo>
                <a:lnTo>
                  <a:pt x="25400" y="0"/>
                </a:lnTo>
                <a:lnTo>
                  <a:pt x="15537" y="2004"/>
                </a:lnTo>
                <a:lnTo>
                  <a:pt x="7461" y="7461"/>
                </a:lnTo>
                <a:lnTo>
                  <a:pt x="2004" y="15537"/>
                </a:lnTo>
                <a:lnTo>
                  <a:pt x="0" y="2540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4329112" y="3249663"/>
            <a:ext cx="30480" cy="12700"/>
          </a:xfrm>
          <a:custGeom>
            <a:avLst/>
            <a:gdLst/>
            <a:ahLst/>
            <a:cxnLst/>
            <a:rect l="l" t="t" r="r" b="b"/>
            <a:pathLst>
              <a:path w="30479" h="12700">
                <a:moveTo>
                  <a:pt x="30480" y="0"/>
                </a:moveTo>
                <a:lnTo>
                  <a:pt x="15240" y="12699"/>
                </a:lnTo>
                <a:lnTo>
                  <a:pt x="0" y="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4496754" y="323188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399" y="50800"/>
                </a:moveTo>
                <a:lnTo>
                  <a:pt x="15537" y="48796"/>
                </a:lnTo>
                <a:lnTo>
                  <a:pt x="7461" y="43339"/>
                </a:lnTo>
                <a:lnTo>
                  <a:pt x="2004" y="35262"/>
                </a:lnTo>
                <a:lnTo>
                  <a:pt x="0" y="25400"/>
                </a:lnTo>
                <a:lnTo>
                  <a:pt x="2004" y="15537"/>
                </a:lnTo>
                <a:lnTo>
                  <a:pt x="7461" y="7461"/>
                </a:lnTo>
                <a:lnTo>
                  <a:pt x="15537" y="2004"/>
                </a:lnTo>
                <a:lnTo>
                  <a:pt x="25399" y="0"/>
                </a:lnTo>
                <a:lnTo>
                  <a:pt x="35262" y="2004"/>
                </a:lnTo>
                <a:lnTo>
                  <a:pt x="43338" y="7461"/>
                </a:lnTo>
                <a:lnTo>
                  <a:pt x="48795" y="15537"/>
                </a:lnTo>
                <a:lnTo>
                  <a:pt x="50799" y="2540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4532315" y="3249663"/>
            <a:ext cx="30480" cy="12700"/>
          </a:xfrm>
          <a:custGeom>
            <a:avLst/>
            <a:gdLst/>
            <a:ahLst/>
            <a:cxnLst/>
            <a:rect l="l" t="t" r="r" b="b"/>
            <a:pathLst>
              <a:path w="30479" h="12700">
                <a:moveTo>
                  <a:pt x="30479" y="0"/>
                </a:moveTo>
                <a:lnTo>
                  <a:pt x="15239" y="12699"/>
                </a:lnTo>
                <a:lnTo>
                  <a:pt x="0" y="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0" y="268300"/>
            <a:ext cx="4608195" cy="321945"/>
          </a:xfrm>
          <a:custGeom>
            <a:avLst/>
            <a:gdLst/>
            <a:ahLst/>
            <a:cxnLst/>
            <a:rect l="l" t="t" r="r" b="b"/>
            <a:pathLst>
              <a:path w="4608195" h="321945">
                <a:moveTo>
                  <a:pt x="0" y="321500"/>
                </a:moveTo>
                <a:lnTo>
                  <a:pt x="4608004" y="321500"/>
                </a:lnTo>
                <a:lnTo>
                  <a:pt x="4608004" y="0"/>
                </a:lnTo>
                <a:lnTo>
                  <a:pt x="0" y="0"/>
                </a:lnTo>
                <a:lnTo>
                  <a:pt x="0" y="321500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0007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FFC20D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0007A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‹#›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88361" y="3242195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80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08744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186546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0" y="0"/>
                </a:moveTo>
                <a:lnTo>
                  <a:pt x="0" y="38100"/>
                </a:lnTo>
                <a:lnTo>
                  <a:pt x="25399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3339032" y="3252316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79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349524" y="3242043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79" h="30479">
                <a:moveTo>
                  <a:pt x="0" y="10160"/>
                </a:moveTo>
                <a:lnTo>
                  <a:pt x="0" y="0"/>
                </a:lnTo>
                <a:lnTo>
                  <a:pt x="43180" y="0"/>
                </a:lnTo>
                <a:lnTo>
                  <a:pt x="43180" y="30480"/>
                </a:lnTo>
                <a:lnTo>
                  <a:pt x="33020" y="3048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3359684" y="3231882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79" h="30479">
                <a:moveTo>
                  <a:pt x="0" y="10160"/>
                </a:moveTo>
                <a:lnTo>
                  <a:pt x="0" y="0"/>
                </a:lnTo>
                <a:lnTo>
                  <a:pt x="43181" y="0"/>
                </a:lnTo>
                <a:lnTo>
                  <a:pt x="43181" y="30480"/>
                </a:lnTo>
                <a:lnTo>
                  <a:pt x="33020" y="3048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3275863" y="3238232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3631883" y="32445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3542982" y="3238232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3619183" y="32318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3631883" y="32572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3619183" y="3269983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3631883" y="3282683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3886302" y="32318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3899002" y="32445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3899002" y="32572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3810101" y="3238232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3886302" y="3269983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3899002" y="3282683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4153434" y="32318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4166134" y="32445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4166134" y="32572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4153434" y="3269983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4166134" y="3282683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1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4451033" y="3262363"/>
            <a:ext cx="20320" cy="20320"/>
          </a:xfrm>
          <a:custGeom>
            <a:avLst/>
            <a:gdLst/>
            <a:ahLst/>
            <a:cxnLst/>
            <a:rect l="l" t="t" r="r" b="b"/>
            <a:pathLst>
              <a:path w="20320" h="20320">
                <a:moveTo>
                  <a:pt x="0" y="0"/>
                </a:moveTo>
                <a:lnTo>
                  <a:pt x="20321" y="2032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4423969" y="3235868"/>
            <a:ext cx="30480" cy="30480"/>
          </a:xfrm>
          <a:custGeom>
            <a:avLst/>
            <a:gdLst/>
            <a:ahLst/>
            <a:cxnLst/>
            <a:rect l="l" t="t" r="r" b="b"/>
            <a:pathLst>
              <a:path w="30479" h="30479">
                <a:moveTo>
                  <a:pt x="30367" y="15183"/>
                </a:moveTo>
                <a:lnTo>
                  <a:pt x="30367" y="6797"/>
                </a:lnTo>
                <a:lnTo>
                  <a:pt x="23568" y="0"/>
                </a:lnTo>
                <a:lnTo>
                  <a:pt x="15183" y="0"/>
                </a:lnTo>
                <a:lnTo>
                  <a:pt x="6797" y="0"/>
                </a:lnTo>
                <a:lnTo>
                  <a:pt x="0" y="6797"/>
                </a:lnTo>
                <a:lnTo>
                  <a:pt x="0" y="15183"/>
                </a:lnTo>
                <a:lnTo>
                  <a:pt x="0" y="23568"/>
                </a:lnTo>
                <a:lnTo>
                  <a:pt x="6797" y="30366"/>
                </a:lnTo>
                <a:lnTo>
                  <a:pt x="15183" y="30366"/>
                </a:lnTo>
                <a:lnTo>
                  <a:pt x="23568" y="30366"/>
                </a:lnTo>
                <a:lnTo>
                  <a:pt x="30367" y="23568"/>
                </a:lnTo>
                <a:lnTo>
                  <a:pt x="30367" y="15183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4344352" y="323188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50800"/>
                </a:moveTo>
                <a:lnTo>
                  <a:pt x="35160" y="48796"/>
                </a:lnTo>
                <a:lnTo>
                  <a:pt x="43248" y="43339"/>
                </a:lnTo>
                <a:lnTo>
                  <a:pt x="48762" y="35262"/>
                </a:lnTo>
                <a:lnTo>
                  <a:pt x="50800" y="25400"/>
                </a:lnTo>
                <a:lnTo>
                  <a:pt x="48796" y="15537"/>
                </a:lnTo>
                <a:lnTo>
                  <a:pt x="43339" y="7461"/>
                </a:lnTo>
                <a:lnTo>
                  <a:pt x="35262" y="2004"/>
                </a:lnTo>
                <a:lnTo>
                  <a:pt x="25400" y="0"/>
                </a:lnTo>
                <a:lnTo>
                  <a:pt x="15537" y="2004"/>
                </a:lnTo>
                <a:lnTo>
                  <a:pt x="7461" y="7461"/>
                </a:lnTo>
                <a:lnTo>
                  <a:pt x="2004" y="15537"/>
                </a:lnTo>
                <a:lnTo>
                  <a:pt x="0" y="2540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4329112" y="3249663"/>
            <a:ext cx="30480" cy="12700"/>
          </a:xfrm>
          <a:custGeom>
            <a:avLst/>
            <a:gdLst/>
            <a:ahLst/>
            <a:cxnLst/>
            <a:rect l="l" t="t" r="r" b="b"/>
            <a:pathLst>
              <a:path w="30479" h="12700">
                <a:moveTo>
                  <a:pt x="30480" y="0"/>
                </a:moveTo>
                <a:lnTo>
                  <a:pt x="15240" y="12699"/>
                </a:lnTo>
                <a:lnTo>
                  <a:pt x="0" y="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4496754" y="323188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399" y="50800"/>
                </a:moveTo>
                <a:lnTo>
                  <a:pt x="15537" y="48796"/>
                </a:lnTo>
                <a:lnTo>
                  <a:pt x="7461" y="43339"/>
                </a:lnTo>
                <a:lnTo>
                  <a:pt x="2004" y="35262"/>
                </a:lnTo>
                <a:lnTo>
                  <a:pt x="0" y="25400"/>
                </a:lnTo>
                <a:lnTo>
                  <a:pt x="2004" y="15537"/>
                </a:lnTo>
                <a:lnTo>
                  <a:pt x="7461" y="7461"/>
                </a:lnTo>
                <a:lnTo>
                  <a:pt x="15537" y="2004"/>
                </a:lnTo>
                <a:lnTo>
                  <a:pt x="25399" y="0"/>
                </a:lnTo>
                <a:lnTo>
                  <a:pt x="35262" y="2004"/>
                </a:lnTo>
                <a:lnTo>
                  <a:pt x="43338" y="7461"/>
                </a:lnTo>
                <a:lnTo>
                  <a:pt x="48795" y="15537"/>
                </a:lnTo>
                <a:lnTo>
                  <a:pt x="50799" y="2540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4532315" y="3249663"/>
            <a:ext cx="30480" cy="12700"/>
          </a:xfrm>
          <a:custGeom>
            <a:avLst/>
            <a:gdLst/>
            <a:ahLst/>
            <a:cxnLst/>
            <a:rect l="l" t="t" r="r" b="b"/>
            <a:pathLst>
              <a:path w="30479" h="12700">
                <a:moveTo>
                  <a:pt x="30479" y="0"/>
                </a:moveTo>
                <a:lnTo>
                  <a:pt x="15239" y="12699"/>
                </a:lnTo>
                <a:lnTo>
                  <a:pt x="0" y="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5300" y="313865"/>
            <a:ext cx="4419498" cy="4718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00007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2217" y="1192820"/>
            <a:ext cx="4285665" cy="1336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81831" y="3331252"/>
            <a:ext cx="454660" cy="1193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00007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60870" y="3331252"/>
            <a:ext cx="814705" cy="1193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FFC20D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270989" y="3331252"/>
            <a:ext cx="270510" cy="1193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00007A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‹#›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2.xml"/><Relationship Id="rId5" Type="http://schemas.openxmlformats.org/officeDocument/2006/relationships/hyperlink" Target="mailto:labeckett@ucdavis.edu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slide" Target="slide22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slide" Target="slide1.xml"/><Relationship Id="rId4" Type="http://schemas.openxmlformats.org/officeDocument/2006/relationships/image" Target="../media/image1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12.png"/><Relationship Id="rId4" Type="http://schemas.openxmlformats.org/officeDocument/2006/relationships/image" Target="../media/image2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5.png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slide" Target="slide1.xml"/><Relationship Id="rId4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slide" Target="slide2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743" y="895794"/>
            <a:ext cx="4432935" cy="82550"/>
          </a:xfrm>
          <a:custGeom>
            <a:avLst/>
            <a:gdLst/>
            <a:ahLst/>
            <a:cxnLst/>
            <a:rect l="l" t="t" r="r" b="b"/>
            <a:pathLst>
              <a:path w="4432935" h="82550">
                <a:moveTo>
                  <a:pt x="4381767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82384"/>
                </a:lnTo>
                <a:lnTo>
                  <a:pt x="4432567" y="82384"/>
                </a:lnTo>
                <a:lnTo>
                  <a:pt x="4432567" y="50800"/>
                </a:lnTo>
                <a:lnTo>
                  <a:pt x="4428558" y="31075"/>
                </a:lnTo>
                <a:lnTo>
                  <a:pt x="4417644" y="14922"/>
                </a:lnTo>
                <a:lnTo>
                  <a:pt x="4401492" y="4008"/>
                </a:lnTo>
                <a:lnTo>
                  <a:pt x="4381767" y="0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8544" y="1228153"/>
            <a:ext cx="101600" cy="10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89344" y="1215453"/>
            <a:ext cx="4381715" cy="114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20310" y="946353"/>
            <a:ext cx="50749" cy="2818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7743" y="940212"/>
            <a:ext cx="4432935" cy="339090"/>
          </a:xfrm>
          <a:custGeom>
            <a:avLst/>
            <a:gdLst/>
            <a:ahLst/>
            <a:cxnLst/>
            <a:rect l="l" t="t" r="r" b="b"/>
            <a:pathLst>
              <a:path w="4432935" h="339090">
                <a:moveTo>
                  <a:pt x="4432567" y="0"/>
                </a:moveTo>
                <a:lnTo>
                  <a:pt x="0" y="0"/>
                </a:lnTo>
                <a:lnTo>
                  <a:pt x="0" y="287940"/>
                </a:lnTo>
                <a:lnTo>
                  <a:pt x="4008" y="307665"/>
                </a:lnTo>
                <a:lnTo>
                  <a:pt x="14922" y="323818"/>
                </a:lnTo>
                <a:lnTo>
                  <a:pt x="31075" y="334732"/>
                </a:lnTo>
                <a:lnTo>
                  <a:pt x="50800" y="338741"/>
                </a:lnTo>
                <a:lnTo>
                  <a:pt x="4381767" y="338741"/>
                </a:lnTo>
                <a:lnTo>
                  <a:pt x="4401492" y="334732"/>
                </a:lnTo>
                <a:lnTo>
                  <a:pt x="4417644" y="323818"/>
                </a:lnTo>
                <a:lnTo>
                  <a:pt x="4428558" y="307665"/>
                </a:lnTo>
                <a:lnTo>
                  <a:pt x="4432567" y="287940"/>
                </a:lnTo>
                <a:lnTo>
                  <a:pt x="4432567" y="0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520310" y="984449"/>
            <a:ext cx="0" cy="262890"/>
          </a:xfrm>
          <a:custGeom>
            <a:avLst/>
            <a:gdLst/>
            <a:ahLst/>
            <a:cxnLst/>
            <a:rect l="l" t="t" r="r" b="b"/>
            <a:pathLst>
              <a:path h="262890">
                <a:moveTo>
                  <a:pt x="0" y="262753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520310" y="971749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520310" y="959049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20310" y="946349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54621" y="950859"/>
            <a:ext cx="349885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10" dirty="0">
                <a:solidFill>
                  <a:srgbClr val="00007A"/>
                </a:solidFill>
                <a:latin typeface="Arial"/>
                <a:cs typeface="Arial"/>
              </a:rPr>
              <a:t>Initial </a:t>
            </a:r>
            <a:r>
              <a:rPr sz="1400" spc="15" dirty="0">
                <a:solidFill>
                  <a:srgbClr val="00007A"/>
                </a:solidFill>
                <a:latin typeface="Arial"/>
                <a:cs typeface="Arial"/>
              </a:rPr>
              <a:t>Looks </a:t>
            </a:r>
            <a:r>
              <a:rPr sz="1400" spc="10" dirty="0">
                <a:solidFill>
                  <a:srgbClr val="00007A"/>
                </a:solidFill>
                <a:latin typeface="Arial"/>
                <a:cs typeface="Arial"/>
              </a:rPr>
              <a:t>at </a:t>
            </a:r>
            <a:r>
              <a:rPr sz="1400" spc="20" dirty="0">
                <a:solidFill>
                  <a:srgbClr val="00007A"/>
                </a:solidFill>
                <a:latin typeface="Arial"/>
                <a:cs typeface="Arial"/>
              </a:rPr>
              <a:t>ADNI3 </a:t>
            </a:r>
            <a:r>
              <a:rPr sz="1400" spc="15" dirty="0">
                <a:solidFill>
                  <a:srgbClr val="00007A"/>
                </a:solidFill>
                <a:latin typeface="Arial"/>
                <a:cs typeface="Arial"/>
              </a:rPr>
              <a:t>and Analysis</a:t>
            </a:r>
            <a:r>
              <a:rPr sz="1400" spc="-65" dirty="0">
                <a:solidFill>
                  <a:srgbClr val="00007A"/>
                </a:solidFill>
                <a:latin typeface="Arial"/>
                <a:cs typeface="Arial"/>
              </a:rPr>
              <a:t> </a:t>
            </a:r>
            <a:r>
              <a:rPr sz="1400" spc="15" dirty="0">
                <a:solidFill>
                  <a:srgbClr val="00007A"/>
                </a:solidFill>
                <a:latin typeface="Arial"/>
                <a:cs typeface="Arial"/>
              </a:rPr>
              <a:t>Update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4494" y="1494725"/>
            <a:ext cx="3699510" cy="108521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065" marR="5080" algn="ctr">
              <a:lnSpc>
                <a:spcPct val="102600"/>
              </a:lnSpc>
              <a:spcBef>
                <a:spcPts val="55"/>
              </a:spcBef>
            </a:pPr>
            <a:r>
              <a:rPr sz="1100" spc="-5" dirty="0">
                <a:latin typeface="Arial"/>
                <a:cs typeface="Arial"/>
              </a:rPr>
              <a:t>Laurel </a:t>
            </a:r>
            <a:r>
              <a:rPr sz="1100" spc="-15" dirty="0">
                <a:latin typeface="Arial"/>
                <a:cs typeface="Arial"/>
              </a:rPr>
              <a:t>Beckett, </a:t>
            </a:r>
            <a:r>
              <a:rPr sz="1100" spc="-5" dirty="0">
                <a:latin typeface="Arial"/>
                <a:cs typeface="Arial"/>
              </a:rPr>
              <a:t>Danielle </a:t>
            </a:r>
            <a:r>
              <a:rPr sz="1100" spc="-25" dirty="0">
                <a:latin typeface="Arial"/>
                <a:cs typeface="Arial"/>
              </a:rPr>
              <a:t>Harvey, </a:t>
            </a:r>
            <a:r>
              <a:rPr sz="1100" spc="-10" dirty="0">
                <a:latin typeface="Arial"/>
                <a:cs typeface="Arial"/>
              </a:rPr>
              <a:t>and Naomi </a:t>
            </a:r>
            <a:r>
              <a:rPr sz="1100" spc="-15" dirty="0">
                <a:latin typeface="Arial"/>
                <a:cs typeface="Arial"/>
              </a:rPr>
              <a:t>Saito, </a:t>
            </a:r>
            <a:r>
              <a:rPr sz="1100" spc="-10" dirty="0">
                <a:latin typeface="Arial"/>
                <a:cs typeface="Arial"/>
              </a:rPr>
              <a:t>UC Davis  </a:t>
            </a:r>
            <a:r>
              <a:rPr sz="1100" spc="-5" dirty="0">
                <a:latin typeface="Arial"/>
                <a:cs typeface="Arial"/>
              </a:rPr>
              <a:t>Michael </a:t>
            </a:r>
            <a:r>
              <a:rPr sz="1100" spc="-10" dirty="0">
                <a:latin typeface="Arial"/>
                <a:cs typeface="Arial"/>
              </a:rPr>
              <a:t>Donohue, USC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Times New Roman"/>
              <a:cs typeface="Times New Roman"/>
            </a:endParaRPr>
          </a:p>
          <a:p>
            <a:pPr marL="23495" algn="ctr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University of California, </a:t>
            </a:r>
            <a:r>
              <a:rPr sz="800" spc="-10" dirty="0">
                <a:latin typeface="Arial"/>
                <a:cs typeface="Arial"/>
              </a:rPr>
              <a:t>Davis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i="1" spc="-10" dirty="0">
                <a:latin typeface="Arial"/>
                <a:cs typeface="Arial"/>
                <a:hlinkClick r:id="rId5"/>
              </a:rPr>
              <a:t>labeckett@ucdavis.edu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830"/>
              </a:spcBef>
            </a:pPr>
            <a:r>
              <a:rPr sz="1100" spc="-10" dirty="0">
                <a:latin typeface="Arial"/>
                <a:cs typeface="Arial"/>
              </a:rPr>
              <a:t>20 </a:t>
            </a:r>
            <a:r>
              <a:rPr sz="1100" spc="-15" dirty="0">
                <a:latin typeface="Arial"/>
                <a:cs typeface="Arial"/>
              </a:rPr>
              <a:t>July</a:t>
            </a:r>
            <a:r>
              <a:rPr sz="1100" spc="-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2018</a:t>
            </a:r>
            <a:endParaRPr sz="11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0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5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0000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535976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071952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1654835" y="3331252"/>
            <a:ext cx="1298575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6" action="ppaction://hlinksldjump"/>
              </a:rPr>
              <a:t>Biostatistics Core </a:t>
            </a:r>
            <a:r>
              <a:rPr sz="600" spc="-10" dirty="0">
                <a:solidFill>
                  <a:srgbClr val="00008E"/>
                </a:solidFill>
                <a:latin typeface="Arial"/>
                <a:cs typeface="Arial"/>
                <a:hlinkClick r:id="rId6" action="ppaction://hlinksldjump"/>
              </a:rPr>
              <a:t>for </a:t>
            </a: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6" action="ppaction://hlinksldjump"/>
              </a:rPr>
              <a:t>WW-ADNI, 2018</a:t>
            </a:r>
            <a:endParaRPr sz="600">
              <a:latin typeface="Arial"/>
              <a:cs typeface="Arial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1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68300"/>
            <a:ext cx="4608195" cy="321945"/>
          </a:xfrm>
          <a:custGeom>
            <a:avLst/>
            <a:gdLst/>
            <a:ahLst/>
            <a:cxnLst/>
            <a:rect l="l" t="t" r="r" b="b"/>
            <a:pathLst>
              <a:path w="4608195" h="321945">
                <a:moveTo>
                  <a:pt x="0" y="321500"/>
                </a:moveTo>
                <a:lnTo>
                  <a:pt x="4608004" y="321500"/>
                </a:lnTo>
                <a:lnTo>
                  <a:pt x="4608004" y="0"/>
                </a:lnTo>
                <a:lnTo>
                  <a:pt x="0" y="0"/>
                </a:lnTo>
                <a:lnTo>
                  <a:pt x="0" y="321500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5948" y="313865"/>
            <a:ext cx="306895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Percent </a:t>
            </a:r>
            <a:r>
              <a:rPr spc="10" dirty="0"/>
              <a:t>of </a:t>
            </a:r>
            <a:r>
              <a:rPr spc="15" dirty="0"/>
              <a:t>maximum score </a:t>
            </a:r>
            <a:r>
              <a:rPr dirty="0"/>
              <a:t>by</a:t>
            </a:r>
            <a:r>
              <a:rPr spc="-35" dirty="0"/>
              <a:t> </a:t>
            </a:r>
            <a:r>
              <a:rPr spc="15" dirty="0"/>
              <a:t>domain</a:t>
            </a:r>
          </a:p>
        </p:txBody>
      </p:sp>
      <p:sp>
        <p:nvSpPr>
          <p:cNvPr id="4" name="object 4"/>
          <p:cNvSpPr/>
          <p:nvPr/>
        </p:nvSpPr>
        <p:spPr>
          <a:xfrm>
            <a:off x="169951" y="680305"/>
            <a:ext cx="3509710" cy="2103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5844" y="2905187"/>
            <a:ext cx="4077970" cy="36385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55"/>
              </a:spcBef>
            </a:pPr>
            <a:r>
              <a:rPr sz="1100" spc="-10" dirty="0">
                <a:latin typeface="Arial"/>
                <a:cs typeface="Arial"/>
              </a:rPr>
              <a:t>The </a:t>
            </a:r>
            <a:r>
              <a:rPr sz="1100" spc="-15" dirty="0">
                <a:latin typeface="Arial"/>
                <a:cs typeface="Arial"/>
              </a:rPr>
              <a:t>overall </a:t>
            </a:r>
            <a:r>
              <a:rPr sz="1100" spc="-5" dirty="0">
                <a:latin typeface="Arial"/>
                <a:cs typeface="Arial"/>
              </a:rPr>
              <a:t>picture looks pretty similar across domains! Looking at  </a:t>
            </a:r>
            <a:r>
              <a:rPr sz="1100" spc="-10" dirty="0">
                <a:latin typeface="Arial"/>
                <a:cs typeface="Arial"/>
              </a:rPr>
              <a:t>rankings </a:t>
            </a:r>
            <a:r>
              <a:rPr sz="1100" spc="-5" dirty="0">
                <a:latin typeface="Arial"/>
                <a:cs typeface="Arial"/>
              </a:rPr>
              <a:t>within individual </a:t>
            </a:r>
            <a:r>
              <a:rPr sz="1100" spc="-20" dirty="0">
                <a:latin typeface="Arial"/>
                <a:cs typeface="Arial"/>
              </a:rPr>
              <a:t>may </a:t>
            </a:r>
            <a:r>
              <a:rPr sz="1100" spc="-5" dirty="0">
                <a:latin typeface="Arial"/>
                <a:cs typeface="Arial"/>
              </a:rPr>
              <a:t>tell us</a:t>
            </a:r>
            <a:r>
              <a:rPr sz="1100" spc="1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more.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5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0000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35976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71952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654835" y="3331252"/>
            <a:ext cx="1298575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Biostatistics Core </a:t>
            </a:r>
            <a:r>
              <a:rPr sz="600" spc="-10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for </a:t>
            </a: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WW-ADNI, 2018</a:t>
            </a:r>
            <a:endParaRPr sz="600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10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68300"/>
            <a:ext cx="4608195" cy="321945"/>
          </a:xfrm>
          <a:custGeom>
            <a:avLst/>
            <a:gdLst/>
            <a:ahLst/>
            <a:cxnLst/>
            <a:rect l="l" t="t" r="r" b="b"/>
            <a:pathLst>
              <a:path w="4608195" h="321945">
                <a:moveTo>
                  <a:pt x="0" y="321500"/>
                </a:moveTo>
                <a:lnTo>
                  <a:pt x="4608004" y="321500"/>
                </a:lnTo>
                <a:lnTo>
                  <a:pt x="4608004" y="0"/>
                </a:lnTo>
                <a:lnTo>
                  <a:pt x="0" y="0"/>
                </a:lnTo>
                <a:lnTo>
                  <a:pt x="0" y="321500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300" y="313865"/>
            <a:ext cx="441769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Basic </a:t>
            </a:r>
            <a:r>
              <a:rPr spc="10" dirty="0"/>
              <a:t>Mallows </a:t>
            </a:r>
            <a:r>
              <a:rPr spc="15" dirty="0"/>
              <a:t>model </a:t>
            </a:r>
            <a:r>
              <a:rPr spc="10" dirty="0"/>
              <a:t>results </a:t>
            </a:r>
            <a:r>
              <a:rPr spc="-5" dirty="0"/>
              <a:t>for </a:t>
            </a:r>
            <a:r>
              <a:rPr spc="15" dirty="0"/>
              <a:t>FCI (very</a:t>
            </a:r>
            <a:r>
              <a:rPr spc="-55" dirty="0"/>
              <a:t> </a:t>
            </a:r>
            <a:r>
              <a:rPr spc="15" dirty="0"/>
              <a:t>preliminary!)</a:t>
            </a:r>
          </a:p>
        </p:txBody>
      </p:sp>
      <p:sp>
        <p:nvSpPr>
          <p:cNvPr id="4" name="object 4"/>
          <p:cNvSpPr/>
          <p:nvPr/>
        </p:nvSpPr>
        <p:spPr>
          <a:xfrm>
            <a:off x="269557" y="1233182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61581" y="1425257"/>
            <a:ext cx="61874" cy="618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61581" y="1577086"/>
            <a:ext cx="61874" cy="6187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1581" y="1728914"/>
            <a:ext cx="61874" cy="618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61581" y="1880743"/>
            <a:ext cx="61874" cy="618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61581" y="2032584"/>
            <a:ext cx="61874" cy="618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69557" y="2227681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02932" y="1136219"/>
            <a:ext cx="3846195" cy="1383665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1100" spc="-10" dirty="0">
                <a:latin typeface="Arial"/>
                <a:cs typeface="Arial"/>
              </a:rPr>
              <a:t>The </a:t>
            </a:r>
            <a:r>
              <a:rPr sz="1100" spc="-5" dirty="0">
                <a:latin typeface="Arial"/>
                <a:cs typeface="Arial"/>
              </a:rPr>
              <a:t>most </a:t>
            </a:r>
            <a:r>
              <a:rPr sz="1100" spc="-10" dirty="0">
                <a:latin typeface="Arial"/>
                <a:cs typeface="Arial"/>
              </a:rPr>
              <a:t>common sequence, </a:t>
            </a:r>
            <a:r>
              <a:rPr sz="1100" spc="-5" dirty="0">
                <a:latin typeface="Arial"/>
                <a:cs typeface="Arial"/>
              </a:rPr>
              <a:t>best </a:t>
            </a:r>
            <a:r>
              <a:rPr sz="1100" spc="-10" dirty="0">
                <a:latin typeface="Arial"/>
                <a:cs typeface="Arial"/>
              </a:rPr>
              <a:t>performance </a:t>
            </a:r>
            <a:r>
              <a:rPr sz="1100" spc="-5" dirty="0">
                <a:latin typeface="Arial"/>
                <a:cs typeface="Arial"/>
              </a:rPr>
              <a:t>to </a:t>
            </a:r>
            <a:r>
              <a:rPr sz="1100" spc="-10" dirty="0">
                <a:latin typeface="Arial"/>
                <a:cs typeface="Arial"/>
              </a:rPr>
              <a:t>worst,</a:t>
            </a:r>
            <a:r>
              <a:rPr sz="1100" spc="5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was:</a:t>
            </a:r>
            <a:endParaRPr sz="1100">
              <a:latin typeface="Arial"/>
              <a:cs typeface="Arial"/>
            </a:endParaRPr>
          </a:p>
          <a:p>
            <a:pPr marL="289560">
              <a:lnSpc>
                <a:spcPts val="1200"/>
              </a:lnSpc>
              <a:spcBef>
                <a:spcPts val="175"/>
              </a:spcBef>
            </a:pPr>
            <a:r>
              <a:rPr sz="1000" spc="-5" dirty="0">
                <a:latin typeface="Arial"/>
                <a:cs typeface="Arial"/>
              </a:rPr>
              <a:t>Mental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calculation</a:t>
            </a:r>
            <a:endParaRPr sz="1000">
              <a:latin typeface="Arial"/>
              <a:cs typeface="Arial"/>
            </a:endParaRPr>
          </a:p>
          <a:p>
            <a:pPr marL="289560" marR="1757045">
              <a:lnSpc>
                <a:spcPts val="1200"/>
              </a:lnSpc>
              <a:spcBef>
                <a:spcPts val="40"/>
              </a:spcBef>
            </a:pPr>
            <a:r>
              <a:rPr sz="1000" spc="-5" dirty="0">
                <a:latin typeface="Arial"/>
                <a:cs typeface="Arial"/>
              </a:rPr>
              <a:t>Financial conceptual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knowledge  Single checkbook/ register task  Bank statement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task</a:t>
            </a:r>
            <a:endParaRPr sz="1000">
              <a:latin typeface="Arial"/>
              <a:cs typeface="Arial"/>
            </a:endParaRPr>
          </a:p>
          <a:p>
            <a:pPr marL="289560">
              <a:lnSpc>
                <a:spcPts val="1145"/>
              </a:lnSpc>
            </a:pPr>
            <a:r>
              <a:rPr sz="1000" spc="-5" dirty="0">
                <a:latin typeface="Arial"/>
                <a:cs typeface="Arial"/>
              </a:rPr>
              <a:t>Multiple checkbook/ register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task</a:t>
            </a:r>
            <a:endParaRPr sz="1000">
              <a:latin typeface="Arial"/>
              <a:cs typeface="Arial"/>
            </a:endParaRPr>
          </a:p>
          <a:p>
            <a:pPr marL="12700" marR="342900">
              <a:lnSpc>
                <a:spcPct val="102600"/>
              </a:lnSpc>
              <a:spcBef>
                <a:spcPts val="320"/>
              </a:spcBef>
            </a:pPr>
            <a:r>
              <a:rPr sz="1100" spc="-5" dirty="0">
                <a:latin typeface="Arial"/>
                <a:cs typeface="Arial"/>
              </a:rPr>
              <a:t>Every pairwise adjacent </a:t>
            </a:r>
            <a:r>
              <a:rPr sz="1100" spc="-15" dirty="0">
                <a:latin typeface="Arial"/>
                <a:cs typeface="Arial"/>
              </a:rPr>
              <a:t>switch </a:t>
            </a:r>
            <a:r>
              <a:rPr sz="1100" spc="-5" dirty="0">
                <a:latin typeface="Arial"/>
                <a:cs typeface="Arial"/>
              </a:rPr>
              <a:t>dropped the proportion of  participants with that </a:t>
            </a:r>
            <a:r>
              <a:rPr sz="1100" spc="-10" dirty="0">
                <a:latin typeface="Arial"/>
                <a:cs typeface="Arial"/>
              </a:rPr>
              <a:t>ranking </a:t>
            </a:r>
            <a:r>
              <a:rPr sz="1100" spc="-5" dirty="0">
                <a:latin typeface="Arial"/>
                <a:cs typeface="Arial"/>
              </a:rPr>
              <a:t>about</a:t>
            </a:r>
            <a:r>
              <a:rPr sz="110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25%.</a:t>
            </a:r>
            <a:endParaRPr sz="11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0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5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0000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535976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071952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1654835" y="3331252"/>
            <a:ext cx="1298575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5" action="ppaction://hlinksldjump"/>
              </a:rPr>
              <a:t>Biostatistics Core </a:t>
            </a:r>
            <a:r>
              <a:rPr sz="600" spc="-10" dirty="0">
                <a:solidFill>
                  <a:srgbClr val="00008E"/>
                </a:solidFill>
                <a:latin typeface="Arial"/>
                <a:cs typeface="Arial"/>
                <a:hlinkClick r:id="rId5" action="ppaction://hlinksldjump"/>
              </a:rPr>
              <a:t>for </a:t>
            </a: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5" action="ppaction://hlinksldjump"/>
              </a:rPr>
              <a:t>WW-ADNI, 2018</a:t>
            </a:r>
            <a:endParaRPr sz="600">
              <a:latin typeface="Arial"/>
              <a:cs typeface="Arial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11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68300"/>
            <a:ext cx="4608195" cy="321945"/>
          </a:xfrm>
          <a:custGeom>
            <a:avLst/>
            <a:gdLst/>
            <a:ahLst/>
            <a:cxnLst/>
            <a:rect l="l" t="t" r="r" b="b"/>
            <a:pathLst>
              <a:path w="4608195" h="321945">
                <a:moveTo>
                  <a:pt x="0" y="321500"/>
                </a:moveTo>
                <a:lnTo>
                  <a:pt x="4608004" y="321500"/>
                </a:lnTo>
                <a:lnTo>
                  <a:pt x="4608004" y="0"/>
                </a:lnTo>
                <a:lnTo>
                  <a:pt x="0" y="0"/>
                </a:lnTo>
                <a:lnTo>
                  <a:pt x="0" y="321500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300" y="313865"/>
            <a:ext cx="384937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Amyloid </a:t>
            </a:r>
            <a:r>
              <a:rPr spc="15" dirty="0"/>
              <a:t>measures: AlzBio3, </a:t>
            </a:r>
            <a:r>
              <a:rPr spc="10" dirty="0"/>
              <a:t>Roche,</a:t>
            </a:r>
            <a:r>
              <a:rPr spc="110" dirty="0"/>
              <a:t> </a:t>
            </a:r>
            <a:r>
              <a:rPr spc="10" dirty="0"/>
              <a:t>Florbetapir</a:t>
            </a:r>
          </a:p>
        </p:txBody>
      </p:sp>
      <p:sp>
        <p:nvSpPr>
          <p:cNvPr id="4" name="object 4"/>
          <p:cNvSpPr/>
          <p:nvPr/>
        </p:nvSpPr>
        <p:spPr>
          <a:xfrm>
            <a:off x="269557" y="1616862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9557" y="1826895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9557" y="2036927"/>
            <a:ext cx="76809" cy="768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R="336550">
              <a:lnSpc>
                <a:spcPct val="102600"/>
              </a:lnSpc>
              <a:spcBef>
                <a:spcPts val="55"/>
              </a:spcBef>
            </a:pPr>
            <a:r>
              <a:rPr spc="-25" dirty="0"/>
              <a:t>We </a:t>
            </a:r>
            <a:r>
              <a:rPr spc="-5" dirty="0"/>
              <a:t>are interested in the relationship </a:t>
            </a:r>
            <a:r>
              <a:rPr spc="-10" dirty="0"/>
              <a:t>among </a:t>
            </a:r>
            <a:r>
              <a:rPr spc="-5" dirty="0"/>
              <a:t>current </a:t>
            </a:r>
            <a:r>
              <a:rPr spc="-10" dirty="0"/>
              <a:t>measures </a:t>
            </a:r>
            <a:r>
              <a:rPr spc="-5" dirty="0"/>
              <a:t>of  </a:t>
            </a:r>
            <a:r>
              <a:rPr spc="-10" dirty="0"/>
              <a:t>amyloid </a:t>
            </a:r>
            <a:r>
              <a:rPr spc="-5" dirty="0"/>
              <a:t>status:</a:t>
            </a:r>
          </a:p>
          <a:p>
            <a:pPr marL="252729" marR="370840">
              <a:lnSpc>
                <a:spcPct val="125299"/>
              </a:lnSpc>
            </a:pPr>
            <a:r>
              <a:rPr spc="-5" dirty="0"/>
              <a:t>AlzBio3: </a:t>
            </a:r>
            <a:r>
              <a:rPr spc="-10" dirty="0"/>
              <a:t>immunoassay </a:t>
            </a:r>
            <a:r>
              <a:rPr spc="-5" dirty="0"/>
              <a:t>of </a:t>
            </a:r>
            <a:r>
              <a:rPr spc="-10" dirty="0"/>
              <a:t>CSF </a:t>
            </a:r>
            <a:r>
              <a:rPr spc="10" dirty="0"/>
              <a:t>amyloid</a:t>
            </a:r>
            <a:r>
              <a:rPr i="1" spc="10" dirty="0">
                <a:latin typeface="Arial"/>
                <a:cs typeface="Arial"/>
              </a:rPr>
              <a:t>β</a:t>
            </a:r>
            <a:r>
              <a:rPr sz="1200" spc="15" baseline="-13888" dirty="0"/>
              <a:t>1</a:t>
            </a:r>
            <a:r>
              <a:rPr sz="1200" i="1" spc="15" baseline="-13888" dirty="0">
                <a:latin typeface="Arial"/>
                <a:cs typeface="Arial"/>
              </a:rPr>
              <a:t>−</a:t>
            </a:r>
            <a:r>
              <a:rPr sz="1200" spc="15" baseline="-13888" dirty="0"/>
              <a:t>42</a:t>
            </a:r>
            <a:r>
              <a:rPr sz="1100" spc="10" dirty="0"/>
              <a:t>, </a:t>
            </a:r>
            <a:r>
              <a:rPr sz="1100" spc="-10" dirty="0"/>
              <a:t>U </a:t>
            </a:r>
            <a:r>
              <a:rPr sz="1100" spc="-20" dirty="0"/>
              <a:t>Penn  </a:t>
            </a:r>
            <a:r>
              <a:rPr sz="1100" spc="-5" dirty="0"/>
              <a:t>Elecsys: </a:t>
            </a:r>
            <a:r>
              <a:rPr sz="1100" spc="-10" dirty="0"/>
              <a:t>Immunoassay </a:t>
            </a:r>
            <a:r>
              <a:rPr sz="1100" spc="-5" dirty="0"/>
              <a:t>of </a:t>
            </a:r>
            <a:r>
              <a:rPr sz="1100" spc="-10" dirty="0"/>
              <a:t>CSF </a:t>
            </a:r>
            <a:r>
              <a:rPr sz="1100" spc="10" dirty="0"/>
              <a:t>amyloid</a:t>
            </a:r>
            <a:r>
              <a:rPr sz="1100" i="1" spc="10" dirty="0">
                <a:latin typeface="Arial"/>
                <a:cs typeface="Arial"/>
              </a:rPr>
              <a:t>β</a:t>
            </a:r>
            <a:r>
              <a:rPr sz="1200" spc="15" baseline="-13888" dirty="0"/>
              <a:t>1</a:t>
            </a:r>
            <a:r>
              <a:rPr sz="1200" i="1" spc="15" baseline="-13888" dirty="0">
                <a:latin typeface="Arial"/>
                <a:cs typeface="Arial"/>
              </a:rPr>
              <a:t>−</a:t>
            </a:r>
            <a:r>
              <a:rPr sz="1200" spc="15" baseline="-13888" dirty="0"/>
              <a:t>42</a:t>
            </a:r>
            <a:r>
              <a:rPr sz="1100" spc="10" dirty="0"/>
              <a:t>, </a:t>
            </a:r>
            <a:r>
              <a:rPr sz="1100" spc="-10" dirty="0"/>
              <a:t>Roche  </a:t>
            </a:r>
            <a:r>
              <a:rPr sz="1100" spc="-5" dirty="0"/>
              <a:t>Florbetapir: [</a:t>
            </a:r>
            <a:r>
              <a:rPr sz="1200" spc="-7" baseline="27777" dirty="0"/>
              <a:t>18</a:t>
            </a:r>
            <a:r>
              <a:rPr sz="1100" spc="-5" dirty="0"/>
              <a:t>F]florbetapir </a:t>
            </a:r>
            <a:r>
              <a:rPr sz="1100" spc="-10" dirty="0"/>
              <a:t>PET uptake </a:t>
            </a:r>
            <a:r>
              <a:rPr sz="1100" spc="-5" dirty="0"/>
              <a:t>summary</a:t>
            </a:r>
            <a:r>
              <a:rPr sz="1100" spc="145" dirty="0"/>
              <a:t> </a:t>
            </a:r>
            <a:r>
              <a:rPr sz="1100" spc="-10" dirty="0"/>
              <a:t>measure.</a:t>
            </a:r>
            <a:endParaRPr sz="1100">
              <a:latin typeface="Arial"/>
              <a:cs typeface="Arial"/>
            </a:endParaRPr>
          </a:p>
          <a:p>
            <a:pPr marR="5080">
              <a:lnSpc>
                <a:spcPct val="102699"/>
              </a:lnSpc>
              <a:spcBef>
                <a:spcPts val="300"/>
              </a:spcBef>
            </a:pPr>
            <a:r>
              <a:rPr spc="-10" dirty="0"/>
              <a:t>Some </a:t>
            </a:r>
            <a:r>
              <a:rPr spc="-5" dirty="0"/>
              <a:t>longitudinal data are just </a:t>
            </a:r>
            <a:r>
              <a:rPr spc="-10" dirty="0"/>
              <a:t>becoming </a:t>
            </a:r>
            <a:r>
              <a:rPr spc="-15" dirty="0"/>
              <a:t>available, but we focus </a:t>
            </a:r>
            <a:r>
              <a:rPr spc="-5" dirty="0"/>
              <a:t>here  </a:t>
            </a:r>
            <a:r>
              <a:rPr spc="-10" dirty="0"/>
              <a:t>on </a:t>
            </a:r>
            <a:r>
              <a:rPr spc="-5" dirty="0"/>
              <a:t>cross-sectional.</a:t>
            </a:r>
          </a:p>
        </p:txBody>
      </p:sp>
      <p:sp>
        <p:nvSpPr>
          <p:cNvPr id="8" name="object 8"/>
          <p:cNvSpPr/>
          <p:nvPr/>
        </p:nvSpPr>
        <p:spPr>
          <a:xfrm>
            <a:off x="0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5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0000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35976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071952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654835" y="3331252"/>
            <a:ext cx="1298575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4" action="ppaction://hlinksldjump"/>
              </a:rPr>
              <a:t>Biostatistics Core </a:t>
            </a:r>
            <a:r>
              <a:rPr sz="600" spc="-10" dirty="0">
                <a:solidFill>
                  <a:srgbClr val="00008E"/>
                </a:solidFill>
                <a:latin typeface="Arial"/>
                <a:cs typeface="Arial"/>
                <a:hlinkClick r:id="rId4" action="ppaction://hlinksldjump"/>
              </a:rPr>
              <a:t>for </a:t>
            </a: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4" action="ppaction://hlinksldjump"/>
              </a:rPr>
              <a:t>WW-ADNI, 2018</a:t>
            </a:r>
            <a:endParaRPr sz="600">
              <a:latin typeface="Arial"/>
              <a:cs typeface="Arial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12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68300"/>
            <a:ext cx="4608195" cy="321945"/>
          </a:xfrm>
          <a:custGeom>
            <a:avLst/>
            <a:gdLst/>
            <a:ahLst/>
            <a:cxnLst/>
            <a:rect l="l" t="t" r="r" b="b"/>
            <a:pathLst>
              <a:path w="4608195" h="321945">
                <a:moveTo>
                  <a:pt x="0" y="321500"/>
                </a:moveTo>
                <a:lnTo>
                  <a:pt x="4608004" y="321500"/>
                </a:lnTo>
                <a:lnTo>
                  <a:pt x="4608004" y="0"/>
                </a:lnTo>
                <a:lnTo>
                  <a:pt x="0" y="0"/>
                </a:lnTo>
                <a:lnTo>
                  <a:pt x="0" y="321500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300" y="313865"/>
            <a:ext cx="116967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Data</a:t>
            </a:r>
            <a:r>
              <a:rPr spc="-30" dirty="0"/>
              <a:t> </a:t>
            </a:r>
            <a:r>
              <a:rPr spc="10" dirty="0"/>
              <a:t>analysis:</a:t>
            </a:r>
          </a:p>
        </p:txBody>
      </p:sp>
      <p:sp>
        <p:nvSpPr>
          <p:cNvPr id="4" name="object 4"/>
          <p:cNvSpPr/>
          <p:nvPr/>
        </p:nvSpPr>
        <p:spPr>
          <a:xfrm>
            <a:off x="269557" y="1417967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9557" y="1628000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9557" y="2010105"/>
            <a:ext cx="76809" cy="768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02932" y="1302281"/>
            <a:ext cx="3775075" cy="100012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100" spc="-10" dirty="0">
                <a:latin typeface="Arial"/>
                <a:cs typeface="Arial"/>
              </a:rPr>
              <a:t>Roche and </a:t>
            </a:r>
            <a:r>
              <a:rPr sz="1100" spc="-5" dirty="0">
                <a:latin typeface="Arial"/>
                <a:cs typeface="Arial"/>
              </a:rPr>
              <a:t>Florbetapir </a:t>
            </a:r>
            <a:r>
              <a:rPr sz="1100" spc="-10" dirty="0">
                <a:latin typeface="Arial"/>
                <a:cs typeface="Arial"/>
              </a:rPr>
              <a:t>values were </a:t>
            </a:r>
            <a:r>
              <a:rPr sz="1100" spc="-5" dirty="0">
                <a:latin typeface="Arial"/>
                <a:cs typeface="Arial"/>
              </a:rPr>
              <a:t>first</a:t>
            </a:r>
            <a:r>
              <a:rPr sz="1100" spc="2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log-transformed.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02600"/>
              </a:lnSpc>
              <a:spcBef>
                <a:spcPts val="300"/>
              </a:spcBef>
            </a:pPr>
            <a:r>
              <a:rPr sz="1100" spc="-25" dirty="0">
                <a:latin typeface="Arial"/>
                <a:cs typeface="Arial"/>
              </a:rPr>
              <a:t>We </a:t>
            </a:r>
            <a:r>
              <a:rPr sz="1100" spc="-10" dirty="0">
                <a:latin typeface="Arial"/>
                <a:cs typeface="Arial"/>
              </a:rPr>
              <a:t>switched </a:t>
            </a:r>
            <a:r>
              <a:rPr sz="1100" spc="-5" dirty="0">
                <a:latin typeface="Arial"/>
                <a:cs typeface="Arial"/>
              </a:rPr>
              <a:t>the direction of Florbetapir </a:t>
            </a:r>
            <a:r>
              <a:rPr sz="1100" spc="-10" dirty="0">
                <a:latin typeface="Arial"/>
                <a:cs typeface="Arial"/>
              </a:rPr>
              <a:t>measure </a:t>
            </a:r>
            <a:r>
              <a:rPr sz="1100" spc="-5" dirty="0">
                <a:latin typeface="Arial"/>
                <a:cs typeface="Arial"/>
              </a:rPr>
              <a:t>so that all </a:t>
            </a:r>
            <a:r>
              <a:rPr sz="1100" spc="-10" dirty="0">
                <a:latin typeface="Arial"/>
                <a:cs typeface="Arial"/>
              </a:rPr>
              <a:t>3  would </a:t>
            </a:r>
            <a:r>
              <a:rPr sz="1100" spc="-20" dirty="0">
                <a:latin typeface="Arial"/>
                <a:cs typeface="Arial"/>
              </a:rPr>
              <a:t>have </a:t>
            </a:r>
            <a:r>
              <a:rPr sz="1100" spc="-15" dirty="0">
                <a:latin typeface="Arial"/>
                <a:cs typeface="Arial"/>
              </a:rPr>
              <a:t>lower </a:t>
            </a:r>
            <a:r>
              <a:rPr sz="1100" spc="-10" dirty="0">
                <a:latin typeface="Arial"/>
                <a:cs typeface="Arial"/>
              </a:rPr>
              <a:t>values </a:t>
            </a:r>
            <a:r>
              <a:rPr sz="1100" spc="-5" dirty="0">
                <a:latin typeface="Arial"/>
                <a:cs typeface="Arial"/>
              </a:rPr>
              <a:t>corresponding to</a:t>
            </a:r>
            <a:r>
              <a:rPr sz="1100" spc="20" dirty="0">
                <a:latin typeface="Arial"/>
                <a:cs typeface="Arial"/>
              </a:rPr>
              <a:t> </a:t>
            </a:r>
            <a:r>
              <a:rPr sz="1100" spc="-15" dirty="0">
                <a:latin typeface="Arial"/>
                <a:cs typeface="Arial"/>
              </a:rPr>
              <a:t>worse.</a:t>
            </a:r>
            <a:endParaRPr sz="1100">
              <a:latin typeface="Arial"/>
              <a:cs typeface="Arial"/>
            </a:endParaRPr>
          </a:p>
          <a:p>
            <a:pPr marL="12700" marR="187325">
              <a:lnSpc>
                <a:spcPct val="102699"/>
              </a:lnSpc>
              <a:spcBef>
                <a:spcPts val="295"/>
              </a:spcBef>
            </a:pPr>
            <a:r>
              <a:rPr sz="1100" spc="-5" dirty="0">
                <a:latin typeface="Arial"/>
                <a:cs typeface="Arial"/>
              </a:rPr>
              <a:t>All </a:t>
            </a:r>
            <a:r>
              <a:rPr sz="1100" spc="-10" dirty="0">
                <a:latin typeface="Arial"/>
                <a:cs typeface="Arial"/>
              </a:rPr>
              <a:t>3 measures were </a:t>
            </a:r>
            <a:r>
              <a:rPr sz="1100" spc="-5" dirty="0">
                <a:latin typeface="Arial"/>
                <a:cs typeface="Arial"/>
              </a:rPr>
              <a:t>normalized after this to </a:t>
            </a:r>
            <a:r>
              <a:rPr sz="1100" spc="-20" dirty="0">
                <a:latin typeface="Arial"/>
                <a:cs typeface="Arial"/>
              </a:rPr>
              <a:t>have </a:t>
            </a:r>
            <a:r>
              <a:rPr sz="1100" spc="-10" dirty="0">
                <a:latin typeface="Arial"/>
                <a:cs typeface="Arial"/>
              </a:rPr>
              <a:t>mean </a:t>
            </a:r>
            <a:r>
              <a:rPr sz="1100" spc="-5" dirty="0">
                <a:latin typeface="Arial"/>
                <a:cs typeface="Arial"/>
              </a:rPr>
              <a:t>0,  standard </a:t>
            </a:r>
            <a:r>
              <a:rPr sz="1100" spc="-10" dirty="0">
                <a:latin typeface="Arial"/>
                <a:cs typeface="Arial"/>
              </a:rPr>
              <a:t>deviation </a:t>
            </a:r>
            <a:r>
              <a:rPr sz="1100" spc="-5" dirty="0">
                <a:latin typeface="Arial"/>
                <a:cs typeface="Arial"/>
              </a:rPr>
              <a:t>1.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5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0000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35976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071952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654835" y="3331252"/>
            <a:ext cx="1298575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4" action="ppaction://hlinksldjump"/>
              </a:rPr>
              <a:t>Biostatistics Core </a:t>
            </a:r>
            <a:r>
              <a:rPr sz="600" spc="-10" dirty="0">
                <a:solidFill>
                  <a:srgbClr val="00008E"/>
                </a:solidFill>
                <a:latin typeface="Arial"/>
                <a:cs typeface="Arial"/>
                <a:hlinkClick r:id="rId4" action="ppaction://hlinksldjump"/>
              </a:rPr>
              <a:t>for </a:t>
            </a: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4" action="ppaction://hlinksldjump"/>
              </a:rPr>
              <a:t>WW-ADNI, 2018</a:t>
            </a:r>
            <a:endParaRPr sz="600">
              <a:latin typeface="Arial"/>
              <a:cs typeface="Arial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13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68300"/>
            <a:ext cx="4608195" cy="321945"/>
          </a:xfrm>
          <a:custGeom>
            <a:avLst/>
            <a:gdLst/>
            <a:ahLst/>
            <a:cxnLst/>
            <a:rect l="l" t="t" r="r" b="b"/>
            <a:pathLst>
              <a:path w="4608195" h="321945">
                <a:moveTo>
                  <a:pt x="0" y="321500"/>
                </a:moveTo>
                <a:lnTo>
                  <a:pt x="4608004" y="321500"/>
                </a:lnTo>
                <a:lnTo>
                  <a:pt x="4608004" y="0"/>
                </a:lnTo>
                <a:lnTo>
                  <a:pt x="0" y="0"/>
                </a:lnTo>
                <a:lnTo>
                  <a:pt x="0" y="321500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300" y="313865"/>
            <a:ext cx="427101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Clinical </a:t>
            </a:r>
            <a:r>
              <a:rPr spc="15" dirty="0"/>
              <a:t>diagnosis </a:t>
            </a:r>
            <a:r>
              <a:rPr spc="10" dirty="0"/>
              <a:t>group differences</a:t>
            </a:r>
            <a:r>
              <a:rPr spc="35" dirty="0"/>
              <a:t> </a:t>
            </a:r>
            <a:r>
              <a:rPr spc="10" dirty="0"/>
              <a:t>(cross-sectional)</a:t>
            </a:r>
          </a:p>
        </p:txBody>
      </p:sp>
      <p:sp>
        <p:nvSpPr>
          <p:cNvPr id="4" name="object 4"/>
          <p:cNvSpPr/>
          <p:nvPr/>
        </p:nvSpPr>
        <p:spPr>
          <a:xfrm>
            <a:off x="183685" y="758565"/>
            <a:ext cx="3470224" cy="18890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5844" y="2797846"/>
            <a:ext cx="4257675" cy="36385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55"/>
              </a:spcBef>
            </a:pPr>
            <a:r>
              <a:rPr sz="1100" spc="-5" dirty="0">
                <a:latin typeface="Arial"/>
                <a:cs typeface="Arial"/>
              </a:rPr>
              <a:t>All </a:t>
            </a:r>
            <a:r>
              <a:rPr sz="1100" spc="-10" dirty="0">
                <a:latin typeface="Arial"/>
                <a:cs typeface="Arial"/>
              </a:rPr>
              <a:t>3 measures </a:t>
            </a:r>
            <a:r>
              <a:rPr sz="1100" spc="-20" dirty="0">
                <a:latin typeface="Arial"/>
                <a:cs typeface="Arial"/>
              </a:rPr>
              <a:t>have </a:t>
            </a:r>
            <a:r>
              <a:rPr sz="1100" spc="-10" dirty="0">
                <a:latin typeface="Arial"/>
                <a:cs typeface="Arial"/>
              </a:rPr>
              <a:t>a </a:t>
            </a:r>
            <a:r>
              <a:rPr sz="1100" spc="-25" dirty="0">
                <a:latin typeface="Arial"/>
                <a:cs typeface="Arial"/>
              </a:rPr>
              <a:t>few </a:t>
            </a:r>
            <a:r>
              <a:rPr sz="1100" spc="-10" dirty="0">
                <a:latin typeface="Arial"/>
                <a:cs typeface="Arial"/>
              </a:rPr>
              <a:t>AD </a:t>
            </a:r>
            <a:r>
              <a:rPr sz="1100" spc="-5" dirty="0">
                <a:latin typeface="Arial"/>
                <a:cs typeface="Arial"/>
              </a:rPr>
              <a:t>with normal </a:t>
            </a:r>
            <a:r>
              <a:rPr sz="1100" spc="-10" dirty="0">
                <a:latin typeface="Arial"/>
                <a:cs typeface="Arial"/>
              </a:rPr>
              <a:t>amyloid. </a:t>
            </a:r>
            <a:r>
              <a:rPr sz="1100" spc="-5" dirty="0">
                <a:latin typeface="Arial"/>
                <a:cs typeface="Arial"/>
              </a:rPr>
              <a:t>Florbetapir has </a:t>
            </a:r>
            <a:r>
              <a:rPr sz="1100" spc="-10" dirty="0">
                <a:latin typeface="Arial"/>
                <a:cs typeface="Arial"/>
              </a:rPr>
              <a:t>a  </a:t>
            </a:r>
            <a:r>
              <a:rPr sz="1100" spc="-25" dirty="0">
                <a:latin typeface="Arial"/>
                <a:cs typeface="Arial"/>
              </a:rPr>
              <a:t>few </a:t>
            </a:r>
            <a:r>
              <a:rPr sz="1100" spc="-10" dirty="0">
                <a:latin typeface="Arial"/>
                <a:cs typeface="Arial"/>
              </a:rPr>
              <a:t>CN </a:t>
            </a:r>
            <a:r>
              <a:rPr sz="1100" spc="-5" dirty="0">
                <a:latin typeface="Arial"/>
                <a:cs typeface="Arial"/>
              </a:rPr>
              <a:t>with </a:t>
            </a:r>
            <a:r>
              <a:rPr sz="1100" spc="-10" dirty="0">
                <a:latin typeface="Arial"/>
                <a:cs typeface="Arial"/>
              </a:rPr>
              <a:t>bad</a:t>
            </a:r>
            <a:r>
              <a:rPr sz="1100" spc="1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amyloid.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5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0000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35976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71952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654835" y="3331252"/>
            <a:ext cx="1298575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Biostatistics Core </a:t>
            </a:r>
            <a:r>
              <a:rPr sz="600" spc="-10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for </a:t>
            </a: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WW-ADNI, 2018</a:t>
            </a:r>
            <a:endParaRPr sz="600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14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300" y="313865"/>
            <a:ext cx="351853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20" dirty="0">
                <a:solidFill>
                  <a:srgbClr val="00007A"/>
                </a:solidFill>
                <a:latin typeface="Arial"/>
                <a:cs typeface="Arial"/>
              </a:rPr>
              <a:t>CSF </a:t>
            </a:r>
            <a:r>
              <a:rPr sz="1400" spc="15" dirty="0">
                <a:solidFill>
                  <a:srgbClr val="00007A"/>
                </a:solidFill>
                <a:latin typeface="Arial"/>
                <a:cs typeface="Arial"/>
              </a:rPr>
              <a:t>measure </a:t>
            </a:r>
            <a:r>
              <a:rPr sz="1400" spc="10" dirty="0">
                <a:solidFill>
                  <a:srgbClr val="00007A"/>
                </a:solidFill>
                <a:latin typeface="Arial"/>
                <a:cs typeface="Arial"/>
              </a:rPr>
              <a:t>relationship</a:t>
            </a:r>
            <a:r>
              <a:rPr sz="1400" spc="45" dirty="0">
                <a:solidFill>
                  <a:srgbClr val="00007A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00007A"/>
                </a:solidFill>
                <a:latin typeface="Arial"/>
                <a:cs typeface="Arial"/>
              </a:rPr>
              <a:t>(cross-sectional)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48611" y="743253"/>
            <a:ext cx="3406716" cy="20796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5844" y="2974008"/>
            <a:ext cx="266446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5" dirty="0">
                <a:latin typeface="Arial"/>
                <a:cs typeface="Arial"/>
              </a:rPr>
              <a:t>Original cutpoints </a:t>
            </a:r>
            <a:r>
              <a:rPr sz="1100" spc="-10" dirty="0">
                <a:latin typeface="Arial"/>
                <a:cs typeface="Arial"/>
              </a:rPr>
              <a:t>transformed </a:t>
            </a:r>
            <a:r>
              <a:rPr sz="1100" spc="-5" dirty="0">
                <a:latin typeface="Arial"/>
                <a:cs typeface="Arial"/>
              </a:rPr>
              <a:t>to 0-1</a:t>
            </a:r>
            <a:r>
              <a:rPr sz="1100" spc="-1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scale.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5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0000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35976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71952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654835" y="3331252"/>
            <a:ext cx="1298575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Biostatistics Core </a:t>
            </a:r>
            <a:r>
              <a:rPr sz="600" spc="-10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for </a:t>
            </a: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WW-ADNI, 2018</a:t>
            </a:r>
            <a:endParaRPr sz="6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4283689" y="3331252"/>
            <a:ext cx="257810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7A"/>
                </a:solidFill>
                <a:latin typeface="Arial"/>
                <a:cs typeface="Arial"/>
              </a:rPr>
              <a:t>15 /</a:t>
            </a:r>
            <a:r>
              <a:rPr sz="600" spc="-70" dirty="0">
                <a:solidFill>
                  <a:srgbClr val="00007A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00007A"/>
                </a:solidFill>
                <a:latin typeface="Arial"/>
                <a:cs typeface="Arial"/>
              </a:rPr>
              <a:t>22</a:t>
            </a:r>
            <a:endParaRPr sz="6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68300"/>
            <a:ext cx="4608195" cy="321945"/>
          </a:xfrm>
          <a:custGeom>
            <a:avLst/>
            <a:gdLst/>
            <a:ahLst/>
            <a:cxnLst/>
            <a:rect l="l" t="t" r="r" b="b"/>
            <a:pathLst>
              <a:path w="4608195" h="321945">
                <a:moveTo>
                  <a:pt x="0" y="321500"/>
                </a:moveTo>
                <a:lnTo>
                  <a:pt x="4608004" y="321500"/>
                </a:lnTo>
                <a:lnTo>
                  <a:pt x="4608004" y="0"/>
                </a:lnTo>
                <a:lnTo>
                  <a:pt x="0" y="0"/>
                </a:lnTo>
                <a:lnTo>
                  <a:pt x="0" y="321500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300" y="313865"/>
            <a:ext cx="3964304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20" dirty="0"/>
              <a:t>CSF </a:t>
            </a:r>
            <a:r>
              <a:rPr spc="10" dirty="0"/>
              <a:t>- </a:t>
            </a:r>
            <a:r>
              <a:rPr spc="20" dirty="0"/>
              <a:t>PET </a:t>
            </a:r>
            <a:r>
              <a:rPr spc="15" dirty="0"/>
              <a:t>imaging </a:t>
            </a:r>
            <a:r>
              <a:rPr spc="10" dirty="0"/>
              <a:t>relationship</a:t>
            </a:r>
            <a:r>
              <a:rPr spc="25" dirty="0"/>
              <a:t> </a:t>
            </a:r>
            <a:r>
              <a:rPr spc="10" dirty="0"/>
              <a:t>(cross-sectional)</a:t>
            </a:r>
          </a:p>
        </p:txBody>
      </p:sp>
      <p:sp>
        <p:nvSpPr>
          <p:cNvPr id="4" name="object 4"/>
          <p:cNvSpPr/>
          <p:nvPr/>
        </p:nvSpPr>
        <p:spPr>
          <a:xfrm>
            <a:off x="316970" y="726815"/>
            <a:ext cx="3353357" cy="21146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5844" y="2974008"/>
            <a:ext cx="369951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5" dirty="0">
                <a:latin typeface="Arial"/>
                <a:cs typeface="Arial"/>
              </a:rPr>
              <a:t>Cutpoints again </a:t>
            </a:r>
            <a:r>
              <a:rPr sz="1100" spc="-10" dirty="0">
                <a:latin typeface="Arial"/>
                <a:cs typeface="Arial"/>
              </a:rPr>
              <a:t>transformed </a:t>
            </a:r>
            <a:r>
              <a:rPr sz="1100" spc="-5" dirty="0">
                <a:latin typeface="Arial"/>
                <a:cs typeface="Arial"/>
              </a:rPr>
              <a:t>to 0-1 </a:t>
            </a:r>
            <a:r>
              <a:rPr sz="1100" spc="-10" dirty="0">
                <a:latin typeface="Arial"/>
                <a:cs typeface="Arial"/>
              </a:rPr>
              <a:t>scale. </a:t>
            </a:r>
            <a:r>
              <a:rPr sz="1100" spc="-15" dirty="0">
                <a:latin typeface="Arial"/>
                <a:cs typeface="Arial"/>
              </a:rPr>
              <a:t>Maybe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nonlinear?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5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0000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35976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71952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654835" y="3331252"/>
            <a:ext cx="1298575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Biostatistics Core </a:t>
            </a:r>
            <a:r>
              <a:rPr sz="600" spc="-10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for </a:t>
            </a: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WW-ADNI, 2018</a:t>
            </a:r>
            <a:endParaRPr sz="600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16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68300"/>
            <a:ext cx="4608195" cy="321945"/>
          </a:xfrm>
          <a:custGeom>
            <a:avLst/>
            <a:gdLst/>
            <a:ahLst/>
            <a:cxnLst/>
            <a:rect l="l" t="t" r="r" b="b"/>
            <a:pathLst>
              <a:path w="4608195" h="321945">
                <a:moveTo>
                  <a:pt x="0" y="321500"/>
                </a:moveTo>
                <a:lnTo>
                  <a:pt x="4608004" y="321500"/>
                </a:lnTo>
                <a:lnTo>
                  <a:pt x="4608004" y="0"/>
                </a:lnTo>
                <a:lnTo>
                  <a:pt x="0" y="0"/>
                </a:lnTo>
                <a:lnTo>
                  <a:pt x="0" y="321500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300" y="313865"/>
            <a:ext cx="3977004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Other </a:t>
            </a:r>
            <a:r>
              <a:rPr spc="10" dirty="0"/>
              <a:t>activities: finishing </a:t>
            </a:r>
            <a:r>
              <a:rPr spc="15" dirty="0"/>
              <a:t>analyses </a:t>
            </a:r>
            <a:r>
              <a:rPr spc="10" dirty="0"/>
              <a:t>of </a:t>
            </a:r>
            <a:r>
              <a:rPr spc="20" dirty="0"/>
              <a:t>ADNI2</a:t>
            </a:r>
            <a:r>
              <a:rPr spc="75" dirty="0"/>
              <a:t> </a:t>
            </a:r>
            <a:r>
              <a:rPr spc="15" dirty="0"/>
              <a:t>data</a:t>
            </a:r>
          </a:p>
        </p:txBody>
      </p:sp>
      <p:sp>
        <p:nvSpPr>
          <p:cNvPr id="4" name="object 4"/>
          <p:cNvSpPr/>
          <p:nvPr/>
        </p:nvSpPr>
        <p:spPr>
          <a:xfrm>
            <a:off x="269557" y="1609890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9557" y="1819922"/>
            <a:ext cx="76809" cy="768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9557" y="2202027"/>
            <a:ext cx="76809" cy="7680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9557" y="2412060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9557" y="2622092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25844" y="983804"/>
            <a:ext cx="4184015" cy="1758314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55"/>
              </a:spcBef>
            </a:pPr>
            <a:r>
              <a:rPr sz="1100" spc="-5" dirty="0">
                <a:latin typeface="Arial"/>
                <a:cs typeface="Arial"/>
              </a:rPr>
              <a:t>Example: “Added </a:t>
            </a:r>
            <a:r>
              <a:rPr sz="1100" spc="-10" dirty="0">
                <a:latin typeface="Arial"/>
                <a:cs typeface="Arial"/>
              </a:rPr>
              <a:t>value" </a:t>
            </a:r>
            <a:r>
              <a:rPr sz="1100" spc="-5" dirty="0">
                <a:latin typeface="Arial"/>
                <a:cs typeface="Arial"/>
              </a:rPr>
              <a:t>of baseline imaging </a:t>
            </a:r>
            <a:r>
              <a:rPr sz="1100" spc="-10" dirty="0">
                <a:latin typeface="Arial"/>
                <a:cs typeface="Arial"/>
              </a:rPr>
              <a:t>and </a:t>
            </a:r>
            <a:r>
              <a:rPr sz="1100" spc="-5" dirty="0">
                <a:latin typeface="Arial"/>
                <a:cs typeface="Arial"/>
              </a:rPr>
              <a:t>fluid </a:t>
            </a:r>
            <a:r>
              <a:rPr sz="1100" spc="-10" dirty="0">
                <a:latin typeface="Arial"/>
                <a:cs typeface="Arial"/>
              </a:rPr>
              <a:t>biomarkers </a:t>
            </a:r>
            <a:r>
              <a:rPr sz="1100" spc="-5" dirty="0">
                <a:latin typeface="Arial"/>
                <a:cs typeface="Arial"/>
              </a:rPr>
              <a:t>to  predicting </a:t>
            </a:r>
            <a:r>
              <a:rPr sz="1100" spc="-10" dirty="0">
                <a:latin typeface="Arial"/>
                <a:cs typeface="Arial"/>
              </a:rPr>
              <a:t>cognitive </a:t>
            </a:r>
            <a:r>
              <a:rPr sz="1100" spc="-5" dirty="0">
                <a:latin typeface="Arial"/>
                <a:cs typeface="Arial"/>
              </a:rPr>
              <a:t>decline just with baseline </a:t>
            </a:r>
            <a:r>
              <a:rPr sz="1100" spc="-10" dirty="0">
                <a:latin typeface="Arial"/>
                <a:cs typeface="Arial"/>
              </a:rPr>
              <a:t>cognitive and </a:t>
            </a:r>
            <a:r>
              <a:rPr sz="1100" spc="-5" dirty="0">
                <a:latin typeface="Arial"/>
                <a:cs typeface="Arial"/>
              </a:rPr>
              <a:t>clinical  </a:t>
            </a:r>
            <a:r>
              <a:rPr sz="1100" spc="-10" dirty="0">
                <a:latin typeface="Arial"/>
                <a:cs typeface="Arial"/>
              </a:rPr>
              <a:t>measures </a:t>
            </a:r>
            <a:r>
              <a:rPr sz="1100" spc="-5" dirty="0">
                <a:latin typeface="Arial"/>
                <a:cs typeface="Arial"/>
              </a:rPr>
              <a:t>in MCI.</a:t>
            </a:r>
            <a:endParaRPr sz="1100">
              <a:latin typeface="Arial"/>
              <a:cs typeface="Arial"/>
            </a:endParaRPr>
          </a:p>
          <a:p>
            <a:pPr marL="289560">
              <a:lnSpc>
                <a:spcPct val="100000"/>
              </a:lnSpc>
              <a:spcBef>
                <a:spcPts val="335"/>
              </a:spcBef>
            </a:pPr>
            <a:r>
              <a:rPr sz="1100" spc="-5" dirty="0">
                <a:latin typeface="Arial"/>
                <a:cs typeface="Arial"/>
              </a:rPr>
              <a:t>Results similar to</a:t>
            </a:r>
            <a:r>
              <a:rPr sz="1100" spc="-1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ADNI1.</a:t>
            </a:r>
            <a:endParaRPr sz="1100">
              <a:latin typeface="Arial"/>
              <a:cs typeface="Arial"/>
            </a:endParaRPr>
          </a:p>
          <a:p>
            <a:pPr marL="289560" marR="234315">
              <a:lnSpc>
                <a:spcPct val="102600"/>
              </a:lnSpc>
              <a:spcBef>
                <a:spcPts val="300"/>
              </a:spcBef>
            </a:pPr>
            <a:r>
              <a:rPr sz="1100" spc="-10" dirty="0">
                <a:latin typeface="Arial"/>
                <a:cs typeface="Arial"/>
              </a:rPr>
              <a:t>FDG PET adds </a:t>
            </a:r>
            <a:r>
              <a:rPr sz="1100" spc="-5" dirty="0">
                <a:latin typeface="Arial"/>
                <a:cs typeface="Arial"/>
              </a:rPr>
              <a:t>substantial </a:t>
            </a:r>
            <a:r>
              <a:rPr sz="1100" spc="-15" dirty="0">
                <a:latin typeface="Arial"/>
                <a:cs typeface="Arial"/>
              </a:rPr>
              <a:t>value </a:t>
            </a:r>
            <a:r>
              <a:rPr sz="1100" spc="-5" dirty="0">
                <a:latin typeface="Arial"/>
                <a:cs typeface="Arial"/>
              </a:rPr>
              <a:t>to predict </a:t>
            </a:r>
            <a:r>
              <a:rPr sz="1100" spc="-10" dirty="0">
                <a:latin typeface="Arial"/>
                <a:cs typeface="Arial"/>
              </a:rPr>
              <a:t>greatest rates </a:t>
            </a:r>
            <a:r>
              <a:rPr sz="1100" spc="-5" dirty="0">
                <a:latin typeface="Arial"/>
                <a:cs typeface="Arial"/>
              </a:rPr>
              <a:t>of  </a:t>
            </a:r>
            <a:r>
              <a:rPr sz="1100" spc="-10" dirty="0">
                <a:latin typeface="Arial"/>
                <a:cs typeface="Arial"/>
              </a:rPr>
              <a:t>decline.</a:t>
            </a:r>
            <a:endParaRPr sz="1100">
              <a:latin typeface="Arial"/>
              <a:cs typeface="Arial"/>
            </a:endParaRPr>
          </a:p>
          <a:p>
            <a:pPr marL="289560" marR="247015">
              <a:lnSpc>
                <a:spcPct val="125299"/>
              </a:lnSpc>
            </a:pPr>
            <a:r>
              <a:rPr sz="1100" spc="-15" dirty="0">
                <a:latin typeface="Arial"/>
                <a:cs typeface="Arial"/>
              </a:rPr>
              <a:t>New: </a:t>
            </a:r>
            <a:r>
              <a:rPr sz="1100" spc="-30" dirty="0">
                <a:latin typeface="Arial"/>
                <a:cs typeface="Arial"/>
              </a:rPr>
              <a:t>AV45 </a:t>
            </a:r>
            <a:r>
              <a:rPr sz="1100" spc="-10" dirty="0">
                <a:latin typeface="Arial"/>
                <a:cs typeface="Arial"/>
              </a:rPr>
              <a:t>amyloid PET adds comparable predictive </a:t>
            </a:r>
            <a:r>
              <a:rPr sz="1100" spc="-15" dirty="0">
                <a:latin typeface="Arial"/>
                <a:cs typeface="Arial"/>
              </a:rPr>
              <a:t>value.  </a:t>
            </a:r>
            <a:r>
              <a:rPr sz="1100" spc="-10" dirty="0">
                <a:latin typeface="Arial"/>
                <a:cs typeface="Arial"/>
              </a:rPr>
              <a:t>CSF biomarkers add </a:t>
            </a:r>
            <a:r>
              <a:rPr sz="1100" spc="-15" dirty="0">
                <a:latin typeface="Arial"/>
                <a:cs typeface="Arial"/>
              </a:rPr>
              <a:t>value, </a:t>
            </a:r>
            <a:r>
              <a:rPr sz="1100" spc="-5" dirty="0">
                <a:latin typeface="Arial"/>
                <a:cs typeface="Arial"/>
              </a:rPr>
              <a:t>not quite as </a:t>
            </a:r>
            <a:r>
              <a:rPr sz="1100" spc="-10" dirty="0">
                <a:latin typeface="Arial"/>
                <a:cs typeface="Arial"/>
              </a:rPr>
              <a:t>much </a:t>
            </a:r>
            <a:r>
              <a:rPr sz="1100" spc="-5" dirty="0">
                <a:latin typeface="Arial"/>
                <a:cs typeface="Arial"/>
              </a:rPr>
              <a:t>as </a:t>
            </a:r>
            <a:r>
              <a:rPr sz="1100" spc="-40" dirty="0">
                <a:latin typeface="Arial"/>
                <a:cs typeface="Arial"/>
              </a:rPr>
              <a:t>PET.  </a:t>
            </a:r>
            <a:r>
              <a:rPr sz="1100" spc="-15" dirty="0">
                <a:latin typeface="Arial"/>
                <a:cs typeface="Arial"/>
              </a:rPr>
              <a:t>Volumetric </a:t>
            </a:r>
            <a:r>
              <a:rPr sz="1100" spc="-5" dirty="0">
                <a:latin typeface="Arial"/>
                <a:cs typeface="Arial"/>
              </a:rPr>
              <a:t>predictors </a:t>
            </a:r>
            <a:r>
              <a:rPr sz="1100" spc="-10" dirty="0">
                <a:latin typeface="Arial"/>
                <a:cs typeface="Arial"/>
              </a:rPr>
              <a:t>add </a:t>
            </a:r>
            <a:r>
              <a:rPr sz="1100" spc="-5" dirty="0">
                <a:latin typeface="Arial"/>
                <a:cs typeface="Arial"/>
              </a:rPr>
              <a:t>minimal</a:t>
            </a:r>
            <a:r>
              <a:rPr sz="1100" spc="5" dirty="0">
                <a:latin typeface="Arial"/>
                <a:cs typeface="Arial"/>
              </a:rPr>
              <a:t> </a:t>
            </a:r>
            <a:r>
              <a:rPr sz="1100" spc="-15" dirty="0">
                <a:latin typeface="Arial"/>
                <a:cs typeface="Arial"/>
              </a:rPr>
              <a:t>value.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0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5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0000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35976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71952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654835" y="3331252"/>
            <a:ext cx="1298575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5" action="ppaction://hlinksldjump"/>
              </a:rPr>
              <a:t>Biostatistics Core </a:t>
            </a:r>
            <a:r>
              <a:rPr sz="600" spc="-10" dirty="0">
                <a:solidFill>
                  <a:srgbClr val="00008E"/>
                </a:solidFill>
                <a:latin typeface="Arial"/>
                <a:cs typeface="Arial"/>
                <a:hlinkClick r:id="rId5" action="ppaction://hlinksldjump"/>
              </a:rPr>
              <a:t>for </a:t>
            </a: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5" action="ppaction://hlinksldjump"/>
              </a:rPr>
              <a:t>WW-ADNI, 2018</a:t>
            </a:r>
            <a:endParaRPr sz="600">
              <a:latin typeface="Arial"/>
              <a:cs typeface="Arial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17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  <p:transition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68300"/>
            <a:ext cx="4608195" cy="321945"/>
          </a:xfrm>
          <a:custGeom>
            <a:avLst/>
            <a:gdLst/>
            <a:ahLst/>
            <a:cxnLst/>
            <a:rect l="l" t="t" r="r" b="b"/>
            <a:pathLst>
              <a:path w="4608195" h="321945">
                <a:moveTo>
                  <a:pt x="0" y="321500"/>
                </a:moveTo>
                <a:lnTo>
                  <a:pt x="4608004" y="321500"/>
                </a:lnTo>
                <a:lnTo>
                  <a:pt x="4608004" y="0"/>
                </a:lnTo>
                <a:lnTo>
                  <a:pt x="0" y="0"/>
                </a:lnTo>
                <a:lnTo>
                  <a:pt x="0" y="321500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300" y="313865"/>
            <a:ext cx="250634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Other </a:t>
            </a:r>
            <a:r>
              <a:rPr spc="10" dirty="0"/>
              <a:t>activities:</a:t>
            </a:r>
            <a:r>
              <a:rPr spc="95" dirty="0"/>
              <a:t> </a:t>
            </a:r>
            <a:r>
              <a:rPr spc="10" dirty="0"/>
              <a:t>Collaborations</a:t>
            </a:r>
          </a:p>
        </p:txBody>
      </p:sp>
      <p:sp>
        <p:nvSpPr>
          <p:cNvPr id="4" name="object 4"/>
          <p:cNvSpPr/>
          <p:nvPr/>
        </p:nvSpPr>
        <p:spPr>
          <a:xfrm>
            <a:off x="269557" y="1264729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9557" y="1626590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61581" y="1970494"/>
            <a:ext cx="61874" cy="618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1581" y="2122322"/>
            <a:ext cx="61874" cy="6187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61581" y="2425979"/>
            <a:ext cx="61874" cy="6187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53365" marR="165735">
              <a:lnSpc>
                <a:spcPct val="102600"/>
              </a:lnSpc>
              <a:spcBef>
                <a:spcPts val="55"/>
              </a:spcBef>
            </a:pPr>
            <a:r>
              <a:rPr spc="-5" dirty="0"/>
              <a:t>Joint work with </a:t>
            </a:r>
            <a:r>
              <a:rPr spc="-30" dirty="0"/>
              <a:t>Takeshi </a:t>
            </a:r>
            <a:r>
              <a:rPr spc="-10" dirty="0"/>
              <a:t>Iwatsubo and Japan-ADNI, </a:t>
            </a:r>
            <a:r>
              <a:rPr spc="-5" dirty="0"/>
              <a:t>comparison  with ADNI: to appear in </a:t>
            </a:r>
            <a:r>
              <a:rPr i="1" spc="-10" dirty="0">
                <a:latin typeface="Arial"/>
                <a:cs typeface="Arial"/>
              </a:rPr>
              <a:t>Alzheimer’s and Dementia</a:t>
            </a:r>
            <a:r>
              <a:rPr spc="-10" dirty="0"/>
              <a:t>.</a:t>
            </a:r>
          </a:p>
          <a:p>
            <a:pPr marL="253365" marR="215900">
              <a:lnSpc>
                <a:spcPts val="1200"/>
              </a:lnSpc>
              <a:spcBef>
                <a:spcPts val="315"/>
              </a:spcBef>
            </a:pPr>
            <a:r>
              <a:rPr spc="-10" dirty="0"/>
              <a:t>Collaboration </a:t>
            </a:r>
            <a:r>
              <a:rPr spc="-5" dirty="0"/>
              <a:t>with </a:t>
            </a:r>
            <a:r>
              <a:rPr spc="-10" dirty="0"/>
              <a:t>John </a:t>
            </a:r>
            <a:r>
              <a:rPr spc="-5" dirty="0"/>
              <a:t>Morris </a:t>
            </a:r>
            <a:r>
              <a:rPr spc="-10" dirty="0"/>
              <a:t>and DIAN </a:t>
            </a:r>
            <a:r>
              <a:rPr spc="-5" dirty="0"/>
              <a:t>team: comparison of  </a:t>
            </a:r>
            <a:r>
              <a:rPr spc="-10" dirty="0"/>
              <a:t>DIAN </a:t>
            </a:r>
            <a:r>
              <a:rPr spc="-5" dirty="0"/>
              <a:t>disease onset </a:t>
            </a:r>
            <a:r>
              <a:rPr spc="-10" dirty="0"/>
              <a:t>and progression </a:t>
            </a:r>
            <a:r>
              <a:rPr spc="-5" dirty="0"/>
              <a:t>with</a:t>
            </a:r>
            <a:r>
              <a:rPr spc="5" dirty="0"/>
              <a:t> </a:t>
            </a:r>
            <a:r>
              <a:rPr spc="-5" dirty="0"/>
              <a:t>ADNI.</a:t>
            </a:r>
          </a:p>
          <a:p>
            <a:pPr marL="530225">
              <a:lnSpc>
                <a:spcPts val="1200"/>
              </a:lnSpc>
              <a:spcBef>
                <a:spcPts val="150"/>
              </a:spcBef>
            </a:pPr>
            <a:r>
              <a:rPr sz="1000" spc="-5" dirty="0"/>
              <a:t>Selection of ADNI </a:t>
            </a:r>
            <a:r>
              <a:rPr sz="1000" dirty="0"/>
              <a:t>participants </a:t>
            </a:r>
            <a:r>
              <a:rPr sz="1000" spc="-15" dirty="0"/>
              <a:t>for </a:t>
            </a:r>
            <a:r>
              <a:rPr sz="1000" spc="-5" dirty="0"/>
              <a:t>comparison</a:t>
            </a:r>
            <a:r>
              <a:rPr sz="1000" spc="5" dirty="0"/>
              <a:t> </a:t>
            </a:r>
            <a:r>
              <a:rPr sz="1000" spc="-5" dirty="0"/>
              <a:t>study</a:t>
            </a:r>
            <a:endParaRPr sz="1000"/>
          </a:p>
          <a:p>
            <a:pPr marL="530225" marR="5080">
              <a:lnSpc>
                <a:spcPts val="1200"/>
              </a:lnSpc>
              <a:spcBef>
                <a:spcPts val="40"/>
              </a:spcBef>
            </a:pPr>
            <a:r>
              <a:rPr sz="1000" spc="-5" dirty="0"/>
              <a:t>Alignment of time scales to allow comparison despite 30+ </a:t>
            </a:r>
            <a:r>
              <a:rPr sz="1000" spc="-10" dirty="0"/>
              <a:t>year </a:t>
            </a:r>
            <a:r>
              <a:rPr sz="1000" spc="-5" dirty="0"/>
              <a:t>age  </a:t>
            </a:r>
            <a:r>
              <a:rPr sz="1000" spc="-10" dirty="0"/>
              <a:t>difference.</a:t>
            </a:r>
            <a:endParaRPr sz="1000"/>
          </a:p>
          <a:p>
            <a:pPr marL="530225">
              <a:lnSpc>
                <a:spcPts val="1150"/>
              </a:lnSpc>
            </a:pPr>
            <a:r>
              <a:rPr sz="1000" spc="-5" dirty="0"/>
              <a:t>More from John Morris a little</a:t>
            </a:r>
            <a:r>
              <a:rPr sz="1000" spc="-10" dirty="0"/>
              <a:t> later.</a:t>
            </a:r>
            <a:endParaRPr sz="1000"/>
          </a:p>
        </p:txBody>
      </p:sp>
      <p:sp>
        <p:nvSpPr>
          <p:cNvPr id="10" name="object 10"/>
          <p:cNvSpPr/>
          <p:nvPr/>
        </p:nvSpPr>
        <p:spPr>
          <a:xfrm>
            <a:off x="0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5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0000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35976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71952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654835" y="3331252"/>
            <a:ext cx="1298575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6" action="ppaction://hlinksldjump"/>
              </a:rPr>
              <a:t>Biostatistics Core </a:t>
            </a:r>
            <a:r>
              <a:rPr sz="600" spc="-10" dirty="0">
                <a:solidFill>
                  <a:srgbClr val="00008E"/>
                </a:solidFill>
                <a:latin typeface="Arial"/>
                <a:cs typeface="Arial"/>
                <a:hlinkClick r:id="rId6" action="ppaction://hlinksldjump"/>
              </a:rPr>
              <a:t>for </a:t>
            </a: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6" action="ppaction://hlinksldjump"/>
              </a:rPr>
              <a:t>WW-ADNI, 2018</a:t>
            </a:r>
            <a:endParaRPr sz="600">
              <a:latin typeface="Arial"/>
              <a:cs typeface="Arial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18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  <p:transition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68300"/>
            <a:ext cx="4608195" cy="321945"/>
          </a:xfrm>
          <a:custGeom>
            <a:avLst/>
            <a:gdLst/>
            <a:ahLst/>
            <a:cxnLst/>
            <a:rect l="l" t="t" r="r" b="b"/>
            <a:pathLst>
              <a:path w="4608195" h="321945">
                <a:moveTo>
                  <a:pt x="0" y="321500"/>
                </a:moveTo>
                <a:lnTo>
                  <a:pt x="4608004" y="321500"/>
                </a:lnTo>
                <a:lnTo>
                  <a:pt x="4608004" y="0"/>
                </a:lnTo>
                <a:lnTo>
                  <a:pt x="0" y="0"/>
                </a:lnTo>
                <a:lnTo>
                  <a:pt x="0" y="321500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300" y="313865"/>
            <a:ext cx="318516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Other </a:t>
            </a:r>
            <a:r>
              <a:rPr spc="10" dirty="0"/>
              <a:t>activities: </a:t>
            </a:r>
            <a:r>
              <a:rPr spc="-25" dirty="0"/>
              <a:t>ATRI </a:t>
            </a:r>
            <a:r>
              <a:rPr spc="10" dirty="0"/>
              <a:t>biostatistics</a:t>
            </a:r>
            <a:r>
              <a:rPr spc="125" dirty="0"/>
              <a:t> </a:t>
            </a:r>
            <a:r>
              <a:rPr spc="15" dirty="0"/>
              <a:t>team</a:t>
            </a:r>
          </a:p>
        </p:txBody>
      </p:sp>
      <p:sp>
        <p:nvSpPr>
          <p:cNvPr id="4" name="object 4"/>
          <p:cNvSpPr/>
          <p:nvPr/>
        </p:nvSpPr>
        <p:spPr>
          <a:xfrm>
            <a:off x="269557" y="1262545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61581" y="1454607"/>
            <a:ext cx="61874" cy="618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9557" y="1801533"/>
            <a:ext cx="76809" cy="7680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9557" y="2355723"/>
            <a:ext cx="76809" cy="7680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02932" y="1165554"/>
            <a:ext cx="3975735" cy="131000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289560" marR="34290" indent="-277495">
              <a:lnSpc>
                <a:spcPct val="106400"/>
              </a:lnSpc>
              <a:spcBef>
                <a:spcPts val="200"/>
              </a:spcBef>
            </a:pPr>
            <a:r>
              <a:rPr sz="1100" spc="-5" dirty="0">
                <a:latin typeface="Arial"/>
                <a:cs typeface="Arial"/>
              </a:rPr>
              <a:t>Submitted </a:t>
            </a:r>
            <a:r>
              <a:rPr sz="1100" spc="-10" dirty="0">
                <a:latin typeface="Arial"/>
                <a:cs typeface="Arial"/>
              </a:rPr>
              <a:t>ADNI3 </a:t>
            </a:r>
            <a:r>
              <a:rPr sz="1100" spc="-5" dirty="0">
                <a:latin typeface="Arial"/>
                <a:cs typeface="Arial"/>
              </a:rPr>
              <a:t>predictions to the </a:t>
            </a:r>
            <a:r>
              <a:rPr sz="1100" spc="-10" dirty="0">
                <a:latin typeface="Arial"/>
                <a:cs typeface="Arial"/>
              </a:rPr>
              <a:t>tadpole.grand-challenge.org  </a:t>
            </a:r>
            <a:r>
              <a:rPr sz="1000" spc="-5" dirty="0">
                <a:latin typeface="Arial"/>
                <a:cs typeface="Arial"/>
              </a:rPr>
              <a:t>Manuscript in preparation – joint </a:t>
            </a:r>
            <a:r>
              <a:rPr sz="1000" spc="-10" dirty="0">
                <a:latin typeface="Arial"/>
                <a:cs typeface="Arial"/>
              </a:rPr>
              <a:t>mixed effect </a:t>
            </a:r>
            <a:r>
              <a:rPr sz="1000" spc="-5" dirty="0">
                <a:latin typeface="Arial"/>
                <a:cs typeface="Arial"/>
              </a:rPr>
              <a:t>models + random  </a:t>
            </a:r>
            <a:r>
              <a:rPr sz="1000" spc="-10" dirty="0">
                <a:latin typeface="Arial"/>
                <a:cs typeface="Arial"/>
              </a:rPr>
              <a:t>forests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2600"/>
              </a:lnSpc>
              <a:spcBef>
                <a:spcPts val="320"/>
              </a:spcBef>
            </a:pPr>
            <a:r>
              <a:rPr sz="1100" spc="-5" dirty="0">
                <a:latin typeface="Arial"/>
                <a:cs typeface="Arial"/>
              </a:rPr>
              <a:t>Submitted to </a:t>
            </a:r>
            <a:r>
              <a:rPr sz="1100" i="1" spc="-10" dirty="0">
                <a:latin typeface="Arial"/>
                <a:cs typeface="Arial"/>
              </a:rPr>
              <a:t>Alzheimer’s and </a:t>
            </a:r>
            <a:r>
              <a:rPr sz="1100" i="1" spc="-5" dirty="0">
                <a:latin typeface="Arial"/>
                <a:cs typeface="Arial"/>
              </a:rPr>
              <a:t>Dementia: </a:t>
            </a:r>
            <a:r>
              <a:rPr sz="1100" i="1" spc="-10" dirty="0">
                <a:latin typeface="Arial"/>
                <a:cs typeface="Arial"/>
              </a:rPr>
              <a:t>Diagnosis, </a:t>
            </a:r>
            <a:r>
              <a:rPr sz="1100" i="1" spc="-5" dirty="0">
                <a:latin typeface="Arial"/>
                <a:cs typeface="Arial"/>
              </a:rPr>
              <a:t>Assessment  </a:t>
            </a:r>
            <a:r>
              <a:rPr sz="1100" i="1" spc="-10" dirty="0">
                <a:latin typeface="Arial"/>
                <a:cs typeface="Arial"/>
              </a:rPr>
              <a:t>and </a:t>
            </a:r>
            <a:r>
              <a:rPr sz="1100" i="1" spc="-5" dirty="0">
                <a:latin typeface="Arial"/>
                <a:cs typeface="Arial"/>
              </a:rPr>
              <a:t>Disease Monitoring </a:t>
            </a:r>
            <a:r>
              <a:rPr sz="1100" spc="-5" dirty="0">
                <a:latin typeface="Arial"/>
                <a:cs typeface="Arial"/>
              </a:rPr>
              <a:t>pi4cs.org/qt-pad-challenge modeling  challenge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1100" spc="-5" dirty="0">
                <a:latin typeface="Arial"/>
                <a:cs typeface="Arial"/>
              </a:rPr>
              <a:t>Risk </a:t>
            </a:r>
            <a:r>
              <a:rPr sz="1100" spc="-10" dirty="0">
                <a:latin typeface="Arial"/>
                <a:cs typeface="Arial"/>
              </a:rPr>
              <a:t>Based </a:t>
            </a:r>
            <a:r>
              <a:rPr sz="1100" spc="-5" dirty="0">
                <a:latin typeface="Arial"/>
                <a:cs typeface="Arial"/>
              </a:rPr>
              <a:t>Monitoring tool </a:t>
            </a:r>
            <a:r>
              <a:rPr sz="1100" spc="-15" dirty="0">
                <a:latin typeface="Arial"/>
                <a:cs typeface="Arial"/>
              </a:rPr>
              <a:t>development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0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5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0000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35976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71952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654835" y="3331252"/>
            <a:ext cx="1298575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6" action="ppaction://hlinksldjump"/>
              </a:rPr>
              <a:t>Biostatistics Core </a:t>
            </a:r>
            <a:r>
              <a:rPr sz="600" spc="-10" dirty="0">
                <a:solidFill>
                  <a:srgbClr val="00008E"/>
                </a:solidFill>
                <a:latin typeface="Arial"/>
                <a:cs typeface="Arial"/>
                <a:hlinkClick r:id="rId6" action="ppaction://hlinksldjump"/>
              </a:rPr>
              <a:t>for </a:t>
            </a: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6" action="ppaction://hlinksldjump"/>
              </a:rPr>
              <a:t>WW-ADNI, 2018</a:t>
            </a:r>
            <a:endParaRPr sz="600">
              <a:latin typeface="Arial"/>
              <a:cs typeface="Arial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19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68300"/>
            <a:ext cx="4608195" cy="321945"/>
          </a:xfrm>
          <a:custGeom>
            <a:avLst/>
            <a:gdLst/>
            <a:ahLst/>
            <a:cxnLst/>
            <a:rect l="l" t="t" r="r" b="b"/>
            <a:pathLst>
              <a:path w="4608195" h="321945">
                <a:moveTo>
                  <a:pt x="0" y="321500"/>
                </a:moveTo>
                <a:lnTo>
                  <a:pt x="4608004" y="321500"/>
                </a:lnTo>
                <a:lnTo>
                  <a:pt x="4608004" y="0"/>
                </a:lnTo>
                <a:lnTo>
                  <a:pt x="0" y="0"/>
                </a:lnTo>
                <a:lnTo>
                  <a:pt x="0" y="321500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5300" y="313865"/>
            <a:ext cx="96710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15" dirty="0">
                <a:solidFill>
                  <a:srgbClr val="00007A"/>
                </a:solidFill>
                <a:latin typeface="Arial"/>
                <a:cs typeface="Arial"/>
              </a:rPr>
              <a:t>Disclosures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69557" y="1724266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9557" y="1934298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5844" y="1398547"/>
            <a:ext cx="4248150" cy="655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9560" marR="1235075" indent="-277495">
              <a:lnSpc>
                <a:spcPct val="125299"/>
              </a:lnSpc>
              <a:spcBef>
                <a:spcPts val="100"/>
              </a:spcBef>
            </a:pPr>
            <a:r>
              <a:rPr sz="1100" spc="-15" dirty="0">
                <a:latin typeface="Arial"/>
                <a:cs typeface="Arial"/>
              </a:rPr>
              <a:t>Work </a:t>
            </a:r>
            <a:r>
              <a:rPr sz="1100" spc="-5" dirty="0">
                <a:latin typeface="Arial"/>
                <a:cs typeface="Arial"/>
              </a:rPr>
              <a:t>presented here </a:t>
            </a:r>
            <a:r>
              <a:rPr sz="1100" spc="-15" dirty="0">
                <a:latin typeface="Arial"/>
                <a:cs typeface="Arial"/>
              </a:rPr>
              <a:t>was </a:t>
            </a:r>
            <a:r>
              <a:rPr sz="1100" spc="-5" dirty="0">
                <a:latin typeface="Arial"/>
                <a:cs typeface="Arial"/>
              </a:rPr>
              <a:t>funded in </a:t>
            </a:r>
            <a:r>
              <a:rPr sz="1100" spc="5" dirty="0">
                <a:latin typeface="Arial"/>
                <a:cs typeface="Arial"/>
              </a:rPr>
              <a:t>part </a:t>
            </a:r>
            <a:r>
              <a:rPr sz="1100" spc="-15" dirty="0">
                <a:latin typeface="Arial"/>
                <a:cs typeface="Arial"/>
              </a:rPr>
              <a:t>by:  </a:t>
            </a:r>
            <a:r>
              <a:rPr sz="1100" spc="-10" dirty="0">
                <a:latin typeface="Arial"/>
                <a:cs typeface="Arial"/>
              </a:rPr>
              <a:t>U19AG024904 (Weiner) </a:t>
            </a:r>
            <a:r>
              <a:rPr sz="1100" spc="-5" dirty="0">
                <a:latin typeface="Arial"/>
                <a:cs typeface="Arial"/>
              </a:rPr>
              <a:t>- </a:t>
            </a:r>
            <a:r>
              <a:rPr sz="1100" spc="-10" dirty="0">
                <a:latin typeface="Arial"/>
                <a:cs typeface="Arial"/>
              </a:rPr>
              <a:t>ADNI </a:t>
            </a:r>
            <a:r>
              <a:rPr sz="1100" spc="-5" dirty="0">
                <a:latin typeface="Arial"/>
                <a:cs typeface="Arial"/>
              </a:rPr>
              <a:t>parent</a:t>
            </a:r>
            <a:r>
              <a:rPr sz="1100" spc="-20" dirty="0">
                <a:latin typeface="Arial"/>
                <a:cs typeface="Arial"/>
              </a:rPr>
              <a:t> </a:t>
            </a:r>
            <a:r>
              <a:rPr sz="1100" spc="-15" dirty="0">
                <a:latin typeface="Arial"/>
                <a:cs typeface="Arial"/>
              </a:rPr>
              <a:t>grant</a:t>
            </a:r>
            <a:endParaRPr sz="1100">
              <a:latin typeface="Arial"/>
              <a:cs typeface="Arial"/>
            </a:endParaRPr>
          </a:p>
          <a:p>
            <a:pPr marL="289560">
              <a:lnSpc>
                <a:spcPct val="100000"/>
              </a:lnSpc>
              <a:spcBef>
                <a:spcPts val="335"/>
              </a:spcBef>
            </a:pPr>
            <a:r>
              <a:rPr sz="1100" spc="-10" dirty="0">
                <a:latin typeface="Arial"/>
                <a:cs typeface="Arial"/>
              </a:rPr>
              <a:t>P30AG010129 </a:t>
            </a:r>
            <a:r>
              <a:rPr sz="1100" spc="-5" dirty="0">
                <a:latin typeface="Arial"/>
                <a:cs typeface="Arial"/>
              </a:rPr>
              <a:t>(DeCarli) - </a:t>
            </a:r>
            <a:r>
              <a:rPr sz="1100" spc="-10" dirty="0">
                <a:latin typeface="Arial"/>
                <a:cs typeface="Arial"/>
              </a:rPr>
              <a:t>UC Davis Alzheimer’s </a:t>
            </a:r>
            <a:r>
              <a:rPr sz="1100" spc="-5" dirty="0">
                <a:latin typeface="Arial"/>
                <a:cs typeface="Arial"/>
              </a:rPr>
              <a:t>Disease</a:t>
            </a:r>
            <a:r>
              <a:rPr sz="1100" spc="-3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Center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5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0000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35976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071952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654835" y="3331252"/>
            <a:ext cx="1298575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Biostatistics Core </a:t>
            </a:r>
            <a:r>
              <a:rPr sz="600" spc="-10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for </a:t>
            </a: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WW-ADNI, 2018</a:t>
            </a:r>
            <a:endParaRPr sz="600">
              <a:latin typeface="Arial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2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  <p:transition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68300"/>
            <a:ext cx="4608195" cy="321945"/>
          </a:xfrm>
          <a:custGeom>
            <a:avLst/>
            <a:gdLst/>
            <a:ahLst/>
            <a:cxnLst/>
            <a:rect l="l" t="t" r="r" b="b"/>
            <a:pathLst>
              <a:path w="4608195" h="321945">
                <a:moveTo>
                  <a:pt x="0" y="321500"/>
                </a:moveTo>
                <a:lnTo>
                  <a:pt x="4608004" y="321500"/>
                </a:lnTo>
                <a:lnTo>
                  <a:pt x="4608004" y="0"/>
                </a:lnTo>
                <a:lnTo>
                  <a:pt x="0" y="0"/>
                </a:lnTo>
                <a:lnTo>
                  <a:pt x="0" y="321500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300" y="313865"/>
            <a:ext cx="358838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20" dirty="0"/>
              <a:t>ADNI3 </a:t>
            </a:r>
            <a:r>
              <a:rPr spc="15" dirty="0"/>
              <a:t>updates </a:t>
            </a:r>
            <a:r>
              <a:rPr spc="10" dirty="0"/>
              <a:t>to Biostatistics </a:t>
            </a:r>
            <a:r>
              <a:rPr spc="15" dirty="0"/>
              <a:t>Core</a:t>
            </a:r>
            <a:r>
              <a:rPr spc="-10" dirty="0"/>
              <a:t> </a:t>
            </a:r>
            <a:r>
              <a:rPr spc="10" dirty="0"/>
              <a:t>website</a:t>
            </a:r>
          </a:p>
        </p:txBody>
      </p:sp>
      <p:sp>
        <p:nvSpPr>
          <p:cNvPr id="4" name="object 4"/>
          <p:cNvSpPr/>
          <p:nvPr/>
        </p:nvSpPr>
        <p:spPr>
          <a:xfrm>
            <a:off x="269557" y="1979752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9557" y="2189784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9557" y="2399817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9557" y="2609850"/>
            <a:ext cx="76809" cy="768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25844" y="1009509"/>
            <a:ext cx="4327525" cy="1720214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55"/>
              </a:spcBef>
            </a:pPr>
            <a:r>
              <a:rPr sz="1100" spc="-10" dirty="0">
                <a:latin typeface="Arial"/>
                <a:cs typeface="Arial"/>
              </a:rPr>
              <a:t>The Core interacts </a:t>
            </a:r>
            <a:r>
              <a:rPr sz="1100" spc="-5" dirty="0">
                <a:latin typeface="Arial"/>
                <a:cs typeface="Arial"/>
              </a:rPr>
              <a:t>with </a:t>
            </a:r>
            <a:r>
              <a:rPr sz="1100" spc="-15" dirty="0">
                <a:latin typeface="Arial"/>
                <a:cs typeface="Arial"/>
              </a:rPr>
              <a:t>many </a:t>
            </a:r>
            <a:r>
              <a:rPr sz="1100" spc="-5" dirty="0">
                <a:latin typeface="Arial"/>
                <a:cs typeface="Arial"/>
              </a:rPr>
              <a:t>biostatisticians </a:t>
            </a:r>
            <a:r>
              <a:rPr sz="1100" spc="-10" dirty="0">
                <a:latin typeface="Arial"/>
                <a:cs typeface="Arial"/>
              </a:rPr>
              <a:t>and </a:t>
            </a:r>
            <a:r>
              <a:rPr sz="1100" spc="-5" dirty="0">
                <a:latin typeface="Arial"/>
                <a:cs typeface="Arial"/>
              </a:rPr>
              <a:t>other </a:t>
            </a:r>
            <a:r>
              <a:rPr sz="1100" spc="-10" dirty="0">
                <a:latin typeface="Arial"/>
                <a:cs typeface="Arial"/>
              </a:rPr>
              <a:t>quantitative  </a:t>
            </a:r>
            <a:r>
              <a:rPr sz="1100" spc="-5" dirty="0">
                <a:latin typeface="Arial"/>
                <a:cs typeface="Arial"/>
              </a:rPr>
              <a:t>researchers from </a:t>
            </a:r>
            <a:r>
              <a:rPr sz="1100" spc="-10" dirty="0">
                <a:latin typeface="Arial"/>
                <a:cs typeface="Arial"/>
              </a:rPr>
              <a:t>academia and </a:t>
            </a:r>
            <a:r>
              <a:rPr sz="1100" spc="-5" dirty="0">
                <a:latin typeface="Arial"/>
                <a:cs typeface="Arial"/>
              </a:rPr>
              <a:t>industry </a:t>
            </a:r>
            <a:r>
              <a:rPr sz="1100" spc="-10" dirty="0">
                <a:latin typeface="Arial"/>
                <a:cs typeface="Arial"/>
              </a:rPr>
              <a:t>who </a:t>
            </a:r>
            <a:r>
              <a:rPr sz="1100" spc="-5" dirty="0">
                <a:latin typeface="Arial"/>
                <a:cs typeface="Arial"/>
              </a:rPr>
              <a:t>are interested in using  </a:t>
            </a:r>
            <a:r>
              <a:rPr sz="1100" spc="-10" dirty="0">
                <a:latin typeface="Arial"/>
                <a:cs typeface="Arial"/>
              </a:rPr>
              <a:t>ADNI </a:t>
            </a:r>
            <a:r>
              <a:rPr sz="1100" spc="-5" dirty="0">
                <a:latin typeface="Arial"/>
                <a:cs typeface="Arial"/>
              </a:rPr>
              <a:t>data. </a:t>
            </a:r>
            <a:r>
              <a:rPr sz="1100" spc="-25" dirty="0">
                <a:latin typeface="Arial"/>
                <a:cs typeface="Arial"/>
              </a:rPr>
              <a:t>We </a:t>
            </a:r>
            <a:r>
              <a:rPr sz="1100" spc="-20" dirty="0">
                <a:latin typeface="Arial"/>
                <a:cs typeface="Arial"/>
              </a:rPr>
              <a:t>have </a:t>
            </a:r>
            <a:r>
              <a:rPr sz="1100" spc="-15" dirty="0">
                <a:latin typeface="Arial"/>
                <a:cs typeface="Arial"/>
              </a:rPr>
              <a:t>developed </a:t>
            </a:r>
            <a:r>
              <a:rPr sz="1100" spc="-5" dirty="0">
                <a:latin typeface="Arial"/>
                <a:cs typeface="Arial"/>
              </a:rPr>
              <a:t>updates to our </a:t>
            </a:r>
            <a:r>
              <a:rPr sz="1100" dirty="0">
                <a:latin typeface="Arial"/>
                <a:cs typeface="Arial"/>
              </a:rPr>
              <a:t>portion </a:t>
            </a:r>
            <a:r>
              <a:rPr sz="1100" spc="-5" dirty="0">
                <a:latin typeface="Arial"/>
                <a:cs typeface="Arial"/>
              </a:rPr>
              <a:t>of the </a:t>
            </a:r>
            <a:r>
              <a:rPr sz="1100" spc="-10" dirty="0">
                <a:latin typeface="Arial"/>
                <a:cs typeface="Arial"/>
              </a:rPr>
              <a:t>website  </a:t>
            </a:r>
            <a:r>
              <a:rPr sz="1100" spc="-5" dirty="0">
                <a:latin typeface="Arial"/>
                <a:cs typeface="Arial"/>
              </a:rPr>
              <a:t>to help </a:t>
            </a:r>
            <a:r>
              <a:rPr sz="1100" spc="-10" dirty="0">
                <a:latin typeface="Arial"/>
                <a:cs typeface="Arial"/>
              </a:rPr>
              <a:t>investigators navigate </a:t>
            </a:r>
            <a:r>
              <a:rPr sz="1100" spc="-5" dirty="0">
                <a:latin typeface="Arial"/>
                <a:cs typeface="Arial"/>
              </a:rPr>
              <a:t>the </a:t>
            </a:r>
            <a:r>
              <a:rPr sz="1100" spc="-10" dirty="0">
                <a:latin typeface="Arial"/>
                <a:cs typeface="Arial"/>
              </a:rPr>
              <a:t>database, cope </a:t>
            </a:r>
            <a:r>
              <a:rPr sz="1100" spc="-5" dirty="0">
                <a:latin typeface="Arial"/>
                <a:cs typeface="Arial"/>
              </a:rPr>
              <a:t>with changes in data  acquisition, </a:t>
            </a:r>
            <a:r>
              <a:rPr sz="1100" spc="-10" dirty="0">
                <a:latin typeface="Arial"/>
                <a:cs typeface="Arial"/>
              </a:rPr>
              <a:t>and </a:t>
            </a:r>
            <a:r>
              <a:rPr sz="1100" spc="-5" dirty="0">
                <a:latin typeface="Arial"/>
                <a:cs typeface="Arial"/>
              </a:rPr>
              <a:t>work with data </a:t>
            </a:r>
            <a:r>
              <a:rPr sz="1100" spc="-10" dirty="0">
                <a:latin typeface="Arial"/>
                <a:cs typeface="Arial"/>
              </a:rPr>
              <a:t>files. </a:t>
            </a:r>
            <a:r>
              <a:rPr sz="1100" spc="-5" dirty="0">
                <a:latin typeface="Arial"/>
                <a:cs typeface="Arial"/>
              </a:rPr>
              <a:t>Sections</a:t>
            </a:r>
            <a:r>
              <a:rPr sz="1100" spc="6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include:</a:t>
            </a:r>
            <a:endParaRPr sz="1100">
              <a:latin typeface="Arial"/>
              <a:cs typeface="Arial"/>
            </a:endParaRPr>
          </a:p>
          <a:p>
            <a:pPr marL="289560" marR="1423670">
              <a:lnSpc>
                <a:spcPct val="125299"/>
              </a:lnSpc>
            </a:pPr>
            <a:r>
              <a:rPr sz="1100" spc="-10" dirty="0">
                <a:latin typeface="Arial"/>
                <a:cs typeface="Arial"/>
              </a:rPr>
              <a:t>Frequently used ADNI </a:t>
            </a:r>
            <a:r>
              <a:rPr sz="1100" spc="-5" dirty="0">
                <a:latin typeface="Arial"/>
                <a:cs typeface="Arial"/>
              </a:rPr>
              <a:t>data </a:t>
            </a:r>
            <a:r>
              <a:rPr sz="1100" spc="-15" dirty="0">
                <a:latin typeface="Arial"/>
                <a:cs typeface="Arial"/>
              </a:rPr>
              <a:t>tables,  </a:t>
            </a:r>
            <a:r>
              <a:rPr sz="1100" spc="-10" dirty="0">
                <a:latin typeface="Arial"/>
                <a:cs typeface="Arial"/>
              </a:rPr>
              <a:t>Common </a:t>
            </a:r>
            <a:r>
              <a:rPr sz="1100" spc="-5" dirty="0">
                <a:latin typeface="Arial"/>
                <a:cs typeface="Arial"/>
              </a:rPr>
              <a:t>issues working with </a:t>
            </a:r>
            <a:r>
              <a:rPr sz="1100" spc="-10" dirty="0">
                <a:latin typeface="Arial"/>
                <a:cs typeface="Arial"/>
              </a:rPr>
              <a:t>ADNI </a:t>
            </a:r>
            <a:r>
              <a:rPr sz="1100" spc="-15" dirty="0">
                <a:latin typeface="Arial"/>
                <a:cs typeface="Arial"/>
              </a:rPr>
              <a:t>tables,  </a:t>
            </a:r>
            <a:r>
              <a:rPr sz="1100" spc="-5" dirty="0">
                <a:latin typeface="Arial"/>
                <a:cs typeface="Arial"/>
              </a:rPr>
              <a:t>Installing </a:t>
            </a:r>
            <a:r>
              <a:rPr sz="1100" spc="-10" dirty="0">
                <a:latin typeface="Arial"/>
                <a:cs typeface="Arial"/>
              </a:rPr>
              <a:t>ADNIMERGE packages,  </a:t>
            </a:r>
            <a:r>
              <a:rPr sz="1100" spc="-5" dirty="0">
                <a:latin typeface="Arial"/>
                <a:cs typeface="Arial"/>
              </a:rPr>
              <a:t>Biostatistics </a:t>
            </a:r>
            <a:r>
              <a:rPr sz="1100" spc="-10" dirty="0">
                <a:latin typeface="Arial"/>
                <a:cs typeface="Arial"/>
              </a:rPr>
              <a:t>Core </a:t>
            </a:r>
            <a:r>
              <a:rPr sz="1100" spc="-15" dirty="0">
                <a:latin typeface="Arial"/>
                <a:cs typeface="Arial"/>
              </a:rPr>
              <a:t>news.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0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5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0000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35976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71952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654835" y="3331252"/>
            <a:ext cx="1298575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4" action="ppaction://hlinksldjump"/>
              </a:rPr>
              <a:t>Biostatistics Core </a:t>
            </a:r>
            <a:r>
              <a:rPr sz="600" spc="-10" dirty="0">
                <a:solidFill>
                  <a:srgbClr val="00008E"/>
                </a:solidFill>
                <a:latin typeface="Arial"/>
                <a:cs typeface="Arial"/>
                <a:hlinkClick r:id="rId4" action="ppaction://hlinksldjump"/>
              </a:rPr>
              <a:t>for </a:t>
            </a: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4" action="ppaction://hlinksldjump"/>
              </a:rPr>
              <a:t>WW-ADNI, 2018</a:t>
            </a:r>
            <a:endParaRPr sz="600">
              <a:latin typeface="Arial"/>
              <a:cs typeface="Arial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20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  <p:transition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68300"/>
            <a:ext cx="4608195" cy="321945"/>
          </a:xfrm>
          <a:custGeom>
            <a:avLst/>
            <a:gdLst/>
            <a:ahLst/>
            <a:cxnLst/>
            <a:rect l="l" t="t" r="r" b="b"/>
            <a:pathLst>
              <a:path w="4608195" h="321945">
                <a:moveTo>
                  <a:pt x="0" y="321500"/>
                </a:moveTo>
                <a:lnTo>
                  <a:pt x="4608004" y="321500"/>
                </a:lnTo>
                <a:lnTo>
                  <a:pt x="4608004" y="0"/>
                </a:lnTo>
                <a:lnTo>
                  <a:pt x="0" y="0"/>
                </a:lnTo>
                <a:lnTo>
                  <a:pt x="0" y="321500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300" y="313865"/>
            <a:ext cx="250380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Contributors </a:t>
            </a:r>
            <a:r>
              <a:rPr spc="15" dirty="0"/>
              <a:t>and</a:t>
            </a:r>
            <a:r>
              <a:rPr spc="25" dirty="0"/>
              <a:t> </a:t>
            </a:r>
            <a:r>
              <a:rPr spc="10" dirty="0"/>
              <a:t>Collaborators</a:t>
            </a:r>
          </a:p>
        </p:txBody>
      </p:sp>
      <p:sp>
        <p:nvSpPr>
          <p:cNvPr id="4" name="object 4"/>
          <p:cNvSpPr/>
          <p:nvPr/>
        </p:nvSpPr>
        <p:spPr>
          <a:xfrm>
            <a:off x="269557" y="1501927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9557" y="1711960"/>
            <a:ext cx="76809" cy="768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9557" y="2266137"/>
            <a:ext cx="76809" cy="7680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25844" y="1176208"/>
            <a:ext cx="4201160" cy="1210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9560" marR="1047115" indent="-277495">
              <a:lnSpc>
                <a:spcPct val="125299"/>
              </a:lnSpc>
              <a:spcBef>
                <a:spcPts val="100"/>
              </a:spcBef>
            </a:pPr>
            <a:r>
              <a:rPr sz="1100" spc="-10" dirty="0">
                <a:latin typeface="Arial"/>
                <a:cs typeface="Arial"/>
              </a:rPr>
              <a:t>Thank </a:t>
            </a:r>
            <a:r>
              <a:rPr sz="1100" spc="-15" dirty="0">
                <a:latin typeface="Arial"/>
                <a:cs typeface="Arial"/>
              </a:rPr>
              <a:t>you </a:t>
            </a:r>
            <a:r>
              <a:rPr sz="1100" spc="-5" dirty="0">
                <a:latin typeface="Arial"/>
                <a:cs typeface="Arial"/>
              </a:rPr>
              <a:t>to our </a:t>
            </a:r>
            <a:r>
              <a:rPr sz="1100" spc="-15" dirty="0">
                <a:latin typeface="Arial"/>
                <a:cs typeface="Arial"/>
              </a:rPr>
              <a:t>many </a:t>
            </a:r>
            <a:r>
              <a:rPr sz="1100" spc="-5" dirty="0">
                <a:latin typeface="Arial"/>
                <a:cs typeface="Arial"/>
              </a:rPr>
              <a:t>students </a:t>
            </a:r>
            <a:r>
              <a:rPr sz="1100" spc="-10" dirty="0">
                <a:latin typeface="Arial"/>
                <a:cs typeface="Arial"/>
              </a:rPr>
              <a:t>and </a:t>
            </a:r>
            <a:r>
              <a:rPr sz="1100" spc="-5" dirty="0">
                <a:latin typeface="Arial"/>
                <a:cs typeface="Arial"/>
              </a:rPr>
              <a:t>collaborators!  Jingxuan </a:t>
            </a:r>
            <a:r>
              <a:rPr sz="1100" spc="-40" dirty="0">
                <a:latin typeface="Arial"/>
                <a:cs typeface="Arial"/>
              </a:rPr>
              <a:t>Yang, </a:t>
            </a:r>
            <a:r>
              <a:rPr sz="1100" spc="-10" dirty="0">
                <a:latin typeface="Arial"/>
                <a:cs typeface="Arial"/>
              </a:rPr>
              <a:t>graduate </a:t>
            </a:r>
            <a:r>
              <a:rPr sz="1100" spc="-5" dirty="0">
                <a:latin typeface="Arial"/>
                <a:cs typeface="Arial"/>
              </a:rPr>
              <a:t>student,</a:t>
            </a:r>
            <a:r>
              <a:rPr sz="1100" spc="-2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Biostatistics.</a:t>
            </a:r>
            <a:endParaRPr sz="1100">
              <a:latin typeface="Arial"/>
              <a:cs typeface="Arial"/>
            </a:endParaRPr>
          </a:p>
          <a:p>
            <a:pPr marL="289560" marR="5080">
              <a:lnSpc>
                <a:spcPct val="102600"/>
              </a:lnSpc>
              <a:spcBef>
                <a:spcPts val="300"/>
              </a:spcBef>
            </a:pPr>
            <a:r>
              <a:rPr sz="1100" spc="-15" dirty="0">
                <a:latin typeface="Arial"/>
                <a:cs typeface="Arial"/>
              </a:rPr>
              <a:t>Mike </a:t>
            </a:r>
            <a:r>
              <a:rPr sz="1100" spc="-10" dirty="0">
                <a:latin typeface="Arial"/>
                <a:cs typeface="Arial"/>
              </a:rPr>
              <a:t>Donohue, PhD </a:t>
            </a:r>
            <a:r>
              <a:rPr sz="1100" spc="-5" dirty="0">
                <a:latin typeface="Arial"/>
                <a:cs typeface="Arial"/>
              </a:rPr>
              <a:t>(USC); Danielle </a:t>
            </a:r>
            <a:r>
              <a:rPr sz="1100" spc="-25" dirty="0">
                <a:latin typeface="Arial"/>
                <a:cs typeface="Arial"/>
              </a:rPr>
              <a:t>Harvey, </a:t>
            </a:r>
            <a:r>
              <a:rPr sz="1100" spc="-30" dirty="0">
                <a:latin typeface="Arial"/>
                <a:cs typeface="Arial"/>
              </a:rPr>
              <a:t>PhD, </a:t>
            </a:r>
            <a:r>
              <a:rPr sz="1100" spc="-10" dirty="0">
                <a:latin typeface="Arial"/>
                <a:cs typeface="Arial"/>
              </a:rPr>
              <a:t>Naomi </a:t>
            </a:r>
            <a:r>
              <a:rPr sz="1100" spc="-15" dirty="0">
                <a:latin typeface="Arial"/>
                <a:cs typeface="Arial"/>
              </a:rPr>
              <a:t>Saito,  MS, </a:t>
            </a:r>
            <a:r>
              <a:rPr sz="1100" spc="-10" dirty="0">
                <a:latin typeface="Arial"/>
                <a:cs typeface="Arial"/>
              </a:rPr>
              <a:t>and </a:t>
            </a:r>
            <a:r>
              <a:rPr sz="1100" spc="-30" dirty="0">
                <a:latin typeface="Arial"/>
                <a:cs typeface="Arial"/>
              </a:rPr>
              <a:t>Yueju </a:t>
            </a:r>
            <a:r>
              <a:rPr sz="1100" spc="-5" dirty="0">
                <a:latin typeface="Arial"/>
                <a:cs typeface="Arial"/>
              </a:rPr>
              <a:t>Li, </a:t>
            </a:r>
            <a:r>
              <a:rPr sz="1100" spc="-10" dirty="0">
                <a:latin typeface="Arial"/>
                <a:cs typeface="Arial"/>
              </a:rPr>
              <a:t>MS (UC Davis): </a:t>
            </a:r>
            <a:r>
              <a:rPr sz="1100" spc="-5" dirty="0">
                <a:latin typeface="Arial"/>
                <a:cs typeface="Arial"/>
              </a:rPr>
              <a:t>the </a:t>
            </a:r>
            <a:r>
              <a:rPr sz="1100" spc="-10" dirty="0">
                <a:latin typeface="Arial"/>
                <a:cs typeface="Arial"/>
              </a:rPr>
              <a:t>ADNI </a:t>
            </a:r>
            <a:r>
              <a:rPr sz="1100" spc="-5" dirty="0">
                <a:latin typeface="Arial"/>
                <a:cs typeface="Arial"/>
              </a:rPr>
              <a:t>Biostatistics </a:t>
            </a:r>
            <a:r>
              <a:rPr sz="1100" spc="-10" dirty="0">
                <a:latin typeface="Arial"/>
                <a:cs typeface="Arial"/>
              </a:rPr>
              <a:t>Core  team</a:t>
            </a:r>
            <a:endParaRPr sz="1100">
              <a:latin typeface="Arial"/>
              <a:cs typeface="Arial"/>
            </a:endParaRPr>
          </a:p>
          <a:p>
            <a:pPr marL="289560">
              <a:lnSpc>
                <a:spcPct val="100000"/>
              </a:lnSpc>
              <a:spcBef>
                <a:spcPts val="334"/>
              </a:spcBef>
            </a:pPr>
            <a:r>
              <a:rPr sz="1100" spc="-15" dirty="0">
                <a:latin typeface="Arial"/>
                <a:cs typeface="Arial"/>
              </a:rPr>
              <a:t>Mike Weiner </a:t>
            </a:r>
            <a:r>
              <a:rPr sz="1100" spc="-10" dirty="0">
                <a:latin typeface="Arial"/>
                <a:cs typeface="Arial"/>
              </a:rPr>
              <a:t>and </a:t>
            </a:r>
            <a:r>
              <a:rPr sz="1100" spc="-5" dirty="0">
                <a:latin typeface="Arial"/>
                <a:cs typeface="Arial"/>
              </a:rPr>
              <a:t>all the </a:t>
            </a:r>
            <a:r>
              <a:rPr sz="1100" spc="-10" dirty="0">
                <a:latin typeface="Arial"/>
                <a:cs typeface="Arial"/>
              </a:rPr>
              <a:t>ADNI investigators and</a:t>
            </a:r>
            <a:r>
              <a:rPr sz="1100" spc="6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participants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5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0000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35976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071952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654835" y="3331252"/>
            <a:ext cx="1298575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5" action="ppaction://hlinksldjump"/>
              </a:rPr>
              <a:t>Biostatistics Core </a:t>
            </a:r>
            <a:r>
              <a:rPr sz="600" spc="-10" dirty="0">
                <a:solidFill>
                  <a:srgbClr val="00008E"/>
                </a:solidFill>
                <a:latin typeface="Arial"/>
                <a:cs typeface="Arial"/>
                <a:hlinkClick r:id="rId5" action="ppaction://hlinksldjump"/>
              </a:rPr>
              <a:t>for </a:t>
            </a: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5" action="ppaction://hlinksldjump"/>
              </a:rPr>
              <a:t>WW-ADNI, 2018</a:t>
            </a:r>
            <a:endParaRPr sz="600">
              <a:latin typeface="Arial"/>
              <a:cs typeface="Arial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21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  <p:transition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300" y="313865"/>
            <a:ext cx="213741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15" dirty="0">
                <a:solidFill>
                  <a:srgbClr val="00007A"/>
                </a:solidFill>
                <a:latin typeface="Arial"/>
                <a:cs typeface="Arial"/>
              </a:rPr>
              <a:t>More </a:t>
            </a:r>
            <a:r>
              <a:rPr sz="1400" spc="10" dirty="0">
                <a:solidFill>
                  <a:srgbClr val="00007A"/>
                </a:solidFill>
                <a:latin typeface="Arial"/>
                <a:cs typeface="Arial"/>
              </a:rPr>
              <a:t>adventures to</a:t>
            </a:r>
            <a:r>
              <a:rPr sz="1400" spc="-35" dirty="0">
                <a:solidFill>
                  <a:srgbClr val="00007A"/>
                </a:solidFill>
                <a:latin typeface="Arial"/>
                <a:cs typeface="Arial"/>
              </a:rPr>
              <a:t> </a:t>
            </a:r>
            <a:r>
              <a:rPr sz="1400" spc="15" dirty="0">
                <a:solidFill>
                  <a:srgbClr val="00007A"/>
                </a:solidFill>
                <a:latin typeface="Arial"/>
                <a:cs typeface="Arial"/>
              </a:rPr>
              <a:t>come!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5844" y="755961"/>
            <a:ext cx="131889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5" dirty="0">
                <a:solidFill>
                  <a:srgbClr val="000000"/>
                </a:solidFill>
              </a:rPr>
              <a:t>Thank</a:t>
            </a:r>
            <a:r>
              <a:rPr sz="2050" spc="-65" dirty="0">
                <a:solidFill>
                  <a:srgbClr val="000000"/>
                </a:solidFill>
              </a:rPr>
              <a:t> </a:t>
            </a:r>
            <a:r>
              <a:rPr sz="2050" spc="-5" dirty="0">
                <a:solidFill>
                  <a:srgbClr val="000000"/>
                </a:solidFill>
              </a:rPr>
              <a:t>you!</a:t>
            </a:r>
            <a:endParaRPr sz="2050"/>
          </a:p>
        </p:txBody>
      </p:sp>
      <p:sp>
        <p:nvSpPr>
          <p:cNvPr id="4" name="object 4"/>
          <p:cNvSpPr txBox="1"/>
          <p:nvPr/>
        </p:nvSpPr>
        <p:spPr>
          <a:xfrm>
            <a:off x="2676243" y="755961"/>
            <a:ext cx="135318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5" dirty="0">
                <a:latin typeface="Arial"/>
                <a:cs typeface="Arial"/>
              </a:rPr>
              <a:t>Questions?</a:t>
            </a:r>
            <a:endParaRPr sz="205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38544" y="1174877"/>
            <a:ext cx="1691995" cy="1799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5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0000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35976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71952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654835" y="3331252"/>
            <a:ext cx="1298575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Biostatistics Core </a:t>
            </a:r>
            <a:r>
              <a:rPr sz="600" spc="-10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for </a:t>
            </a: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WW-ADNI, 2018</a:t>
            </a:r>
            <a:endParaRPr sz="600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22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68300"/>
            <a:ext cx="4608195" cy="321945"/>
          </a:xfrm>
          <a:custGeom>
            <a:avLst/>
            <a:gdLst/>
            <a:ahLst/>
            <a:cxnLst/>
            <a:rect l="l" t="t" r="r" b="b"/>
            <a:pathLst>
              <a:path w="4608195" h="321945">
                <a:moveTo>
                  <a:pt x="0" y="321500"/>
                </a:moveTo>
                <a:lnTo>
                  <a:pt x="4608004" y="321500"/>
                </a:lnTo>
                <a:lnTo>
                  <a:pt x="4608004" y="0"/>
                </a:lnTo>
                <a:lnTo>
                  <a:pt x="0" y="0"/>
                </a:lnTo>
                <a:lnTo>
                  <a:pt x="0" y="321500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300" y="313865"/>
            <a:ext cx="196977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Biostatistics </a:t>
            </a:r>
            <a:r>
              <a:rPr spc="15" dirty="0"/>
              <a:t>Core</a:t>
            </a:r>
            <a:r>
              <a:rPr spc="-30" dirty="0"/>
              <a:t> </a:t>
            </a:r>
            <a:r>
              <a:rPr spc="15" dirty="0"/>
              <a:t>goals:</a:t>
            </a:r>
          </a:p>
        </p:txBody>
      </p:sp>
      <p:sp>
        <p:nvSpPr>
          <p:cNvPr id="4" name="object 4"/>
          <p:cNvSpPr/>
          <p:nvPr/>
        </p:nvSpPr>
        <p:spPr>
          <a:xfrm>
            <a:off x="269557" y="1299489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9557" y="1681594"/>
            <a:ext cx="76809" cy="768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9557" y="2063699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9557" y="2445804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9557" y="2827909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25844" y="845475"/>
            <a:ext cx="4356735" cy="210248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382905">
              <a:lnSpc>
                <a:spcPct val="102600"/>
              </a:lnSpc>
              <a:spcBef>
                <a:spcPts val="55"/>
              </a:spcBef>
            </a:pPr>
            <a:r>
              <a:rPr sz="1100" spc="-10" dirty="0">
                <a:latin typeface="Arial"/>
                <a:cs typeface="Arial"/>
              </a:rPr>
              <a:t>Integrate </a:t>
            </a:r>
            <a:r>
              <a:rPr sz="1100" spc="-5" dirty="0">
                <a:latin typeface="Arial"/>
                <a:cs typeface="Arial"/>
              </a:rPr>
              <a:t>data from all Cores to study implications </a:t>
            </a:r>
            <a:r>
              <a:rPr sz="1100" spc="-20" dirty="0">
                <a:latin typeface="Arial"/>
                <a:cs typeface="Arial"/>
              </a:rPr>
              <a:t>for </a:t>
            </a:r>
            <a:r>
              <a:rPr sz="1100" spc="-5" dirty="0">
                <a:latin typeface="Arial"/>
                <a:cs typeface="Arial"/>
              </a:rPr>
              <a:t>clinical </a:t>
            </a:r>
            <a:r>
              <a:rPr sz="1100" dirty="0">
                <a:latin typeface="Arial"/>
                <a:cs typeface="Arial"/>
              </a:rPr>
              <a:t>trial  </a:t>
            </a:r>
            <a:r>
              <a:rPr sz="1100" spc="-5" dirty="0">
                <a:latin typeface="Arial"/>
                <a:cs typeface="Arial"/>
              </a:rPr>
              <a:t>design:</a:t>
            </a:r>
            <a:endParaRPr sz="1100">
              <a:latin typeface="Arial"/>
              <a:cs typeface="Arial"/>
            </a:endParaRPr>
          </a:p>
          <a:p>
            <a:pPr marL="289560" marR="5080">
              <a:lnSpc>
                <a:spcPct val="102600"/>
              </a:lnSpc>
              <a:spcBef>
                <a:spcPts val="300"/>
              </a:spcBef>
            </a:pPr>
            <a:r>
              <a:rPr sz="1100" spc="-10" dirty="0">
                <a:latin typeface="Arial"/>
                <a:cs typeface="Arial"/>
              </a:rPr>
              <a:t>Compare </a:t>
            </a:r>
            <a:r>
              <a:rPr sz="1100" spc="-5" dirty="0">
                <a:latin typeface="Arial"/>
                <a:cs typeface="Arial"/>
              </a:rPr>
              <a:t>candidate </a:t>
            </a:r>
            <a:r>
              <a:rPr sz="1100" spc="-10" dirty="0">
                <a:latin typeface="Arial"/>
                <a:cs typeface="Arial"/>
              </a:rPr>
              <a:t>biomarkers and </a:t>
            </a:r>
            <a:r>
              <a:rPr sz="1100" spc="-5" dirty="0">
                <a:latin typeface="Arial"/>
                <a:cs typeface="Arial"/>
              </a:rPr>
              <a:t>clinical </a:t>
            </a:r>
            <a:r>
              <a:rPr sz="1100" spc="-10" dirty="0">
                <a:latin typeface="Arial"/>
                <a:cs typeface="Arial"/>
              </a:rPr>
              <a:t>measures </a:t>
            </a:r>
            <a:r>
              <a:rPr sz="1100" spc="-20" dirty="0">
                <a:latin typeface="Arial"/>
                <a:cs typeface="Arial"/>
              </a:rPr>
              <a:t>for </a:t>
            </a:r>
            <a:r>
              <a:rPr sz="1100" spc="-5" dirty="0">
                <a:latin typeface="Arial"/>
                <a:cs typeface="Arial"/>
              </a:rPr>
              <a:t>potential  at baseline </a:t>
            </a:r>
            <a:r>
              <a:rPr sz="1100" spc="-20" dirty="0">
                <a:latin typeface="Arial"/>
                <a:cs typeface="Arial"/>
              </a:rPr>
              <a:t>for </a:t>
            </a:r>
            <a:r>
              <a:rPr sz="1100" spc="-5" dirty="0">
                <a:latin typeface="Arial"/>
                <a:cs typeface="Arial"/>
              </a:rPr>
              <a:t>inclusion/ </a:t>
            </a:r>
            <a:r>
              <a:rPr sz="1100" spc="-10" dirty="0">
                <a:latin typeface="Arial"/>
                <a:cs typeface="Arial"/>
              </a:rPr>
              <a:t>exclusion, </a:t>
            </a:r>
            <a:r>
              <a:rPr sz="1100" spc="-5" dirty="0">
                <a:latin typeface="Arial"/>
                <a:cs typeface="Arial"/>
              </a:rPr>
              <a:t>stratification,</a:t>
            </a:r>
            <a:r>
              <a:rPr sz="110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adjustment.</a:t>
            </a:r>
            <a:endParaRPr sz="1100">
              <a:latin typeface="Arial"/>
              <a:cs typeface="Arial"/>
            </a:endParaRPr>
          </a:p>
          <a:p>
            <a:pPr marL="289560" marR="5080">
              <a:lnSpc>
                <a:spcPct val="102600"/>
              </a:lnSpc>
              <a:spcBef>
                <a:spcPts val="300"/>
              </a:spcBef>
            </a:pPr>
            <a:r>
              <a:rPr sz="1100" spc="-10" dirty="0">
                <a:latin typeface="Arial"/>
                <a:cs typeface="Arial"/>
              </a:rPr>
              <a:t>Compare </a:t>
            </a:r>
            <a:r>
              <a:rPr sz="1100" spc="-5" dirty="0">
                <a:latin typeface="Arial"/>
                <a:cs typeface="Arial"/>
              </a:rPr>
              <a:t>candidate </a:t>
            </a:r>
            <a:r>
              <a:rPr sz="1100" spc="-10" dirty="0">
                <a:latin typeface="Arial"/>
                <a:cs typeface="Arial"/>
              </a:rPr>
              <a:t>biomarkers and </a:t>
            </a:r>
            <a:r>
              <a:rPr sz="1100" spc="-5" dirty="0">
                <a:latin typeface="Arial"/>
                <a:cs typeface="Arial"/>
              </a:rPr>
              <a:t>clinical </a:t>
            </a:r>
            <a:r>
              <a:rPr sz="1100" spc="-10" dirty="0">
                <a:latin typeface="Arial"/>
                <a:cs typeface="Arial"/>
              </a:rPr>
              <a:t>measures </a:t>
            </a:r>
            <a:r>
              <a:rPr sz="1100" spc="-20" dirty="0">
                <a:latin typeface="Arial"/>
                <a:cs typeface="Arial"/>
              </a:rPr>
              <a:t>for </a:t>
            </a:r>
            <a:r>
              <a:rPr sz="1100" spc="-5" dirty="0">
                <a:latin typeface="Arial"/>
                <a:cs typeface="Arial"/>
              </a:rPr>
              <a:t>potential  as </a:t>
            </a:r>
            <a:r>
              <a:rPr sz="1100" spc="-10" dirty="0">
                <a:latin typeface="Arial"/>
                <a:cs typeface="Arial"/>
              </a:rPr>
              <a:t>outcome measures </a:t>
            </a:r>
            <a:r>
              <a:rPr sz="1100" spc="-5" dirty="0">
                <a:latin typeface="Arial"/>
                <a:cs typeface="Arial"/>
              </a:rPr>
              <a:t>of </a:t>
            </a:r>
            <a:r>
              <a:rPr sz="1100" spc="-10" dirty="0">
                <a:latin typeface="Arial"/>
                <a:cs typeface="Arial"/>
              </a:rPr>
              <a:t>change </a:t>
            </a:r>
            <a:r>
              <a:rPr sz="1100" spc="-5" dirty="0">
                <a:latin typeface="Arial"/>
                <a:cs typeface="Arial"/>
              </a:rPr>
              <a:t>in clinical</a:t>
            </a:r>
            <a:r>
              <a:rPr sz="1100" spc="1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trials.</a:t>
            </a:r>
            <a:endParaRPr sz="1100">
              <a:latin typeface="Arial"/>
              <a:cs typeface="Arial"/>
            </a:endParaRPr>
          </a:p>
          <a:p>
            <a:pPr marL="289560" marR="240029">
              <a:lnSpc>
                <a:spcPct val="102699"/>
              </a:lnSpc>
              <a:spcBef>
                <a:spcPts val="295"/>
              </a:spcBef>
            </a:pPr>
            <a:r>
              <a:rPr sz="1100" spc="-5" dirty="0">
                <a:latin typeface="Arial"/>
                <a:cs typeface="Arial"/>
              </a:rPr>
              <a:t>Assess relationship of changes </a:t>
            </a:r>
            <a:r>
              <a:rPr sz="1100" spc="-10" dirty="0">
                <a:latin typeface="Arial"/>
                <a:cs typeface="Arial"/>
              </a:rPr>
              <a:t>among biomarkers and </a:t>
            </a:r>
            <a:r>
              <a:rPr sz="1100" spc="-5" dirty="0">
                <a:latin typeface="Arial"/>
                <a:cs typeface="Arial"/>
              </a:rPr>
              <a:t>clinical  </a:t>
            </a:r>
            <a:r>
              <a:rPr sz="1100" spc="-10" dirty="0">
                <a:latin typeface="Arial"/>
                <a:cs typeface="Arial"/>
              </a:rPr>
              <a:t>measures.</a:t>
            </a:r>
            <a:endParaRPr sz="1100">
              <a:latin typeface="Arial"/>
              <a:cs typeface="Arial"/>
            </a:endParaRPr>
          </a:p>
          <a:p>
            <a:pPr marL="289560" marR="165735">
              <a:lnSpc>
                <a:spcPct val="102699"/>
              </a:lnSpc>
              <a:spcBef>
                <a:spcPts val="300"/>
              </a:spcBef>
            </a:pPr>
            <a:r>
              <a:rPr sz="1100" spc="-10" dirty="0">
                <a:latin typeface="Arial"/>
                <a:cs typeface="Arial"/>
              </a:rPr>
              <a:t>Characterize sequence </a:t>
            </a:r>
            <a:r>
              <a:rPr sz="1100" spc="-5" dirty="0">
                <a:latin typeface="Arial"/>
                <a:cs typeface="Arial"/>
              </a:rPr>
              <a:t>of </a:t>
            </a:r>
            <a:r>
              <a:rPr sz="1100" spc="-10" dirty="0">
                <a:latin typeface="Arial"/>
                <a:cs typeface="Arial"/>
              </a:rPr>
              <a:t>changes, </a:t>
            </a:r>
            <a:r>
              <a:rPr sz="1100" spc="-5" dirty="0">
                <a:latin typeface="Arial"/>
                <a:cs typeface="Arial"/>
              </a:rPr>
              <a:t>especially in preclinical </a:t>
            </a:r>
            <a:r>
              <a:rPr sz="1100" spc="-10" dirty="0">
                <a:latin typeface="Arial"/>
                <a:cs typeface="Arial"/>
              </a:rPr>
              <a:t>and  </a:t>
            </a:r>
            <a:r>
              <a:rPr sz="1100" spc="-5" dirty="0">
                <a:latin typeface="Arial"/>
                <a:cs typeface="Arial"/>
              </a:rPr>
              <a:t>early</a:t>
            </a:r>
            <a:r>
              <a:rPr sz="1100" spc="-10" dirty="0">
                <a:latin typeface="Arial"/>
                <a:cs typeface="Arial"/>
              </a:rPr>
              <a:t> stages.</a:t>
            </a:r>
            <a:endParaRPr sz="1100">
              <a:latin typeface="Arial"/>
              <a:cs typeface="Arial"/>
            </a:endParaRPr>
          </a:p>
          <a:p>
            <a:pPr marL="289560">
              <a:lnSpc>
                <a:spcPct val="100000"/>
              </a:lnSpc>
              <a:spcBef>
                <a:spcPts val="335"/>
              </a:spcBef>
            </a:pPr>
            <a:r>
              <a:rPr sz="1100" spc="-5" dirty="0">
                <a:latin typeface="Arial"/>
                <a:cs typeface="Arial"/>
              </a:rPr>
              <a:t>Identify </a:t>
            </a:r>
            <a:r>
              <a:rPr sz="1100" dirty="0">
                <a:latin typeface="Arial"/>
                <a:cs typeface="Arial"/>
              </a:rPr>
              <a:t>important </a:t>
            </a:r>
            <a:r>
              <a:rPr sz="1100" spc="-10" dirty="0">
                <a:latin typeface="Arial"/>
                <a:cs typeface="Arial"/>
              </a:rPr>
              <a:t>subgroups </a:t>
            </a:r>
            <a:r>
              <a:rPr sz="1100" spc="-5" dirty="0">
                <a:latin typeface="Arial"/>
                <a:cs typeface="Arial"/>
              </a:rPr>
              <a:t>in</a:t>
            </a:r>
            <a:r>
              <a:rPr sz="1100" spc="-1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MCI.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0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5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0000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35976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71952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654835" y="3331252"/>
            <a:ext cx="1298575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4" action="ppaction://hlinksldjump"/>
              </a:rPr>
              <a:t>Biostatistics Core </a:t>
            </a:r>
            <a:r>
              <a:rPr sz="600" spc="-10" dirty="0">
                <a:solidFill>
                  <a:srgbClr val="00008E"/>
                </a:solidFill>
                <a:latin typeface="Arial"/>
                <a:cs typeface="Arial"/>
                <a:hlinkClick r:id="rId4" action="ppaction://hlinksldjump"/>
              </a:rPr>
              <a:t>for </a:t>
            </a: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4" action="ppaction://hlinksldjump"/>
              </a:rPr>
              <a:t>WW-ADNI, 2018</a:t>
            </a:r>
            <a:endParaRPr sz="600">
              <a:latin typeface="Arial"/>
              <a:cs typeface="Arial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3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68300"/>
            <a:ext cx="4608195" cy="321945"/>
          </a:xfrm>
          <a:custGeom>
            <a:avLst/>
            <a:gdLst/>
            <a:ahLst/>
            <a:cxnLst/>
            <a:rect l="l" t="t" r="r" b="b"/>
            <a:pathLst>
              <a:path w="4608195" h="321945">
                <a:moveTo>
                  <a:pt x="0" y="321500"/>
                </a:moveTo>
                <a:lnTo>
                  <a:pt x="4608004" y="321500"/>
                </a:lnTo>
                <a:lnTo>
                  <a:pt x="4608004" y="0"/>
                </a:lnTo>
                <a:lnTo>
                  <a:pt x="0" y="0"/>
                </a:lnTo>
                <a:lnTo>
                  <a:pt x="0" y="321500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300" y="313865"/>
            <a:ext cx="313118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What’s </a:t>
            </a:r>
            <a:r>
              <a:rPr spc="10" dirty="0"/>
              <a:t>new </a:t>
            </a:r>
            <a:r>
              <a:rPr spc="15" dirty="0"/>
              <a:t>from the </a:t>
            </a:r>
            <a:r>
              <a:rPr spc="10" dirty="0"/>
              <a:t>Biostatistics</a:t>
            </a:r>
            <a:r>
              <a:rPr spc="-5" dirty="0"/>
              <a:t> </a:t>
            </a:r>
            <a:r>
              <a:rPr spc="15" dirty="0"/>
              <a:t>Core</a:t>
            </a:r>
          </a:p>
        </p:txBody>
      </p:sp>
      <p:sp>
        <p:nvSpPr>
          <p:cNvPr id="4" name="object 4"/>
          <p:cNvSpPr/>
          <p:nvPr/>
        </p:nvSpPr>
        <p:spPr>
          <a:xfrm>
            <a:off x="269557" y="1391094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9557" y="1773199"/>
            <a:ext cx="76809" cy="768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9557" y="1983232"/>
            <a:ext cx="76809" cy="768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9557" y="2193264"/>
            <a:ext cx="76809" cy="768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02932" y="1319185"/>
            <a:ext cx="3829685" cy="99441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99060">
              <a:lnSpc>
                <a:spcPct val="102600"/>
              </a:lnSpc>
              <a:spcBef>
                <a:spcPts val="55"/>
              </a:spcBef>
            </a:pPr>
            <a:r>
              <a:rPr sz="1100" spc="-10" dirty="0">
                <a:latin typeface="Arial"/>
                <a:cs typeface="Arial"/>
              </a:rPr>
              <a:t>ADNI3 </a:t>
            </a:r>
            <a:r>
              <a:rPr sz="1100" spc="-5" dirty="0">
                <a:latin typeface="Arial"/>
                <a:cs typeface="Arial"/>
              </a:rPr>
              <a:t>is still mostly cross-sectional data, so </a:t>
            </a:r>
            <a:r>
              <a:rPr sz="1100" spc="-15" dirty="0">
                <a:latin typeface="Arial"/>
                <a:cs typeface="Arial"/>
              </a:rPr>
              <a:t>we </a:t>
            </a:r>
            <a:r>
              <a:rPr sz="1100" spc="-5" dirty="0">
                <a:latin typeface="Arial"/>
                <a:cs typeface="Arial"/>
              </a:rPr>
              <a:t>can’t look at  prognosis</a:t>
            </a:r>
            <a:r>
              <a:rPr sz="1100" spc="-10" dirty="0">
                <a:latin typeface="Arial"/>
                <a:cs typeface="Arial"/>
              </a:rPr>
              <a:t> yet.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25299"/>
              </a:lnSpc>
            </a:pPr>
            <a:r>
              <a:rPr sz="1100" spc="-5" dirty="0">
                <a:latin typeface="Arial"/>
                <a:cs typeface="Arial"/>
              </a:rPr>
              <a:t>Looking at </a:t>
            </a:r>
            <a:r>
              <a:rPr sz="1100" spc="-15" dirty="0">
                <a:latin typeface="Arial"/>
                <a:cs typeface="Arial"/>
              </a:rPr>
              <a:t>new </a:t>
            </a:r>
            <a:r>
              <a:rPr sz="1100" spc="-5" dirty="0">
                <a:latin typeface="Arial"/>
                <a:cs typeface="Arial"/>
              </a:rPr>
              <a:t>measures: </a:t>
            </a:r>
            <a:r>
              <a:rPr sz="1100" spc="-10" dirty="0">
                <a:latin typeface="Arial"/>
                <a:cs typeface="Arial"/>
              </a:rPr>
              <a:t>e.g. </a:t>
            </a:r>
            <a:r>
              <a:rPr sz="1100" spc="-5" dirty="0">
                <a:latin typeface="Arial"/>
                <a:cs typeface="Arial"/>
              </a:rPr>
              <a:t>Financial Capacity Instrument.  Multiple </a:t>
            </a:r>
            <a:r>
              <a:rPr sz="1100" spc="-10" dirty="0">
                <a:latin typeface="Arial"/>
                <a:cs typeface="Arial"/>
              </a:rPr>
              <a:t>amyloid </a:t>
            </a:r>
            <a:r>
              <a:rPr sz="1100" spc="-5" dirty="0">
                <a:latin typeface="Arial"/>
                <a:cs typeface="Arial"/>
              </a:rPr>
              <a:t>measures: </a:t>
            </a:r>
            <a:r>
              <a:rPr sz="1100" spc="-15" dirty="0">
                <a:latin typeface="Arial"/>
                <a:cs typeface="Arial"/>
              </a:rPr>
              <a:t>how </a:t>
            </a:r>
            <a:r>
              <a:rPr sz="1100" spc="-10" dirty="0">
                <a:latin typeface="Arial"/>
                <a:cs typeface="Arial"/>
              </a:rPr>
              <a:t>do </a:t>
            </a:r>
            <a:r>
              <a:rPr sz="1100" spc="-15" dirty="0">
                <a:latin typeface="Arial"/>
                <a:cs typeface="Arial"/>
              </a:rPr>
              <a:t>they</a:t>
            </a:r>
            <a:r>
              <a:rPr sz="1100" spc="8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compare?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1100" spc="-10" dirty="0">
                <a:latin typeface="Arial"/>
                <a:cs typeface="Arial"/>
              </a:rPr>
              <a:t>Continuing </a:t>
            </a:r>
            <a:r>
              <a:rPr sz="1100" spc="-5" dirty="0">
                <a:latin typeface="Arial"/>
                <a:cs typeface="Arial"/>
              </a:rPr>
              <a:t>to </a:t>
            </a:r>
            <a:r>
              <a:rPr sz="1100" spc="-10" dirty="0">
                <a:latin typeface="Arial"/>
                <a:cs typeface="Arial"/>
              </a:rPr>
              <a:t>wrap up </a:t>
            </a:r>
            <a:r>
              <a:rPr sz="1100" spc="-5" dirty="0">
                <a:latin typeface="Arial"/>
                <a:cs typeface="Arial"/>
              </a:rPr>
              <a:t>analysis of earlier </a:t>
            </a:r>
            <a:r>
              <a:rPr sz="1100" spc="-10" dirty="0">
                <a:latin typeface="Arial"/>
                <a:cs typeface="Arial"/>
              </a:rPr>
              <a:t>ADNI</a:t>
            </a:r>
            <a:r>
              <a:rPr sz="1100" spc="2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phases.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0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5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0000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35976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71952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654835" y="3331252"/>
            <a:ext cx="1298575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4" action="ppaction://hlinksldjump"/>
              </a:rPr>
              <a:t>Biostatistics Core </a:t>
            </a:r>
            <a:r>
              <a:rPr sz="600" spc="-10" dirty="0">
                <a:solidFill>
                  <a:srgbClr val="00008E"/>
                </a:solidFill>
                <a:latin typeface="Arial"/>
                <a:cs typeface="Arial"/>
                <a:hlinkClick r:id="rId4" action="ppaction://hlinksldjump"/>
              </a:rPr>
              <a:t>for </a:t>
            </a: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4" action="ppaction://hlinksldjump"/>
              </a:rPr>
              <a:t>WW-ADNI, 2018</a:t>
            </a:r>
            <a:endParaRPr sz="600">
              <a:latin typeface="Arial"/>
              <a:cs typeface="Arial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4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68300"/>
            <a:ext cx="4608195" cy="321945"/>
          </a:xfrm>
          <a:custGeom>
            <a:avLst/>
            <a:gdLst/>
            <a:ahLst/>
            <a:cxnLst/>
            <a:rect l="l" t="t" r="r" b="b"/>
            <a:pathLst>
              <a:path w="4608195" h="321945">
                <a:moveTo>
                  <a:pt x="0" y="321500"/>
                </a:moveTo>
                <a:lnTo>
                  <a:pt x="4608004" y="321500"/>
                </a:lnTo>
                <a:lnTo>
                  <a:pt x="4608004" y="0"/>
                </a:lnTo>
                <a:lnTo>
                  <a:pt x="0" y="0"/>
                </a:lnTo>
                <a:lnTo>
                  <a:pt x="0" y="321500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300" y="313865"/>
            <a:ext cx="420878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20" dirty="0"/>
              <a:t>A </a:t>
            </a:r>
            <a:r>
              <a:rPr spc="10" dirty="0"/>
              <a:t>new </a:t>
            </a:r>
            <a:r>
              <a:rPr spc="15" dirty="0"/>
              <a:t>measurement: Financial Capacity</a:t>
            </a:r>
            <a:r>
              <a:rPr spc="55" dirty="0"/>
              <a:t> </a:t>
            </a:r>
            <a:r>
              <a:rPr spc="15" dirty="0"/>
              <a:t>Instrument</a:t>
            </a:r>
          </a:p>
        </p:txBody>
      </p:sp>
      <p:sp>
        <p:nvSpPr>
          <p:cNvPr id="4" name="object 4"/>
          <p:cNvSpPr/>
          <p:nvPr/>
        </p:nvSpPr>
        <p:spPr>
          <a:xfrm>
            <a:off x="269557" y="1334566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9557" y="1544599"/>
            <a:ext cx="76809" cy="768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9557" y="1754632"/>
            <a:ext cx="76809" cy="768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9557" y="1964664"/>
            <a:ext cx="76809" cy="768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9557" y="2174697"/>
            <a:ext cx="76809" cy="7680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25844" y="1008847"/>
            <a:ext cx="4118610" cy="1668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9560" marR="5080" indent="-277495">
              <a:lnSpc>
                <a:spcPct val="125299"/>
              </a:lnSpc>
              <a:spcBef>
                <a:spcPts val="100"/>
              </a:spcBef>
            </a:pPr>
            <a:r>
              <a:rPr sz="1100" spc="-5" dirty="0">
                <a:latin typeface="Arial"/>
                <a:cs typeface="Arial"/>
              </a:rPr>
              <a:t>Financial Capacity Instrument (FCI), </a:t>
            </a:r>
            <a:r>
              <a:rPr sz="1100" spc="-10" dirty="0">
                <a:latin typeface="Arial"/>
                <a:cs typeface="Arial"/>
              </a:rPr>
              <a:t>37 items, covering 5 </a:t>
            </a:r>
            <a:r>
              <a:rPr sz="1100" spc="-5" dirty="0">
                <a:latin typeface="Arial"/>
                <a:cs typeface="Arial"/>
              </a:rPr>
              <a:t>domains:  Mental calculation (2</a:t>
            </a:r>
            <a:r>
              <a:rPr sz="1100" spc="-1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items)</a:t>
            </a:r>
            <a:endParaRPr sz="1100">
              <a:latin typeface="Arial"/>
              <a:cs typeface="Arial"/>
            </a:endParaRPr>
          </a:p>
          <a:p>
            <a:pPr marL="289560" marR="1158875">
              <a:lnSpc>
                <a:spcPct val="125299"/>
              </a:lnSpc>
            </a:pPr>
            <a:r>
              <a:rPr sz="1100" spc="-5" dirty="0">
                <a:latin typeface="Arial"/>
                <a:cs typeface="Arial"/>
              </a:rPr>
              <a:t>Financial conceptual </a:t>
            </a:r>
            <a:r>
              <a:rPr sz="1100" spc="-10" dirty="0">
                <a:latin typeface="Arial"/>
                <a:cs typeface="Arial"/>
              </a:rPr>
              <a:t>knowledge </a:t>
            </a:r>
            <a:r>
              <a:rPr sz="1100" spc="-5" dirty="0">
                <a:latin typeface="Arial"/>
                <a:cs typeface="Arial"/>
              </a:rPr>
              <a:t>(4 items)  Single </a:t>
            </a:r>
            <a:r>
              <a:rPr sz="1100" spc="-10" dirty="0">
                <a:latin typeface="Arial"/>
                <a:cs typeface="Arial"/>
              </a:rPr>
              <a:t>checkbook/ </a:t>
            </a:r>
            <a:r>
              <a:rPr sz="1100" spc="-5" dirty="0">
                <a:latin typeface="Arial"/>
                <a:cs typeface="Arial"/>
              </a:rPr>
              <a:t>register task (10 items)  Multiple </a:t>
            </a:r>
            <a:r>
              <a:rPr sz="1100" spc="-10" dirty="0">
                <a:latin typeface="Arial"/>
                <a:cs typeface="Arial"/>
              </a:rPr>
              <a:t>checkbook/ </a:t>
            </a:r>
            <a:r>
              <a:rPr sz="1100" spc="-5" dirty="0">
                <a:latin typeface="Arial"/>
                <a:cs typeface="Arial"/>
              </a:rPr>
              <a:t>register task (14</a:t>
            </a:r>
            <a:r>
              <a:rPr sz="1100" spc="-4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items)  </a:t>
            </a:r>
            <a:r>
              <a:rPr sz="1100" spc="-10" dirty="0">
                <a:latin typeface="Arial"/>
                <a:cs typeface="Arial"/>
              </a:rPr>
              <a:t>Bank </a:t>
            </a:r>
            <a:r>
              <a:rPr sz="1100" spc="-5" dirty="0">
                <a:latin typeface="Arial"/>
                <a:cs typeface="Arial"/>
              </a:rPr>
              <a:t>statement task (7</a:t>
            </a:r>
            <a:r>
              <a:rPr sz="1100" spc="-1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items)</a:t>
            </a:r>
            <a:endParaRPr sz="1100">
              <a:latin typeface="Arial"/>
              <a:cs typeface="Arial"/>
            </a:endParaRPr>
          </a:p>
          <a:p>
            <a:pPr marL="12700" marR="456565">
              <a:lnSpc>
                <a:spcPct val="102600"/>
              </a:lnSpc>
              <a:spcBef>
                <a:spcPts val="300"/>
              </a:spcBef>
            </a:pPr>
            <a:r>
              <a:rPr sz="1100" spc="-25" dirty="0">
                <a:latin typeface="Arial"/>
                <a:cs typeface="Arial"/>
              </a:rPr>
              <a:t>We </a:t>
            </a:r>
            <a:r>
              <a:rPr sz="1100" spc="-20" dirty="0">
                <a:latin typeface="Arial"/>
                <a:cs typeface="Arial"/>
              </a:rPr>
              <a:t>have </a:t>
            </a:r>
            <a:r>
              <a:rPr sz="1100" spc="-10" dirty="0">
                <a:latin typeface="Arial"/>
                <a:cs typeface="Arial"/>
              </a:rPr>
              <a:t>taken a </a:t>
            </a:r>
            <a:r>
              <a:rPr sz="1100" spc="-5" dirty="0">
                <a:latin typeface="Arial"/>
                <a:cs typeface="Arial"/>
              </a:rPr>
              <a:t>preliminary look at the FCI </a:t>
            </a:r>
            <a:r>
              <a:rPr sz="1100" spc="-10" dirty="0">
                <a:latin typeface="Arial"/>
                <a:cs typeface="Arial"/>
              </a:rPr>
              <a:t>on </a:t>
            </a:r>
            <a:r>
              <a:rPr sz="1100" spc="-5" dirty="0">
                <a:latin typeface="Arial"/>
                <a:cs typeface="Arial"/>
              </a:rPr>
              <a:t>the first </a:t>
            </a:r>
            <a:r>
              <a:rPr sz="1100" spc="-10" dirty="0">
                <a:latin typeface="Arial"/>
                <a:cs typeface="Arial"/>
              </a:rPr>
              <a:t>384  </a:t>
            </a:r>
            <a:r>
              <a:rPr sz="1100" spc="-5" dirty="0">
                <a:latin typeface="Arial"/>
                <a:cs typeface="Arial"/>
              </a:rPr>
              <a:t>participants (245 </a:t>
            </a:r>
            <a:r>
              <a:rPr sz="1100" spc="-10" dirty="0">
                <a:latin typeface="Arial"/>
                <a:cs typeface="Arial"/>
              </a:rPr>
              <a:t>CN, 114 </a:t>
            </a:r>
            <a:r>
              <a:rPr sz="1100" spc="-5" dirty="0">
                <a:latin typeface="Arial"/>
                <a:cs typeface="Arial"/>
              </a:rPr>
              <a:t>MCI, </a:t>
            </a:r>
            <a:r>
              <a:rPr sz="1100" spc="-10" dirty="0">
                <a:latin typeface="Arial"/>
                <a:cs typeface="Arial"/>
              </a:rPr>
              <a:t>25</a:t>
            </a:r>
            <a:r>
              <a:rPr sz="110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AD).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0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5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0000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35976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71952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654835" y="3331252"/>
            <a:ext cx="1298575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5" action="ppaction://hlinksldjump"/>
              </a:rPr>
              <a:t>Biostatistics Core </a:t>
            </a:r>
            <a:r>
              <a:rPr sz="600" spc="-10" dirty="0">
                <a:solidFill>
                  <a:srgbClr val="00008E"/>
                </a:solidFill>
                <a:latin typeface="Arial"/>
                <a:cs typeface="Arial"/>
                <a:hlinkClick r:id="rId5" action="ppaction://hlinksldjump"/>
              </a:rPr>
              <a:t>for </a:t>
            </a: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5" action="ppaction://hlinksldjump"/>
              </a:rPr>
              <a:t>WW-ADNI, 2018</a:t>
            </a:r>
            <a:endParaRPr sz="600">
              <a:latin typeface="Arial"/>
              <a:cs typeface="Arial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5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68300"/>
            <a:ext cx="4608195" cy="321945"/>
          </a:xfrm>
          <a:custGeom>
            <a:avLst/>
            <a:gdLst/>
            <a:ahLst/>
            <a:cxnLst/>
            <a:rect l="l" t="t" r="r" b="b"/>
            <a:pathLst>
              <a:path w="4608195" h="321945">
                <a:moveTo>
                  <a:pt x="0" y="321500"/>
                </a:moveTo>
                <a:lnTo>
                  <a:pt x="4608004" y="321500"/>
                </a:lnTo>
                <a:lnTo>
                  <a:pt x="4608004" y="0"/>
                </a:lnTo>
                <a:lnTo>
                  <a:pt x="0" y="0"/>
                </a:lnTo>
                <a:lnTo>
                  <a:pt x="0" y="321500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300" y="313865"/>
            <a:ext cx="347345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FCI </a:t>
            </a:r>
            <a:r>
              <a:rPr spc="10" dirty="0"/>
              <a:t>results: </a:t>
            </a:r>
            <a:r>
              <a:rPr spc="-20" dirty="0"/>
              <a:t>Total </a:t>
            </a:r>
            <a:r>
              <a:rPr spc="15" dirty="0"/>
              <a:t>score </a:t>
            </a:r>
            <a:r>
              <a:rPr dirty="0"/>
              <a:t>by </a:t>
            </a:r>
            <a:r>
              <a:rPr spc="15" dirty="0"/>
              <a:t>diagnosis</a:t>
            </a:r>
            <a:r>
              <a:rPr spc="95" dirty="0"/>
              <a:t> </a:t>
            </a:r>
            <a:r>
              <a:rPr spc="10" dirty="0"/>
              <a:t>group</a:t>
            </a:r>
          </a:p>
        </p:txBody>
      </p:sp>
      <p:sp>
        <p:nvSpPr>
          <p:cNvPr id="4" name="object 4"/>
          <p:cNvSpPr/>
          <p:nvPr/>
        </p:nvSpPr>
        <p:spPr>
          <a:xfrm>
            <a:off x="244038" y="798681"/>
            <a:ext cx="3428576" cy="19931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5844" y="2916376"/>
            <a:ext cx="4246880" cy="36385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55"/>
              </a:spcBef>
            </a:pPr>
            <a:r>
              <a:rPr sz="1100" spc="-10" dirty="0">
                <a:latin typeface="Arial"/>
                <a:cs typeface="Arial"/>
              </a:rPr>
              <a:t>Shows expected </a:t>
            </a:r>
            <a:r>
              <a:rPr sz="1100" spc="-5" dirty="0">
                <a:latin typeface="Arial"/>
                <a:cs typeface="Arial"/>
              </a:rPr>
              <a:t>pattern with </a:t>
            </a:r>
            <a:r>
              <a:rPr sz="1100" spc="-10" dirty="0">
                <a:latin typeface="Arial"/>
                <a:cs typeface="Arial"/>
              </a:rPr>
              <a:t>AD much </a:t>
            </a:r>
            <a:r>
              <a:rPr sz="1100" spc="-15" dirty="0">
                <a:latin typeface="Arial"/>
                <a:cs typeface="Arial"/>
              </a:rPr>
              <a:t>worse. </a:t>
            </a:r>
            <a:r>
              <a:rPr sz="1100" spc="-10" dirty="0">
                <a:latin typeface="Arial"/>
                <a:cs typeface="Arial"/>
              </a:rPr>
              <a:t>MCI </a:t>
            </a:r>
            <a:r>
              <a:rPr sz="1100" spc="-5" dirty="0">
                <a:latin typeface="Arial"/>
                <a:cs typeface="Arial"/>
              </a:rPr>
              <a:t>appears closer to  </a:t>
            </a:r>
            <a:r>
              <a:rPr sz="1100" spc="-20" dirty="0">
                <a:latin typeface="Arial"/>
                <a:cs typeface="Arial"/>
              </a:rPr>
              <a:t>NC.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5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0000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35976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71952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654835" y="3331252"/>
            <a:ext cx="1298575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Biostatistics Core </a:t>
            </a:r>
            <a:r>
              <a:rPr sz="600" spc="-10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for </a:t>
            </a: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WW-ADNI, 2018</a:t>
            </a:r>
            <a:endParaRPr sz="600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6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68300"/>
            <a:ext cx="4608195" cy="549275"/>
          </a:xfrm>
          <a:custGeom>
            <a:avLst/>
            <a:gdLst/>
            <a:ahLst/>
            <a:cxnLst/>
            <a:rect l="l" t="t" r="r" b="b"/>
            <a:pathLst>
              <a:path w="4608195" h="549275">
                <a:moveTo>
                  <a:pt x="0" y="549236"/>
                </a:moveTo>
                <a:lnTo>
                  <a:pt x="4608004" y="549236"/>
                </a:lnTo>
                <a:lnTo>
                  <a:pt x="4608004" y="0"/>
                </a:lnTo>
                <a:lnTo>
                  <a:pt x="0" y="0"/>
                </a:lnTo>
                <a:lnTo>
                  <a:pt x="0" y="549236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300" y="313865"/>
            <a:ext cx="4086225" cy="47180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>
              <a:lnSpc>
                <a:spcPct val="106700"/>
              </a:lnSpc>
              <a:spcBef>
                <a:spcPts val="20"/>
              </a:spcBef>
            </a:pPr>
            <a:r>
              <a:rPr spc="15" dirty="0"/>
              <a:t>Are </a:t>
            </a:r>
            <a:r>
              <a:rPr spc="20" dirty="0"/>
              <a:t>MCI </a:t>
            </a:r>
            <a:r>
              <a:rPr spc="15" dirty="0"/>
              <a:t>closer </a:t>
            </a:r>
            <a:r>
              <a:rPr spc="10" dirty="0"/>
              <a:t>to </a:t>
            </a:r>
            <a:r>
              <a:rPr spc="20" dirty="0"/>
              <a:t>AD </a:t>
            </a:r>
            <a:r>
              <a:rPr spc="15" dirty="0"/>
              <a:t>than </a:t>
            </a:r>
            <a:r>
              <a:rPr spc="10" dirty="0"/>
              <a:t>to </a:t>
            </a:r>
            <a:r>
              <a:rPr spc="20" dirty="0"/>
              <a:t>NC </a:t>
            </a:r>
            <a:r>
              <a:rPr spc="10" dirty="0"/>
              <a:t>in </a:t>
            </a:r>
            <a:r>
              <a:rPr spc="20" dirty="0"/>
              <a:t>some</a:t>
            </a:r>
            <a:r>
              <a:rPr spc="-95" dirty="0"/>
              <a:t> </a:t>
            </a:r>
            <a:r>
              <a:rPr spc="15" dirty="0"/>
              <a:t>domains  than</a:t>
            </a:r>
            <a:r>
              <a:rPr dirty="0"/>
              <a:t> </a:t>
            </a:r>
            <a:r>
              <a:rPr spc="15" dirty="0"/>
              <a:t>others?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25844" y="1222653"/>
            <a:ext cx="393827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25" dirty="0">
                <a:latin typeface="Arial"/>
                <a:cs typeface="Arial"/>
              </a:rPr>
              <a:t>We </a:t>
            </a:r>
            <a:r>
              <a:rPr sz="1100" spc="-5" dirty="0">
                <a:latin typeface="Arial"/>
                <a:cs typeface="Arial"/>
              </a:rPr>
              <a:t>did </a:t>
            </a:r>
            <a:r>
              <a:rPr sz="1100" spc="-30" dirty="0">
                <a:latin typeface="Arial"/>
                <a:cs typeface="Arial"/>
              </a:rPr>
              <a:t>ANOVA, </a:t>
            </a:r>
            <a:r>
              <a:rPr sz="1100" spc="-5" dirty="0">
                <a:latin typeface="Arial"/>
                <a:cs typeface="Arial"/>
              </a:rPr>
              <a:t>then scaled all distances from </a:t>
            </a:r>
            <a:r>
              <a:rPr sz="1100" spc="-10" dirty="0">
                <a:latin typeface="Arial"/>
                <a:cs typeface="Arial"/>
              </a:rPr>
              <a:t>NC </a:t>
            </a:r>
            <a:r>
              <a:rPr sz="1100" spc="-5" dirty="0">
                <a:latin typeface="Arial"/>
                <a:cs typeface="Arial"/>
              </a:rPr>
              <a:t>to </a:t>
            </a:r>
            <a:r>
              <a:rPr sz="1100" spc="-10" dirty="0">
                <a:latin typeface="Arial"/>
                <a:cs typeface="Arial"/>
              </a:rPr>
              <a:t>AD </a:t>
            </a:r>
            <a:r>
              <a:rPr sz="1100" spc="-5" dirty="0">
                <a:latin typeface="Arial"/>
                <a:cs typeface="Arial"/>
              </a:rPr>
              <a:t>as 1.0.</a:t>
            </a:r>
            <a:endParaRPr sz="11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36017" y="1482966"/>
          <a:ext cx="3001645" cy="1047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4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81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6530">
                <a:tc>
                  <a:txBody>
                    <a:bodyPr/>
                    <a:lstStyle/>
                    <a:p>
                      <a:pPr marL="78105">
                        <a:lnSpc>
                          <a:spcPts val="1190"/>
                        </a:lnSpc>
                      </a:pPr>
                      <a:r>
                        <a:rPr sz="1100" spc="-10" dirty="0">
                          <a:latin typeface="Arial"/>
                          <a:cs typeface="Arial"/>
                        </a:rPr>
                        <a:t>Domain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190"/>
                        </a:lnSpc>
                      </a:pPr>
                      <a:r>
                        <a:rPr sz="1100" spc="-10" dirty="0">
                          <a:latin typeface="Arial"/>
                          <a:cs typeface="Arial"/>
                        </a:rPr>
                        <a:t>NC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MCI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190"/>
                        </a:lnSpc>
                      </a:pPr>
                      <a:r>
                        <a:rPr sz="1100" spc="-10" dirty="0">
                          <a:latin typeface="Arial"/>
                          <a:cs typeface="Arial"/>
                        </a:rPr>
                        <a:t>MCI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AD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 marL="78105">
                        <a:lnSpc>
                          <a:spcPts val="1180"/>
                        </a:lnSpc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Mental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calc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180"/>
                        </a:lnSpc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0.25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180"/>
                        </a:lnSpc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0.75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8105">
                        <a:lnSpc>
                          <a:spcPts val="1255"/>
                        </a:lnSpc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Financial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knowledge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255"/>
                        </a:lnSpc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0.29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255"/>
                        </a:lnSpc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0.71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8105">
                        <a:lnSpc>
                          <a:spcPts val="1255"/>
                        </a:lnSpc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Single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checkbook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255"/>
                        </a:lnSpc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0.28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255"/>
                        </a:lnSpc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0.72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8105">
                        <a:lnSpc>
                          <a:spcPts val="1255"/>
                        </a:lnSpc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Multiple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checkbook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255"/>
                        </a:lnSpc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0.25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255"/>
                        </a:lnSpc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0.75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6055">
                <a:tc>
                  <a:txBody>
                    <a:bodyPr/>
                    <a:lstStyle/>
                    <a:p>
                      <a:pPr marL="78105">
                        <a:lnSpc>
                          <a:spcPts val="1260"/>
                        </a:lnSpc>
                      </a:pPr>
                      <a:r>
                        <a:rPr sz="1100" spc="-10" dirty="0">
                          <a:latin typeface="Arial"/>
                          <a:cs typeface="Arial"/>
                        </a:rPr>
                        <a:t>Bank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Statement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260"/>
                        </a:lnSpc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0.31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260"/>
                        </a:lnSpc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0.69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125844" y="2569818"/>
            <a:ext cx="4081779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10" dirty="0">
                <a:latin typeface="Arial"/>
                <a:cs typeface="Arial"/>
              </a:rPr>
              <a:t>Overall, MCI </a:t>
            </a:r>
            <a:r>
              <a:rPr sz="1100" spc="-5" dirty="0">
                <a:latin typeface="Arial"/>
                <a:cs typeface="Arial"/>
              </a:rPr>
              <a:t>scores are about </a:t>
            </a:r>
            <a:r>
              <a:rPr sz="1100" spc="-10" dirty="0">
                <a:latin typeface="Arial"/>
                <a:cs typeface="Arial"/>
              </a:rPr>
              <a:t>25-30% </a:t>
            </a:r>
            <a:r>
              <a:rPr sz="1100" spc="-5" dirty="0">
                <a:latin typeface="Arial"/>
                <a:cs typeface="Arial"/>
              </a:rPr>
              <a:t>of the </a:t>
            </a:r>
            <a:r>
              <a:rPr sz="1100" spc="-25" dirty="0">
                <a:latin typeface="Arial"/>
                <a:cs typeface="Arial"/>
              </a:rPr>
              <a:t>way </a:t>
            </a:r>
            <a:r>
              <a:rPr sz="1100" spc="-5" dirty="0">
                <a:latin typeface="Arial"/>
                <a:cs typeface="Arial"/>
              </a:rPr>
              <a:t>to the </a:t>
            </a:r>
            <a:r>
              <a:rPr sz="1100" spc="-10" dirty="0">
                <a:latin typeface="Arial"/>
                <a:cs typeface="Arial"/>
              </a:rPr>
              <a:t>AD</a:t>
            </a:r>
            <a:r>
              <a:rPr sz="1100" spc="10" dirty="0">
                <a:latin typeface="Arial"/>
                <a:cs typeface="Arial"/>
              </a:rPr>
              <a:t> </a:t>
            </a:r>
            <a:r>
              <a:rPr sz="1100" spc="-15" dirty="0">
                <a:latin typeface="Arial"/>
                <a:cs typeface="Arial"/>
              </a:rPr>
              <a:t>group.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5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0000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35976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071952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654835" y="3331252"/>
            <a:ext cx="1298575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2" action="ppaction://hlinksldjump"/>
              </a:rPr>
              <a:t>Biostatistics Core </a:t>
            </a:r>
            <a:r>
              <a:rPr sz="600" spc="-10" dirty="0">
                <a:solidFill>
                  <a:srgbClr val="00008E"/>
                </a:solidFill>
                <a:latin typeface="Arial"/>
                <a:cs typeface="Arial"/>
                <a:hlinkClick r:id="rId2" action="ppaction://hlinksldjump"/>
              </a:rPr>
              <a:t>for </a:t>
            </a: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2" action="ppaction://hlinksldjump"/>
              </a:rPr>
              <a:t>WW-ADNI, 2018</a:t>
            </a:r>
            <a:endParaRPr sz="600">
              <a:latin typeface="Arial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7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68300"/>
            <a:ext cx="4608195" cy="321945"/>
          </a:xfrm>
          <a:custGeom>
            <a:avLst/>
            <a:gdLst/>
            <a:ahLst/>
            <a:cxnLst/>
            <a:rect l="l" t="t" r="r" b="b"/>
            <a:pathLst>
              <a:path w="4608195" h="321945">
                <a:moveTo>
                  <a:pt x="0" y="321500"/>
                </a:moveTo>
                <a:lnTo>
                  <a:pt x="4608004" y="321500"/>
                </a:lnTo>
                <a:lnTo>
                  <a:pt x="4608004" y="0"/>
                </a:lnTo>
                <a:lnTo>
                  <a:pt x="0" y="0"/>
                </a:lnTo>
                <a:lnTo>
                  <a:pt x="0" y="321500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300" y="313865"/>
            <a:ext cx="305244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Timed performance on </a:t>
            </a:r>
            <a:r>
              <a:rPr spc="10" dirty="0"/>
              <a:t>financial</a:t>
            </a:r>
            <a:r>
              <a:rPr spc="-40" dirty="0"/>
              <a:t> </a:t>
            </a:r>
            <a:r>
              <a:rPr spc="15" dirty="0"/>
              <a:t>tasks</a:t>
            </a:r>
          </a:p>
        </p:txBody>
      </p:sp>
      <p:sp>
        <p:nvSpPr>
          <p:cNvPr id="4" name="object 4"/>
          <p:cNvSpPr/>
          <p:nvPr/>
        </p:nvSpPr>
        <p:spPr>
          <a:xfrm>
            <a:off x="209655" y="720455"/>
            <a:ext cx="3466671" cy="20272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5844" y="2916871"/>
            <a:ext cx="4330700" cy="36385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55"/>
              </a:spcBef>
            </a:pPr>
            <a:r>
              <a:rPr sz="1100" spc="-10" dirty="0">
                <a:latin typeface="Arial"/>
                <a:cs typeface="Arial"/>
              </a:rPr>
              <a:t>MCI </a:t>
            </a:r>
            <a:r>
              <a:rPr sz="1100" spc="-5" dirty="0">
                <a:latin typeface="Arial"/>
                <a:cs typeface="Arial"/>
              </a:rPr>
              <a:t>about </a:t>
            </a:r>
            <a:r>
              <a:rPr sz="1100" spc="-10" dirty="0">
                <a:latin typeface="Arial"/>
                <a:cs typeface="Arial"/>
              </a:rPr>
              <a:t>56% </a:t>
            </a:r>
            <a:r>
              <a:rPr sz="1100" spc="-5" dirty="0">
                <a:latin typeface="Arial"/>
                <a:cs typeface="Arial"/>
              </a:rPr>
              <a:t>of the </a:t>
            </a:r>
            <a:r>
              <a:rPr sz="1100" spc="-25" dirty="0">
                <a:latin typeface="Arial"/>
                <a:cs typeface="Arial"/>
              </a:rPr>
              <a:t>way </a:t>
            </a:r>
            <a:r>
              <a:rPr sz="1100" spc="-15" dirty="0">
                <a:latin typeface="Arial"/>
                <a:cs typeface="Arial"/>
              </a:rPr>
              <a:t>toward </a:t>
            </a:r>
            <a:r>
              <a:rPr sz="1100" spc="-5" dirty="0">
                <a:latin typeface="Arial"/>
                <a:cs typeface="Arial"/>
              </a:rPr>
              <a:t>the </a:t>
            </a:r>
            <a:r>
              <a:rPr sz="1100" spc="-10" dirty="0">
                <a:latin typeface="Arial"/>
                <a:cs typeface="Arial"/>
              </a:rPr>
              <a:t>AD group on time. </a:t>
            </a:r>
            <a:r>
              <a:rPr sz="1100" spc="-15" dirty="0">
                <a:latin typeface="Arial"/>
                <a:cs typeface="Arial"/>
              </a:rPr>
              <a:t>They </a:t>
            </a:r>
            <a:r>
              <a:rPr sz="1100" spc="-5" dirty="0">
                <a:latin typeface="Arial"/>
                <a:cs typeface="Arial"/>
              </a:rPr>
              <a:t>can still  </a:t>
            </a:r>
            <a:r>
              <a:rPr sz="1100" spc="-10" dirty="0">
                <a:latin typeface="Arial"/>
                <a:cs typeface="Arial"/>
              </a:rPr>
              <a:t>do some </a:t>
            </a:r>
            <a:r>
              <a:rPr sz="1100" spc="-5" dirty="0">
                <a:latin typeface="Arial"/>
                <a:cs typeface="Arial"/>
              </a:rPr>
              <a:t>tasks </a:t>
            </a:r>
            <a:r>
              <a:rPr sz="1100" spc="-15" dirty="0">
                <a:latin typeface="Arial"/>
                <a:cs typeface="Arial"/>
              </a:rPr>
              <a:t>but</a:t>
            </a:r>
            <a:r>
              <a:rPr sz="1100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slower.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5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0000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35976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71952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654835" y="3331252"/>
            <a:ext cx="1298575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Biostatistics Core </a:t>
            </a:r>
            <a:r>
              <a:rPr sz="600" spc="-10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for </a:t>
            </a: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3" action="ppaction://hlinksldjump"/>
              </a:rPr>
              <a:t>WW-ADNI, 2018</a:t>
            </a:r>
            <a:endParaRPr sz="600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8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68300"/>
            <a:ext cx="4608195" cy="549275"/>
          </a:xfrm>
          <a:custGeom>
            <a:avLst/>
            <a:gdLst/>
            <a:ahLst/>
            <a:cxnLst/>
            <a:rect l="l" t="t" r="r" b="b"/>
            <a:pathLst>
              <a:path w="4608195" h="549275">
                <a:moveTo>
                  <a:pt x="0" y="549236"/>
                </a:moveTo>
                <a:lnTo>
                  <a:pt x="4608004" y="549236"/>
                </a:lnTo>
                <a:lnTo>
                  <a:pt x="4608004" y="0"/>
                </a:lnTo>
                <a:lnTo>
                  <a:pt x="0" y="0"/>
                </a:lnTo>
                <a:lnTo>
                  <a:pt x="0" y="549236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>
              <a:lnSpc>
                <a:spcPct val="106700"/>
              </a:lnSpc>
              <a:spcBef>
                <a:spcPts val="20"/>
              </a:spcBef>
            </a:pPr>
            <a:r>
              <a:rPr spc="15" dirty="0"/>
              <a:t>Ranking </a:t>
            </a:r>
            <a:r>
              <a:rPr spc="10" dirty="0"/>
              <a:t>of </a:t>
            </a:r>
            <a:r>
              <a:rPr spc="15" dirty="0"/>
              <a:t>performance across domains: </a:t>
            </a:r>
            <a:r>
              <a:rPr spc="10" dirty="0"/>
              <a:t>Mallows  </a:t>
            </a:r>
            <a:r>
              <a:rPr spc="15" dirty="0"/>
              <a:t>model</a:t>
            </a:r>
          </a:p>
        </p:txBody>
      </p:sp>
      <p:sp>
        <p:nvSpPr>
          <p:cNvPr id="4" name="object 4"/>
          <p:cNvSpPr/>
          <p:nvPr/>
        </p:nvSpPr>
        <p:spPr>
          <a:xfrm>
            <a:off x="269557" y="1672983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9557" y="2055101"/>
            <a:ext cx="76809" cy="768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9557" y="2437206"/>
            <a:ext cx="76809" cy="76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25844" y="1218970"/>
            <a:ext cx="4260215" cy="151066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133350">
              <a:lnSpc>
                <a:spcPct val="102699"/>
              </a:lnSpc>
              <a:spcBef>
                <a:spcPts val="55"/>
              </a:spcBef>
            </a:pPr>
            <a:r>
              <a:rPr sz="1100" spc="-10" dirty="0">
                <a:latin typeface="Arial"/>
                <a:cs typeface="Arial"/>
              </a:rPr>
              <a:t>A </a:t>
            </a:r>
            <a:r>
              <a:rPr sz="1100" spc="-5" dirty="0">
                <a:latin typeface="Arial"/>
                <a:cs typeface="Arial"/>
              </a:rPr>
              <a:t>first look at whether individuals vary in which domains </a:t>
            </a:r>
            <a:r>
              <a:rPr sz="1100" spc="-20" dirty="0">
                <a:latin typeface="Arial"/>
                <a:cs typeface="Arial"/>
              </a:rPr>
              <a:t>have </a:t>
            </a:r>
            <a:r>
              <a:rPr sz="1100" spc="-10" dirty="0">
                <a:latin typeface="Arial"/>
                <a:cs typeface="Arial"/>
              </a:rPr>
              <a:t>more  problems.</a:t>
            </a:r>
            <a:endParaRPr sz="1100">
              <a:latin typeface="Arial"/>
              <a:cs typeface="Arial"/>
            </a:endParaRPr>
          </a:p>
          <a:p>
            <a:pPr marL="289560" marR="341630">
              <a:lnSpc>
                <a:spcPct val="102600"/>
              </a:lnSpc>
              <a:spcBef>
                <a:spcPts val="300"/>
              </a:spcBef>
            </a:pPr>
            <a:r>
              <a:rPr sz="1100" spc="-25" dirty="0">
                <a:latin typeface="Arial"/>
                <a:cs typeface="Arial"/>
              </a:rPr>
              <a:t>We </a:t>
            </a:r>
            <a:r>
              <a:rPr sz="1100" spc="-10" dirty="0">
                <a:latin typeface="Arial"/>
                <a:cs typeface="Arial"/>
              </a:rPr>
              <a:t>converted each domain </a:t>
            </a:r>
            <a:r>
              <a:rPr sz="1100" spc="-5" dirty="0">
                <a:latin typeface="Arial"/>
                <a:cs typeface="Arial"/>
              </a:rPr>
              <a:t>score to </a:t>
            </a:r>
            <a:r>
              <a:rPr sz="1100" spc="-10" dirty="0">
                <a:latin typeface="Arial"/>
                <a:cs typeface="Arial"/>
              </a:rPr>
              <a:t>a </a:t>
            </a:r>
            <a:r>
              <a:rPr sz="1100" spc="-5" dirty="0">
                <a:latin typeface="Arial"/>
                <a:cs typeface="Arial"/>
              </a:rPr>
              <a:t>percent of </a:t>
            </a:r>
            <a:r>
              <a:rPr sz="1100" spc="-10" dirty="0">
                <a:latin typeface="Arial"/>
                <a:cs typeface="Arial"/>
              </a:rPr>
              <a:t>maximum  possible.</a:t>
            </a:r>
            <a:endParaRPr sz="1100">
              <a:latin typeface="Arial"/>
              <a:cs typeface="Arial"/>
            </a:endParaRPr>
          </a:p>
          <a:p>
            <a:pPr marL="289560" marR="5080">
              <a:lnSpc>
                <a:spcPct val="102600"/>
              </a:lnSpc>
              <a:spcBef>
                <a:spcPts val="300"/>
              </a:spcBef>
            </a:pPr>
            <a:r>
              <a:rPr sz="1100" spc="-25" dirty="0">
                <a:latin typeface="Arial"/>
                <a:cs typeface="Arial"/>
              </a:rPr>
              <a:t>We </a:t>
            </a:r>
            <a:r>
              <a:rPr sz="1100" spc="-15" dirty="0">
                <a:latin typeface="Arial"/>
                <a:cs typeface="Arial"/>
              </a:rPr>
              <a:t>ranked </a:t>
            </a:r>
            <a:r>
              <a:rPr sz="1100" spc="-5" dirty="0">
                <a:latin typeface="Arial"/>
                <a:cs typeface="Arial"/>
              </a:rPr>
              <a:t>the percent scores within </a:t>
            </a:r>
            <a:r>
              <a:rPr sz="1100" spc="-10" dirty="0">
                <a:latin typeface="Arial"/>
                <a:cs typeface="Arial"/>
              </a:rPr>
              <a:t>each </a:t>
            </a:r>
            <a:r>
              <a:rPr sz="1100" spc="-5" dirty="0">
                <a:latin typeface="Arial"/>
                <a:cs typeface="Arial"/>
              </a:rPr>
              <a:t>individual from best to  </a:t>
            </a:r>
            <a:r>
              <a:rPr sz="1100" spc="-10" dirty="0">
                <a:latin typeface="Arial"/>
                <a:cs typeface="Arial"/>
              </a:rPr>
              <a:t>worst </a:t>
            </a:r>
            <a:r>
              <a:rPr sz="1100" spc="-5" dirty="0">
                <a:latin typeface="Arial"/>
                <a:cs typeface="Arial"/>
              </a:rPr>
              <a:t>(ties scored as </a:t>
            </a:r>
            <a:r>
              <a:rPr sz="1100" spc="-10" dirty="0">
                <a:latin typeface="Arial"/>
                <a:cs typeface="Arial"/>
              </a:rPr>
              <a:t>mean </a:t>
            </a:r>
            <a:r>
              <a:rPr sz="1100" spc="-5" dirty="0">
                <a:latin typeface="Arial"/>
                <a:cs typeface="Arial"/>
              </a:rPr>
              <a:t>of </a:t>
            </a:r>
            <a:r>
              <a:rPr sz="1100" spc="-10" dirty="0">
                <a:latin typeface="Arial"/>
                <a:cs typeface="Arial"/>
              </a:rPr>
              <a:t>possible</a:t>
            </a:r>
            <a:r>
              <a:rPr sz="1100" spc="-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ranks.)</a:t>
            </a:r>
            <a:endParaRPr sz="1100">
              <a:latin typeface="Arial"/>
              <a:cs typeface="Arial"/>
            </a:endParaRPr>
          </a:p>
          <a:p>
            <a:pPr marL="289560" marR="288290">
              <a:lnSpc>
                <a:spcPct val="102600"/>
              </a:lnSpc>
              <a:spcBef>
                <a:spcPts val="295"/>
              </a:spcBef>
            </a:pPr>
            <a:r>
              <a:rPr sz="1100" spc="-25" dirty="0">
                <a:latin typeface="Arial"/>
                <a:cs typeface="Arial"/>
              </a:rPr>
              <a:t>We </a:t>
            </a:r>
            <a:r>
              <a:rPr sz="1100" spc="-5" dirty="0">
                <a:latin typeface="Arial"/>
                <a:cs typeface="Arial"/>
              </a:rPr>
              <a:t>fitted </a:t>
            </a:r>
            <a:r>
              <a:rPr sz="1100" spc="-10" dirty="0">
                <a:latin typeface="Arial"/>
                <a:cs typeface="Arial"/>
              </a:rPr>
              <a:t>a </a:t>
            </a:r>
            <a:r>
              <a:rPr sz="1100" spc="-5" dirty="0">
                <a:latin typeface="Arial"/>
                <a:cs typeface="Arial"/>
              </a:rPr>
              <a:t>simple </a:t>
            </a:r>
            <a:r>
              <a:rPr sz="1100" spc="-10" dirty="0">
                <a:latin typeface="Arial"/>
                <a:cs typeface="Arial"/>
              </a:rPr>
              <a:t>Mallows model </a:t>
            </a:r>
            <a:r>
              <a:rPr sz="1100" spc="-5" dirty="0">
                <a:latin typeface="Arial"/>
                <a:cs typeface="Arial"/>
              </a:rPr>
              <a:t>to estimate most </a:t>
            </a:r>
            <a:r>
              <a:rPr sz="1100" spc="-10" dirty="0">
                <a:latin typeface="Arial"/>
                <a:cs typeface="Arial"/>
              </a:rPr>
              <a:t>common  ranking and </a:t>
            </a:r>
            <a:r>
              <a:rPr sz="1100" spc="-15" dirty="0">
                <a:latin typeface="Arial"/>
                <a:cs typeface="Arial"/>
              </a:rPr>
              <a:t>how </a:t>
            </a:r>
            <a:r>
              <a:rPr sz="1100" spc="-10" dirty="0">
                <a:latin typeface="Arial"/>
                <a:cs typeface="Arial"/>
              </a:rPr>
              <a:t>commonly variations</a:t>
            </a:r>
            <a:r>
              <a:rPr sz="1100" spc="2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occurred.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5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0000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35976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071952" y="3326968"/>
            <a:ext cx="1536065" cy="129539"/>
          </a:xfrm>
          <a:custGeom>
            <a:avLst/>
            <a:gdLst/>
            <a:ahLst/>
            <a:cxnLst/>
            <a:rect l="l" t="t" r="r" b="b"/>
            <a:pathLst>
              <a:path w="1536064" h="129539">
                <a:moveTo>
                  <a:pt x="0" y="129032"/>
                </a:moveTo>
                <a:lnTo>
                  <a:pt x="1535976" y="129032"/>
                </a:lnTo>
                <a:lnTo>
                  <a:pt x="1535976" y="0"/>
                </a:lnTo>
                <a:lnTo>
                  <a:pt x="0" y="0"/>
                </a:lnTo>
                <a:lnTo>
                  <a:pt x="0" y="129032"/>
                </a:lnTo>
                <a:close/>
              </a:path>
            </a:pathLst>
          </a:custGeom>
          <a:solidFill>
            <a:srgbClr val="FFE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ADNI Biostatistics</a:t>
            </a:r>
            <a:r>
              <a:rPr spc="-20" dirty="0"/>
              <a:t> </a:t>
            </a:r>
            <a:r>
              <a:rPr spc="-5" dirty="0"/>
              <a:t>Core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654835" y="3331252"/>
            <a:ext cx="1298575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4" action="ppaction://hlinksldjump"/>
              </a:rPr>
              <a:t>Biostatistics Core </a:t>
            </a:r>
            <a:r>
              <a:rPr sz="600" spc="-10" dirty="0">
                <a:solidFill>
                  <a:srgbClr val="00008E"/>
                </a:solidFill>
                <a:latin typeface="Arial"/>
                <a:cs typeface="Arial"/>
                <a:hlinkClick r:id="rId4" action="ppaction://hlinksldjump"/>
              </a:rPr>
              <a:t>for </a:t>
            </a:r>
            <a:r>
              <a:rPr sz="600" spc="-5" dirty="0">
                <a:solidFill>
                  <a:srgbClr val="00008E"/>
                </a:solidFill>
                <a:latin typeface="Arial"/>
                <a:cs typeface="Arial"/>
                <a:hlinkClick r:id="rId4" action="ppaction://hlinksldjump"/>
              </a:rPr>
              <a:t>WW-ADNI, 2018</a:t>
            </a:r>
            <a:endParaRPr sz="600">
              <a:latin typeface="Arial"/>
              <a:cs typeface="Arial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20 July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t>9</a:t>
            </a:fld>
            <a:r>
              <a:rPr spc="-5" dirty="0"/>
              <a:t> /</a:t>
            </a:r>
            <a:r>
              <a:rPr spc="-70" dirty="0"/>
              <a:t> </a:t>
            </a:r>
            <a:r>
              <a:rPr spc="-5" dirty="0"/>
              <a:t>22</a:t>
            </a:r>
          </a:p>
        </p:txBody>
      </p: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1392</Words>
  <Application>Microsoft Office PowerPoint</Application>
  <PresentationFormat>Custom</PresentationFormat>
  <Paragraphs>189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Biostatistics Core goals:</vt:lpstr>
      <vt:lpstr>What’s new from the Biostatistics Core</vt:lpstr>
      <vt:lpstr>A new measurement: Financial Capacity Instrument</vt:lpstr>
      <vt:lpstr>FCI results: Total score by diagnosis group</vt:lpstr>
      <vt:lpstr>Are MCI closer to AD than to NC in some domains  than others?</vt:lpstr>
      <vt:lpstr>Timed performance on financial tasks</vt:lpstr>
      <vt:lpstr>Ranking of performance across domains: Mallows  model</vt:lpstr>
      <vt:lpstr>Percent of maximum score by domain</vt:lpstr>
      <vt:lpstr>Basic Mallows model results for FCI (very preliminary!)</vt:lpstr>
      <vt:lpstr>Amyloid measures: AlzBio3, Roche, Florbetapir</vt:lpstr>
      <vt:lpstr>Data analysis:</vt:lpstr>
      <vt:lpstr>Clinical diagnosis group differences (cross-sectional)</vt:lpstr>
      <vt:lpstr>PowerPoint Presentation</vt:lpstr>
      <vt:lpstr>CSF - PET imaging relationship (cross-sectional)</vt:lpstr>
      <vt:lpstr>Other activities: finishing analyses of ADNI2 data</vt:lpstr>
      <vt:lpstr>Other activities: Collaborations</vt:lpstr>
      <vt:lpstr>Other activities: ATRI biostatistics team</vt:lpstr>
      <vt:lpstr>ADNI3 updates to Biostatistics Core website</vt:lpstr>
      <vt:lpstr>Contributors and Collaborators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Initial Looks at ADNI3 and Analysis Update</dc:title>
  <dc:creator>Laurel Beckett, Danielle Harvey, and Naomi Saito, UC Davis  Michael Donohue, USC</dc:creator>
  <cp:lastModifiedBy>user</cp:lastModifiedBy>
  <cp:revision>1</cp:revision>
  <dcterms:created xsi:type="dcterms:W3CDTF">2018-07-20T13:59:21Z</dcterms:created>
  <dcterms:modified xsi:type="dcterms:W3CDTF">2018-07-20T14:01:31Z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2018-07-18T00:00:00Z</vt:filetime>
  </property>
  <property fmtid="{D5CDD505-2E9C-101B-9397-08002B2CF9AE}" pid="3" name="Creator">
    <vt:lpwstr>LaTeX with Beamer class version 3.36</vt:lpwstr>
  </property>
  <property fmtid="{D5CDD505-2E9C-101B-9397-08002B2CF9AE}" pid="4" name="LastSaved">
    <vt:filetime>2018-07-20T00:00:00Z</vt:filetime>
  </property>
</Properties>
</file>