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</p:sldIdLst>
  <p:sldSz cx="96012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D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456" y="-1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568" y="2125980"/>
            <a:ext cx="81664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1134" y="3840483"/>
            <a:ext cx="67252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26455" y="6644391"/>
            <a:ext cx="1929765" cy="16671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Draft—for </a:t>
            </a:r>
            <a:r>
              <a:rPr dirty="0"/>
              <a:t>discussion</a:t>
            </a:r>
            <a:r>
              <a:rPr spc="-75" dirty="0"/>
              <a:t> </a:t>
            </a:r>
            <a:r>
              <a:rPr dirty="0"/>
              <a:t>only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4502" y="6704485"/>
            <a:ext cx="2206625" cy="102592"/>
          </a:xfrm>
          <a:prstGeom prst="rect">
            <a:avLst/>
          </a:prstGeom>
        </p:spPr>
        <p:txBody>
          <a:bodyPr lIns="0" tIns="0" rIns="0" bIns="0"/>
          <a:lstStyle>
            <a:lvl1pPr>
              <a:defRPr sz="700" b="0" i="0">
                <a:solidFill>
                  <a:srgbClr val="80808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05"/>
              </a:lnSpc>
            </a:pPr>
            <a:r>
              <a:rPr spc="-10" dirty="0"/>
              <a:t>151112-13 </a:t>
            </a:r>
            <a:r>
              <a:rPr spc="-5" dirty="0"/>
              <a:t>CSOTF </a:t>
            </a:r>
            <a:r>
              <a:rPr spc="-10" dirty="0"/>
              <a:t>Full </a:t>
            </a:r>
            <a:r>
              <a:rPr spc="-5" dirty="0"/>
              <a:t>Research Compendium</a:t>
            </a:r>
            <a:r>
              <a:rPr spc="80" dirty="0"/>
              <a:t> </a:t>
            </a:r>
            <a:r>
              <a:rPr spc="-5" dirty="0"/>
              <a:t>v4.pptx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7A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26455" y="6644391"/>
            <a:ext cx="1929765" cy="16671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Draft—for </a:t>
            </a:r>
            <a:r>
              <a:rPr dirty="0"/>
              <a:t>discussion</a:t>
            </a:r>
            <a:r>
              <a:rPr spc="-75" dirty="0"/>
              <a:t> </a:t>
            </a:r>
            <a:r>
              <a:rPr dirty="0"/>
              <a:t>only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4502" y="6704485"/>
            <a:ext cx="2206625" cy="102592"/>
          </a:xfrm>
          <a:prstGeom prst="rect">
            <a:avLst/>
          </a:prstGeom>
        </p:spPr>
        <p:txBody>
          <a:bodyPr lIns="0" tIns="0" rIns="0" bIns="0"/>
          <a:lstStyle>
            <a:lvl1pPr>
              <a:defRPr sz="700" b="0" i="0">
                <a:solidFill>
                  <a:srgbClr val="80808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05"/>
              </a:lnSpc>
            </a:pPr>
            <a:r>
              <a:rPr spc="-10" dirty="0"/>
              <a:t>151112-13 </a:t>
            </a:r>
            <a:r>
              <a:rPr spc="-5" dirty="0"/>
              <a:t>CSOTF </a:t>
            </a:r>
            <a:r>
              <a:rPr spc="-10" dirty="0"/>
              <a:t>Full </a:t>
            </a:r>
            <a:r>
              <a:rPr spc="-5" dirty="0"/>
              <a:t>Research Compendium</a:t>
            </a:r>
            <a:r>
              <a:rPr spc="80" dirty="0"/>
              <a:t> </a:t>
            </a:r>
            <a:r>
              <a:rPr spc="-5" dirty="0"/>
              <a:t>v4.pptx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" y="1013463"/>
            <a:ext cx="9602723" cy="30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003300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96012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177A5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7A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5454" y="1632333"/>
            <a:ext cx="362013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314950" y="1626872"/>
            <a:ext cx="324548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6426455" y="6644391"/>
            <a:ext cx="1929765" cy="16671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Draft—for </a:t>
            </a:r>
            <a:r>
              <a:rPr dirty="0"/>
              <a:t>discussion</a:t>
            </a:r>
            <a:r>
              <a:rPr spc="-75" dirty="0"/>
              <a:t> </a:t>
            </a:r>
            <a:r>
              <a:rPr dirty="0"/>
              <a:t>only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44502" y="6704485"/>
            <a:ext cx="2206625" cy="102592"/>
          </a:xfrm>
          <a:prstGeom prst="rect">
            <a:avLst/>
          </a:prstGeom>
        </p:spPr>
        <p:txBody>
          <a:bodyPr lIns="0" tIns="0" rIns="0" bIns="0"/>
          <a:lstStyle>
            <a:lvl1pPr>
              <a:defRPr sz="700" b="0" i="0">
                <a:solidFill>
                  <a:srgbClr val="80808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05"/>
              </a:lnSpc>
            </a:pPr>
            <a:r>
              <a:rPr spc="-10" dirty="0"/>
              <a:t>151112-13 </a:t>
            </a:r>
            <a:r>
              <a:rPr spc="-5" dirty="0"/>
              <a:t>CSOTF </a:t>
            </a:r>
            <a:r>
              <a:rPr spc="-10" dirty="0"/>
              <a:t>Full </a:t>
            </a:r>
            <a:r>
              <a:rPr spc="-5" dirty="0"/>
              <a:t>Research Compendium</a:t>
            </a:r>
            <a:r>
              <a:rPr spc="80" dirty="0"/>
              <a:t> </a:t>
            </a:r>
            <a:r>
              <a:rPr spc="-5" dirty="0"/>
              <a:t>v4.pptx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7A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6426455" y="6644391"/>
            <a:ext cx="1929765" cy="16671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Draft—for </a:t>
            </a:r>
            <a:r>
              <a:rPr dirty="0"/>
              <a:t>discussion</a:t>
            </a:r>
            <a:r>
              <a:rPr spc="-75" dirty="0"/>
              <a:t> </a:t>
            </a:r>
            <a:r>
              <a:rPr dirty="0"/>
              <a:t>only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44502" y="6704485"/>
            <a:ext cx="2206625" cy="102592"/>
          </a:xfrm>
          <a:prstGeom prst="rect">
            <a:avLst/>
          </a:prstGeom>
        </p:spPr>
        <p:txBody>
          <a:bodyPr lIns="0" tIns="0" rIns="0" bIns="0"/>
          <a:lstStyle>
            <a:lvl1pPr>
              <a:defRPr sz="700" b="0" i="0">
                <a:solidFill>
                  <a:srgbClr val="80808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805"/>
              </a:lnSpc>
            </a:pPr>
            <a:r>
              <a:rPr spc="-10" dirty="0"/>
              <a:t>151112-13 </a:t>
            </a:r>
            <a:r>
              <a:rPr spc="-5" dirty="0"/>
              <a:t>CSOTF </a:t>
            </a:r>
            <a:r>
              <a:rPr spc="-10" dirty="0"/>
              <a:t>Full </a:t>
            </a:r>
            <a:r>
              <a:rPr spc="-5" dirty="0"/>
              <a:t>Research Compendium</a:t>
            </a:r>
            <a:r>
              <a:rPr spc="80" dirty="0"/>
              <a:t> </a:t>
            </a:r>
            <a:r>
              <a:rPr spc="-5" dirty="0"/>
              <a:t>v4.pptx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182100" y="6553200"/>
            <a:ext cx="381000" cy="228600"/>
          </a:xfrm>
        </p:spPr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63" y="208788"/>
            <a:ext cx="900602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77A56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7867" y="1287696"/>
            <a:ext cx="867181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48471" y="6473279"/>
            <a:ext cx="243204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53035">
              <a:lnSpc>
                <a:spcPts val="10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33400" y="2895600"/>
            <a:ext cx="8671814" cy="55399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</a:rPr>
              <a:t>Alzheimer’s Association Caregiver Survey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919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52350" y="2843299"/>
            <a:ext cx="172085" cy="2553335"/>
          </a:xfrm>
          <a:custGeom>
            <a:avLst/>
            <a:gdLst/>
            <a:ahLst/>
            <a:cxnLst/>
            <a:rect l="l" t="t" r="r" b="b"/>
            <a:pathLst>
              <a:path w="172084" h="2553335">
                <a:moveTo>
                  <a:pt x="0" y="2552744"/>
                </a:moveTo>
                <a:lnTo>
                  <a:pt x="171593" y="2552744"/>
                </a:lnTo>
                <a:lnTo>
                  <a:pt x="171593" y="0"/>
                </a:lnTo>
                <a:lnTo>
                  <a:pt x="0" y="0"/>
                </a:lnTo>
                <a:lnTo>
                  <a:pt x="0" y="255274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2350" y="2843299"/>
            <a:ext cx="172085" cy="2553335"/>
          </a:xfrm>
          <a:custGeom>
            <a:avLst/>
            <a:gdLst/>
            <a:ahLst/>
            <a:cxnLst/>
            <a:rect l="l" t="t" r="r" b="b"/>
            <a:pathLst>
              <a:path w="172084" h="2553335">
                <a:moveTo>
                  <a:pt x="0" y="2552744"/>
                </a:moveTo>
                <a:lnTo>
                  <a:pt x="171593" y="2552744"/>
                </a:lnTo>
                <a:lnTo>
                  <a:pt x="171593" y="0"/>
                </a:lnTo>
                <a:lnTo>
                  <a:pt x="0" y="0"/>
                </a:lnTo>
                <a:lnTo>
                  <a:pt x="0" y="2552744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24048" y="3024177"/>
            <a:ext cx="172085" cy="2372360"/>
          </a:xfrm>
          <a:custGeom>
            <a:avLst/>
            <a:gdLst/>
            <a:ahLst/>
            <a:cxnLst/>
            <a:rect l="l" t="t" r="r" b="b"/>
            <a:pathLst>
              <a:path w="172084" h="2372360">
                <a:moveTo>
                  <a:pt x="0" y="2371862"/>
                </a:moveTo>
                <a:lnTo>
                  <a:pt x="171593" y="2371862"/>
                </a:lnTo>
                <a:lnTo>
                  <a:pt x="171593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24048" y="3024177"/>
            <a:ext cx="172085" cy="2372360"/>
          </a:xfrm>
          <a:custGeom>
            <a:avLst/>
            <a:gdLst/>
            <a:ahLst/>
            <a:cxnLst/>
            <a:rect l="l" t="t" r="r" b="b"/>
            <a:pathLst>
              <a:path w="172084" h="2372360">
                <a:moveTo>
                  <a:pt x="0" y="2371862"/>
                </a:moveTo>
                <a:lnTo>
                  <a:pt x="171593" y="2371862"/>
                </a:lnTo>
                <a:lnTo>
                  <a:pt x="171593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05257" y="3147936"/>
            <a:ext cx="171450" cy="2248535"/>
          </a:xfrm>
          <a:custGeom>
            <a:avLst/>
            <a:gdLst/>
            <a:ahLst/>
            <a:cxnLst/>
            <a:rect l="l" t="t" r="r" b="b"/>
            <a:pathLst>
              <a:path w="171450" h="2248535">
                <a:moveTo>
                  <a:pt x="0" y="2248107"/>
                </a:moveTo>
                <a:lnTo>
                  <a:pt x="171276" y="2248107"/>
                </a:lnTo>
                <a:lnTo>
                  <a:pt x="171276" y="0"/>
                </a:lnTo>
                <a:lnTo>
                  <a:pt x="0" y="0"/>
                </a:lnTo>
                <a:lnTo>
                  <a:pt x="0" y="224810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05257" y="3147936"/>
            <a:ext cx="171450" cy="2248535"/>
          </a:xfrm>
          <a:custGeom>
            <a:avLst/>
            <a:gdLst/>
            <a:ahLst/>
            <a:cxnLst/>
            <a:rect l="l" t="t" r="r" b="b"/>
            <a:pathLst>
              <a:path w="171450" h="2248535">
                <a:moveTo>
                  <a:pt x="0" y="2248107"/>
                </a:moveTo>
                <a:lnTo>
                  <a:pt x="171276" y="2248107"/>
                </a:lnTo>
                <a:lnTo>
                  <a:pt x="171276" y="0"/>
                </a:lnTo>
                <a:lnTo>
                  <a:pt x="0" y="0"/>
                </a:lnTo>
                <a:lnTo>
                  <a:pt x="0" y="2248107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76636" y="3757590"/>
            <a:ext cx="172085" cy="1638935"/>
          </a:xfrm>
          <a:custGeom>
            <a:avLst/>
            <a:gdLst/>
            <a:ahLst/>
            <a:cxnLst/>
            <a:rect l="l" t="t" r="r" b="b"/>
            <a:pathLst>
              <a:path w="172085" h="1638935">
                <a:moveTo>
                  <a:pt x="0" y="1638453"/>
                </a:moveTo>
                <a:lnTo>
                  <a:pt x="171593" y="1638453"/>
                </a:lnTo>
                <a:lnTo>
                  <a:pt x="171593" y="0"/>
                </a:lnTo>
                <a:lnTo>
                  <a:pt x="0" y="0"/>
                </a:lnTo>
                <a:lnTo>
                  <a:pt x="0" y="163845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76636" y="3757590"/>
            <a:ext cx="172085" cy="1638935"/>
          </a:xfrm>
          <a:custGeom>
            <a:avLst/>
            <a:gdLst/>
            <a:ahLst/>
            <a:cxnLst/>
            <a:rect l="l" t="t" r="r" b="b"/>
            <a:pathLst>
              <a:path w="172085" h="1638935">
                <a:moveTo>
                  <a:pt x="0" y="1638453"/>
                </a:moveTo>
                <a:lnTo>
                  <a:pt x="171593" y="1638453"/>
                </a:lnTo>
                <a:lnTo>
                  <a:pt x="171593" y="0"/>
                </a:lnTo>
                <a:lnTo>
                  <a:pt x="0" y="0"/>
                </a:lnTo>
                <a:lnTo>
                  <a:pt x="0" y="1638453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48395" y="3938726"/>
            <a:ext cx="171450" cy="1457325"/>
          </a:xfrm>
          <a:custGeom>
            <a:avLst/>
            <a:gdLst/>
            <a:ahLst/>
            <a:cxnLst/>
            <a:rect l="l" t="t" r="r" b="b"/>
            <a:pathLst>
              <a:path w="171450" h="1457325">
                <a:moveTo>
                  <a:pt x="0" y="1457318"/>
                </a:moveTo>
                <a:lnTo>
                  <a:pt x="171276" y="1457318"/>
                </a:lnTo>
                <a:lnTo>
                  <a:pt x="171276" y="0"/>
                </a:lnTo>
                <a:lnTo>
                  <a:pt x="0" y="0"/>
                </a:lnTo>
                <a:lnTo>
                  <a:pt x="0" y="145731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48395" y="3938726"/>
            <a:ext cx="171450" cy="1457325"/>
          </a:xfrm>
          <a:custGeom>
            <a:avLst/>
            <a:gdLst/>
            <a:ahLst/>
            <a:cxnLst/>
            <a:rect l="l" t="t" r="r" b="b"/>
            <a:pathLst>
              <a:path w="171450" h="1457325">
                <a:moveTo>
                  <a:pt x="0" y="1457318"/>
                </a:moveTo>
                <a:lnTo>
                  <a:pt x="171276" y="1457318"/>
                </a:lnTo>
                <a:lnTo>
                  <a:pt x="171276" y="0"/>
                </a:lnTo>
                <a:lnTo>
                  <a:pt x="0" y="0"/>
                </a:lnTo>
                <a:lnTo>
                  <a:pt x="0" y="1457318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29289" y="4062481"/>
            <a:ext cx="172085" cy="1334135"/>
          </a:xfrm>
          <a:custGeom>
            <a:avLst/>
            <a:gdLst/>
            <a:ahLst/>
            <a:cxnLst/>
            <a:rect l="l" t="t" r="r" b="b"/>
            <a:pathLst>
              <a:path w="172085" h="1334135">
                <a:moveTo>
                  <a:pt x="0" y="1333563"/>
                </a:moveTo>
                <a:lnTo>
                  <a:pt x="171593" y="1333563"/>
                </a:lnTo>
                <a:lnTo>
                  <a:pt x="171593" y="0"/>
                </a:lnTo>
                <a:lnTo>
                  <a:pt x="0" y="0"/>
                </a:lnTo>
                <a:lnTo>
                  <a:pt x="0" y="133356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29289" y="4062481"/>
            <a:ext cx="172085" cy="1334135"/>
          </a:xfrm>
          <a:custGeom>
            <a:avLst/>
            <a:gdLst/>
            <a:ahLst/>
            <a:cxnLst/>
            <a:rect l="l" t="t" r="r" b="b"/>
            <a:pathLst>
              <a:path w="172085" h="1334135">
                <a:moveTo>
                  <a:pt x="0" y="1333563"/>
                </a:moveTo>
                <a:lnTo>
                  <a:pt x="171593" y="1333563"/>
                </a:lnTo>
                <a:lnTo>
                  <a:pt x="171593" y="0"/>
                </a:lnTo>
                <a:lnTo>
                  <a:pt x="0" y="0"/>
                </a:lnTo>
                <a:lnTo>
                  <a:pt x="0" y="1333563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00921" y="4243680"/>
            <a:ext cx="171450" cy="1152525"/>
          </a:xfrm>
          <a:custGeom>
            <a:avLst/>
            <a:gdLst/>
            <a:ahLst/>
            <a:cxnLst/>
            <a:rect l="l" t="t" r="r" b="b"/>
            <a:pathLst>
              <a:path w="171450" h="1152525">
                <a:moveTo>
                  <a:pt x="0" y="1152364"/>
                </a:moveTo>
                <a:lnTo>
                  <a:pt x="171276" y="1152364"/>
                </a:lnTo>
                <a:lnTo>
                  <a:pt x="171276" y="0"/>
                </a:lnTo>
                <a:lnTo>
                  <a:pt x="0" y="0"/>
                </a:lnTo>
                <a:lnTo>
                  <a:pt x="0" y="115236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00921" y="4243680"/>
            <a:ext cx="171450" cy="1152525"/>
          </a:xfrm>
          <a:custGeom>
            <a:avLst/>
            <a:gdLst/>
            <a:ahLst/>
            <a:cxnLst/>
            <a:rect l="l" t="t" r="r" b="b"/>
            <a:pathLst>
              <a:path w="171450" h="1152525">
                <a:moveTo>
                  <a:pt x="0" y="1152364"/>
                </a:moveTo>
                <a:lnTo>
                  <a:pt x="171276" y="1152364"/>
                </a:lnTo>
                <a:lnTo>
                  <a:pt x="171276" y="0"/>
                </a:lnTo>
                <a:lnTo>
                  <a:pt x="0" y="0"/>
                </a:lnTo>
                <a:lnTo>
                  <a:pt x="0" y="1152364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81815" y="4481812"/>
            <a:ext cx="172085" cy="914400"/>
          </a:xfrm>
          <a:custGeom>
            <a:avLst/>
            <a:gdLst/>
            <a:ahLst/>
            <a:cxnLst/>
            <a:rect l="l" t="t" r="r" b="b"/>
            <a:pathLst>
              <a:path w="172085" h="914400">
                <a:moveTo>
                  <a:pt x="0" y="914227"/>
                </a:moveTo>
                <a:lnTo>
                  <a:pt x="171593" y="914227"/>
                </a:lnTo>
                <a:lnTo>
                  <a:pt x="171593" y="0"/>
                </a:lnTo>
                <a:lnTo>
                  <a:pt x="0" y="0"/>
                </a:lnTo>
                <a:lnTo>
                  <a:pt x="0" y="91422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81815" y="4481812"/>
            <a:ext cx="172085" cy="914400"/>
          </a:xfrm>
          <a:custGeom>
            <a:avLst/>
            <a:gdLst/>
            <a:ahLst/>
            <a:cxnLst/>
            <a:rect l="l" t="t" r="r" b="b"/>
            <a:pathLst>
              <a:path w="172085" h="914400">
                <a:moveTo>
                  <a:pt x="0" y="914227"/>
                </a:moveTo>
                <a:lnTo>
                  <a:pt x="171593" y="914227"/>
                </a:lnTo>
                <a:lnTo>
                  <a:pt x="171593" y="0"/>
                </a:lnTo>
                <a:lnTo>
                  <a:pt x="0" y="0"/>
                </a:lnTo>
                <a:lnTo>
                  <a:pt x="0" y="91422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53448" y="4729448"/>
            <a:ext cx="172085" cy="666750"/>
          </a:xfrm>
          <a:custGeom>
            <a:avLst/>
            <a:gdLst/>
            <a:ahLst/>
            <a:cxnLst/>
            <a:rect l="l" t="t" r="r" b="b"/>
            <a:pathLst>
              <a:path w="172084" h="666750">
                <a:moveTo>
                  <a:pt x="0" y="666591"/>
                </a:moveTo>
                <a:lnTo>
                  <a:pt x="171593" y="666591"/>
                </a:lnTo>
                <a:lnTo>
                  <a:pt x="171593" y="0"/>
                </a:lnTo>
                <a:lnTo>
                  <a:pt x="0" y="0"/>
                </a:lnTo>
                <a:lnTo>
                  <a:pt x="0" y="66659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53448" y="4729448"/>
            <a:ext cx="172085" cy="666750"/>
          </a:xfrm>
          <a:custGeom>
            <a:avLst/>
            <a:gdLst/>
            <a:ahLst/>
            <a:cxnLst/>
            <a:rect l="l" t="t" r="r" b="b"/>
            <a:pathLst>
              <a:path w="172084" h="666750">
                <a:moveTo>
                  <a:pt x="0" y="666591"/>
                </a:moveTo>
                <a:lnTo>
                  <a:pt x="171593" y="666591"/>
                </a:lnTo>
                <a:lnTo>
                  <a:pt x="171593" y="0"/>
                </a:lnTo>
                <a:lnTo>
                  <a:pt x="0" y="0"/>
                </a:lnTo>
                <a:lnTo>
                  <a:pt x="0" y="6665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25207" y="4910271"/>
            <a:ext cx="171450" cy="485775"/>
          </a:xfrm>
          <a:custGeom>
            <a:avLst/>
            <a:gdLst/>
            <a:ahLst/>
            <a:cxnLst/>
            <a:rect l="l" t="t" r="r" b="b"/>
            <a:pathLst>
              <a:path w="171450" h="485775">
                <a:moveTo>
                  <a:pt x="0" y="485772"/>
                </a:moveTo>
                <a:lnTo>
                  <a:pt x="171276" y="485772"/>
                </a:lnTo>
                <a:lnTo>
                  <a:pt x="171276" y="0"/>
                </a:lnTo>
                <a:lnTo>
                  <a:pt x="0" y="0"/>
                </a:lnTo>
                <a:lnTo>
                  <a:pt x="0" y="48577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25207" y="4910271"/>
            <a:ext cx="171450" cy="485775"/>
          </a:xfrm>
          <a:custGeom>
            <a:avLst/>
            <a:gdLst/>
            <a:ahLst/>
            <a:cxnLst/>
            <a:rect l="l" t="t" r="r" b="b"/>
            <a:pathLst>
              <a:path w="171450" h="485775">
                <a:moveTo>
                  <a:pt x="0" y="485772"/>
                </a:moveTo>
                <a:lnTo>
                  <a:pt x="171276" y="485772"/>
                </a:lnTo>
                <a:lnTo>
                  <a:pt x="171276" y="0"/>
                </a:lnTo>
                <a:lnTo>
                  <a:pt x="0" y="0"/>
                </a:lnTo>
                <a:lnTo>
                  <a:pt x="0" y="48577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06101" y="5215225"/>
            <a:ext cx="172085" cy="180975"/>
          </a:xfrm>
          <a:custGeom>
            <a:avLst/>
            <a:gdLst/>
            <a:ahLst/>
            <a:cxnLst/>
            <a:rect l="l" t="t" r="r" b="b"/>
            <a:pathLst>
              <a:path w="172084" h="180975">
                <a:moveTo>
                  <a:pt x="0" y="180818"/>
                </a:moveTo>
                <a:lnTo>
                  <a:pt x="171593" y="180818"/>
                </a:lnTo>
                <a:lnTo>
                  <a:pt x="171593" y="0"/>
                </a:lnTo>
                <a:lnTo>
                  <a:pt x="0" y="0"/>
                </a:lnTo>
                <a:lnTo>
                  <a:pt x="0" y="18081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06101" y="5215225"/>
            <a:ext cx="172085" cy="180975"/>
          </a:xfrm>
          <a:custGeom>
            <a:avLst/>
            <a:gdLst/>
            <a:ahLst/>
            <a:cxnLst/>
            <a:rect l="l" t="t" r="r" b="b"/>
            <a:pathLst>
              <a:path w="172084" h="180975">
                <a:moveTo>
                  <a:pt x="0" y="180818"/>
                </a:moveTo>
                <a:lnTo>
                  <a:pt x="171593" y="180818"/>
                </a:lnTo>
                <a:lnTo>
                  <a:pt x="171593" y="0"/>
                </a:lnTo>
                <a:lnTo>
                  <a:pt x="0" y="0"/>
                </a:lnTo>
                <a:lnTo>
                  <a:pt x="0" y="180818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3944" y="2967181"/>
            <a:ext cx="161925" cy="2428875"/>
          </a:xfrm>
          <a:custGeom>
            <a:avLst/>
            <a:gdLst/>
            <a:ahLst/>
            <a:cxnLst/>
            <a:rect l="l" t="t" r="r" b="b"/>
            <a:pathLst>
              <a:path w="161925" h="2428875">
                <a:moveTo>
                  <a:pt x="0" y="2428863"/>
                </a:moveTo>
                <a:lnTo>
                  <a:pt x="161761" y="2428863"/>
                </a:lnTo>
                <a:lnTo>
                  <a:pt x="161761" y="0"/>
                </a:lnTo>
                <a:lnTo>
                  <a:pt x="0" y="0"/>
                </a:lnTo>
                <a:lnTo>
                  <a:pt x="0" y="242886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23944" y="2967181"/>
            <a:ext cx="161925" cy="2428875"/>
          </a:xfrm>
          <a:custGeom>
            <a:avLst/>
            <a:gdLst/>
            <a:ahLst/>
            <a:cxnLst/>
            <a:rect l="l" t="t" r="r" b="b"/>
            <a:pathLst>
              <a:path w="161925" h="2428875">
                <a:moveTo>
                  <a:pt x="0" y="2428863"/>
                </a:moveTo>
                <a:lnTo>
                  <a:pt x="161761" y="2428863"/>
                </a:lnTo>
                <a:lnTo>
                  <a:pt x="161761" y="0"/>
                </a:lnTo>
                <a:lnTo>
                  <a:pt x="0" y="0"/>
                </a:lnTo>
                <a:lnTo>
                  <a:pt x="0" y="2428863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95640" y="3024177"/>
            <a:ext cx="171450" cy="2372360"/>
          </a:xfrm>
          <a:custGeom>
            <a:avLst/>
            <a:gdLst/>
            <a:ahLst/>
            <a:cxnLst/>
            <a:rect l="l" t="t" r="r" b="b"/>
            <a:pathLst>
              <a:path w="171450" h="2372360">
                <a:moveTo>
                  <a:pt x="0" y="2371862"/>
                </a:moveTo>
                <a:lnTo>
                  <a:pt x="171276" y="2371862"/>
                </a:lnTo>
                <a:lnTo>
                  <a:pt x="171276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95640" y="3024177"/>
            <a:ext cx="171450" cy="2372360"/>
          </a:xfrm>
          <a:custGeom>
            <a:avLst/>
            <a:gdLst/>
            <a:ahLst/>
            <a:cxnLst/>
            <a:rect l="l" t="t" r="r" b="b"/>
            <a:pathLst>
              <a:path w="171450" h="2372360">
                <a:moveTo>
                  <a:pt x="0" y="2371862"/>
                </a:moveTo>
                <a:lnTo>
                  <a:pt x="171276" y="2371862"/>
                </a:lnTo>
                <a:lnTo>
                  <a:pt x="171276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76536" y="3452949"/>
            <a:ext cx="162560" cy="1943100"/>
          </a:xfrm>
          <a:custGeom>
            <a:avLst/>
            <a:gdLst/>
            <a:ahLst/>
            <a:cxnLst/>
            <a:rect l="l" t="t" r="r" b="b"/>
            <a:pathLst>
              <a:path w="162560" h="1943100">
                <a:moveTo>
                  <a:pt x="0" y="1943090"/>
                </a:moveTo>
                <a:lnTo>
                  <a:pt x="162078" y="1943090"/>
                </a:lnTo>
                <a:lnTo>
                  <a:pt x="162078" y="0"/>
                </a:lnTo>
                <a:lnTo>
                  <a:pt x="0" y="0"/>
                </a:lnTo>
                <a:lnTo>
                  <a:pt x="0" y="194309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76536" y="3452949"/>
            <a:ext cx="162560" cy="1943100"/>
          </a:xfrm>
          <a:custGeom>
            <a:avLst/>
            <a:gdLst/>
            <a:ahLst/>
            <a:cxnLst/>
            <a:rect l="l" t="t" r="r" b="b"/>
            <a:pathLst>
              <a:path w="162560" h="1943100">
                <a:moveTo>
                  <a:pt x="0" y="1943090"/>
                </a:moveTo>
                <a:lnTo>
                  <a:pt x="162078" y="1943090"/>
                </a:lnTo>
                <a:lnTo>
                  <a:pt x="162078" y="0"/>
                </a:lnTo>
                <a:lnTo>
                  <a:pt x="0" y="0"/>
                </a:lnTo>
                <a:lnTo>
                  <a:pt x="0" y="1943090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148295" y="3814844"/>
            <a:ext cx="161925" cy="1581785"/>
          </a:xfrm>
          <a:custGeom>
            <a:avLst/>
            <a:gdLst/>
            <a:ahLst/>
            <a:cxnLst/>
            <a:rect l="l" t="t" r="r" b="b"/>
            <a:pathLst>
              <a:path w="161925" h="1581785">
                <a:moveTo>
                  <a:pt x="0" y="1581199"/>
                </a:moveTo>
                <a:lnTo>
                  <a:pt x="161761" y="1581199"/>
                </a:lnTo>
                <a:lnTo>
                  <a:pt x="161761" y="0"/>
                </a:lnTo>
                <a:lnTo>
                  <a:pt x="0" y="0"/>
                </a:lnTo>
                <a:lnTo>
                  <a:pt x="0" y="15811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148295" y="3814844"/>
            <a:ext cx="161925" cy="1581785"/>
          </a:xfrm>
          <a:custGeom>
            <a:avLst/>
            <a:gdLst/>
            <a:ahLst/>
            <a:cxnLst/>
            <a:rect l="l" t="t" r="r" b="b"/>
            <a:pathLst>
              <a:path w="161925" h="1581785">
                <a:moveTo>
                  <a:pt x="0" y="1581199"/>
                </a:moveTo>
                <a:lnTo>
                  <a:pt x="161761" y="1581199"/>
                </a:lnTo>
                <a:lnTo>
                  <a:pt x="161761" y="0"/>
                </a:lnTo>
                <a:lnTo>
                  <a:pt x="0" y="0"/>
                </a:lnTo>
                <a:lnTo>
                  <a:pt x="0" y="1581199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19673" y="3871845"/>
            <a:ext cx="172085" cy="1524635"/>
          </a:xfrm>
          <a:custGeom>
            <a:avLst/>
            <a:gdLst/>
            <a:ahLst/>
            <a:cxnLst/>
            <a:rect l="l" t="t" r="r" b="b"/>
            <a:pathLst>
              <a:path w="172085" h="1524635">
                <a:moveTo>
                  <a:pt x="0" y="1524198"/>
                </a:moveTo>
                <a:lnTo>
                  <a:pt x="171593" y="1524198"/>
                </a:lnTo>
                <a:lnTo>
                  <a:pt x="171593" y="0"/>
                </a:lnTo>
                <a:lnTo>
                  <a:pt x="0" y="0"/>
                </a:lnTo>
                <a:lnTo>
                  <a:pt x="0" y="152419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19673" y="3871845"/>
            <a:ext cx="172085" cy="1524635"/>
          </a:xfrm>
          <a:custGeom>
            <a:avLst/>
            <a:gdLst/>
            <a:ahLst/>
            <a:cxnLst/>
            <a:rect l="l" t="t" r="r" b="b"/>
            <a:pathLst>
              <a:path w="172085" h="1524635">
                <a:moveTo>
                  <a:pt x="0" y="1524198"/>
                </a:moveTo>
                <a:lnTo>
                  <a:pt x="171593" y="1524198"/>
                </a:lnTo>
                <a:lnTo>
                  <a:pt x="171593" y="0"/>
                </a:lnTo>
                <a:lnTo>
                  <a:pt x="0" y="0"/>
                </a:lnTo>
                <a:lnTo>
                  <a:pt x="0" y="1524198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00819" y="4062481"/>
            <a:ext cx="161925" cy="1334135"/>
          </a:xfrm>
          <a:custGeom>
            <a:avLst/>
            <a:gdLst/>
            <a:ahLst/>
            <a:cxnLst/>
            <a:rect l="l" t="t" r="r" b="b"/>
            <a:pathLst>
              <a:path w="161925" h="1334135">
                <a:moveTo>
                  <a:pt x="0" y="1333563"/>
                </a:moveTo>
                <a:lnTo>
                  <a:pt x="161761" y="1333563"/>
                </a:lnTo>
                <a:lnTo>
                  <a:pt x="161761" y="0"/>
                </a:lnTo>
                <a:lnTo>
                  <a:pt x="0" y="0"/>
                </a:lnTo>
                <a:lnTo>
                  <a:pt x="0" y="133356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00819" y="4062481"/>
            <a:ext cx="161925" cy="1334135"/>
          </a:xfrm>
          <a:custGeom>
            <a:avLst/>
            <a:gdLst/>
            <a:ahLst/>
            <a:cxnLst/>
            <a:rect l="l" t="t" r="r" b="b"/>
            <a:pathLst>
              <a:path w="161925" h="1334135">
                <a:moveTo>
                  <a:pt x="0" y="1333563"/>
                </a:moveTo>
                <a:lnTo>
                  <a:pt x="161761" y="1333563"/>
                </a:lnTo>
                <a:lnTo>
                  <a:pt x="161761" y="0"/>
                </a:lnTo>
                <a:lnTo>
                  <a:pt x="0" y="0"/>
                </a:lnTo>
                <a:lnTo>
                  <a:pt x="0" y="1333563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472200" y="4176858"/>
            <a:ext cx="172085" cy="1219200"/>
          </a:xfrm>
          <a:custGeom>
            <a:avLst/>
            <a:gdLst/>
            <a:ahLst/>
            <a:cxnLst/>
            <a:rect l="l" t="t" r="r" b="b"/>
            <a:pathLst>
              <a:path w="172085" h="1219200">
                <a:moveTo>
                  <a:pt x="0" y="1219181"/>
                </a:moveTo>
                <a:lnTo>
                  <a:pt x="171593" y="1219181"/>
                </a:lnTo>
                <a:lnTo>
                  <a:pt x="171593" y="0"/>
                </a:lnTo>
                <a:lnTo>
                  <a:pt x="0" y="0"/>
                </a:lnTo>
                <a:lnTo>
                  <a:pt x="0" y="121918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72200" y="4176858"/>
            <a:ext cx="172085" cy="1219200"/>
          </a:xfrm>
          <a:custGeom>
            <a:avLst/>
            <a:gdLst/>
            <a:ahLst/>
            <a:cxnLst/>
            <a:rect l="l" t="t" r="r" b="b"/>
            <a:pathLst>
              <a:path w="172085" h="1219200">
                <a:moveTo>
                  <a:pt x="0" y="1219181"/>
                </a:moveTo>
                <a:lnTo>
                  <a:pt x="171593" y="1219181"/>
                </a:lnTo>
                <a:lnTo>
                  <a:pt x="171593" y="0"/>
                </a:lnTo>
                <a:lnTo>
                  <a:pt x="0" y="0"/>
                </a:lnTo>
                <a:lnTo>
                  <a:pt x="0" y="1219181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53474" y="4367494"/>
            <a:ext cx="162560" cy="1028700"/>
          </a:xfrm>
          <a:custGeom>
            <a:avLst/>
            <a:gdLst/>
            <a:ahLst/>
            <a:cxnLst/>
            <a:rect l="l" t="t" r="r" b="b"/>
            <a:pathLst>
              <a:path w="162560" h="1028700">
                <a:moveTo>
                  <a:pt x="0" y="1028546"/>
                </a:moveTo>
                <a:lnTo>
                  <a:pt x="162078" y="1028546"/>
                </a:lnTo>
                <a:lnTo>
                  <a:pt x="162078" y="0"/>
                </a:lnTo>
                <a:lnTo>
                  <a:pt x="0" y="0"/>
                </a:lnTo>
                <a:lnTo>
                  <a:pt x="0" y="102854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53474" y="4367494"/>
            <a:ext cx="162560" cy="1028700"/>
          </a:xfrm>
          <a:custGeom>
            <a:avLst/>
            <a:gdLst/>
            <a:ahLst/>
            <a:cxnLst/>
            <a:rect l="l" t="t" r="r" b="b"/>
            <a:pathLst>
              <a:path w="162560" h="1028700">
                <a:moveTo>
                  <a:pt x="0" y="1028546"/>
                </a:moveTo>
                <a:lnTo>
                  <a:pt x="162078" y="1028546"/>
                </a:lnTo>
                <a:lnTo>
                  <a:pt x="162078" y="0"/>
                </a:lnTo>
                <a:lnTo>
                  <a:pt x="0" y="0"/>
                </a:lnTo>
                <a:lnTo>
                  <a:pt x="0" y="102854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025107" y="4605634"/>
            <a:ext cx="161925" cy="790575"/>
          </a:xfrm>
          <a:custGeom>
            <a:avLst/>
            <a:gdLst/>
            <a:ahLst/>
            <a:cxnLst/>
            <a:rect l="l" t="t" r="r" b="b"/>
            <a:pathLst>
              <a:path w="161925" h="790575">
                <a:moveTo>
                  <a:pt x="0" y="790409"/>
                </a:moveTo>
                <a:lnTo>
                  <a:pt x="161761" y="790409"/>
                </a:lnTo>
                <a:lnTo>
                  <a:pt x="161761" y="0"/>
                </a:lnTo>
                <a:lnTo>
                  <a:pt x="0" y="0"/>
                </a:lnTo>
                <a:lnTo>
                  <a:pt x="0" y="79040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25107" y="4605634"/>
            <a:ext cx="161925" cy="790575"/>
          </a:xfrm>
          <a:custGeom>
            <a:avLst/>
            <a:gdLst/>
            <a:ahLst/>
            <a:cxnLst/>
            <a:rect l="l" t="t" r="r" b="b"/>
            <a:pathLst>
              <a:path w="161925" h="790575">
                <a:moveTo>
                  <a:pt x="0" y="790409"/>
                </a:moveTo>
                <a:lnTo>
                  <a:pt x="161761" y="790409"/>
                </a:lnTo>
                <a:lnTo>
                  <a:pt x="161761" y="0"/>
                </a:lnTo>
                <a:lnTo>
                  <a:pt x="0" y="0"/>
                </a:lnTo>
                <a:lnTo>
                  <a:pt x="0" y="7904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796485" y="4786449"/>
            <a:ext cx="172085" cy="609600"/>
          </a:xfrm>
          <a:custGeom>
            <a:avLst/>
            <a:gdLst/>
            <a:ahLst/>
            <a:cxnLst/>
            <a:rect l="l" t="t" r="r" b="b"/>
            <a:pathLst>
              <a:path w="172084" h="609600">
                <a:moveTo>
                  <a:pt x="0" y="609590"/>
                </a:moveTo>
                <a:lnTo>
                  <a:pt x="171593" y="609590"/>
                </a:lnTo>
                <a:lnTo>
                  <a:pt x="171593" y="0"/>
                </a:lnTo>
                <a:lnTo>
                  <a:pt x="0" y="0"/>
                </a:lnTo>
                <a:lnTo>
                  <a:pt x="0" y="60959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796485" y="4786449"/>
            <a:ext cx="172085" cy="609600"/>
          </a:xfrm>
          <a:custGeom>
            <a:avLst/>
            <a:gdLst/>
            <a:ahLst/>
            <a:cxnLst/>
            <a:rect l="l" t="t" r="r" b="b"/>
            <a:pathLst>
              <a:path w="172084" h="609600">
                <a:moveTo>
                  <a:pt x="0" y="609590"/>
                </a:moveTo>
                <a:lnTo>
                  <a:pt x="171593" y="609590"/>
                </a:lnTo>
                <a:lnTo>
                  <a:pt x="171593" y="0"/>
                </a:lnTo>
                <a:lnTo>
                  <a:pt x="0" y="0"/>
                </a:lnTo>
                <a:lnTo>
                  <a:pt x="0" y="60959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577760" y="5215225"/>
            <a:ext cx="161925" cy="180975"/>
          </a:xfrm>
          <a:custGeom>
            <a:avLst/>
            <a:gdLst/>
            <a:ahLst/>
            <a:cxnLst/>
            <a:rect l="l" t="t" r="r" b="b"/>
            <a:pathLst>
              <a:path w="161925" h="180975">
                <a:moveTo>
                  <a:pt x="0" y="180818"/>
                </a:moveTo>
                <a:lnTo>
                  <a:pt x="161761" y="180818"/>
                </a:lnTo>
                <a:lnTo>
                  <a:pt x="161761" y="0"/>
                </a:lnTo>
                <a:lnTo>
                  <a:pt x="0" y="0"/>
                </a:lnTo>
                <a:lnTo>
                  <a:pt x="0" y="18081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577760" y="5215225"/>
            <a:ext cx="161925" cy="180975"/>
          </a:xfrm>
          <a:custGeom>
            <a:avLst/>
            <a:gdLst/>
            <a:ahLst/>
            <a:cxnLst/>
            <a:rect l="l" t="t" r="r" b="b"/>
            <a:pathLst>
              <a:path w="161925" h="180975">
                <a:moveTo>
                  <a:pt x="0" y="180818"/>
                </a:moveTo>
                <a:lnTo>
                  <a:pt x="161761" y="180818"/>
                </a:lnTo>
                <a:lnTo>
                  <a:pt x="161761" y="0"/>
                </a:lnTo>
                <a:lnTo>
                  <a:pt x="0" y="0"/>
                </a:lnTo>
                <a:lnTo>
                  <a:pt x="0" y="180818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85705" y="3090935"/>
            <a:ext cx="172085" cy="2305685"/>
          </a:xfrm>
          <a:custGeom>
            <a:avLst/>
            <a:gdLst/>
            <a:ahLst/>
            <a:cxnLst/>
            <a:rect l="l" t="t" r="r" b="b"/>
            <a:pathLst>
              <a:path w="172084" h="2305685">
                <a:moveTo>
                  <a:pt x="0" y="2305108"/>
                </a:moveTo>
                <a:lnTo>
                  <a:pt x="171593" y="2305108"/>
                </a:lnTo>
                <a:lnTo>
                  <a:pt x="171593" y="0"/>
                </a:lnTo>
                <a:lnTo>
                  <a:pt x="0" y="0"/>
                </a:lnTo>
                <a:lnTo>
                  <a:pt x="0" y="230510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85705" y="3090935"/>
            <a:ext cx="172085" cy="2305685"/>
          </a:xfrm>
          <a:custGeom>
            <a:avLst/>
            <a:gdLst/>
            <a:ahLst/>
            <a:cxnLst/>
            <a:rect l="l" t="t" r="r" b="b"/>
            <a:pathLst>
              <a:path w="172084" h="2305685">
                <a:moveTo>
                  <a:pt x="0" y="2305108"/>
                </a:moveTo>
                <a:lnTo>
                  <a:pt x="171593" y="2305108"/>
                </a:lnTo>
                <a:lnTo>
                  <a:pt x="171593" y="0"/>
                </a:lnTo>
                <a:lnTo>
                  <a:pt x="0" y="0"/>
                </a:lnTo>
                <a:lnTo>
                  <a:pt x="0" y="2305108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6916" y="3386068"/>
            <a:ext cx="162560" cy="2010410"/>
          </a:xfrm>
          <a:custGeom>
            <a:avLst/>
            <a:gdLst/>
            <a:ahLst/>
            <a:cxnLst/>
            <a:rect l="l" t="t" r="r" b="b"/>
            <a:pathLst>
              <a:path w="162560" h="2010410">
                <a:moveTo>
                  <a:pt x="0" y="2009971"/>
                </a:moveTo>
                <a:lnTo>
                  <a:pt x="162078" y="2009971"/>
                </a:lnTo>
                <a:lnTo>
                  <a:pt x="162078" y="0"/>
                </a:lnTo>
                <a:lnTo>
                  <a:pt x="0" y="0"/>
                </a:lnTo>
                <a:lnTo>
                  <a:pt x="0" y="200997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766916" y="3386068"/>
            <a:ext cx="162560" cy="2010410"/>
          </a:xfrm>
          <a:custGeom>
            <a:avLst/>
            <a:gdLst/>
            <a:ahLst/>
            <a:cxnLst/>
            <a:rect l="l" t="t" r="r" b="b"/>
            <a:pathLst>
              <a:path w="162560" h="2010410">
                <a:moveTo>
                  <a:pt x="0" y="2009971"/>
                </a:moveTo>
                <a:lnTo>
                  <a:pt x="162078" y="2009971"/>
                </a:lnTo>
                <a:lnTo>
                  <a:pt x="162078" y="0"/>
                </a:lnTo>
                <a:lnTo>
                  <a:pt x="0" y="0"/>
                </a:lnTo>
                <a:lnTo>
                  <a:pt x="0" y="2009971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538675" y="3576704"/>
            <a:ext cx="171450" cy="1819910"/>
          </a:xfrm>
          <a:custGeom>
            <a:avLst/>
            <a:gdLst/>
            <a:ahLst/>
            <a:cxnLst/>
            <a:rect l="l" t="t" r="r" b="b"/>
            <a:pathLst>
              <a:path w="171450" h="1819910">
                <a:moveTo>
                  <a:pt x="0" y="1819335"/>
                </a:moveTo>
                <a:lnTo>
                  <a:pt x="171276" y="1819335"/>
                </a:lnTo>
                <a:lnTo>
                  <a:pt x="171276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538675" y="3576704"/>
            <a:ext cx="171450" cy="1819910"/>
          </a:xfrm>
          <a:custGeom>
            <a:avLst/>
            <a:gdLst/>
            <a:ahLst/>
            <a:cxnLst/>
            <a:rect l="l" t="t" r="r" b="b"/>
            <a:pathLst>
              <a:path w="171450" h="1819910">
                <a:moveTo>
                  <a:pt x="0" y="1819335"/>
                </a:moveTo>
                <a:lnTo>
                  <a:pt x="171276" y="1819335"/>
                </a:lnTo>
                <a:lnTo>
                  <a:pt x="171276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10054" y="3576704"/>
            <a:ext cx="172085" cy="1819910"/>
          </a:xfrm>
          <a:custGeom>
            <a:avLst/>
            <a:gdLst/>
            <a:ahLst/>
            <a:cxnLst/>
            <a:rect l="l" t="t" r="r" b="b"/>
            <a:pathLst>
              <a:path w="172085" h="1819910">
                <a:moveTo>
                  <a:pt x="0" y="1819335"/>
                </a:moveTo>
                <a:lnTo>
                  <a:pt x="171593" y="1819335"/>
                </a:lnTo>
                <a:lnTo>
                  <a:pt x="171593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310054" y="3576704"/>
            <a:ext cx="172085" cy="1819910"/>
          </a:xfrm>
          <a:custGeom>
            <a:avLst/>
            <a:gdLst/>
            <a:ahLst/>
            <a:cxnLst/>
            <a:rect l="l" t="t" r="r" b="b"/>
            <a:pathLst>
              <a:path w="172085" h="1819910">
                <a:moveTo>
                  <a:pt x="0" y="1819335"/>
                </a:moveTo>
                <a:lnTo>
                  <a:pt x="171593" y="1819335"/>
                </a:lnTo>
                <a:lnTo>
                  <a:pt x="171593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091202" y="3871845"/>
            <a:ext cx="161925" cy="1524635"/>
          </a:xfrm>
          <a:custGeom>
            <a:avLst/>
            <a:gdLst/>
            <a:ahLst/>
            <a:cxnLst/>
            <a:rect l="l" t="t" r="r" b="b"/>
            <a:pathLst>
              <a:path w="161925" h="1524635">
                <a:moveTo>
                  <a:pt x="0" y="1524198"/>
                </a:moveTo>
                <a:lnTo>
                  <a:pt x="161761" y="1524198"/>
                </a:lnTo>
                <a:lnTo>
                  <a:pt x="161761" y="0"/>
                </a:lnTo>
                <a:lnTo>
                  <a:pt x="0" y="0"/>
                </a:lnTo>
                <a:lnTo>
                  <a:pt x="0" y="152419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091202" y="3871845"/>
            <a:ext cx="161925" cy="1524635"/>
          </a:xfrm>
          <a:custGeom>
            <a:avLst/>
            <a:gdLst/>
            <a:ahLst/>
            <a:cxnLst/>
            <a:rect l="l" t="t" r="r" b="b"/>
            <a:pathLst>
              <a:path w="161925" h="1524635">
                <a:moveTo>
                  <a:pt x="0" y="1524198"/>
                </a:moveTo>
                <a:lnTo>
                  <a:pt x="161761" y="1524198"/>
                </a:lnTo>
                <a:lnTo>
                  <a:pt x="161761" y="0"/>
                </a:lnTo>
                <a:lnTo>
                  <a:pt x="0" y="0"/>
                </a:lnTo>
                <a:lnTo>
                  <a:pt x="0" y="1524198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862580" y="3633705"/>
            <a:ext cx="172085" cy="1762760"/>
          </a:xfrm>
          <a:custGeom>
            <a:avLst/>
            <a:gdLst/>
            <a:ahLst/>
            <a:cxnLst/>
            <a:rect l="l" t="t" r="r" b="b"/>
            <a:pathLst>
              <a:path w="172085" h="1762760">
                <a:moveTo>
                  <a:pt x="0" y="1762335"/>
                </a:moveTo>
                <a:lnTo>
                  <a:pt x="171593" y="1762335"/>
                </a:lnTo>
                <a:lnTo>
                  <a:pt x="171593" y="0"/>
                </a:lnTo>
                <a:lnTo>
                  <a:pt x="0" y="0"/>
                </a:lnTo>
                <a:lnTo>
                  <a:pt x="0" y="176233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62580" y="3633705"/>
            <a:ext cx="172085" cy="1762760"/>
          </a:xfrm>
          <a:custGeom>
            <a:avLst/>
            <a:gdLst/>
            <a:ahLst/>
            <a:cxnLst/>
            <a:rect l="l" t="t" r="r" b="b"/>
            <a:pathLst>
              <a:path w="172085" h="1762760">
                <a:moveTo>
                  <a:pt x="0" y="1762335"/>
                </a:moveTo>
                <a:lnTo>
                  <a:pt x="171593" y="1762335"/>
                </a:lnTo>
                <a:lnTo>
                  <a:pt x="171593" y="0"/>
                </a:lnTo>
                <a:lnTo>
                  <a:pt x="0" y="0"/>
                </a:lnTo>
                <a:lnTo>
                  <a:pt x="0" y="1762335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43857" y="4243680"/>
            <a:ext cx="161925" cy="1152525"/>
          </a:xfrm>
          <a:custGeom>
            <a:avLst/>
            <a:gdLst/>
            <a:ahLst/>
            <a:cxnLst/>
            <a:rect l="l" t="t" r="r" b="b"/>
            <a:pathLst>
              <a:path w="161925" h="1152525">
                <a:moveTo>
                  <a:pt x="0" y="1152364"/>
                </a:moveTo>
                <a:lnTo>
                  <a:pt x="161761" y="1152364"/>
                </a:lnTo>
                <a:lnTo>
                  <a:pt x="161761" y="0"/>
                </a:lnTo>
                <a:lnTo>
                  <a:pt x="0" y="0"/>
                </a:lnTo>
                <a:lnTo>
                  <a:pt x="0" y="115236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643857" y="4243680"/>
            <a:ext cx="161925" cy="1152525"/>
          </a:xfrm>
          <a:custGeom>
            <a:avLst/>
            <a:gdLst/>
            <a:ahLst/>
            <a:cxnLst/>
            <a:rect l="l" t="t" r="r" b="b"/>
            <a:pathLst>
              <a:path w="161925" h="1152525">
                <a:moveTo>
                  <a:pt x="0" y="1152364"/>
                </a:moveTo>
                <a:lnTo>
                  <a:pt x="161761" y="1152364"/>
                </a:lnTo>
                <a:lnTo>
                  <a:pt x="161761" y="0"/>
                </a:lnTo>
                <a:lnTo>
                  <a:pt x="0" y="0"/>
                </a:lnTo>
                <a:lnTo>
                  <a:pt x="0" y="1152364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415487" y="4548317"/>
            <a:ext cx="171450" cy="847725"/>
          </a:xfrm>
          <a:custGeom>
            <a:avLst/>
            <a:gdLst/>
            <a:ahLst/>
            <a:cxnLst/>
            <a:rect l="l" t="t" r="r" b="b"/>
            <a:pathLst>
              <a:path w="171450" h="847725">
                <a:moveTo>
                  <a:pt x="0" y="847727"/>
                </a:moveTo>
                <a:lnTo>
                  <a:pt x="171276" y="847727"/>
                </a:lnTo>
                <a:lnTo>
                  <a:pt x="171276" y="0"/>
                </a:lnTo>
                <a:lnTo>
                  <a:pt x="0" y="0"/>
                </a:lnTo>
                <a:lnTo>
                  <a:pt x="0" y="84772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415487" y="4548317"/>
            <a:ext cx="171450" cy="847725"/>
          </a:xfrm>
          <a:custGeom>
            <a:avLst/>
            <a:gdLst/>
            <a:ahLst/>
            <a:cxnLst/>
            <a:rect l="l" t="t" r="r" b="b"/>
            <a:pathLst>
              <a:path w="171450" h="847725">
                <a:moveTo>
                  <a:pt x="0" y="847727"/>
                </a:moveTo>
                <a:lnTo>
                  <a:pt x="171276" y="847727"/>
                </a:lnTo>
                <a:lnTo>
                  <a:pt x="171276" y="0"/>
                </a:lnTo>
                <a:lnTo>
                  <a:pt x="0" y="0"/>
                </a:lnTo>
                <a:lnTo>
                  <a:pt x="0" y="84772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86865" y="4605634"/>
            <a:ext cx="172085" cy="790575"/>
          </a:xfrm>
          <a:custGeom>
            <a:avLst/>
            <a:gdLst/>
            <a:ahLst/>
            <a:cxnLst/>
            <a:rect l="l" t="t" r="r" b="b"/>
            <a:pathLst>
              <a:path w="172084" h="790575">
                <a:moveTo>
                  <a:pt x="0" y="790409"/>
                </a:moveTo>
                <a:lnTo>
                  <a:pt x="171593" y="790409"/>
                </a:lnTo>
                <a:lnTo>
                  <a:pt x="171593" y="0"/>
                </a:lnTo>
                <a:lnTo>
                  <a:pt x="0" y="0"/>
                </a:lnTo>
                <a:lnTo>
                  <a:pt x="0" y="79040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86865" y="4605634"/>
            <a:ext cx="172085" cy="790575"/>
          </a:xfrm>
          <a:custGeom>
            <a:avLst/>
            <a:gdLst/>
            <a:ahLst/>
            <a:cxnLst/>
            <a:rect l="l" t="t" r="r" b="b"/>
            <a:pathLst>
              <a:path w="172084" h="790575">
                <a:moveTo>
                  <a:pt x="0" y="790409"/>
                </a:moveTo>
                <a:lnTo>
                  <a:pt x="171593" y="790409"/>
                </a:lnTo>
                <a:lnTo>
                  <a:pt x="171593" y="0"/>
                </a:lnTo>
                <a:lnTo>
                  <a:pt x="0" y="0"/>
                </a:lnTo>
                <a:lnTo>
                  <a:pt x="0" y="7904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68140" y="4548317"/>
            <a:ext cx="161925" cy="847725"/>
          </a:xfrm>
          <a:custGeom>
            <a:avLst/>
            <a:gdLst/>
            <a:ahLst/>
            <a:cxnLst/>
            <a:rect l="l" t="t" r="r" b="b"/>
            <a:pathLst>
              <a:path w="161925" h="847725">
                <a:moveTo>
                  <a:pt x="0" y="847727"/>
                </a:moveTo>
                <a:lnTo>
                  <a:pt x="161761" y="847727"/>
                </a:lnTo>
                <a:lnTo>
                  <a:pt x="161761" y="0"/>
                </a:lnTo>
                <a:lnTo>
                  <a:pt x="0" y="0"/>
                </a:lnTo>
                <a:lnTo>
                  <a:pt x="0" y="84772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968140" y="4548317"/>
            <a:ext cx="161925" cy="847725"/>
          </a:xfrm>
          <a:custGeom>
            <a:avLst/>
            <a:gdLst/>
            <a:ahLst/>
            <a:cxnLst/>
            <a:rect l="l" t="t" r="r" b="b"/>
            <a:pathLst>
              <a:path w="161925" h="847725">
                <a:moveTo>
                  <a:pt x="0" y="847727"/>
                </a:moveTo>
                <a:lnTo>
                  <a:pt x="161761" y="847727"/>
                </a:lnTo>
                <a:lnTo>
                  <a:pt x="161761" y="0"/>
                </a:lnTo>
                <a:lnTo>
                  <a:pt x="0" y="0"/>
                </a:lnTo>
                <a:lnTo>
                  <a:pt x="0" y="84772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739519" y="5272225"/>
            <a:ext cx="172085" cy="123825"/>
          </a:xfrm>
          <a:custGeom>
            <a:avLst/>
            <a:gdLst/>
            <a:ahLst/>
            <a:cxnLst/>
            <a:rect l="l" t="t" r="r" b="b"/>
            <a:pathLst>
              <a:path w="172084" h="123825">
                <a:moveTo>
                  <a:pt x="0" y="123818"/>
                </a:moveTo>
                <a:lnTo>
                  <a:pt x="171593" y="123818"/>
                </a:lnTo>
                <a:lnTo>
                  <a:pt x="171593" y="0"/>
                </a:lnTo>
                <a:lnTo>
                  <a:pt x="0" y="0"/>
                </a:lnTo>
                <a:lnTo>
                  <a:pt x="0" y="12381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739519" y="5272225"/>
            <a:ext cx="172085" cy="123825"/>
          </a:xfrm>
          <a:custGeom>
            <a:avLst/>
            <a:gdLst/>
            <a:ahLst/>
            <a:cxnLst/>
            <a:rect l="l" t="t" r="r" b="b"/>
            <a:pathLst>
              <a:path w="172084" h="123825">
                <a:moveTo>
                  <a:pt x="0" y="123818"/>
                </a:moveTo>
                <a:lnTo>
                  <a:pt x="171593" y="123818"/>
                </a:lnTo>
                <a:lnTo>
                  <a:pt x="171593" y="0"/>
                </a:lnTo>
                <a:lnTo>
                  <a:pt x="0" y="0"/>
                </a:lnTo>
                <a:lnTo>
                  <a:pt x="0" y="123818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57301" y="3147936"/>
            <a:ext cx="162560" cy="2248535"/>
          </a:xfrm>
          <a:custGeom>
            <a:avLst/>
            <a:gdLst/>
            <a:ahLst/>
            <a:cxnLst/>
            <a:rect l="l" t="t" r="r" b="b"/>
            <a:pathLst>
              <a:path w="162559" h="2248535">
                <a:moveTo>
                  <a:pt x="0" y="2248107"/>
                </a:moveTo>
                <a:lnTo>
                  <a:pt x="162078" y="2248107"/>
                </a:lnTo>
                <a:lnTo>
                  <a:pt x="162078" y="0"/>
                </a:lnTo>
                <a:lnTo>
                  <a:pt x="0" y="0"/>
                </a:lnTo>
                <a:lnTo>
                  <a:pt x="0" y="224810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57301" y="3147936"/>
            <a:ext cx="162560" cy="2248535"/>
          </a:xfrm>
          <a:custGeom>
            <a:avLst/>
            <a:gdLst/>
            <a:ahLst/>
            <a:cxnLst/>
            <a:rect l="l" t="t" r="r" b="b"/>
            <a:pathLst>
              <a:path w="162559" h="2248535">
                <a:moveTo>
                  <a:pt x="0" y="2248107"/>
                </a:moveTo>
                <a:lnTo>
                  <a:pt x="162078" y="2248107"/>
                </a:lnTo>
                <a:lnTo>
                  <a:pt x="162078" y="0"/>
                </a:lnTo>
                <a:lnTo>
                  <a:pt x="0" y="0"/>
                </a:lnTo>
                <a:lnTo>
                  <a:pt x="0" y="2248107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929058" y="2786042"/>
            <a:ext cx="171450" cy="2610485"/>
          </a:xfrm>
          <a:custGeom>
            <a:avLst/>
            <a:gdLst/>
            <a:ahLst/>
            <a:cxnLst/>
            <a:rect l="l" t="t" r="r" b="b"/>
            <a:pathLst>
              <a:path w="171450" h="2610485">
                <a:moveTo>
                  <a:pt x="0" y="2609998"/>
                </a:moveTo>
                <a:lnTo>
                  <a:pt x="171276" y="2609998"/>
                </a:lnTo>
                <a:lnTo>
                  <a:pt x="171276" y="0"/>
                </a:lnTo>
                <a:lnTo>
                  <a:pt x="0" y="0"/>
                </a:lnTo>
                <a:lnTo>
                  <a:pt x="0" y="260999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929058" y="2786042"/>
            <a:ext cx="171450" cy="2610485"/>
          </a:xfrm>
          <a:custGeom>
            <a:avLst/>
            <a:gdLst/>
            <a:ahLst/>
            <a:cxnLst/>
            <a:rect l="l" t="t" r="r" b="b"/>
            <a:pathLst>
              <a:path w="171450" h="2610485">
                <a:moveTo>
                  <a:pt x="0" y="2609998"/>
                </a:moveTo>
                <a:lnTo>
                  <a:pt x="171276" y="2609998"/>
                </a:lnTo>
                <a:lnTo>
                  <a:pt x="171276" y="0"/>
                </a:lnTo>
                <a:lnTo>
                  <a:pt x="0" y="0"/>
                </a:lnTo>
                <a:lnTo>
                  <a:pt x="0" y="2609998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709954" y="3452949"/>
            <a:ext cx="162560" cy="1943100"/>
          </a:xfrm>
          <a:custGeom>
            <a:avLst/>
            <a:gdLst/>
            <a:ahLst/>
            <a:cxnLst/>
            <a:rect l="l" t="t" r="r" b="b"/>
            <a:pathLst>
              <a:path w="162560" h="1943100">
                <a:moveTo>
                  <a:pt x="0" y="1943090"/>
                </a:moveTo>
                <a:lnTo>
                  <a:pt x="162078" y="1943090"/>
                </a:lnTo>
                <a:lnTo>
                  <a:pt x="162078" y="0"/>
                </a:lnTo>
                <a:lnTo>
                  <a:pt x="0" y="0"/>
                </a:lnTo>
                <a:lnTo>
                  <a:pt x="0" y="194309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709954" y="3452949"/>
            <a:ext cx="162560" cy="1943100"/>
          </a:xfrm>
          <a:custGeom>
            <a:avLst/>
            <a:gdLst/>
            <a:ahLst/>
            <a:cxnLst/>
            <a:rect l="l" t="t" r="r" b="b"/>
            <a:pathLst>
              <a:path w="162560" h="1943100">
                <a:moveTo>
                  <a:pt x="0" y="1943090"/>
                </a:moveTo>
                <a:lnTo>
                  <a:pt x="162078" y="1943090"/>
                </a:lnTo>
                <a:lnTo>
                  <a:pt x="162078" y="0"/>
                </a:lnTo>
                <a:lnTo>
                  <a:pt x="0" y="0"/>
                </a:lnTo>
                <a:lnTo>
                  <a:pt x="0" y="1943090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81586" y="3576704"/>
            <a:ext cx="161925" cy="1819910"/>
          </a:xfrm>
          <a:custGeom>
            <a:avLst/>
            <a:gdLst/>
            <a:ahLst/>
            <a:cxnLst/>
            <a:rect l="l" t="t" r="r" b="b"/>
            <a:pathLst>
              <a:path w="161925" h="1819910">
                <a:moveTo>
                  <a:pt x="0" y="1819335"/>
                </a:moveTo>
                <a:lnTo>
                  <a:pt x="161761" y="1819335"/>
                </a:lnTo>
                <a:lnTo>
                  <a:pt x="161761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481586" y="3576704"/>
            <a:ext cx="161925" cy="1819910"/>
          </a:xfrm>
          <a:custGeom>
            <a:avLst/>
            <a:gdLst/>
            <a:ahLst/>
            <a:cxnLst/>
            <a:rect l="l" t="t" r="r" b="b"/>
            <a:pathLst>
              <a:path w="161925" h="1819910">
                <a:moveTo>
                  <a:pt x="0" y="1819335"/>
                </a:moveTo>
                <a:lnTo>
                  <a:pt x="161761" y="1819335"/>
                </a:lnTo>
                <a:lnTo>
                  <a:pt x="161761" y="0"/>
                </a:lnTo>
                <a:lnTo>
                  <a:pt x="0" y="0"/>
                </a:lnTo>
                <a:lnTo>
                  <a:pt x="0" y="1819335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252965" y="3691089"/>
            <a:ext cx="172085" cy="1704975"/>
          </a:xfrm>
          <a:custGeom>
            <a:avLst/>
            <a:gdLst/>
            <a:ahLst/>
            <a:cxnLst/>
            <a:rect l="l" t="t" r="r" b="b"/>
            <a:pathLst>
              <a:path w="172085" h="1704975">
                <a:moveTo>
                  <a:pt x="0" y="1704954"/>
                </a:moveTo>
                <a:lnTo>
                  <a:pt x="171593" y="1704954"/>
                </a:lnTo>
                <a:lnTo>
                  <a:pt x="171593" y="0"/>
                </a:lnTo>
                <a:lnTo>
                  <a:pt x="0" y="0"/>
                </a:lnTo>
                <a:lnTo>
                  <a:pt x="0" y="17049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252965" y="3691089"/>
            <a:ext cx="172085" cy="1704975"/>
          </a:xfrm>
          <a:custGeom>
            <a:avLst/>
            <a:gdLst/>
            <a:ahLst/>
            <a:cxnLst/>
            <a:rect l="l" t="t" r="r" b="b"/>
            <a:pathLst>
              <a:path w="172085" h="1704975">
                <a:moveTo>
                  <a:pt x="0" y="1704954"/>
                </a:moveTo>
                <a:lnTo>
                  <a:pt x="171593" y="1704954"/>
                </a:lnTo>
                <a:lnTo>
                  <a:pt x="171593" y="0"/>
                </a:lnTo>
                <a:lnTo>
                  <a:pt x="0" y="0"/>
                </a:lnTo>
                <a:lnTo>
                  <a:pt x="0" y="1704954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034110" y="4300680"/>
            <a:ext cx="161925" cy="1095375"/>
          </a:xfrm>
          <a:custGeom>
            <a:avLst/>
            <a:gdLst/>
            <a:ahLst/>
            <a:cxnLst/>
            <a:rect l="l" t="t" r="r" b="b"/>
            <a:pathLst>
              <a:path w="161925" h="1095375">
                <a:moveTo>
                  <a:pt x="0" y="1095363"/>
                </a:moveTo>
                <a:lnTo>
                  <a:pt x="161761" y="1095363"/>
                </a:lnTo>
                <a:lnTo>
                  <a:pt x="161761" y="0"/>
                </a:lnTo>
                <a:lnTo>
                  <a:pt x="0" y="0"/>
                </a:lnTo>
                <a:lnTo>
                  <a:pt x="0" y="109536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034110" y="4300680"/>
            <a:ext cx="161925" cy="1095375"/>
          </a:xfrm>
          <a:custGeom>
            <a:avLst/>
            <a:gdLst/>
            <a:ahLst/>
            <a:cxnLst/>
            <a:rect l="l" t="t" r="r" b="b"/>
            <a:pathLst>
              <a:path w="161925" h="1095375">
                <a:moveTo>
                  <a:pt x="0" y="1095363"/>
                </a:moveTo>
                <a:lnTo>
                  <a:pt x="161761" y="1095363"/>
                </a:lnTo>
                <a:lnTo>
                  <a:pt x="161761" y="0"/>
                </a:lnTo>
                <a:lnTo>
                  <a:pt x="0" y="0"/>
                </a:lnTo>
                <a:lnTo>
                  <a:pt x="0" y="1095363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805618" y="4176858"/>
            <a:ext cx="172085" cy="1219200"/>
          </a:xfrm>
          <a:custGeom>
            <a:avLst/>
            <a:gdLst/>
            <a:ahLst/>
            <a:cxnLst/>
            <a:rect l="l" t="t" r="r" b="b"/>
            <a:pathLst>
              <a:path w="172085" h="1219200">
                <a:moveTo>
                  <a:pt x="0" y="1219181"/>
                </a:moveTo>
                <a:lnTo>
                  <a:pt x="171593" y="1219181"/>
                </a:lnTo>
                <a:lnTo>
                  <a:pt x="171593" y="0"/>
                </a:lnTo>
                <a:lnTo>
                  <a:pt x="0" y="0"/>
                </a:lnTo>
                <a:lnTo>
                  <a:pt x="0" y="121918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805618" y="4176858"/>
            <a:ext cx="172085" cy="1219200"/>
          </a:xfrm>
          <a:custGeom>
            <a:avLst/>
            <a:gdLst/>
            <a:ahLst/>
            <a:cxnLst/>
            <a:rect l="l" t="t" r="r" b="b"/>
            <a:pathLst>
              <a:path w="172085" h="1219200">
                <a:moveTo>
                  <a:pt x="0" y="1219181"/>
                </a:moveTo>
                <a:lnTo>
                  <a:pt x="171593" y="1219181"/>
                </a:lnTo>
                <a:lnTo>
                  <a:pt x="171593" y="0"/>
                </a:lnTo>
                <a:lnTo>
                  <a:pt x="0" y="0"/>
                </a:lnTo>
                <a:lnTo>
                  <a:pt x="0" y="1219181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586765" y="4853270"/>
            <a:ext cx="162560" cy="542925"/>
          </a:xfrm>
          <a:custGeom>
            <a:avLst/>
            <a:gdLst/>
            <a:ahLst/>
            <a:cxnLst/>
            <a:rect l="l" t="t" r="r" b="b"/>
            <a:pathLst>
              <a:path w="162559" h="542925">
                <a:moveTo>
                  <a:pt x="0" y="542773"/>
                </a:moveTo>
                <a:lnTo>
                  <a:pt x="162078" y="542773"/>
                </a:lnTo>
                <a:lnTo>
                  <a:pt x="162078" y="0"/>
                </a:lnTo>
                <a:lnTo>
                  <a:pt x="0" y="0"/>
                </a:lnTo>
                <a:lnTo>
                  <a:pt x="0" y="54277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586765" y="4853270"/>
            <a:ext cx="162560" cy="542925"/>
          </a:xfrm>
          <a:custGeom>
            <a:avLst/>
            <a:gdLst/>
            <a:ahLst/>
            <a:cxnLst/>
            <a:rect l="l" t="t" r="r" b="b"/>
            <a:pathLst>
              <a:path w="162559" h="542925">
                <a:moveTo>
                  <a:pt x="0" y="542773"/>
                </a:moveTo>
                <a:lnTo>
                  <a:pt x="162078" y="542773"/>
                </a:lnTo>
                <a:lnTo>
                  <a:pt x="162078" y="0"/>
                </a:lnTo>
                <a:lnTo>
                  <a:pt x="0" y="0"/>
                </a:lnTo>
                <a:lnTo>
                  <a:pt x="0" y="54277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358525" y="4481812"/>
            <a:ext cx="161925" cy="914400"/>
          </a:xfrm>
          <a:custGeom>
            <a:avLst/>
            <a:gdLst/>
            <a:ahLst/>
            <a:cxnLst/>
            <a:rect l="l" t="t" r="r" b="b"/>
            <a:pathLst>
              <a:path w="161925" h="914400">
                <a:moveTo>
                  <a:pt x="0" y="914227"/>
                </a:moveTo>
                <a:lnTo>
                  <a:pt x="161761" y="914227"/>
                </a:lnTo>
                <a:lnTo>
                  <a:pt x="161761" y="0"/>
                </a:lnTo>
                <a:lnTo>
                  <a:pt x="0" y="0"/>
                </a:lnTo>
                <a:lnTo>
                  <a:pt x="0" y="91422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358525" y="4481812"/>
            <a:ext cx="161925" cy="914400"/>
          </a:xfrm>
          <a:custGeom>
            <a:avLst/>
            <a:gdLst/>
            <a:ahLst/>
            <a:cxnLst/>
            <a:rect l="l" t="t" r="r" b="b"/>
            <a:pathLst>
              <a:path w="161925" h="914400">
                <a:moveTo>
                  <a:pt x="0" y="914227"/>
                </a:moveTo>
                <a:lnTo>
                  <a:pt x="161761" y="914227"/>
                </a:lnTo>
                <a:lnTo>
                  <a:pt x="161761" y="0"/>
                </a:lnTo>
                <a:lnTo>
                  <a:pt x="0" y="0"/>
                </a:lnTo>
                <a:lnTo>
                  <a:pt x="0" y="91422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29903" y="4729448"/>
            <a:ext cx="172085" cy="666750"/>
          </a:xfrm>
          <a:custGeom>
            <a:avLst/>
            <a:gdLst/>
            <a:ahLst/>
            <a:cxnLst/>
            <a:rect l="l" t="t" r="r" b="b"/>
            <a:pathLst>
              <a:path w="172084" h="666750">
                <a:moveTo>
                  <a:pt x="0" y="666591"/>
                </a:moveTo>
                <a:lnTo>
                  <a:pt x="171593" y="666591"/>
                </a:lnTo>
                <a:lnTo>
                  <a:pt x="171593" y="0"/>
                </a:lnTo>
                <a:lnTo>
                  <a:pt x="0" y="0"/>
                </a:lnTo>
                <a:lnTo>
                  <a:pt x="0" y="66659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129903" y="4729448"/>
            <a:ext cx="172085" cy="666750"/>
          </a:xfrm>
          <a:custGeom>
            <a:avLst/>
            <a:gdLst/>
            <a:ahLst/>
            <a:cxnLst/>
            <a:rect l="l" t="t" r="r" b="b"/>
            <a:pathLst>
              <a:path w="172084" h="666750">
                <a:moveTo>
                  <a:pt x="0" y="666591"/>
                </a:moveTo>
                <a:lnTo>
                  <a:pt x="171593" y="666591"/>
                </a:lnTo>
                <a:lnTo>
                  <a:pt x="171593" y="0"/>
                </a:lnTo>
                <a:lnTo>
                  <a:pt x="0" y="0"/>
                </a:lnTo>
                <a:lnTo>
                  <a:pt x="0" y="6665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11051" y="5148403"/>
            <a:ext cx="161925" cy="247650"/>
          </a:xfrm>
          <a:custGeom>
            <a:avLst/>
            <a:gdLst/>
            <a:ahLst/>
            <a:cxnLst/>
            <a:rect l="l" t="t" r="r" b="b"/>
            <a:pathLst>
              <a:path w="161925" h="247650">
                <a:moveTo>
                  <a:pt x="0" y="247636"/>
                </a:moveTo>
                <a:lnTo>
                  <a:pt x="161761" y="247636"/>
                </a:lnTo>
                <a:lnTo>
                  <a:pt x="161761" y="0"/>
                </a:lnTo>
                <a:lnTo>
                  <a:pt x="0" y="0"/>
                </a:lnTo>
                <a:lnTo>
                  <a:pt x="0" y="24763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911051" y="5148403"/>
            <a:ext cx="161925" cy="247650"/>
          </a:xfrm>
          <a:custGeom>
            <a:avLst/>
            <a:gdLst/>
            <a:ahLst/>
            <a:cxnLst/>
            <a:rect l="l" t="t" r="r" b="b"/>
            <a:pathLst>
              <a:path w="161925" h="247650">
                <a:moveTo>
                  <a:pt x="0" y="247636"/>
                </a:moveTo>
                <a:lnTo>
                  <a:pt x="161761" y="247636"/>
                </a:lnTo>
                <a:lnTo>
                  <a:pt x="161761" y="0"/>
                </a:lnTo>
                <a:lnTo>
                  <a:pt x="0" y="0"/>
                </a:lnTo>
                <a:lnTo>
                  <a:pt x="0" y="247636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04773" y="2357586"/>
            <a:ext cx="0" cy="3028950"/>
          </a:xfrm>
          <a:custGeom>
            <a:avLst/>
            <a:gdLst/>
            <a:ahLst/>
            <a:cxnLst/>
            <a:rect l="l" t="t" r="r" b="b"/>
            <a:pathLst>
              <a:path h="3028950">
                <a:moveTo>
                  <a:pt x="0" y="0"/>
                </a:moveTo>
                <a:lnTo>
                  <a:pt x="0" y="3028954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66712" y="539604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66712" y="478644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66712" y="417692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6712" y="357676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66712" y="296724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66712" y="235758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04775" y="5396040"/>
            <a:ext cx="8515985" cy="0"/>
          </a:xfrm>
          <a:custGeom>
            <a:avLst/>
            <a:gdLst/>
            <a:ahLst/>
            <a:cxnLst/>
            <a:rect l="l" t="t" r="r" b="b"/>
            <a:pathLst>
              <a:path w="8515985">
                <a:moveTo>
                  <a:pt x="0" y="0"/>
                </a:moveTo>
                <a:lnTo>
                  <a:pt x="8515994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04773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376469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157427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929059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700818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481712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253344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034239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805871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577378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358524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130283" y="5405544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7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653923" y="4041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42</a:t>
            </a:r>
            <a:endParaRPr sz="95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206894" y="41943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37</a:t>
            </a:r>
            <a:endParaRPr sz="95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749905" y="45847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6083452" y="486118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6855084" y="49850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664905" y="5070822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425619" y="4127840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39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39</a:t>
            </a:r>
            <a:endParaRPr sz="9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978274" y="4499230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27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1425" spc="-15" baseline="-11695" dirty="0">
                <a:latin typeface="Arial"/>
                <a:cs typeface="Arial"/>
              </a:rPr>
              <a:t>26</a:t>
            </a:r>
            <a:endParaRPr sz="1425" baseline="-11695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4530798" y="4651550"/>
            <a:ext cx="321311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22</a:t>
            </a:r>
            <a:r>
              <a:rPr sz="950" spc="-14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6245466" y="480386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17</a:t>
            </a:r>
            <a:endParaRPr sz="9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7798120" y="50135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758910" y="430859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4864217" y="443241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6416997" y="488968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7960135" y="488968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816002" y="4098960"/>
            <a:ext cx="4921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40 </a:t>
            </a:r>
            <a:r>
              <a:rPr sz="1425" baseline="-32163" dirty="0">
                <a:latin typeface="Arial"/>
                <a:cs typeface="Arial"/>
              </a:rPr>
              <a:t>38</a:t>
            </a:r>
            <a:r>
              <a:rPr sz="1425" spc="-179" baseline="-32163" dirty="0">
                <a:latin typeface="Arial"/>
                <a:cs typeface="Arial"/>
              </a:rPr>
              <a:t> </a:t>
            </a:r>
            <a:r>
              <a:rPr sz="1425" spc="-15" baseline="-43859" dirty="0">
                <a:latin typeface="Arial"/>
                <a:cs typeface="Arial"/>
              </a:rPr>
              <a:t>37</a:t>
            </a:r>
            <a:endParaRPr sz="1425" baseline="-43859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1930568" y="401345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2368657" y="4346596"/>
            <a:ext cx="4921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32 </a:t>
            </a:r>
            <a:r>
              <a:rPr sz="1425" baseline="-26315" dirty="0">
                <a:latin typeface="Arial"/>
                <a:cs typeface="Arial"/>
              </a:rPr>
              <a:t>30</a:t>
            </a:r>
            <a:r>
              <a:rPr sz="1425" spc="-179" baseline="-2631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32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311566" y="4403913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30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3921183" y="4460914"/>
            <a:ext cx="49212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944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50" dirty="0">
                <a:latin typeface="Arial"/>
                <a:cs typeface="Arial"/>
              </a:rPr>
              <a:t>25</a:t>
            </a:r>
            <a:r>
              <a:rPr sz="950" spc="-14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026231" y="47658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18</a:t>
            </a:r>
            <a:endParaRPr sz="95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302431" y="4708866"/>
            <a:ext cx="66421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1695" dirty="0">
                <a:latin typeface="Arial"/>
                <a:cs typeface="Arial"/>
              </a:rPr>
              <a:t>19 </a:t>
            </a:r>
            <a:r>
              <a:rPr sz="950" dirty="0">
                <a:latin typeface="Arial"/>
                <a:cs typeface="Arial"/>
              </a:rPr>
              <a:t>20 </a:t>
            </a:r>
            <a:r>
              <a:rPr sz="1425" baseline="-11695" dirty="0">
                <a:latin typeface="Arial"/>
                <a:cs typeface="Arial"/>
              </a:rPr>
              <a:t>19</a:t>
            </a:r>
            <a:r>
              <a:rPr sz="1425" spc="-127" baseline="-1169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6616820" y="5042004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017225" y="4918186"/>
            <a:ext cx="4921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13 13</a:t>
            </a:r>
            <a:r>
              <a:rPr sz="950" spc="-120" dirty="0">
                <a:latin typeface="Arial"/>
                <a:cs typeface="Arial"/>
              </a:rPr>
              <a:t> </a:t>
            </a:r>
            <a:r>
              <a:rPr sz="1425" spc="-15" baseline="26315" dirty="0">
                <a:latin typeface="Arial"/>
                <a:cs typeface="Arial"/>
              </a:rPr>
              <a:t>15</a:t>
            </a:r>
            <a:endParaRPr sz="1425" baseline="26315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131411" y="49850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8941105" y="5185140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8436157" y="5223140"/>
            <a:ext cx="25654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3 </a:t>
            </a:r>
            <a:r>
              <a:rPr sz="950" spc="100" dirty="0">
                <a:latin typeface="Arial"/>
                <a:cs typeface="Arial"/>
              </a:rPr>
              <a:t> </a:t>
            </a:r>
            <a:r>
              <a:rPr sz="950" spc="10" dirty="0">
                <a:latin typeface="Arial"/>
                <a:cs typeface="Arial"/>
              </a:rPr>
              <a:t>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779090" y="5251640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2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425555" y="531845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358630" y="470886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358630" y="409896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358630" y="28892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358630" y="227975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54" name="object 154"/>
          <p:cNvGraphicFramePr>
            <a:graphicFrameLocks noGrp="1"/>
          </p:cNvGraphicFramePr>
          <p:nvPr/>
        </p:nvGraphicFramePr>
        <p:xfrm>
          <a:off x="705637" y="5487998"/>
          <a:ext cx="8272250" cy="842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5337"/>
                <a:gridCol w="803023"/>
                <a:gridCol w="703595"/>
                <a:gridCol w="827239"/>
                <a:gridCol w="806007"/>
                <a:gridCol w="706871"/>
                <a:gridCol w="837250"/>
                <a:gridCol w="749986"/>
                <a:gridCol w="815323"/>
                <a:gridCol w="747275"/>
                <a:gridCol w="620344"/>
              </a:tblGrid>
              <a:tr h="182267">
                <a:tc>
                  <a:txBody>
                    <a:bodyPr/>
                    <a:lstStyle/>
                    <a:p>
                      <a:pPr marR="9461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Ways</a:t>
                      </a:r>
                      <a:r>
                        <a:rPr sz="1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for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Basic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info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Future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Practical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Connection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Emotional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Connection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Ways</a:t>
                      </a:r>
                      <a:r>
                        <a:rPr sz="1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Connection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Going</a:t>
                      </a:r>
                      <a:r>
                        <a:rPr sz="1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462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None</a:t>
                      </a:r>
                      <a:r>
                        <a:rPr sz="1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of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2428">
                <a:tc>
                  <a:txBody>
                    <a:bodyPr/>
                    <a:lstStyle/>
                    <a:p>
                      <a:pPr marR="93980" algn="ctr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10" dirty="0">
                          <a:latin typeface="Arial"/>
                          <a:cs typeface="Arial"/>
                        </a:rPr>
                        <a:t>PWD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about</a:t>
                      </a:r>
                      <a:r>
                        <a:rPr sz="10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the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planning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89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adjustments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to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support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to peers</a:t>
                      </a:r>
                      <a:r>
                        <a:rPr sz="1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who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discuss</a:t>
                      </a:r>
                      <a:r>
                        <a:rPr sz="10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the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clinical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social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462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these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2704">
                <a:tc>
                  <a:txBody>
                    <a:bodyPr/>
                    <a:lstStyle/>
                    <a:p>
                      <a:pPr marR="9144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stay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disease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(legal</a:t>
                      </a:r>
                      <a:r>
                        <a:rPr sz="10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&amp;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000" spc="5" dirty="0">
                          <a:latin typeface="Arial"/>
                          <a:cs typeface="Arial"/>
                        </a:rPr>
                        <a:t>make</a:t>
                      </a:r>
                      <a:r>
                        <a:rPr sz="10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professional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10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CGs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diagnosis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trials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activities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2371">
                <a:tc>
                  <a:txBody>
                    <a:bodyPr/>
                    <a:lstStyle/>
                    <a:p>
                      <a:pPr marR="9080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healthy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financial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0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house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care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11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family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202946"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ts val="111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help)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57" name="object 157"/>
          <p:cNvSpPr/>
          <p:nvPr/>
        </p:nvSpPr>
        <p:spPr>
          <a:xfrm>
            <a:off x="7292977" y="2508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7292977" y="2508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7292977" y="3117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292977" y="3117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292977" y="29146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7292977" y="29146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7292977" y="27114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292977" y="27114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 txBox="1"/>
          <p:nvPr/>
        </p:nvSpPr>
        <p:spPr>
          <a:xfrm>
            <a:off x="7511924" y="2451254"/>
            <a:ext cx="999490" cy="409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dirty="0">
                <a:latin typeface="Arial"/>
                <a:cs typeface="Arial"/>
              </a:rPr>
              <a:t>White/ </a:t>
            </a:r>
            <a:r>
              <a:rPr sz="1000" spc="-5" dirty="0">
                <a:latin typeface="Arial"/>
                <a:cs typeface="Arial"/>
              </a:rPr>
              <a:t>Other  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0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erican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7511922" y="2908555"/>
            <a:ext cx="92329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Hispanic/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Latino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652350" y="1367284"/>
            <a:ext cx="8293100" cy="8156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355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do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think </a:t>
            </a:r>
            <a:r>
              <a:rPr sz="1400" b="1" dirty="0">
                <a:latin typeface="Arial"/>
                <a:cs typeface="Arial"/>
              </a:rPr>
              <a:t>would </a:t>
            </a:r>
            <a:r>
              <a:rPr sz="1400" b="1" spc="-5" dirty="0">
                <a:latin typeface="Arial"/>
                <a:cs typeface="Arial"/>
              </a:rPr>
              <a:t>have </a:t>
            </a:r>
            <a:r>
              <a:rPr sz="1400" b="1" dirty="0">
                <a:latin typeface="Arial"/>
                <a:cs typeface="Arial"/>
              </a:rPr>
              <a:t>been most </a:t>
            </a:r>
            <a:r>
              <a:rPr sz="1400" b="1" spc="-5" dirty="0">
                <a:latin typeface="Arial"/>
                <a:cs typeface="Arial"/>
              </a:rPr>
              <a:t>helpful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shortly after </a:t>
            </a:r>
            <a:r>
              <a:rPr sz="1400" b="1" spc="-5" dirty="0">
                <a:latin typeface="Arial"/>
                <a:cs typeface="Arial"/>
              </a:rPr>
              <a:t>receiving</a:t>
            </a:r>
            <a:r>
              <a:rPr sz="1400" b="1" spc="-1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endParaRPr sz="1400" dirty="0">
              <a:latin typeface="Arial"/>
              <a:cs typeface="Arial"/>
            </a:endParaRPr>
          </a:p>
          <a:p>
            <a:pPr marL="51244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diagnosis? Check up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three"....by</a:t>
            </a:r>
            <a:r>
              <a:rPr sz="1400" b="1" spc="-10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ethnicity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81" name="object 181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178" name="object 178"/>
          <p:cNvSpPr txBox="1"/>
          <p:nvPr/>
        </p:nvSpPr>
        <p:spPr>
          <a:xfrm>
            <a:off x="361899" y="234789"/>
            <a:ext cx="828929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Responses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were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relatively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consistent across</a:t>
            </a:r>
            <a:r>
              <a:rPr sz="2400" b="1" spc="-3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ethnicities;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Hispanic need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for emotional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support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was</a:t>
            </a:r>
            <a:r>
              <a:rPr sz="2400" b="1" spc="-6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higher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53418" y="566508"/>
            <a:ext cx="850328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Initial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post-diagnosis needs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vary little by PWD</a:t>
            </a:r>
            <a:r>
              <a:rPr sz="2400" b="1" spc="-10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relationship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33497" y="2995844"/>
            <a:ext cx="172085" cy="2409825"/>
          </a:xfrm>
          <a:custGeom>
            <a:avLst/>
            <a:gdLst/>
            <a:ahLst/>
            <a:cxnLst/>
            <a:rect l="l" t="t" r="r" b="b"/>
            <a:pathLst>
              <a:path w="172084" h="2409825">
                <a:moveTo>
                  <a:pt x="0" y="2409726"/>
                </a:moveTo>
                <a:lnTo>
                  <a:pt x="171588" y="2409726"/>
                </a:lnTo>
                <a:lnTo>
                  <a:pt x="171588" y="0"/>
                </a:lnTo>
                <a:lnTo>
                  <a:pt x="0" y="0"/>
                </a:lnTo>
                <a:lnTo>
                  <a:pt x="0" y="240972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3497" y="2995844"/>
            <a:ext cx="172085" cy="2409825"/>
          </a:xfrm>
          <a:custGeom>
            <a:avLst/>
            <a:gdLst/>
            <a:ahLst/>
            <a:cxnLst/>
            <a:rect l="l" t="t" r="r" b="b"/>
            <a:pathLst>
              <a:path w="172084" h="2409825">
                <a:moveTo>
                  <a:pt x="0" y="2409726"/>
                </a:moveTo>
                <a:lnTo>
                  <a:pt x="171588" y="2409726"/>
                </a:lnTo>
                <a:lnTo>
                  <a:pt x="171588" y="0"/>
                </a:lnTo>
                <a:lnTo>
                  <a:pt x="0" y="0"/>
                </a:lnTo>
                <a:lnTo>
                  <a:pt x="0" y="24097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10000" y="2976461"/>
            <a:ext cx="172085" cy="2429510"/>
          </a:xfrm>
          <a:custGeom>
            <a:avLst/>
            <a:gdLst/>
            <a:ahLst/>
            <a:cxnLst/>
            <a:rect l="l" t="t" r="r" b="b"/>
            <a:pathLst>
              <a:path w="172085" h="2429510">
                <a:moveTo>
                  <a:pt x="0" y="2429105"/>
                </a:moveTo>
                <a:lnTo>
                  <a:pt x="171588" y="2429105"/>
                </a:lnTo>
                <a:lnTo>
                  <a:pt x="171588" y="0"/>
                </a:lnTo>
                <a:lnTo>
                  <a:pt x="0" y="0"/>
                </a:lnTo>
                <a:lnTo>
                  <a:pt x="0" y="242910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10000" y="2976461"/>
            <a:ext cx="172085" cy="2429510"/>
          </a:xfrm>
          <a:custGeom>
            <a:avLst/>
            <a:gdLst/>
            <a:ahLst/>
            <a:cxnLst/>
            <a:rect l="l" t="t" r="r" b="b"/>
            <a:pathLst>
              <a:path w="172085" h="2429510">
                <a:moveTo>
                  <a:pt x="0" y="2429105"/>
                </a:moveTo>
                <a:lnTo>
                  <a:pt x="171588" y="2429105"/>
                </a:lnTo>
                <a:lnTo>
                  <a:pt x="171588" y="0"/>
                </a:lnTo>
                <a:lnTo>
                  <a:pt x="0" y="0"/>
                </a:lnTo>
                <a:lnTo>
                  <a:pt x="0" y="242910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95956" y="2605091"/>
            <a:ext cx="172085" cy="2800985"/>
          </a:xfrm>
          <a:custGeom>
            <a:avLst/>
            <a:gdLst/>
            <a:ahLst/>
            <a:cxnLst/>
            <a:rect l="l" t="t" r="r" b="b"/>
            <a:pathLst>
              <a:path w="172085" h="2800985">
                <a:moveTo>
                  <a:pt x="0" y="2800475"/>
                </a:moveTo>
                <a:lnTo>
                  <a:pt x="171588" y="2800475"/>
                </a:lnTo>
                <a:lnTo>
                  <a:pt x="171588" y="0"/>
                </a:lnTo>
                <a:lnTo>
                  <a:pt x="0" y="0"/>
                </a:lnTo>
                <a:lnTo>
                  <a:pt x="0" y="280047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95956" y="2605091"/>
            <a:ext cx="172085" cy="2800985"/>
          </a:xfrm>
          <a:custGeom>
            <a:avLst/>
            <a:gdLst/>
            <a:ahLst/>
            <a:cxnLst/>
            <a:rect l="l" t="t" r="r" b="b"/>
            <a:pathLst>
              <a:path w="172085" h="2800985">
                <a:moveTo>
                  <a:pt x="0" y="2800475"/>
                </a:moveTo>
                <a:lnTo>
                  <a:pt x="171588" y="2800475"/>
                </a:lnTo>
                <a:lnTo>
                  <a:pt x="171588" y="0"/>
                </a:lnTo>
                <a:lnTo>
                  <a:pt x="0" y="0"/>
                </a:lnTo>
                <a:lnTo>
                  <a:pt x="0" y="2800475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72904" y="3395709"/>
            <a:ext cx="171450" cy="2010410"/>
          </a:xfrm>
          <a:custGeom>
            <a:avLst/>
            <a:gdLst/>
            <a:ahLst/>
            <a:cxnLst/>
            <a:rect l="l" t="t" r="r" b="b"/>
            <a:pathLst>
              <a:path w="171450" h="2010410">
                <a:moveTo>
                  <a:pt x="0" y="2009857"/>
                </a:moveTo>
                <a:lnTo>
                  <a:pt x="171271" y="2009857"/>
                </a:lnTo>
                <a:lnTo>
                  <a:pt x="171271" y="0"/>
                </a:lnTo>
                <a:lnTo>
                  <a:pt x="0" y="0"/>
                </a:lnTo>
                <a:lnTo>
                  <a:pt x="0" y="200985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72904" y="3395709"/>
            <a:ext cx="171450" cy="2010410"/>
          </a:xfrm>
          <a:custGeom>
            <a:avLst/>
            <a:gdLst/>
            <a:ahLst/>
            <a:cxnLst/>
            <a:rect l="l" t="t" r="r" b="b"/>
            <a:pathLst>
              <a:path w="171450" h="2010410">
                <a:moveTo>
                  <a:pt x="0" y="2009857"/>
                </a:moveTo>
                <a:lnTo>
                  <a:pt x="171271" y="2009857"/>
                </a:lnTo>
                <a:lnTo>
                  <a:pt x="171271" y="0"/>
                </a:lnTo>
                <a:lnTo>
                  <a:pt x="0" y="0"/>
                </a:lnTo>
                <a:lnTo>
                  <a:pt x="0" y="200985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05086" y="2814715"/>
            <a:ext cx="161925" cy="2591435"/>
          </a:xfrm>
          <a:custGeom>
            <a:avLst/>
            <a:gdLst/>
            <a:ahLst/>
            <a:cxnLst/>
            <a:rect l="l" t="t" r="r" b="b"/>
            <a:pathLst>
              <a:path w="161925" h="2591435">
                <a:moveTo>
                  <a:pt x="0" y="2590851"/>
                </a:moveTo>
                <a:lnTo>
                  <a:pt x="161756" y="2590851"/>
                </a:lnTo>
                <a:lnTo>
                  <a:pt x="161756" y="0"/>
                </a:lnTo>
                <a:lnTo>
                  <a:pt x="0" y="0"/>
                </a:lnTo>
                <a:lnTo>
                  <a:pt x="0" y="259085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05086" y="2814715"/>
            <a:ext cx="161925" cy="2591435"/>
          </a:xfrm>
          <a:custGeom>
            <a:avLst/>
            <a:gdLst/>
            <a:ahLst/>
            <a:cxnLst/>
            <a:rect l="l" t="t" r="r" b="b"/>
            <a:pathLst>
              <a:path w="161925" h="2591435">
                <a:moveTo>
                  <a:pt x="0" y="2590851"/>
                </a:moveTo>
                <a:lnTo>
                  <a:pt x="161756" y="2590851"/>
                </a:lnTo>
                <a:lnTo>
                  <a:pt x="161756" y="0"/>
                </a:lnTo>
                <a:lnTo>
                  <a:pt x="0" y="0"/>
                </a:lnTo>
                <a:lnTo>
                  <a:pt x="0" y="2590851"/>
                </a:lnTo>
                <a:close/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81652" y="3300460"/>
            <a:ext cx="161925" cy="2105660"/>
          </a:xfrm>
          <a:custGeom>
            <a:avLst/>
            <a:gdLst/>
            <a:ahLst/>
            <a:cxnLst/>
            <a:rect l="l" t="t" r="r" b="b"/>
            <a:pathLst>
              <a:path w="161925" h="2105660">
                <a:moveTo>
                  <a:pt x="0" y="2105106"/>
                </a:moveTo>
                <a:lnTo>
                  <a:pt x="161756" y="2105106"/>
                </a:lnTo>
                <a:lnTo>
                  <a:pt x="161756" y="0"/>
                </a:lnTo>
                <a:lnTo>
                  <a:pt x="0" y="0"/>
                </a:lnTo>
                <a:lnTo>
                  <a:pt x="0" y="210510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81652" y="3300460"/>
            <a:ext cx="161925" cy="2105660"/>
          </a:xfrm>
          <a:custGeom>
            <a:avLst/>
            <a:gdLst/>
            <a:ahLst/>
            <a:cxnLst/>
            <a:rect l="l" t="t" r="r" b="b"/>
            <a:pathLst>
              <a:path w="161925" h="2105660">
                <a:moveTo>
                  <a:pt x="0" y="2105106"/>
                </a:moveTo>
                <a:lnTo>
                  <a:pt x="161756" y="2105106"/>
                </a:lnTo>
                <a:lnTo>
                  <a:pt x="161756" y="0"/>
                </a:lnTo>
                <a:lnTo>
                  <a:pt x="0" y="0"/>
                </a:lnTo>
                <a:lnTo>
                  <a:pt x="0" y="210510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67609" y="2966964"/>
            <a:ext cx="162560" cy="2439035"/>
          </a:xfrm>
          <a:custGeom>
            <a:avLst/>
            <a:gdLst/>
            <a:ahLst/>
            <a:cxnLst/>
            <a:rect l="l" t="t" r="r" b="b"/>
            <a:pathLst>
              <a:path w="162560" h="2439035">
                <a:moveTo>
                  <a:pt x="0" y="2438605"/>
                </a:moveTo>
                <a:lnTo>
                  <a:pt x="162073" y="2438605"/>
                </a:lnTo>
                <a:lnTo>
                  <a:pt x="162073" y="0"/>
                </a:lnTo>
                <a:lnTo>
                  <a:pt x="0" y="0"/>
                </a:lnTo>
                <a:lnTo>
                  <a:pt x="0" y="243860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67609" y="2966964"/>
            <a:ext cx="162560" cy="2439035"/>
          </a:xfrm>
          <a:custGeom>
            <a:avLst/>
            <a:gdLst/>
            <a:ahLst/>
            <a:cxnLst/>
            <a:rect l="l" t="t" r="r" b="b"/>
            <a:pathLst>
              <a:path w="162560" h="2439035">
                <a:moveTo>
                  <a:pt x="0" y="2438605"/>
                </a:moveTo>
                <a:lnTo>
                  <a:pt x="162073" y="2438605"/>
                </a:lnTo>
                <a:lnTo>
                  <a:pt x="162073" y="0"/>
                </a:lnTo>
                <a:lnTo>
                  <a:pt x="0" y="0"/>
                </a:lnTo>
                <a:lnTo>
                  <a:pt x="0" y="243860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44176" y="3224083"/>
            <a:ext cx="162560" cy="2181860"/>
          </a:xfrm>
          <a:custGeom>
            <a:avLst/>
            <a:gdLst/>
            <a:ahLst/>
            <a:cxnLst/>
            <a:rect l="l" t="t" r="r" b="b"/>
            <a:pathLst>
              <a:path w="162559" h="2181860">
                <a:moveTo>
                  <a:pt x="0" y="2181483"/>
                </a:moveTo>
                <a:lnTo>
                  <a:pt x="162073" y="2181483"/>
                </a:lnTo>
                <a:lnTo>
                  <a:pt x="162073" y="0"/>
                </a:lnTo>
                <a:lnTo>
                  <a:pt x="0" y="0"/>
                </a:lnTo>
                <a:lnTo>
                  <a:pt x="0" y="218148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44176" y="3224083"/>
            <a:ext cx="162560" cy="2181860"/>
          </a:xfrm>
          <a:custGeom>
            <a:avLst/>
            <a:gdLst/>
            <a:ahLst/>
            <a:cxnLst/>
            <a:rect l="l" t="t" r="r" b="b"/>
            <a:pathLst>
              <a:path w="162559" h="2181860">
                <a:moveTo>
                  <a:pt x="0" y="2181483"/>
                </a:moveTo>
                <a:lnTo>
                  <a:pt x="162073" y="2181483"/>
                </a:lnTo>
                <a:lnTo>
                  <a:pt x="162073" y="0"/>
                </a:lnTo>
                <a:lnTo>
                  <a:pt x="0" y="0"/>
                </a:lnTo>
                <a:lnTo>
                  <a:pt x="0" y="218148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66840" y="3129091"/>
            <a:ext cx="162560" cy="2276475"/>
          </a:xfrm>
          <a:custGeom>
            <a:avLst/>
            <a:gdLst/>
            <a:ahLst/>
            <a:cxnLst/>
            <a:rect l="l" t="t" r="r" b="b"/>
            <a:pathLst>
              <a:path w="162559" h="2276475">
                <a:moveTo>
                  <a:pt x="0" y="2276478"/>
                </a:moveTo>
                <a:lnTo>
                  <a:pt x="162073" y="2276478"/>
                </a:lnTo>
                <a:lnTo>
                  <a:pt x="162073" y="0"/>
                </a:lnTo>
                <a:lnTo>
                  <a:pt x="0" y="0"/>
                </a:lnTo>
                <a:lnTo>
                  <a:pt x="0" y="227647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66840" y="3129091"/>
            <a:ext cx="162560" cy="2276475"/>
          </a:xfrm>
          <a:custGeom>
            <a:avLst/>
            <a:gdLst/>
            <a:ahLst/>
            <a:cxnLst/>
            <a:rect l="l" t="t" r="r" b="b"/>
            <a:pathLst>
              <a:path w="162559" h="2276475">
                <a:moveTo>
                  <a:pt x="0" y="2276478"/>
                </a:moveTo>
                <a:lnTo>
                  <a:pt x="162073" y="2276478"/>
                </a:lnTo>
                <a:lnTo>
                  <a:pt x="162073" y="0"/>
                </a:lnTo>
                <a:lnTo>
                  <a:pt x="0" y="0"/>
                </a:lnTo>
                <a:lnTo>
                  <a:pt x="0" y="22764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43410" y="3300460"/>
            <a:ext cx="172085" cy="2105660"/>
          </a:xfrm>
          <a:custGeom>
            <a:avLst/>
            <a:gdLst/>
            <a:ahLst/>
            <a:cxnLst/>
            <a:rect l="l" t="t" r="r" b="b"/>
            <a:pathLst>
              <a:path w="172085" h="2105660">
                <a:moveTo>
                  <a:pt x="0" y="2105106"/>
                </a:moveTo>
                <a:lnTo>
                  <a:pt x="171588" y="2105106"/>
                </a:lnTo>
                <a:lnTo>
                  <a:pt x="171588" y="0"/>
                </a:lnTo>
                <a:lnTo>
                  <a:pt x="0" y="0"/>
                </a:lnTo>
                <a:lnTo>
                  <a:pt x="0" y="210510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43410" y="3300460"/>
            <a:ext cx="172085" cy="2105660"/>
          </a:xfrm>
          <a:custGeom>
            <a:avLst/>
            <a:gdLst/>
            <a:ahLst/>
            <a:cxnLst/>
            <a:rect l="l" t="t" r="r" b="b"/>
            <a:pathLst>
              <a:path w="172085" h="2105660">
                <a:moveTo>
                  <a:pt x="0" y="2105106"/>
                </a:moveTo>
                <a:lnTo>
                  <a:pt x="171588" y="2105106"/>
                </a:lnTo>
                <a:lnTo>
                  <a:pt x="171588" y="0"/>
                </a:lnTo>
                <a:lnTo>
                  <a:pt x="0" y="0"/>
                </a:lnTo>
                <a:lnTo>
                  <a:pt x="0" y="210510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29744" y="3148086"/>
            <a:ext cx="161925" cy="2258060"/>
          </a:xfrm>
          <a:custGeom>
            <a:avLst/>
            <a:gdLst/>
            <a:ahLst/>
            <a:cxnLst/>
            <a:rect l="l" t="t" r="r" b="b"/>
            <a:pathLst>
              <a:path w="161925" h="2258060">
                <a:moveTo>
                  <a:pt x="0" y="2257479"/>
                </a:moveTo>
                <a:lnTo>
                  <a:pt x="161756" y="2257479"/>
                </a:lnTo>
                <a:lnTo>
                  <a:pt x="161756" y="0"/>
                </a:lnTo>
                <a:lnTo>
                  <a:pt x="0" y="0"/>
                </a:lnTo>
                <a:lnTo>
                  <a:pt x="0" y="225747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29744" y="3148086"/>
            <a:ext cx="161925" cy="2258060"/>
          </a:xfrm>
          <a:custGeom>
            <a:avLst/>
            <a:gdLst/>
            <a:ahLst/>
            <a:cxnLst/>
            <a:rect l="l" t="t" r="r" b="b"/>
            <a:pathLst>
              <a:path w="161925" h="2258060">
                <a:moveTo>
                  <a:pt x="0" y="2257479"/>
                </a:moveTo>
                <a:lnTo>
                  <a:pt x="161756" y="2257479"/>
                </a:lnTo>
                <a:lnTo>
                  <a:pt x="161756" y="0"/>
                </a:lnTo>
                <a:lnTo>
                  <a:pt x="0" y="0"/>
                </a:lnTo>
                <a:lnTo>
                  <a:pt x="0" y="22574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606185" y="3814703"/>
            <a:ext cx="161925" cy="1591310"/>
          </a:xfrm>
          <a:custGeom>
            <a:avLst/>
            <a:gdLst/>
            <a:ahLst/>
            <a:cxnLst/>
            <a:rect l="l" t="t" r="r" b="b"/>
            <a:pathLst>
              <a:path w="161925" h="1591310">
                <a:moveTo>
                  <a:pt x="0" y="1590862"/>
                </a:moveTo>
                <a:lnTo>
                  <a:pt x="161756" y="1590862"/>
                </a:lnTo>
                <a:lnTo>
                  <a:pt x="161756" y="0"/>
                </a:lnTo>
                <a:lnTo>
                  <a:pt x="0" y="0"/>
                </a:lnTo>
                <a:lnTo>
                  <a:pt x="0" y="159086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06185" y="3814703"/>
            <a:ext cx="161925" cy="1591310"/>
          </a:xfrm>
          <a:custGeom>
            <a:avLst/>
            <a:gdLst/>
            <a:ahLst/>
            <a:cxnLst/>
            <a:rect l="l" t="t" r="r" b="b"/>
            <a:pathLst>
              <a:path w="161925" h="1591310">
                <a:moveTo>
                  <a:pt x="0" y="1590862"/>
                </a:moveTo>
                <a:lnTo>
                  <a:pt x="161756" y="1590862"/>
                </a:lnTo>
                <a:lnTo>
                  <a:pt x="161756" y="0"/>
                </a:lnTo>
                <a:lnTo>
                  <a:pt x="0" y="0"/>
                </a:lnTo>
                <a:lnTo>
                  <a:pt x="0" y="159086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28913" y="3700712"/>
            <a:ext cx="171450" cy="1704975"/>
          </a:xfrm>
          <a:custGeom>
            <a:avLst/>
            <a:gdLst/>
            <a:ahLst/>
            <a:cxnLst/>
            <a:rect l="l" t="t" r="r" b="b"/>
            <a:pathLst>
              <a:path w="171450" h="1704975">
                <a:moveTo>
                  <a:pt x="0" y="1704857"/>
                </a:moveTo>
                <a:lnTo>
                  <a:pt x="171271" y="1704857"/>
                </a:lnTo>
                <a:lnTo>
                  <a:pt x="171271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28913" y="3700712"/>
            <a:ext cx="171450" cy="1704975"/>
          </a:xfrm>
          <a:custGeom>
            <a:avLst/>
            <a:gdLst/>
            <a:ahLst/>
            <a:cxnLst/>
            <a:rect l="l" t="t" r="r" b="b"/>
            <a:pathLst>
              <a:path w="171450" h="1704975">
                <a:moveTo>
                  <a:pt x="0" y="1704857"/>
                </a:moveTo>
                <a:lnTo>
                  <a:pt x="171271" y="1704857"/>
                </a:lnTo>
                <a:lnTo>
                  <a:pt x="171271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614934" y="3824456"/>
            <a:ext cx="161925" cy="1581150"/>
          </a:xfrm>
          <a:custGeom>
            <a:avLst/>
            <a:gdLst/>
            <a:ahLst/>
            <a:cxnLst/>
            <a:rect l="l" t="t" r="r" b="b"/>
            <a:pathLst>
              <a:path w="161925" h="1581150">
                <a:moveTo>
                  <a:pt x="0" y="1581109"/>
                </a:moveTo>
                <a:lnTo>
                  <a:pt x="161756" y="1581109"/>
                </a:lnTo>
                <a:lnTo>
                  <a:pt x="161756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14934" y="3824456"/>
            <a:ext cx="161925" cy="1581150"/>
          </a:xfrm>
          <a:custGeom>
            <a:avLst/>
            <a:gdLst/>
            <a:ahLst/>
            <a:cxnLst/>
            <a:rect l="l" t="t" r="r" b="b"/>
            <a:pathLst>
              <a:path w="161925" h="1581150">
                <a:moveTo>
                  <a:pt x="0" y="1581109"/>
                </a:moveTo>
                <a:lnTo>
                  <a:pt x="161756" y="1581109"/>
                </a:lnTo>
                <a:lnTo>
                  <a:pt x="161756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91502" y="3690833"/>
            <a:ext cx="172085" cy="1715135"/>
          </a:xfrm>
          <a:custGeom>
            <a:avLst/>
            <a:gdLst/>
            <a:ahLst/>
            <a:cxnLst/>
            <a:rect l="l" t="t" r="r" b="b"/>
            <a:pathLst>
              <a:path w="172085" h="1715135">
                <a:moveTo>
                  <a:pt x="0" y="1714737"/>
                </a:moveTo>
                <a:lnTo>
                  <a:pt x="171588" y="1714737"/>
                </a:lnTo>
                <a:lnTo>
                  <a:pt x="171588" y="0"/>
                </a:lnTo>
                <a:lnTo>
                  <a:pt x="0" y="0"/>
                </a:lnTo>
                <a:lnTo>
                  <a:pt x="0" y="171473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691502" y="3690833"/>
            <a:ext cx="172085" cy="1715135"/>
          </a:xfrm>
          <a:custGeom>
            <a:avLst/>
            <a:gdLst/>
            <a:ahLst/>
            <a:cxnLst/>
            <a:rect l="l" t="t" r="r" b="b"/>
            <a:pathLst>
              <a:path w="172085" h="1715135">
                <a:moveTo>
                  <a:pt x="0" y="1714737"/>
                </a:moveTo>
                <a:lnTo>
                  <a:pt x="171588" y="1714737"/>
                </a:lnTo>
                <a:lnTo>
                  <a:pt x="171588" y="0"/>
                </a:lnTo>
                <a:lnTo>
                  <a:pt x="0" y="0"/>
                </a:lnTo>
                <a:lnTo>
                  <a:pt x="0" y="171473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67943" y="3843456"/>
            <a:ext cx="172085" cy="1562100"/>
          </a:xfrm>
          <a:custGeom>
            <a:avLst/>
            <a:gdLst/>
            <a:ahLst/>
            <a:cxnLst/>
            <a:rect l="l" t="t" r="r" b="b"/>
            <a:pathLst>
              <a:path w="172084" h="1562100">
                <a:moveTo>
                  <a:pt x="0" y="1562110"/>
                </a:moveTo>
                <a:lnTo>
                  <a:pt x="171588" y="1562110"/>
                </a:lnTo>
                <a:lnTo>
                  <a:pt x="171588" y="0"/>
                </a:lnTo>
                <a:lnTo>
                  <a:pt x="0" y="0"/>
                </a:lnTo>
                <a:lnTo>
                  <a:pt x="0" y="156211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767943" y="3843456"/>
            <a:ext cx="172085" cy="1562100"/>
          </a:xfrm>
          <a:custGeom>
            <a:avLst/>
            <a:gdLst/>
            <a:ahLst/>
            <a:cxnLst/>
            <a:rect l="l" t="t" r="r" b="b"/>
            <a:pathLst>
              <a:path w="172084" h="1562100">
                <a:moveTo>
                  <a:pt x="0" y="1562110"/>
                </a:moveTo>
                <a:lnTo>
                  <a:pt x="171588" y="1562110"/>
                </a:lnTo>
                <a:lnTo>
                  <a:pt x="171588" y="0"/>
                </a:lnTo>
                <a:lnTo>
                  <a:pt x="0" y="0"/>
                </a:lnTo>
                <a:lnTo>
                  <a:pt x="0" y="156211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00186" y="4195957"/>
            <a:ext cx="162560" cy="1209675"/>
          </a:xfrm>
          <a:custGeom>
            <a:avLst/>
            <a:gdLst/>
            <a:ahLst/>
            <a:cxnLst/>
            <a:rect l="l" t="t" r="r" b="b"/>
            <a:pathLst>
              <a:path w="162560" h="1209675">
                <a:moveTo>
                  <a:pt x="0" y="1209612"/>
                </a:moveTo>
                <a:lnTo>
                  <a:pt x="162073" y="1209612"/>
                </a:lnTo>
                <a:lnTo>
                  <a:pt x="162073" y="0"/>
                </a:lnTo>
                <a:lnTo>
                  <a:pt x="0" y="0"/>
                </a:lnTo>
                <a:lnTo>
                  <a:pt x="0" y="1209612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00186" y="4195957"/>
            <a:ext cx="162560" cy="1209675"/>
          </a:xfrm>
          <a:custGeom>
            <a:avLst/>
            <a:gdLst/>
            <a:ahLst/>
            <a:cxnLst/>
            <a:rect l="l" t="t" r="r" b="b"/>
            <a:pathLst>
              <a:path w="162560" h="1209675">
                <a:moveTo>
                  <a:pt x="0" y="1209612"/>
                </a:moveTo>
                <a:lnTo>
                  <a:pt x="162073" y="1209612"/>
                </a:lnTo>
                <a:lnTo>
                  <a:pt x="162073" y="0"/>
                </a:lnTo>
                <a:lnTo>
                  <a:pt x="0" y="0"/>
                </a:lnTo>
                <a:lnTo>
                  <a:pt x="0" y="12096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776688" y="3824456"/>
            <a:ext cx="172085" cy="1581150"/>
          </a:xfrm>
          <a:custGeom>
            <a:avLst/>
            <a:gdLst/>
            <a:ahLst/>
            <a:cxnLst/>
            <a:rect l="l" t="t" r="r" b="b"/>
            <a:pathLst>
              <a:path w="172085" h="1581150">
                <a:moveTo>
                  <a:pt x="0" y="1581109"/>
                </a:moveTo>
                <a:lnTo>
                  <a:pt x="171588" y="1581109"/>
                </a:lnTo>
                <a:lnTo>
                  <a:pt x="171588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776688" y="3824456"/>
            <a:ext cx="172085" cy="1581150"/>
          </a:xfrm>
          <a:custGeom>
            <a:avLst/>
            <a:gdLst/>
            <a:ahLst/>
            <a:cxnLst/>
            <a:rect l="l" t="t" r="r" b="b"/>
            <a:pathLst>
              <a:path w="172085" h="1581150">
                <a:moveTo>
                  <a:pt x="0" y="1581109"/>
                </a:moveTo>
                <a:lnTo>
                  <a:pt x="171588" y="1581109"/>
                </a:lnTo>
                <a:lnTo>
                  <a:pt x="171588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863027" y="3928952"/>
            <a:ext cx="161925" cy="1477010"/>
          </a:xfrm>
          <a:custGeom>
            <a:avLst/>
            <a:gdLst/>
            <a:ahLst/>
            <a:cxnLst/>
            <a:rect l="l" t="t" r="r" b="b"/>
            <a:pathLst>
              <a:path w="161925" h="1477010">
                <a:moveTo>
                  <a:pt x="0" y="1476614"/>
                </a:moveTo>
                <a:lnTo>
                  <a:pt x="161756" y="1476614"/>
                </a:lnTo>
                <a:lnTo>
                  <a:pt x="161756" y="0"/>
                </a:lnTo>
                <a:lnTo>
                  <a:pt x="0" y="0"/>
                </a:lnTo>
                <a:lnTo>
                  <a:pt x="0" y="1476614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63027" y="3928952"/>
            <a:ext cx="161925" cy="1477010"/>
          </a:xfrm>
          <a:custGeom>
            <a:avLst/>
            <a:gdLst/>
            <a:ahLst/>
            <a:cxnLst/>
            <a:rect l="l" t="t" r="r" b="b"/>
            <a:pathLst>
              <a:path w="161925" h="1477010">
                <a:moveTo>
                  <a:pt x="0" y="1476614"/>
                </a:moveTo>
                <a:lnTo>
                  <a:pt x="161756" y="1476614"/>
                </a:lnTo>
                <a:lnTo>
                  <a:pt x="161756" y="0"/>
                </a:lnTo>
                <a:lnTo>
                  <a:pt x="0" y="0"/>
                </a:lnTo>
                <a:lnTo>
                  <a:pt x="0" y="147661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939594" y="3986333"/>
            <a:ext cx="161925" cy="1419225"/>
          </a:xfrm>
          <a:custGeom>
            <a:avLst/>
            <a:gdLst/>
            <a:ahLst/>
            <a:cxnLst/>
            <a:rect l="l" t="t" r="r" b="b"/>
            <a:pathLst>
              <a:path w="161925" h="1419225">
                <a:moveTo>
                  <a:pt x="0" y="1419236"/>
                </a:moveTo>
                <a:lnTo>
                  <a:pt x="161756" y="1419236"/>
                </a:lnTo>
                <a:lnTo>
                  <a:pt x="161756" y="0"/>
                </a:lnTo>
                <a:lnTo>
                  <a:pt x="0" y="0"/>
                </a:lnTo>
                <a:lnTo>
                  <a:pt x="0" y="141923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939594" y="3986333"/>
            <a:ext cx="161925" cy="1419225"/>
          </a:xfrm>
          <a:custGeom>
            <a:avLst/>
            <a:gdLst/>
            <a:ahLst/>
            <a:cxnLst/>
            <a:rect l="l" t="t" r="r" b="b"/>
            <a:pathLst>
              <a:path w="161925" h="1419225">
                <a:moveTo>
                  <a:pt x="0" y="1419236"/>
                </a:moveTo>
                <a:lnTo>
                  <a:pt x="161756" y="1419236"/>
                </a:lnTo>
                <a:lnTo>
                  <a:pt x="161756" y="0"/>
                </a:lnTo>
                <a:lnTo>
                  <a:pt x="0" y="0"/>
                </a:lnTo>
                <a:lnTo>
                  <a:pt x="0" y="14192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862259" y="4405260"/>
            <a:ext cx="161925" cy="1000760"/>
          </a:xfrm>
          <a:custGeom>
            <a:avLst/>
            <a:gdLst/>
            <a:ahLst/>
            <a:cxnLst/>
            <a:rect l="l" t="t" r="r" b="b"/>
            <a:pathLst>
              <a:path w="161925" h="1000760">
                <a:moveTo>
                  <a:pt x="0" y="1000305"/>
                </a:moveTo>
                <a:lnTo>
                  <a:pt x="161756" y="1000305"/>
                </a:lnTo>
                <a:lnTo>
                  <a:pt x="161756" y="0"/>
                </a:lnTo>
                <a:lnTo>
                  <a:pt x="0" y="0"/>
                </a:lnTo>
                <a:lnTo>
                  <a:pt x="0" y="1000305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62259" y="4405260"/>
            <a:ext cx="161925" cy="1000760"/>
          </a:xfrm>
          <a:custGeom>
            <a:avLst/>
            <a:gdLst/>
            <a:ahLst/>
            <a:cxnLst/>
            <a:rect l="l" t="t" r="r" b="b"/>
            <a:pathLst>
              <a:path w="161925" h="1000760">
                <a:moveTo>
                  <a:pt x="0" y="1000305"/>
                </a:moveTo>
                <a:lnTo>
                  <a:pt x="161756" y="1000305"/>
                </a:lnTo>
                <a:lnTo>
                  <a:pt x="161756" y="0"/>
                </a:lnTo>
                <a:lnTo>
                  <a:pt x="0" y="0"/>
                </a:lnTo>
                <a:lnTo>
                  <a:pt x="0" y="100030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948342" y="4014832"/>
            <a:ext cx="162560" cy="1391285"/>
          </a:xfrm>
          <a:custGeom>
            <a:avLst/>
            <a:gdLst/>
            <a:ahLst/>
            <a:cxnLst/>
            <a:rect l="l" t="t" r="r" b="b"/>
            <a:pathLst>
              <a:path w="162560" h="1391285">
                <a:moveTo>
                  <a:pt x="0" y="1390738"/>
                </a:moveTo>
                <a:lnTo>
                  <a:pt x="162073" y="1390738"/>
                </a:lnTo>
                <a:lnTo>
                  <a:pt x="162073" y="0"/>
                </a:lnTo>
                <a:lnTo>
                  <a:pt x="0" y="0"/>
                </a:lnTo>
                <a:lnTo>
                  <a:pt x="0" y="1390738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48342" y="4014832"/>
            <a:ext cx="162560" cy="1391285"/>
          </a:xfrm>
          <a:custGeom>
            <a:avLst/>
            <a:gdLst/>
            <a:ahLst/>
            <a:cxnLst/>
            <a:rect l="l" t="t" r="r" b="b"/>
            <a:pathLst>
              <a:path w="162560" h="1391285">
                <a:moveTo>
                  <a:pt x="0" y="1390738"/>
                </a:moveTo>
                <a:lnTo>
                  <a:pt x="162073" y="1390738"/>
                </a:lnTo>
                <a:lnTo>
                  <a:pt x="162073" y="0"/>
                </a:lnTo>
                <a:lnTo>
                  <a:pt x="0" y="0"/>
                </a:lnTo>
                <a:lnTo>
                  <a:pt x="0" y="139073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24783" y="3928952"/>
            <a:ext cx="162560" cy="1477010"/>
          </a:xfrm>
          <a:custGeom>
            <a:avLst/>
            <a:gdLst/>
            <a:ahLst/>
            <a:cxnLst/>
            <a:rect l="l" t="t" r="r" b="b"/>
            <a:pathLst>
              <a:path w="162560" h="1477010">
                <a:moveTo>
                  <a:pt x="0" y="1476614"/>
                </a:moveTo>
                <a:lnTo>
                  <a:pt x="162073" y="1476614"/>
                </a:lnTo>
                <a:lnTo>
                  <a:pt x="162073" y="0"/>
                </a:lnTo>
                <a:lnTo>
                  <a:pt x="0" y="0"/>
                </a:lnTo>
                <a:lnTo>
                  <a:pt x="0" y="1476614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024783" y="3928952"/>
            <a:ext cx="162560" cy="1477010"/>
          </a:xfrm>
          <a:custGeom>
            <a:avLst/>
            <a:gdLst/>
            <a:ahLst/>
            <a:cxnLst/>
            <a:rect l="l" t="t" r="r" b="b"/>
            <a:pathLst>
              <a:path w="162560" h="1477010">
                <a:moveTo>
                  <a:pt x="0" y="1476614"/>
                </a:moveTo>
                <a:lnTo>
                  <a:pt x="162073" y="1476614"/>
                </a:lnTo>
                <a:lnTo>
                  <a:pt x="162073" y="0"/>
                </a:lnTo>
                <a:lnTo>
                  <a:pt x="0" y="0"/>
                </a:lnTo>
                <a:lnTo>
                  <a:pt x="0" y="147661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101350" y="3881458"/>
            <a:ext cx="162560" cy="1524635"/>
          </a:xfrm>
          <a:custGeom>
            <a:avLst/>
            <a:gdLst/>
            <a:ahLst/>
            <a:cxnLst/>
            <a:rect l="l" t="t" r="r" b="b"/>
            <a:pathLst>
              <a:path w="162559" h="1524635">
                <a:moveTo>
                  <a:pt x="0" y="1524112"/>
                </a:moveTo>
                <a:lnTo>
                  <a:pt x="162073" y="1524112"/>
                </a:lnTo>
                <a:lnTo>
                  <a:pt x="162073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101350" y="3881458"/>
            <a:ext cx="162560" cy="1524635"/>
          </a:xfrm>
          <a:custGeom>
            <a:avLst/>
            <a:gdLst/>
            <a:ahLst/>
            <a:cxnLst/>
            <a:rect l="l" t="t" r="r" b="b"/>
            <a:pathLst>
              <a:path w="162559" h="1524635">
                <a:moveTo>
                  <a:pt x="0" y="1524112"/>
                </a:moveTo>
                <a:lnTo>
                  <a:pt x="162073" y="1524112"/>
                </a:lnTo>
                <a:lnTo>
                  <a:pt x="162073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024014" y="4338763"/>
            <a:ext cx="172085" cy="1066800"/>
          </a:xfrm>
          <a:custGeom>
            <a:avLst/>
            <a:gdLst/>
            <a:ahLst/>
            <a:cxnLst/>
            <a:rect l="l" t="t" r="r" b="b"/>
            <a:pathLst>
              <a:path w="172085" h="1066800">
                <a:moveTo>
                  <a:pt x="0" y="1066802"/>
                </a:moveTo>
                <a:lnTo>
                  <a:pt x="171588" y="1066802"/>
                </a:lnTo>
                <a:lnTo>
                  <a:pt x="171588" y="0"/>
                </a:lnTo>
                <a:lnTo>
                  <a:pt x="0" y="0"/>
                </a:lnTo>
                <a:lnTo>
                  <a:pt x="0" y="1066802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024014" y="4338763"/>
            <a:ext cx="172085" cy="1066800"/>
          </a:xfrm>
          <a:custGeom>
            <a:avLst/>
            <a:gdLst/>
            <a:ahLst/>
            <a:cxnLst/>
            <a:rect l="l" t="t" r="r" b="b"/>
            <a:pathLst>
              <a:path w="172085" h="1066800">
                <a:moveTo>
                  <a:pt x="0" y="1066802"/>
                </a:moveTo>
                <a:lnTo>
                  <a:pt x="171588" y="1066802"/>
                </a:lnTo>
                <a:lnTo>
                  <a:pt x="171588" y="0"/>
                </a:lnTo>
                <a:lnTo>
                  <a:pt x="0" y="0"/>
                </a:lnTo>
                <a:lnTo>
                  <a:pt x="0" y="106680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110352" y="4167142"/>
            <a:ext cx="161925" cy="1238885"/>
          </a:xfrm>
          <a:custGeom>
            <a:avLst/>
            <a:gdLst/>
            <a:ahLst/>
            <a:cxnLst/>
            <a:rect l="l" t="t" r="r" b="b"/>
            <a:pathLst>
              <a:path w="161925" h="1238885">
                <a:moveTo>
                  <a:pt x="0" y="1238428"/>
                </a:moveTo>
                <a:lnTo>
                  <a:pt x="161756" y="1238428"/>
                </a:lnTo>
                <a:lnTo>
                  <a:pt x="161756" y="0"/>
                </a:lnTo>
                <a:lnTo>
                  <a:pt x="0" y="0"/>
                </a:lnTo>
                <a:lnTo>
                  <a:pt x="0" y="1238428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110352" y="4167142"/>
            <a:ext cx="161925" cy="1238885"/>
          </a:xfrm>
          <a:custGeom>
            <a:avLst/>
            <a:gdLst/>
            <a:ahLst/>
            <a:cxnLst/>
            <a:rect l="l" t="t" r="r" b="b"/>
            <a:pathLst>
              <a:path w="161925" h="1238885">
                <a:moveTo>
                  <a:pt x="0" y="1238428"/>
                </a:moveTo>
                <a:lnTo>
                  <a:pt x="161756" y="1238428"/>
                </a:lnTo>
                <a:lnTo>
                  <a:pt x="161756" y="0"/>
                </a:lnTo>
                <a:lnTo>
                  <a:pt x="0" y="0"/>
                </a:lnTo>
                <a:lnTo>
                  <a:pt x="0" y="123842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186918" y="4300765"/>
            <a:ext cx="171450" cy="1104900"/>
          </a:xfrm>
          <a:custGeom>
            <a:avLst/>
            <a:gdLst/>
            <a:ahLst/>
            <a:cxnLst/>
            <a:rect l="l" t="t" r="r" b="b"/>
            <a:pathLst>
              <a:path w="171450" h="1104900">
                <a:moveTo>
                  <a:pt x="0" y="1104800"/>
                </a:moveTo>
                <a:lnTo>
                  <a:pt x="171271" y="1104800"/>
                </a:lnTo>
                <a:lnTo>
                  <a:pt x="171271" y="0"/>
                </a:lnTo>
                <a:lnTo>
                  <a:pt x="0" y="0"/>
                </a:lnTo>
                <a:lnTo>
                  <a:pt x="0" y="1104800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186918" y="4300765"/>
            <a:ext cx="171450" cy="1104900"/>
          </a:xfrm>
          <a:custGeom>
            <a:avLst/>
            <a:gdLst/>
            <a:ahLst/>
            <a:cxnLst/>
            <a:rect l="l" t="t" r="r" b="b"/>
            <a:pathLst>
              <a:path w="171450" h="1104900">
                <a:moveTo>
                  <a:pt x="0" y="1104800"/>
                </a:moveTo>
                <a:lnTo>
                  <a:pt x="171271" y="1104800"/>
                </a:lnTo>
                <a:lnTo>
                  <a:pt x="171271" y="0"/>
                </a:lnTo>
                <a:lnTo>
                  <a:pt x="0" y="0"/>
                </a:lnTo>
                <a:lnTo>
                  <a:pt x="0" y="110480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263359" y="4262454"/>
            <a:ext cx="172085" cy="1143635"/>
          </a:xfrm>
          <a:custGeom>
            <a:avLst/>
            <a:gdLst/>
            <a:ahLst/>
            <a:cxnLst/>
            <a:rect l="l" t="t" r="r" b="b"/>
            <a:pathLst>
              <a:path w="172084" h="1143635">
                <a:moveTo>
                  <a:pt x="0" y="1143115"/>
                </a:moveTo>
                <a:lnTo>
                  <a:pt x="171588" y="1143115"/>
                </a:lnTo>
                <a:lnTo>
                  <a:pt x="171588" y="0"/>
                </a:lnTo>
                <a:lnTo>
                  <a:pt x="0" y="0"/>
                </a:lnTo>
                <a:lnTo>
                  <a:pt x="0" y="1143115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263359" y="4262454"/>
            <a:ext cx="172085" cy="1143635"/>
          </a:xfrm>
          <a:custGeom>
            <a:avLst/>
            <a:gdLst/>
            <a:ahLst/>
            <a:cxnLst/>
            <a:rect l="l" t="t" r="r" b="b"/>
            <a:pathLst>
              <a:path w="172084" h="1143635">
                <a:moveTo>
                  <a:pt x="0" y="1143115"/>
                </a:moveTo>
                <a:lnTo>
                  <a:pt x="171588" y="1143115"/>
                </a:lnTo>
                <a:lnTo>
                  <a:pt x="171588" y="0"/>
                </a:lnTo>
                <a:lnTo>
                  <a:pt x="0" y="0"/>
                </a:lnTo>
                <a:lnTo>
                  <a:pt x="0" y="114311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195667" y="4443580"/>
            <a:ext cx="162560" cy="962025"/>
          </a:xfrm>
          <a:custGeom>
            <a:avLst/>
            <a:gdLst/>
            <a:ahLst/>
            <a:cxnLst/>
            <a:rect l="l" t="t" r="r" b="b"/>
            <a:pathLst>
              <a:path w="162560" h="962025">
                <a:moveTo>
                  <a:pt x="0" y="961990"/>
                </a:moveTo>
                <a:lnTo>
                  <a:pt x="162073" y="961990"/>
                </a:lnTo>
                <a:lnTo>
                  <a:pt x="162073" y="0"/>
                </a:lnTo>
                <a:lnTo>
                  <a:pt x="0" y="0"/>
                </a:lnTo>
                <a:lnTo>
                  <a:pt x="0" y="961990"/>
                </a:lnTo>
                <a:close/>
              </a:path>
            </a:pathLst>
          </a:custGeom>
          <a:solidFill>
            <a:srgbClr val="D7C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195667" y="4443580"/>
            <a:ext cx="162560" cy="962025"/>
          </a:xfrm>
          <a:custGeom>
            <a:avLst/>
            <a:gdLst/>
            <a:ahLst/>
            <a:cxnLst/>
            <a:rect l="l" t="t" r="r" b="b"/>
            <a:pathLst>
              <a:path w="162560" h="962025">
                <a:moveTo>
                  <a:pt x="0" y="961990"/>
                </a:moveTo>
                <a:lnTo>
                  <a:pt x="162073" y="961990"/>
                </a:lnTo>
                <a:lnTo>
                  <a:pt x="162073" y="0"/>
                </a:lnTo>
                <a:lnTo>
                  <a:pt x="0" y="0"/>
                </a:lnTo>
                <a:lnTo>
                  <a:pt x="0" y="96199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272106" y="4453075"/>
            <a:ext cx="172085" cy="952500"/>
          </a:xfrm>
          <a:custGeom>
            <a:avLst/>
            <a:gdLst/>
            <a:ahLst/>
            <a:cxnLst/>
            <a:rect l="l" t="t" r="r" b="b"/>
            <a:pathLst>
              <a:path w="172085" h="952500">
                <a:moveTo>
                  <a:pt x="0" y="952491"/>
                </a:moveTo>
                <a:lnTo>
                  <a:pt x="171588" y="952491"/>
                </a:lnTo>
                <a:lnTo>
                  <a:pt x="171588" y="0"/>
                </a:lnTo>
                <a:lnTo>
                  <a:pt x="0" y="0"/>
                </a:lnTo>
                <a:lnTo>
                  <a:pt x="0" y="952491"/>
                </a:lnTo>
                <a:close/>
              </a:path>
            </a:pathLst>
          </a:custGeom>
          <a:solidFill>
            <a:srgbClr val="D7C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72106" y="4453075"/>
            <a:ext cx="172085" cy="952500"/>
          </a:xfrm>
          <a:custGeom>
            <a:avLst/>
            <a:gdLst/>
            <a:ahLst/>
            <a:cxnLst/>
            <a:rect l="l" t="t" r="r" b="b"/>
            <a:pathLst>
              <a:path w="172085" h="952500">
                <a:moveTo>
                  <a:pt x="0" y="952491"/>
                </a:moveTo>
                <a:lnTo>
                  <a:pt x="171588" y="952491"/>
                </a:lnTo>
                <a:lnTo>
                  <a:pt x="171588" y="0"/>
                </a:lnTo>
                <a:lnTo>
                  <a:pt x="0" y="0"/>
                </a:lnTo>
                <a:lnTo>
                  <a:pt x="0" y="9524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58189" y="4576890"/>
            <a:ext cx="162560" cy="828675"/>
          </a:xfrm>
          <a:custGeom>
            <a:avLst/>
            <a:gdLst/>
            <a:ahLst/>
            <a:cxnLst/>
            <a:rect l="l" t="t" r="r" b="b"/>
            <a:pathLst>
              <a:path w="162559" h="828675">
                <a:moveTo>
                  <a:pt x="0" y="828679"/>
                </a:moveTo>
                <a:lnTo>
                  <a:pt x="162073" y="828679"/>
                </a:lnTo>
                <a:lnTo>
                  <a:pt x="162073" y="0"/>
                </a:lnTo>
                <a:lnTo>
                  <a:pt x="0" y="0"/>
                </a:lnTo>
                <a:lnTo>
                  <a:pt x="0" y="828679"/>
                </a:lnTo>
                <a:close/>
              </a:path>
            </a:pathLst>
          </a:custGeom>
          <a:solidFill>
            <a:srgbClr val="D7C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358189" y="4576890"/>
            <a:ext cx="162560" cy="828675"/>
          </a:xfrm>
          <a:custGeom>
            <a:avLst/>
            <a:gdLst/>
            <a:ahLst/>
            <a:cxnLst/>
            <a:rect l="l" t="t" r="r" b="b"/>
            <a:pathLst>
              <a:path w="162559" h="828675">
                <a:moveTo>
                  <a:pt x="0" y="828679"/>
                </a:moveTo>
                <a:lnTo>
                  <a:pt x="162073" y="828679"/>
                </a:lnTo>
                <a:lnTo>
                  <a:pt x="162073" y="0"/>
                </a:lnTo>
                <a:lnTo>
                  <a:pt x="0" y="0"/>
                </a:lnTo>
                <a:lnTo>
                  <a:pt x="0" y="8286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435010" y="4681698"/>
            <a:ext cx="161925" cy="723900"/>
          </a:xfrm>
          <a:custGeom>
            <a:avLst/>
            <a:gdLst/>
            <a:ahLst/>
            <a:cxnLst/>
            <a:rect l="l" t="t" r="r" b="b"/>
            <a:pathLst>
              <a:path w="161925" h="723900">
                <a:moveTo>
                  <a:pt x="0" y="723867"/>
                </a:moveTo>
                <a:lnTo>
                  <a:pt x="161756" y="723867"/>
                </a:lnTo>
                <a:lnTo>
                  <a:pt x="161756" y="0"/>
                </a:lnTo>
                <a:lnTo>
                  <a:pt x="0" y="0"/>
                </a:lnTo>
                <a:lnTo>
                  <a:pt x="0" y="723867"/>
                </a:lnTo>
                <a:close/>
              </a:path>
            </a:pathLst>
          </a:custGeom>
          <a:solidFill>
            <a:srgbClr val="D7C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435010" y="4681698"/>
            <a:ext cx="161925" cy="723900"/>
          </a:xfrm>
          <a:custGeom>
            <a:avLst/>
            <a:gdLst/>
            <a:ahLst/>
            <a:cxnLst/>
            <a:rect l="l" t="t" r="r" b="b"/>
            <a:pathLst>
              <a:path w="161925" h="723900">
                <a:moveTo>
                  <a:pt x="0" y="723867"/>
                </a:moveTo>
                <a:lnTo>
                  <a:pt x="161756" y="723867"/>
                </a:lnTo>
                <a:lnTo>
                  <a:pt x="161756" y="0"/>
                </a:lnTo>
                <a:lnTo>
                  <a:pt x="0" y="0"/>
                </a:lnTo>
                <a:lnTo>
                  <a:pt x="0" y="72386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357675" y="4662699"/>
            <a:ext cx="161925" cy="742950"/>
          </a:xfrm>
          <a:custGeom>
            <a:avLst/>
            <a:gdLst/>
            <a:ahLst/>
            <a:cxnLst/>
            <a:rect l="l" t="t" r="r" b="b"/>
            <a:pathLst>
              <a:path w="161925" h="742950">
                <a:moveTo>
                  <a:pt x="0" y="742866"/>
                </a:moveTo>
                <a:lnTo>
                  <a:pt x="161756" y="742866"/>
                </a:lnTo>
                <a:lnTo>
                  <a:pt x="161756" y="0"/>
                </a:lnTo>
                <a:lnTo>
                  <a:pt x="0" y="0"/>
                </a:lnTo>
                <a:lnTo>
                  <a:pt x="0" y="742866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443758" y="4653204"/>
            <a:ext cx="161925" cy="752475"/>
          </a:xfrm>
          <a:custGeom>
            <a:avLst/>
            <a:gdLst/>
            <a:ahLst/>
            <a:cxnLst/>
            <a:rect l="l" t="t" r="r" b="b"/>
            <a:pathLst>
              <a:path w="161925" h="752475">
                <a:moveTo>
                  <a:pt x="0" y="752366"/>
                </a:moveTo>
                <a:lnTo>
                  <a:pt x="161756" y="752366"/>
                </a:lnTo>
                <a:lnTo>
                  <a:pt x="161756" y="0"/>
                </a:lnTo>
                <a:lnTo>
                  <a:pt x="0" y="0"/>
                </a:lnTo>
                <a:lnTo>
                  <a:pt x="0" y="752366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520200" y="4862507"/>
            <a:ext cx="161925" cy="543560"/>
          </a:xfrm>
          <a:custGeom>
            <a:avLst/>
            <a:gdLst/>
            <a:ahLst/>
            <a:cxnLst/>
            <a:rect l="l" t="t" r="r" b="b"/>
            <a:pathLst>
              <a:path w="161925" h="543560">
                <a:moveTo>
                  <a:pt x="0" y="543059"/>
                </a:moveTo>
                <a:lnTo>
                  <a:pt x="161756" y="543059"/>
                </a:lnTo>
                <a:lnTo>
                  <a:pt x="161756" y="0"/>
                </a:lnTo>
                <a:lnTo>
                  <a:pt x="0" y="0"/>
                </a:lnTo>
                <a:lnTo>
                  <a:pt x="0" y="543059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19433" y="4796010"/>
            <a:ext cx="172085" cy="609600"/>
          </a:xfrm>
          <a:custGeom>
            <a:avLst/>
            <a:gdLst/>
            <a:ahLst/>
            <a:cxnLst/>
            <a:rect l="l" t="t" r="r" b="b"/>
            <a:pathLst>
              <a:path w="172085" h="609600">
                <a:moveTo>
                  <a:pt x="0" y="609556"/>
                </a:moveTo>
                <a:lnTo>
                  <a:pt x="171588" y="609556"/>
                </a:lnTo>
                <a:lnTo>
                  <a:pt x="171588" y="0"/>
                </a:lnTo>
                <a:lnTo>
                  <a:pt x="0" y="0"/>
                </a:lnTo>
                <a:lnTo>
                  <a:pt x="0" y="609556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19433" y="4796010"/>
            <a:ext cx="172085" cy="609600"/>
          </a:xfrm>
          <a:custGeom>
            <a:avLst/>
            <a:gdLst/>
            <a:ahLst/>
            <a:cxnLst/>
            <a:rect l="l" t="t" r="r" b="b"/>
            <a:pathLst>
              <a:path w="172085" h="609600">
                <a:moveTo>
                  <a:pt x="0" y="609556"/>
                </a:moveTo>
                <a:lnTo>
                  <a:pt x="171588" y="609556"/>
                </a:lnTo>
                <a:lnTo>
                  <a:pt x="171588" y="0"/>
                </a:lnTo>
                <a:lnTo>
                  <a:pt x="0" y="0"/>
                </a:lnTo>
                <a:lnTo>
                  <a:pt x="0" y="60955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605515" y="4767515"/>
            <a:ext cx="172085" cy="638175"/>
          </a:xfrm>
          <a:custGeom>
            <a:avLst/>
            <a:gdLst/>
            <a:ahLst/>
            <a:cxnLst/>
            <a:rect l="l" t="t" r="r" b="b"/>
            <a:pathLst>
              <a:path w="172085" h="638175">
                <a:moveTo>
                  <a:pt x="0" y="638054"/>
                </a:moveTo>
                <a:lnTo>
                  <a:pt x="171588" y="638054"/>
                </a:lnTo>
                <a:lnTo>
                  <a:pt x="171588" y="0"/>
                </a:lnTo>
                <a:lnTo>
                  <a:pt x="0" y="0"/>
                </a:lnTo>
                <a:lnTo>
                  <a:pt x="0" y="638054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605515" y="4767515"/>
            <a:ext cx="172085" cy="638175"/>
          </a:xfrm>
          <a:custGeom>
            <a:avLst/>
            <a:gdLst/>
            <a:ahLst/>
            <a:cxnLst/>
            <a:rect l="l" t="t" r="r" b="b"/>
            <a:pathLst>
              <a:path w="172085" h="638175">
                <a:moveTo>
                  <a:pt x="0" y="638054"/>
                </a:moveTo>
                <a:lnTo>
                  <a:pt x="171588" y="638054"/>
                </a:lnTo>
                <a:lnTo>
                  <a:pt x="171588" y="0"/>
                </a:lnTo>
                <a:lnTo>
                  <a:pt x="0" y="0"/>
                </a:lnTo>
                <a:lnTo>
                  <a:pt x="0" y="6380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681954" y="4986318"/>
            <a:ext cx="172085" cy="419734"/>
          </a:xfrm>
          <a:custGeom>
            <a:avLst/>
            <a:gdLst/>
            <a:ahLst/>
            <a:cxnLst/>
            <a:rect l="l" t="t" r="r" b="b"/>
            <a:pathLst>
              <a:path w="172084" h="419735">
                <a:moveTo>
                  <a:pt x="0" y="419248"/>
                </a:moveTo>
                <a:lnTo>
                  <a:pt x="171588" y="419248"/>
                </a:lnTo>
                <a:lnTo>
                  <a:pt x="171588" y="0"/>
                </a:lnTo>
                <a:lnTo>
                  <a:pt x="0" y="0"/>
                </a:lnTo>
                <a:lnTo>
                  <a:pt x="0" y="419248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681954" y="4986318"/>
            <a:ext cx="172085" cy="419734"/>
          </a:xfrm>
          <a:custGeom>
            <a:avLst/>
            <a:gdLst/>
            <a:ahLst/>
            <a:cxnLst/>
            <a:rect l="l" t="t" r="r" b="b"/>
            <a:pathLst>
              <a:path w="172084" h="419735">
                <a:moveTo>
                  <a:pt x="0" y="419248"/>
                </a:moveTo>
                <a:lnTo>
                  <a:pt x="171588" y="419248"/>
                </a:lnTo>
                <a:lnTo>
                  <a:pt x="171588" y="0"/>
                </a:lnTo>
                <a:lnTo>
                  <a:pt x="0" y="0"/>
                </a:lnTo>
                <a:lnTo>
                  <a:pt x="0" y="419248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758777" y="4786514"/>
            <a:ext cx="171450" cy="619125"/>
          </a:xfrm>
          <a:custGeom>
            <a:avLst/>
            <a:gdLst/>
            <a:ahLst/>
            <a:cxnLst/>
            <a:rect l="l" t="t" r="r" b="b"/>
            <a:pathLst>
              <a:path w="171450" h="619125">
                <a:moveTo>
                  <a:pt x="0" y="619055"/>
                </a:moveTo>
                <a:lnTo>
                  <a:pt x="171271" y="619055"/>
                </a:lnTo>
                <a:lnTo>
                  <a:pt x="171271" y="0"/>
                </a:lnTo>
                <a:lnTo>
                  <a:pt x="0" y="0"/>
                </a:lnTo>
                <a:lnTo>
                  <a:pt x="0" y="619055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758777" y="4786514"/>
            <a:ext cx="171450" cy="619125"/>
          </a:xfrm>
          <a:custGeom>
            <a:avLst/>
            <a:gdLst/>
            <a:ahLst/>
            <a:cxnLst/>
            <a:rect l="l" t="t" r="r" b="b"/>
            <a:pathLst>
              <a:path w="171450" h="619125">
                <a:moveTo>
                  <a:pt x="0" y="619055"/>
                </a:moveTo>
                <a:lnTo>
                  <a:pt x="171271" y="619055"/>
                </a:lnTo>
                <a:lnTo>
                  <a:pt x="171271" y="0"/>
                </a:lnTo>
                <a:lnTo>
                  <a:pt x="0" y="0"/>
                </a:lnTo>
                <a:lnTo>
                  <a:pt x="0" y="61905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691085" y="5224441"/>
            <a:ext cx="161925" cy="181610"/>
          </a:xfrm>
          <a:custGeom>
            <a:avLst/>
            <a:gdLst/>
            <a:ahLst/>
            <a:cxnLst/>
            <a:rect l="l" t="t" r="r" b="b"/>
            <a:pathLst>
              <a:path w="161925" h="181610">
                <a:moveTo>
                  <a:pt x="0" y="181125"/>
                </a:moveTo>
                <a:lnTo>
                  <a:pt x="161756" y="181125"/>
                </a:lnTo>
                <a:lnTo>
                  <a:pt x="161756" y="0"/>
                </a:lnTo>
                <a:lnTo>
                  <a:pt x="0" y="0"/>
                </a:lnTo>
                <a:lnTo>
                  <a:pt x="0" y="181125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691085" y="5224441"/>
            <a:ext cx="161925" cy="181610"/>
          </a:xfrm>
          <a:custGeom>
            <a:avLst/>
            <a:gdLst/>
            <a:ahLst/>
            <a:cxnLst/>
            <a:rect l="l" t="t" r="r" b="b"/>
            <a:pathLst>
              <a:path w="161925" h="181610">
                <a:moveTo>
                  <a:pt x="0" y="181125"/>
                </a:moveTo>
                <a:lnTo>
                  <a:pt x="161756" y="181125"/>
                </a:lnTo>
                <a:lnTo>
                  <a:pt x="161756" y="0"/>
                </a:lnTo>
                <a:lnTo>
                  <a:pt x="0" y="0"/>
                </a:lnTo>
                <a:lnTo>
                  <a:pt x="0" y="181125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777041" y="5281759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1"/>
                </a:moveTo>
                <a:lnTo>
                  <a:pt x="161756" y="123811"/>
                </a:lnTo>
                <a:lnTo>
                  <a:pt x="161756" y="0"/>
                </a:lnTo>
                <a:lnTo>
                  <a:pt x="0" y="0"/>
                </a:lnTo>
                <a:lnTo>
                  <a:pt x="0" y="123811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777041" y="5281759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1"/>
                </a:moveTo>
                <a:lnTo>
                  <a:pt x="161756" y="123811"/>
                </a:lnTo>
                <a:lnTo>
                  <a:pt x="161756" y="0"/>
                </a:lnTo>
                <a:lnTo>
                  <a:pt x="0" y="0"/>
                </a:lnTo>
                <a:lnTo>
                  <a:pt x="0" y="123811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853609" y="5272255"/>
            <a:ext cx="162560" cy="133350"/>
          </a:xfrm>
          <a:custGeom>
            <a:avLst/>
            <a:gdLst/>
            <a:ahLst/>
            <a:cxnLst/>
            <a:rect l="l" t="t" r="r" b="b"/>
            <a:pathLst>
              <a:path w="162559" h="133350">
                <a:moveTo>
                  <a:pt x="0" y="133310"/>
                </a:moveTo>
                <a:lnTo>
                  <a:pt x="162073" y="133310"/>
                </a:lnTo>
                <a:lnTo>
                  <a:pt x="162073" y="0"/>
                </a:lnTo>
                <a:lnTo>
                  <a:pt x="0" y="0"/>
                </a:lnTo>
                <a:lnTo>
                  <a:pt x="0" y="13331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853609" y="5272255"/>
            <a:ext cx="162560" cy="133350"/>
          </a:xfrm>
          <a:custGeom>
            <a:avLst/>
            <a:gdLst/>
            <a:ahLst/>
            <a:cxnLst/>
            <a:rect l="l" t="t" r="r" b="b"/>
            <a:pathLst>
              <a:path w="162559" h="133350">
                <a:moveTo>
                  <a:pt x="0" y="133310"/>
                </a:moveTo>
                <a:lnTo>
                  <a:pt x="162073" y="133310"/>
                </a:lnTo>
                <a:lnTo>
                  <a:pt x="162073" y="0"/>
                </a:lnTo>
                <a:lnTo>
                  <a:pt x="0" y="0"/>
                </a:lnTo>
                <a:lnTo>
                  <a:pt x="0" y="13331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930049" y="4957823"/>
            <a:ext cx="162560" cy="448309"/>
          </a:xfrm>
          <a:custGeom>
            <a:avLst/>
            <a:gdLst/>
            <a:ahLst/>
            <a:cxnLst/>
            <a:rect l="l" t="t" r="r" b="b"/>
            <a:pathLst>
              <a:path w="162559" h="448310">
                <a:moveTo>
                  <a:pt x="0" y="447746"/>
                </a:moveTo>
                <a:lnTo>
                  <a:pt x="162073" y="447746"/>
                </a:lnTo>
                <a:lnTo>
                  <a:pt x="162073" y="0"/>
                </a:lnTo>
                <a:lnTo>
                  <a:pt x="0" y="0"/>
                </a:lnTo>
                <a:lnTo>
                  <a:pt x="0" y="447746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930049" y="4957823"/>
            <a:ext cx="162560" cy="448309"/>
          </a:xfrm>
          <a:custGeom>
            <a:avLst/>
            <a:gdLst/>
            <a:ahLst/>
            <a:cxnLst/>
            <a:rect l="l" t="t" r="r" b="b"/>
            <a:pathLst>
              <a:path w="162559" h="448310">
                <a:moveTo>
                  <a:pt x="0" y="447746"/>
                </a:moveTo>
                <a:lnTo>
                  <a:pt x="162073" y="447746"/>
                </a:lnTo>
                <a:lnTo>
                  <a:pt x="162073" y="0"/>
                </a:lnTo>
                <a:lnTo>
                  <a:pt x="0" y="0"/>
                </a:lnTo>
                <a:lnTo>
                  <a:pt x="0" y="44774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23847" y="2376467"/>
            <a:ext cx="0" cy="3020060"/>
          </a:xfrm>
          <a:custGeom>
            <a:avLst/>
            <a:gdLst/>
            <a:ahLst/>
            <a:cxnLst/>
            <a:rect l="l" t="t" r="r" b="b"/>
            <a:pathLst>
              <a:path h="3020060">
                <a:moveTo>
                  <a:pt x="0" y="0"/>
                </a:moveTo>
                <a:lnTo>
                  <a:pt x="0" y="3019599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85786" y="54055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85786" y="479601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85786" y="419595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85786" y="358633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85786" y="298596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85786" y="237646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23848" y="5405566"/>
            <a:ext cx="8306435" cy="0"/>
          </a:xfrm>
          <a:custGeom>
            <a:avLst/>
            <a:gdLst/>
            <a:ahLst/>
            <a:cxnLst/>
            <a:rect l="l" t="t" r="r" b="b"/>
            <a:pathLst>
              <a:path w="8306434">
                <a:moveTo>
                  <a:pt x="0" y="0"/>
                </a:moveTo>
                <a:lnTo>
                  <a:pt x="830639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23847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900414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986624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063193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139759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3111636" y="410848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197592" y="39277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46</a:t>
            </a:r>
            <a:endParaRPr sz="9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1035070" y="4032241"/>
            <a:ext cx="32067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4625">
              <a:lnSpc>
                <a:spcPts val="910"/>
              </a:lnSpc>
            </a:pP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91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5359601" y="410848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7274415" y="4232363"/>
            <a:ext cx="32067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3990">
              <a:lnSpc>
                <a:spcPts val="910"/>
              </a:lnSpc>
            </a:pPr>
            <a:r>
              <a:rPr sz="950" spc="-10" dirty="0">
                <a:latin typeface="Arial"/>
                <a:cs typeface="Arial"/>
              </a:rPr>
              <a:t>36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910"/>
              </a:lnSpc>
            </a:pP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358897" y="418486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38</a:t>
            </a:r>
            <a:endParaRPr sz="9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3273645" y="4270362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35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35</a:t>
            </a:r>
            <a:endParaRPr sz="9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5521738" y="419436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37</a:t>
            </a:r>
            <a:endParaRPr sz="9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530486" y="447048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7598306" y="4527801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26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26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692242" y="47181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3606929" y="4537300"/>
            <a:ext cx="33083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26</a:t>
            </a:r>
            <a:r>
              <a:rPr sz="950" spc="-6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26</a:t>
            </a:r>
            <a:endParaRPr sz="95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7931587" y="461329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940334" y="463229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5693009" y="4470487"/>
            <a:ext cx="482600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19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  <a:p>
            <a:pPr marL="174625">
              <a:lnSpc>
                <a:spcPts val="1019"/>
              </a:lnSpc>
            </a:pPr>
            <a:r>
              <a:rPr sz="950" dirty="0">
                <a:latin typeface="Arial"/>
                <a:cs typeface="Arial"/>
              </a:rPr>
              <a:t>24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8093343" y="456579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4102471" y="47086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188427" y="477542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18</a:t>
            </a:r>
            <a:endParaRPr sz="9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8264868" y="475642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1854251" y="4794421"/>
            <a:ext cx="4921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1695" dirty="0">
                <a:latin typeface="Arial"/>
                <a:cs typeface="Arial"/>
              </a:rPr>
              <a:t>16 </a:t>
            </a:r>
            <a:r>
              <a:rPr sz="950" dirty="0">
                <a:latin typeface="Arial"/>
                <a:cs typeface="Arial"/>
              </a:rPr>
              <a:t>18</a:t>
            </a:r>
            <a:r>
              <a:rPr sz="950" spc="-114" dirty="0">
                <a:latin typeface="Arial"/>
                <a:cs typeface="Arial"/>
              </a:rPr>
              <a:t> </a:t>
            </a:r>
            <a:r>
              <a:rPr sz="1425" spc="-15" baseline="-20467" dirty="0">
                <a:latin typeface="Arial"/>
                <a:cs typeface="Arial"/>
              </a:rPr>
              <a:t>16</a:t>
            </a:r>
            <a:endParaRPr sz="1425" baseline="-20467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273742" y="485142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6350183" y="49087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8427005" y="49657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12</a:t>
            </a:r>
            <a:endParaRPr sz="9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349796" y="49562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12</a:t>
            </a:r>
            <a:endParaRPr sz="95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4435752" y="49467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12</a:t>
            </a:r>
            <a:endParaRPr sz="95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6550253" y="5051544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8592009" y="4434079"/>
            <a:ext cx="172085" cy="569387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Times New Roman"/>
              <a:cs typeface="Times New Roman"/>
            </a:endParaRPr>
          </a:p>
          <a:p>
            <a:pPr marL="8890">
              <a:lnSpc>
                <a:spcPct val="100000"/>
              </a:lnSpc>
              <a:spcBef>
                <a:spcPts val="5"/>
              </a:spcBef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2521067" y="502304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4607023" y="500404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721906" y="511835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8760286" y="501354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883661" y="526116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2</a:t>
            </a:r>
            <a:endParaRPr sz="95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4807220" y="526116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2</a:t>
            </a:r>
            <a:endParaRPr sz="9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721137" y="5232669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8960102" y="5099042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644633" y="532766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77710" y="47181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577710" y="411798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577710" y="350849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577710" y="290837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77710" y="22988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65199" y="2007108"/>
            <a:ext cx="104140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1539366" y="5516069"/>
            <a:ext cx="6369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Gr</a:t>
            </a:r>
            <a:r>
              <a:rPr sz="1000" spc="-10" dirty="0">
                <a:latin typeface="Arial"/>
                <a:cs typeface="Arial"/>
              </a:rPr>
              <a:t>and</a:t>
            </a:r>
            <a:r>
              <a:rPr sz="1000" spc="-5" dirty="0">
                <a:latin typeface="Arial"/>
                <a:cs typeface="Arial"/>
              </a:rPr>
              <a:t>c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il</a:t>
            </a:r>
            <a:r>
              <a:rPr sz="1000" spc="-5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112772" y="5516069"/>
            <a:ext cx="16541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Other- </a:t>
            </a:r>
            <a:r>
              <a:rPr sz="1000" spc="-10" dirty="0">
                <a:latin typeface="Arial"/>
                <a:cs typeface="Arial"/>
              </a:rPr>
              <a:t>relative </a:t>
            </a:r>
            <a:r>
              <a:rPr sz="1000" spc="-5" dirty="0">
                <a:latin typeface="Arial"/>
                <a:cs typeface="Arial"/>
              </a:rPr>
              <a:t>or close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friend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513959" y="5516069"/>
            <a:ext cx="10134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Child/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child-in-law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7871208" y="5516069"/>
            <a:ext cx="4540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Spouse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1595376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595376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595376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595376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595376" y="63833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595376" y="63833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092577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092577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092577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092577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092577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092577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092577" y="63833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D7C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092577" y="63833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500750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00750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500750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500750" y="600868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6500750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500750" y="61960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595376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595376" y="58213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6700519" y="5765855"/>
            <a:ext cx="1376680" cy="574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6700"/>
              </a:lnSpc>
            </a:pPr>
            <a:r>
              <a:rPr sz="900" dirty="0">
                <a:latin typeface="Arial"/>
                <a:cs typeface="Arial"/>
              </a:rPr>
              <a:t>Connection to clinical</a:t>
            </a:r>
            <a:r>
              <a:rPr sz="900" spc="-1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trials  </a:t>
            </a:r>
            <a:r>
              <a:rPr sz="900" spc="-5" dirty="0">
                <a:latin typeface="Arial"/>
                <a:cs typeface="Arial"/>
              </a:rPr>
              <a:t>Going </a:t>
            </a:r>
            <a:r>
              <a:rPr sz="900" dirty="0">
                <a:latin typeface="Arial"/>
                <a:cs typeface="Arial"/>
              </a:rPr>
              <a:t>to social </a:t>
            </a:r>
            <a:r>
              <a:rPr sz="900" spc="-5" dirty="0">
                <a:latin typeface="Arial"/>
                <a:cs typeface="Arial"/>
              </a:rPr>
              <a:t>events  None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these</a:t>
            </a:r>
            <a:endParaRPr sz="900">
              <a:latin typeface="Arial"/>
              <a:cs typeface="Arial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4291712" y="5765858"/>
            <a:ext cx="2119630" cy="759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94665">
              <a:lnSpc>
                <a:spcPct val="136700"/>
              </a:lnSpc>
            </a:pPr>
            <a:r>
              <a:rPr sz="900" dirty="0">
                <a:latin typeface="Arial"/>
                <a:cs typeface="Arial"/>
              </a:rPr>
              <a:t>Connection to professional</a:t>
            </a:r>
            <a:r>
              <a:rPr sz="900" spc="-1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care  Emotional</a:t>
            </a:r>
            <a:r>
              <a:rPr sz="900" spc="-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support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900" dirty="0">
                <a:latin typeface="Arial"/>
                <a:cs typeface="Arial"/>
              </a:rPr>
              <a:t>Connection to peers </a:t>
            </a:r>
            <a:r>
              <a:rPr sz="900" spc="-10" dirty="0">
                <a:latin typeface="Arial"/>
                <a:cs typeface="Arial"/>
              </a:rPr>
              <a:t>who </a:t>
            </a:r>
            <a:r>
              <a:rPr sz="900" dirty="0">
                <a:latin typeface="Arial"/>
                <a:cs typeface="Arial"/>
              </a:rPr>
              <a:t>are</a:t>
            </a:r>
            <a:r>
              <a:rPr sz="900" spc="-13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CGs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900" dirty="0">
                <a:latin typeface="Arial"/>
                <a:cs typeface="Arial"/>
              </a:rPr>
              <a:t>Ways to discuss</a:t>
            </a:r>
            <a:r>
              <a:rPr sz="900" spc="-1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 diagnosis </a:t>
            </a:r>
            <a:r>
              <a:rPr sz="900" spc="-5" dirty="0">
                <a:latin typeface="Arial"/>
                <a:cs typeface="Arial"/>
              </a:rPr>
              <a:t>with </a:t>
            </a:r>
            <a:r>
              <a:rPr sz="900" dirty="0">
                <a:latin typeface="Arial"/>
                <a:cs typeface="Arial"/>
              </a:rPr>
              <a:t>family</a:t>
            </a:r>
            <a:endParaRPr sz="900">
              <a:latin typeface="Arial"/>
              <a:cs typeface="Arial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794131" y="5765859"/>
            <a:ext cx="2207895" cy="7562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79425">
              <a:lnSpc>
                <a:spcPct val="136700"/>
              </a:lnSpc>
            </a:pPr>
            <a:r>
              <a:rPr sz="900" dirty="0">
                <a:latin typeface="Arial"/>
                <a:cs typeface="Arial"/>
              </a:rPr>
              <a:t>Ways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for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PWD</a:t>
            </a:r>
            <a:r>
              <a:rPr sz="900" spc="-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to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stay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healthy  Basic info about the</a:t>
            </a:r>
            <a:r>
              <a:rPr sz="900" spc="-1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disease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36400"/>
              </a:lnSpc>
            </a:pPr>
            <a:r>
              <a:rPr sz="900" dirty="0">
                <a:latin typeface="Arial"/>
                <a:cs typeface="Arial"/>
              </a:rPr>
              <a:t>Future </a:t>
            </a:r>
            <a:r>
              <a:rPr sz="900" spc="-5" dirty="0">
                <a:latin typeface="Arial"/>
                <a:cs typeface="Arial"/>
              </a:rPr>
              <a:t>planning (legal and </a:t>
            </a:r>
            <a:r>
              <a:rPr sz="900" dirty="0">
                <a:latin typeface="Arial"/>
                <a:cs typeface="Arial"/>
              </a:rPr>
              <a:t>financial </a:t>
            </a:r>
            <a:r>
              <a:rPr sz="900" spc="-5" dirty="0">
                <a:latin typeface="Arial"/>
                <a:cs typeface="Arial"/>
              </a:rPr>
              <a:t>help)  </a:t>
            </a:r>
            <a:r>
              <a:rPr sz="900" dirty="0">
                <a:latin typeface="Arial"/>
                <a:cs typeface="Arial"/>
              </a:rPr>
              <a:t>Practical</a:t>
            </a:r>
            <a:r>
              <a:rPr sz="900" spc="-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adjustments</a:t>
            </a:r>
            <a:r>
              <a:rPr sz="900" spc="-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to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make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to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house</a:t>
            </a:r>
            <a:endParaRPr sz="900">
              <a:latin typeface="Arial"/>
              <a:cs typeface="Arial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909573" y="1298194"/>
            <a:ext cx="8134984" cy="615950"/>
          </a:xfrm>
          <a:custGeom>
            <a:avLst/>
            <a:gdLst/>
            <a:ahLst/>
            <a:cxnLst/>
            <a:rect l="l" t="t" r="r" b="b"/>
            <a:pathLst>
              <a:path w="8134984" h="615950">
                <a:moveTo>
                  <a:pt x="0" y="615556"/>
                </a:moveTo>
                <a:lnTo>
                  <a:pt x="8134984" y="615556"/>
                </a:lnTo>
                <a:lnTo>
                  <a:pt x="8134984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791627" y="1390725"/>
            <a:ext cx="7788909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do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think </a:t>
            </a:r>
            <a:r>
              <a:rPr sz="1400" b="1" dirty="0">
                <a:latin typeface="Arial"/>
                <a:cs typeface="Arial"/>
              </a:rPr>
              <a:t>would </a:t>
            </a:r>
            <a:r>
              <a:rPr sz="1400" b="1" spc="-5" dirty="0">
                <a:latin typeface="Arial"/>
                <a:cs typeface="Arial"/>
              </a:rPr>
              <a:t>have </a:t>
            </a:r>
            <a:r>
              <a:rPr sz="1400" b="1" dirty="0">
                <a:latin typeface="Arial"/>
                <a:cs typeface="Arial"/>
              </a:rPr>
              <a:t>been most </a:t>
            </a:r>
            <a:r>
              <a:rPr sz="1400" b="1" spc="-5" dirty="0">
                <a:latin typeface="Arial"/>
                <a:cs typeface="Arial"/>
              </a:rPr>
              <a:t>helpful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shortly after </a:t>
            </a:r>
            <a:r>
              <a:rPr sz="1400" b="1" spc="-5" dirty="0">
                <a:latin typeface="Arial"/>
                <a:cs typeface="Arial"/>
              </a:rPr>
              <a:t>receiving</a:t>
            </a:r>
            <a:r>
              <a:rPr sz="1400" b="1" spc="-1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endParaRPr sz="1400" dirty="0">
              <a:latin typeface="Arial"/>
              <a:cs typeface="Arial"/>
            </a:endParaRPr>
          </a:p>
          <a:p>
            <a:pPr marL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diagnosis? Check up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three"...by PWD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relationship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0" name="object 190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44502" y="574802"/>
            <a:ext cx="78276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Large number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of websites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makes getting help</a:t>
            </a:r>
            <a:r>
              <a:rPr sz="2400" b="1" spc="-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difficult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85834" y="3910100"/>
            <a:ext cx="438785" cy="1419860"/>
          </a:xfrm>
          <a:custGeom>
            <a:avLst/>
            <a:gdLst/>
            <a:ahLst/>
            <a:cxnLst/>
            <a:rect l="l" t="t" r="r" b="b"/>
            <a:pathLst>
              <a:path w="438785" h="1419860">
                <a:moveTo>
                  <a:pt x="0" y="1419355"/>
                </a:moveTo>
                <a:lnTo>
                  <a:pt x="438233" y="1419355"/>
                </a:lnTo>
                <a:lnTo>
                  <a:pt x="438233" y="0"/>
                </a:lnTo>
                <a:lnTo>
                  <a:pt x="0" y="0"/>
                </a:lnTo>
                <a:lnTo>
                  <a:pt x="0" y="1419355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5834" y="3910100"/>
            <a:ext cx="438785" cy="1419860"/>
          </a:xfrm>
          <a:custGeom>
            <a:avLst/>
            <a:gdLst/>
            <a:ahLst/>
            <a:cxnLst/>
            <a:rect l="l" t="t" r="r" b="b"/>
            <a:pathLst>
              <a:path w="438785" h="1419860">
                <a:moveTo>
                  <a:pt x="0" y="1419355"/>
                </a:moveTo>
                <a:lnTo>
                  <a:pt x="438233" y="1419355"/>
                </a:lnTo>
                <a:lnTo>
                  <a:pt x="438233" y="0"/>
                </a:lnTo>
                <a:lnTo>
                  <a:pt x="0" y="0"/>
                </a:lnTo>
                <a:lnTo>
                  <a:pt x="0" y="1419355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90747" y="4005340"/>
            <a:ext cx="438785" cy="1324610"/>
          </a:xfrm>
          <a:custGeom>
            <a:avLst/>
            <a:gdLst/>
            <a:ahLst/>
            <a:cxnLst/>
            <a:rect l="l" t="t" r="r" b="b"/>
            <a:pathLst>
              <a:path w="438785" h="1324610">
                <a:moveTo>
                  <a:pt x="0" y="1324115"/>
                </a:moveTo>
                <a:lnTo>
                  <a:pt x="438233" y="1324115"/>
                </a:lnTo>
                <a:lnTo>
                  <a:pt x="438233" y="0"/>
                </a:lnTo>
                <a:lnTo>
                  <a:pt x="0" y="0"/>
                </a:lnTo>
                <a:lnTo>
                  <a:pt x="0" y="1324115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90747" y="4005340"/>
            <a:ext cx="438785" cy="1324610"/>
          </a:xfrm>
          <a:custGeom>
            <a:avLst/>
            <a:gdLst/>
            <a:ahLst/>
            <a:cxnLst/>
            <a:rect l="l" t="t" r="r" b="b"/>
            <a:pathLst>
              <a:path w="438785" h="1324610">
                <a:moveTo>
                  <a:pt x="0" y="1324115"/>
                </a:moveTo>
                <a:lnTo>
                  <a:pt x="438233" y="1324115"/>
                </a:lnTo>
                <a:lnTo>
                  <a:pt x="438233" y="0"/>
                </a:lnTo>
                <a:lnTo>
                  <a:pt x="0" y="0"/>
                </a:lnTo>
                <a:lnTo>
                  <a:pt x="0" y="1324115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95728" y="4100644"/>
            <a:ext cx="448309" cy="1229360"/>
          </a:xfrm>
          <a:custGeom>
            <a:avLst/>
            <a:gdLst/>
            <a:ahLst/>
            <a:cxnLst/>
            <a:rect l="l" t="t" r="r" b="b"/>
            <a:pathLst>
              <a:path w="448310" h="1229360">
                <a:moveTo>
                  <a:pt x="0" y="1228811"/>
                </a:moveTo>
                <a:lnTo>
                  <a:pt x="447746" y="1228811"/>
                </a:lnTo>
                <a:lnTo>
                  <a:pt x="447746" y="0"/>
                </a:lnTo>
                <a:lnTo>
                  <a:pt x="0" y="0"/>
                </a:lnTo>
                <a:lnTo>
                  <a:pt x="0" y="1228811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795728" y="4100644"/>
            <a:ext cx="448309" cy="1229360"/>
          </a:xfrm>
          <a:custGeom>
            <a:avLst/>
            <a:gdLst/>
            <a:ahLst/>
            <a:cxnLst/>
            <a:rect l="l" t="t" r="r" b="b"/>
            <a:pathLst>
              <a:path w="448310" h="1229360">
                <a:moveTo>
                  <a:pt x="0" y="1228811"/>
                </a:moveTo>
                <a:lnTo>
                  <a:pt x="447746" y="1228811"/>
                </a:lnTo>
                <a:lnTo>
                  <a:pt x="447746" y="0"/>
                </a:lnTo>
                <a:lnTo>
                  <a:pt x="0" y="0"/>
                </a:lnTo>
                <a:lnTo>
                  <a:pt x="0" y="1228811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10091" y="4624654"/>
            <a:ext cx="438150" cy="704850"/>
          </a:xfrm>
          <a:custGeom>
            <a:avLst/>
            <a:gdLst/>
            <a:ahLst/>
            <a:cxnLst/>
            <a:rect l="l" t="t" r="r" b="b"/>
            <a:pathLst>
              <a:path w="438150" h="704850">
                <a:moveTo>
                  <a:pt x="0" y="704801"/>
                </a:moveTo>
                <a:lnTo>
                  <a:pt x="437916" y="704801"/>
                </a:lnTo>
                <a:lnTo>
                  <a:pt x="437916" y="0"/>
                </a:lnTo>
                <a:lnTo>
                  <a:pt x="0" y="0"/>
                </a:lnTo>
                <a:lnTo>
                  <a:pt x="0" y="704801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10091" y="4624654"/>
            <a:ext cx="438150" cy="704850"/>
          </a:xfrm>
          <a:custGeom>
            <a:avLst/>
            <a:gdLst/>
            <a:ahLst/>
            <a:cxnLst/>
            <a:rect l="l" t="t" r="r" b="b"/>
            <a:pathLst>
              <a:path w="438150" h="704850">
                <a:moveTo>
                  <a:pt x="0" y="704801"/>
                </a:moveTo>
                <a:lnTo>
                  <a:pt x="437916" y="704801"/>
                </a:lnTo>
                <a:lnTo>
                  <a:pt x="437916" y="0"/>
                </a:lnTo>
                <a:lnTo>
                  <a:pt x="0" y="0"/>
                </a:lnTo>
                <a:lnTo>
                  <a:pt x="0" y="704801"/>
                </a:lnTo>
                <a:close/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14688" y="4719644"/>
            <a:ext cx="438785" cy="610235"/>
          </a:xfrm>
          <a:custGeom>
            <a:avLst/>
            <a:gdLst/>
            <a:ahLst/>
            <a:cxnLst/>
            <a:rect l="l" t="t" r="r" b="b"/>
            <a:pathLst>
              <a:path w="438785" h="610235">
                <a:moveTo>
                  <a:pt x="0" y="609814"/>
                </a:moveTo>
                <a:lnTo>
                  <a:pt x="438233" y="609814"/>
                </a:lnTo>
                <a:lnTo>
                  <a:pt x="438233" y="0"/>
                </a:lnTo>
                <a:lnTo>
                  <a:pt x="0" y="0"/>
                </a:lnTo>
                <a:lnTo>
                  <a:pt x="0" y="609814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14688" y="4719644"/>
            <a:ext cx="438785" cy="610235"/>
          </a:xfrm>
          <a:custGeom>
            <a:avLst/>
            <a:gdLst/>
            <a:ahLst/>
            <a:cxnLst/>
            <a:rect l="l" t="t" r="r" b="b"/>
            <a:pathLst>
              <a:path w="438785" h="610235">
                <a:moveTo>
                  <a:pt x="0" y="609814"/>
                </a:moveTo>
                <a:lnTo>
                  <a:pt x="438233" y="609814"/>
                </a:lnTo>
                <a:lnTo>
                  <a:pt x="438233" y="0"/>
                </a:lnTo>
                <a:lnTo>
                  <a:pt x="0" y="0"/>
                </a:lnTo>
                <a:lnTo>
                  <a:pt x="0" y="609814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19541" y="4767450"/>
            <a:ext cx="438785" cy="562610"/>
          </a:xfrm>
          <a:custGeom>
            <a:avLst/>
            <a:gdLst/>
            <a:ahLst/>
            <a:cxnLst/>
            <a:rect l="l" t="t" r="r" b="b"/>
            <a:pathLst>
              <a:path w="438785" h="562610">
                <a:moveTo>
                  <a:pt x="0" y="562004"/>
                </a:moveTo>
                <a:lnTo>
                  <a:pt x="438233" y="562004"/>
                </a:lnTo>
                <a:lnTo>
                  <a:pt x="438233" y="0"/>
                </a:lnTo>
                <a:lnTo>
                  <a:pt x="0" y="0"/>
                </a:lnTo>
                <a:lnTo>
                  <a:pt x="0" y="562004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19541" y="4767450"/>
            <a:ext cx="438785" cy="562610"/>
          </a:xfrm>
          <a:custGeom>
            <a:avLst/>
            <a:gdLst/>
            <a:ahLst/>
            <a:cxnLst/>
            <a:rect l="l" t="t" r="r" b="b"/>
            <a:pathLst>
              <a:path w="438785" h="562610">
                <a:moveTo>
                  <a:pt x="0" y="562004"/>
                </a:moveTo>
                <a:lnTo>
                  <a:pt x="438233" y="562004"/>
                </a:lnTo>
                <a:lnTo>
                  <a:pt x="438233" y="0"/>
                </a:lnTo>
                <a:lnTo>
                  <a:pt x="0" y="0"/>
                </a:lnTo>
                <a:lnTo>
                  <a:pt x="0" y="562004"/>
                </a:lnTo>
                <a:close/>
              </a:path>
            </a:pathLst>
          </a:custGeom>
          <a:ln w="950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24519" y="4814944"/>
            <a:ext cx="438785" cy="514984"/>
          </a:xfrm>
          <a:custGeom>
            <a:avLst/>
            <a:gdLst/>
            <a:ahLst/>
            <a:cxnLst/>
            <a:rect l="l" t="t" r="r" b="b"/>
            <a:pathLst>
              <a:path w="438785" h="514985">
                <a:moveTo>
                  <a:pt x="0" y="514511"/>
                </a:moveTo>
                <a:lnTo>
                  <a:pt x="438233" y="514511"/>
                </a:lnTo>
                <a:lnTo>
                  <a:pt x="438233" y="0"/>
                </a:lnTo>
                <a:lnTo>
                  <a:pt x="0" y="0"/>
                </a:lnTo>
                <a:lnTo>
                  <a:pt x="0" y="514511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24519" y="4814944"/>
            <a:ext cx="438785" cy="514984"/>
          </a:xfrm>
          <a:custGeom>
            <a:avLst/>
            <a:gdLst/>
            <a:ahLst/>
            <a:cxnLst/>
            <a:rect l="l" t="t" r="r" b="b"/>
            <a:pathLst>
              <a:path w="438785" h="514985">
                <a:moveTo>
                  <a:pt x="0" y="514511"/>
                </a:moveTo>
                <a:lnTo>
                  <a:pt x="438233" y="514511"/>
                </a:lnTo>
                <a:lnTo>
                  <a:pt x="438233" y="0"/>
                </a:lnTo>
                <a:lnTo>
                  <a:pt x="0" y="0"/>
                </a:lnTo>
                <a:lnTo>
                  <a:pt x="0" y="514511"/>
                </a:lnTo>
                <a:close/>
              </a:path>
            </a:pathLst>
          </a:custGeom>
          <a:ln w="950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329499" y="4948246"/>
            <a:ext cx="447675" cy="381635"/>
          </a:xfrm>
          <a:custGeom>
            <a:avLst/>
            <a:gdLst/>
            <a:ahLst/>
            <a:cxnLst/>
            <a:rect l="l" t="t" r="r" b="b"/>
            <a:pathLst>
              <a:path w="447675" h="381635">
                <a:moveTo>
                  <a:pt x="0" y="381213"/>
                </a:moveTo>
                <a:lnTo>
                  <a:pt x="447429" y="381213"/>
                </a:lnTo>
                <a:lnTo>
                  <a:pt x="447429" y="0"/>
                </a:lnTo>
                <a:lnTo>
                  <a:pt x="0" y="0"/>
                </a:lnTo>
                <a:lnTo>
                  <a:pt x="0" y="381213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29499" y="4948246"/>
            <a:ext cx="447675" cy="381635"/>
          </a:xfrm>
          <a:custGeom>
            <a:avLst/>
            <a:gdLst/>
            <a:ahLst/>
            <a:cxnLst/>
            <a:rect l="l" t="t" r="r" b="b"/>
            <a:pathLst>
              <a:path w="447675" h="381635">
                <a:moveTo>
                  <a:pt x="0" y="381213"/>
                </a:moveTo>
                <a:lnTo>
                  <a:pt x="447429" y="381213"/>
                </a:lnTo>
                <a:lnTo>
                  <a:pt x="447429" y="0"/>
                </a:lnTo>
                <a:lnTo>
                  <a:pt x="0" y="0"/>
                </a:lnTo>
                <a:lnTo>
                  <a:pt x="0" y="381213"/>
                </a:lnTo>
                <a:close/>
              </a:path>
            </a:pathLst>
          </a:custGeom>
          <a:ln w="950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43862" y="4996052"/>
            <a:ext cx="438150" cy="334010"/>
          </a:xfrm>
          <a:custGeom>
            <a:avLst/>
            <a:gdLst/>
            <a:ahLst/>
            <a:cxnLst/>
            <a:rect l="l" t="t" r="r" b="b"/>
            <a:pathLst>
              <a:path w="438150" h="334010">
                <a:moveTo>
                  <a:pt x="0" y="333403"/>
                </a:moveTo>
                <a:lnTo>
                  <a:pt x="437916" y="333403"/>
                </a:lnTo>
                <a:lnTo>
                  <a:pt x="437916" y="0"/>
                </a:lnTo>
                <a:lnTo>
                  <a:pt x="0" y="0"/>
                </a:lnTo>
                <a:lnTo>
                  <a:pt x="0" y="333403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43862" y="4996052"/>
            <a:ext cx="438150" cy="334010"/>
          </a:xfrm>
          <a:custGeom>
            <a:avLst/>
            <a:gdLst/>
            <a:ahLst/>
            <a:cxnLst/>
            <a:rect l="l" t="t" r="r" b="b"/>
            <a:pathLst>
              <a:path w="438150" h="334010">
                <a:moveTo>
                  <a:pt x="0" y="333403"/>
                </a:moveTo>
                <a:lnTo>
                  <a:pt x="437916" y="333403"/>
                </a:lnTo>
                <a:lnTo>
                  <a:pt x="437916" y="0"/>
                </a:lnTo>
                <a:lnTo>
                  <a:pt x="0" y="0"/>
                </a:lnTo>
                <a:lnTo>
                  <a:pt x="0" y="333403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748459" y="4291254"/>
            <a:ext cx="438785" cy="1038225"/>
          </a:xfrm>
          <a:custGeom>
            <a:avLst/>
            <a:gdLst/>
            <a:ahLst/>
            <a:cxnLst/>
            <a:rect l="l" t="t" r="r" b="b"/>
            <a:pathLst>
              <a:path w="438784" h="1038225">
                <a:moveTo>
                  <a:pt x="0" y="1038205"/>
                </a:moveTo>
                <a:lnTo>
                  <a:pt x="438233" y="1038205"/>
                </a:lnTo>
                <a:lnTo>
                  <a:pt x="438233" y="0"/>
                </a:lnTo>
                <a:lnTo>
                  <a:pt x="0" y="0"/>
                </a:lnTo>
                <a:lnTo>
                  <a:pt x="0" y="103820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48459" y="4291254"/>
            <a:ext cx="438785" cy="1038225"/>
          </a:xfrm>
          <a:custGeom>
            <a:avLst/>
            <a:gdLst/>
            <a:ahLst/>
            <a:cxnLst/>
            <a:rect l="l" t="t" r="r" b="b"/>
            <a:pathLst>
              <a:path w="438784" h="1038225">
                <a:moveTo>
                  <a:pt x="0" y="1038205"/>
                </a:moveTo>
                <a:lnTo>
                  <a:pt x="438233" y="1038205"/>
                </a:lnTo>
                <a:lnTo>
                  <a:pt x="438233" y="0"/>
                </a:lnTo>
                <a:lnTo>
                  <a:pt x="0" y="0"/>
                </a:lnTo>
                <a:lnTo>
                  <a:pt x="0" y="1038205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52650" y="2500459"/>
            <a:ext cx="0" cy="2820035"/>
          </a:xfrm>
          <a:custGeom>
            <a:avLst/>
            <a:gdLst/>
            <a:ahLst/>
            <a:cxnLst/>
            <a:rect l="l" t="t" r="r" b="b"/>
            <a:pathLst>
              <a:path h="2820035">
                <a:moveTo>
                  <a:pt x="0" y="0"/>
                </a:moveTo>
                <a:lnTo>
                  <a:pt x="0" y="2819497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04770" y="5329455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369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04770" y="438623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369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04770" y="3443361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369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04770" y="2500459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369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52652" y="5329455"/>
            <a:ext cx="7058659" cy="0"/>
          </a:xfrm>
          <a:custGeom>
            <a:avLst/>
            <a:gdLst/>
            <a:ahLst/>
            <a:cxnLst/>
            <a:rect l="l" t="t" r="r" b="b"/>
            <a:pathLst>
              <a:path w="7058659">
                <a:moveTo>
                  <a:pt x="0" y="0"/>
                </a:moveTo>
                <a:lnTo>
                  <a:pt x="70580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52650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57248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62163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376655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81506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86358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491083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195935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910426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615277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320256" y="5338954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4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501875" y="451499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06410" y="456249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28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911388" y="461030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625753" y="487689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330732" y="492470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35583" y="494370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740308" y="497220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92727" y="5039008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207217" y="5058005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864503" y="470560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25592" y="5229298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39656" y="428639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676515" y="5448808"/>
            <a:ext cx="574676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None-  </a:t>
            </a:r>
            <a:r>
              <a:rPr sz="1100" dirty="0">
                <a:latin typeface="Arial"/>
                <a:cs typeface="Arial"/>
              </a:rPr>
              <a:t>finding  </a:t>
            </a:r>
            <a:r>
              <a:rPr sz="1100" spc="-5" dirty="0">
                <a:latin typeface="Arial"/>
                <a:cs typeface="Arial"/>
              </a:rPr>
              <a:t>help</a:t>
            </a:r>
            <a:r>
              <a:rPr sz="1100" spc="-9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was  </a:t>
            </a:r>
            <a:r>
              <a:rPr sz="1100" dirty="0">
                <a:latin typeface="Arial"/>
                <a:cs typeface="Arial"/>
              </a:rPr>
              <a:t>easy</a:t>
            </a:r>
            <a:endParaRPr sz="11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920867" y="5448808"/>
            <a:ext cx="676275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Events  weren’t  relevant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to  interests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329555" y="5616448"/>
            <a:ext cx="43942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h</a:t>
            </a:r>
            <a:r>
              <a:rPr sz="1100" spc="-5" dirty="0">
                <a:latin typeface="Arial"/>
                <a:cs typeface="Arial"/>
              </a:rPr>
              <a:t>e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dirty="0">
                <a:latin typeface="Arial"/>
                <a:cs typeface="Arial"/>
              </a:rPr>
              <a:t>p</a:t>
            </a:r>
            <a:r>
              <a:rPr sz="1100" spc="10" dirty="0">
                <a:latin typeface="Arial"/>
                <a:cs typeface="Arial"/>
              </a:rPr>
              <a:t>f</a:t>
            </a:r>
            <a:r>
              <a:rPr sz="1100" dirty="0">
                <a:latin typeface="Arial"/>
                <a:cs typeface="Arial"/>
              </a:rPr>
              <a:t>ul</a:t>
            </a:r>
            <a:endParaRPr sz="11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526151" y="5448809"/>
            <a:ext cx="136652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Not </a:t>
            </a:r>
            <a:r>
              <a:rPr sz="1100" dirty="0">
                <a:latin typeface="Arial"/>
                <a:cs typeface="Arial"/>
              </a:rPr>
              <a:t>ready  Info</a:t>
            </a:r>
            <a:r>
              <a:rPr sz="1100" spc="-16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wasn’t</a:t>
            </a:r>
            <a:endParaRPr sz="11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587113" y="5616448"/>
            <a:ext cx="507365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4610" algn="just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to </a:t>
            </a:r>
            <a:r>
              <a:rPr sz="1100" spc="-5" dirty="0">
                <a:latin typeface="Arial"/>
                <a:cs typeface="Arial"/>
              </a:rPr>
              <a:t>talk  </a:t>
            </a:r>
            <a:r>
              <a:rPr sz="1100" dirty="0">
                <a:latin typeface="Arial"/>
                <a:cs typeface="Arial"/>
              </a:rPr>
              <a:t>about  d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se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dirty="0">
                <a:latin typeface="Arial"/>
                <a:cs typeface="Arial"/>
              </a:rPr>
              <a:t>se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021073" y="5448809"/>
            <a:ext cx="1493520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36625" algn="l"/>
              </a:tabLst>
            </a:pPr>
            <a:r>
              <a:rPr sz="1100" spc="-5" dirty="0">
                <a:latin typeface="Arial"/>
                <a:cs typeface="Arial"/>
              </a:rPr>
              <a:t>Inconvenient	Didn't</a:t>
            </a:r>
            <a:endParaRPr sz="1100">
              <a:latin typeface="Arial"/>
              <a:cs typeface="Arial"/>
            </a:endParaRPr>
          </a:p>
          <a:p>
            <a:pPr marL="747395" marR="5080" indent="214629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have  </a:t>
            </a:r>
            <a:r>
              <a:rPr sz="1100" dirty="0">
                <a:latin typeface="Arial"/>
                <a:cs typeface="Arial"/>
              </a:rPr>
              <a:t>t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me/energy</a:t>
            </a:r>
            <a:endParaRPr sz="11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554095" y="5448809"/>
            <a:ext cx="3441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P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ce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572894" y="5448809"/>
            <a:ext cx="887094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O</a:t>
            </a:r>
            <a:r>
              <a:rPr sz="1100" spc="-15" dirty="0">
                <a:latin typeface="Arial"/>
                <a:cs typeface="Arial"/>
              </a:rPr>
              <a:t>v</a:t>
            </a:r>
            <a:r>
              <a:rPr sz="1100" dirty="0">
                <a:latin typeface="Arial"/>
                <a:cs typeface="Arial"/>
              </a:rPr>
              <a:t>er</a:t>
            </a:r>
            <a:r>
              <a:rPr sz="1100" spc="-15" dirty="0">
                <a:latin typeface="Arial"/>
                <a:cs typeface="Arial"/>
              </a:rPr>
              <a:t>w</a:t>
            </a:r>
            <a:r>
              <a:rPr sz="1100" dirty="0">
                <a:latin typeface="Arial"/>
                <a:cs typeface="Arial"/>
              </a:rPr>
              <a:t>h</a:t>
            </a:r>
            <a:r>
              <a:rPr sz="1100" spc="-5" dirty="0">
                <a:latin typeface="Arial"/>
                <a:cs typeface="Arial"/>
              </a:rPr>
              <a:t>e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dirty="0">
                <a:latin typeface="Arial"/>
                <a:cs typeface="Arial"/>
              </a:rPr>
              <a:t>med  </a:t>
            </a:r>
            <a:r>
              <a:rPr sz="1100" spc="-10" dirty="0">
                <a:latin typeface="Arial"/>
                <a:cs typeface="Arial"/>
              </a:rPr>
              <a:t>with </a:t>
            </a:r>
            <a:r>
              <a:rPr sz="1100" dirty="0">
                <a:latin typeface="Arial"/>
                <a:cs typeface="Arial"/>
              </a:rPr>
              <a:t>number  of</a:t>
            </a:r>
            <a:r>
              <a:rPr sz="1100" spc="-10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sites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088643" y="5448808"/>
            <a:ext cx="433705" cy="681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0" algn="just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Didn’t  </a:t>
            </a:r>
            <a:r>
              <a:rPr sz="1100" dirty="0">
                <a:latin typeface="Arial"/>
                <a:cs typeface="Arial"/>
              </a:rPr>
              <a:t>know  </a:t>
            </a:r>
            <a:r>
              <a:rPr sz="1100" spc="-5" dirty="0">
                <a:latin typeface="Arial"/>
                <a:cs typeface="Arial"/>
              </a:rPr>
              <a:t>where  </a:t>
            </a:r>
            <a:r>
              <a:rPr sz="1100" dirty="0">
                <a:latin typeface="Arial"/>
                <a:cs typeface="Arial"/>
              </a:rPr>
              <a:t>to</a:t>
            </a:r>
            <a:r>
              <a:rPr sz="1100" spc="-12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look</a:t>
            </a:r>
            <a:endParaRPr sz="11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274827" y="5448808"/>
            <a:ext cx="652145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Can’t tell  which  sites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have </a:t>
            </a:r>
            <a:r>
              <a:rPr sz="1100" dirty="0">
                <a:latin typeface="Arial"/>
                <a:cs typeface="Arial"/>
              </a:rPr>
              <a:t> best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info</a:t>
            </a:r>
            <a:endParaRPr sz="11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915790" y="1624461"/>
            <a:ext cx="7117715" cy="19210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67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"What </a:t>
            </a:r>
            <a:r>
              <a:rPr sz="1400" b="1" dirty="0">
                <a:latin typeface="Arial"/>
                <a:cs typeface="Arial"/>
              </a:rPr>
              <a:t>made it </a:t>
            </a:r>
            <a:r>
              <a:rPr sz="1400" b="1" spc="-5" dirty="0">
                <a:latin typeface="Arial"/>
                <a:cs typeface="Arial"/>
              </a:rPr>
              <a:t>harder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get  </a:t>
            </a:r>
            <a:r>
              <a:rPr sz="1400" b="1" dirty="0">
                <a:latin typeface="Arial"/>
                <a:cs typeface="Arial"/>
              </a:rPr>
              <a:t>[the </a:t>
            </a:r>
            <a:r>
              <a:rPr sz="1400" b="1" spc="-5" dirty="0">
                <a:latin typeface="Arial"/>
                <a:cs typeface="Arial"/>
              </a:rPr>
              <a:t>help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wanted]? Check 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14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apply"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</a:pPr>
            <a:r>
              <a:rPr sz="1400" spc="5" dirty="0">
                <a:latin typeface="Arial"/>
                <a:cs typeface="Arial"/>
              </a:rPr>
              <a:t>%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200" spc="5" dirty="0">
                <a:latin typeface="Arial"/>
                <a:cs typeface="Arial"/>
              </a:rPr>
              <a:t>60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endParaRPr lang="en-US"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endParaRPr lang="en-US" sz="1200" spc="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spc="5" dirty="0" smtClean="0">
                <a:latin typeface="Arial"/>
                <a:cs typeface="Arial"/>
              </a:rPr>
              <a:t>40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4" name="object 74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71380" y="3786333"/>
            <a:ext cx="143510" cy="838200"/>
          </a:xfrm>
          <a:custGeom>
            <a:avLst/>
            <a:gdLst/>
            <a:ahLst/>
            <a:cxnLst/>
            <a:rect l="l" t="t" r="r" b="b"/>
            <a:pathLst>
              <a:path w="143509" h="838200">
                <a:moveTo>
                  <a:pt x="0" y="837990"/>
                </a:moveTo>
                <a:lnTo>
                  <a:pt x="143033" y="837990"/>
                </a:lnTo>
                <a:lnTo>
                  <a:pt x="143033" y="0"/>
                </a:lnTo>
                <a:lnTo>
                  <a:pt x="0" y="0"/>
                </a:lnTo>
                <a:lnTo>
                  <a:pt x="0" y="83799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1380" y="4776723"/>
            <a:ext cx="143510" cy="848360"/>
          </a:xfrm>
          <a:custGeom>
            <a:avLst/>
            <a:gdLst/>
            <a:ahLst/>
            <a:cxnLst/>
            <a:rect l="l" t="t" r="r" b="b"/>
            <a:pathLst>
              <a:path w="143509" h="848360">
                <a:moveTo>
                  <a:pt x="0" y="847841"/>
                </a:moveTo>
                <a:lnTo>
                  <a:pt x="143033" y="847841"/>
                </a:lnTo>
                <a:lnTo>
                  <a:pt x="143033" y="0"/>
                </a:lnTo>
                <a:lnTo>
                  <a:pt x="0" y="0"/>
                </a:lnTo>
                <a:lnTo>
                  <a:pt x="0" y="84784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1380" y="3786337"/>
            <a:ext cx="143510" cy="1838325"/>
          </a:xfrm>
          <a:custGeom>
            <a:avLst/>
            <a:gdLst/>
            <a:ahLst/>
            <a:cxnLst/>
            <a:rect l="l" t="t" r="r" b="b"/>
            <a:pathLst>
              <a:path w="143509" h="1838325">
                <a:moveTo>
                  <a:pt x="0" y="1838231"/>
                </a:moveTo>
                <a:lnTo>
                  <a:pt x="143033" y="1838231"/>
                </a:lnTo>
                <a:lnTo>
                  <a:pt x="143033" y="0"/>
                </a:lnTo>
                <a:lnTo>
                  <a:pt x="0" y="0"/>
                </a:lnTo>
                <a:lnTo>
                  <a:pt x="0" y="183823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4197" y="3672085"/>
            <a:ext cx="143510" cy="895350"/>
          </a:xfrm>
          <a:custGeom>
            <a:avLst/>
            <a:gdLst/>
            <a:ahLst/>
            <a:cxnLst/>
            <a:rect l="l" t="t" r="r" b="b"/>
            <a:pathLst>
              <a:path w="143510" h="895350">
                <a:moveTo>
                  <a:pt x="0" y="895088"/>
                </a:moveTo>
                <a:lnTo>
                  <a:pt x="143033" y="895088"/>
                </a:lnTo>
                <a:lnTo>
                  <a:pt x="143033" y="0"/>
                </a:lnTo>
                <a:lnTo>
                  <a:pt x="0" y="0"/>
                </a:lnTo>
                <a:lnTo>
                  <a:pt x="0" y="89508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4197" y="4719573"/>
            <a:ext cx="143510" cy="905510"/>
          </a:xfrm>
          <a:custGeom>
            <a:avLst/>
            <a:gdLst/>
            <a:ahLst/>
            <a:cxnLst/>
            <a:rect l="l" t="t" r="r" b="b"/>
            <a:pathLst>
              <a:path w="143510" h="905510">
                <a:moveTo>
                  <a:pt x="0" y="904991"/>
                </a:moveTo>
                <a:lnTo>
                  <a:pt x="143033" y="904991"/>
                </a:lnTo>
                <a:lnTo>
                  <a:pt x="143033" y="0"/>
                </a:lnTo>
                <a:lnTo>
                  <a:pt x="0" y="0"/>
                </a:lnTo>
                <a:lnTo>
                  <a:pt x="0" y="90499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14197" y="3672089"/>
            <a:ext cx="143510" cy="1952625"/>
          </a:xfrm>
          <a:custGeom>
            <a:avLst/>
            <a:gdLst/>
            <a:ahLst/>
            <a:cxnLst/>
            <a:rect l="l" t="t" r="r" b="b"/>
            <a:pathLst>
              <a:path w="143510" h="1952625">
                <a:moveTo>
                  <a:pt x="0" y="1952479"/>
                </a:moveTo>
                <a:lnTo>
                  <a:pt x="143033" y="1952479"/>
                </a:lnTo>
                <a:lnTo>
                  <a:pt x="143033" y="0"/>
                </a:lnTo>
                <a:lnTo>
                  <a:pt x="0" y="0"/>
                </a:lnTo>
                <a:lnTo>
                  <a:pt x="0" y="19524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57523" y="3786333"/>
            <a:ext cx="142875" cy="838200"/>
          </a:xfrm>
          <a:custGeom>
            <a:avLst/>
            <a:gdLst/>
            <a:ahLst/>
            <a:cxnLst/>
            <a:rect l="l" t="t" r="r" b="b"/>
            <a:pathLst>
              <a:path w="142875" h="838200">
                <a:moveTo>
                  <a:pt x="0" y="837990"/>
                </a:moveTo>
                <a:lnTo>
                  <a:pt x="142716" y="837990"/>
                </a:lnTo>
                <a:lnTo>
                  <a:pt x="142716" y="0"/>
                </a:lnTo>
                <a:lnTo>
                  <a:pt x="0" y="0"/>
                </a:lnTo>
                <a:lnTo>
                  <a:pt x="0" y="83799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57523" y="4776723"/>
            <a:ext cx="142875" cy="848360"/>
          </a:xfrm>
          <a:custGeom>
            <a:avLst/>
            <a:gdLst/>
            <a:ahLst/>
            <a:cxnLst/>
            <a:rect l="l" t="t" r="r" b="b"/>
            <a:pathLst>
              <a:path w="142875" h="848360">
                <a:moveTo>
                  <a:pt x="0" y="847841"/>
                </a:moveTo>
                <a:lnTo>
                  <a:pt x="142716" y="847841"/>
                </a:lnTo>
                <a:lnTo>
                  <a:pt x="142716" y="0"/>
                </a:lnTo>
                <a:lnTo>
                  <a:pt x="0" y="0"/>
                </a:lnTo>
                <a:lnTo>
                  <a:pt x="0" y="84784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57523" y="3786337"/>
            <a:ext cx="142875" cy="1838325"/>
          </a:xfrm>
          <a:custGeom>
            <a:avLst/>
            <a:gdLst/>
            <a:ahLst/>
            <a:cxnLst/>
            <a:rect l="l" t="t" r="r" b="b"/>
            <a:pathLst>
              <a:path w="142875" h="1838325">
                <a:moveTo>
                  <a:pt x="0" y="1838231"/>
                </a:moveTo>
                <a:lnTo>
                  <a:pt x="142716" y="1838231"/>
                </a:lnTo>
                <a:lnTo>
                  <a:pt x="142716" y="0"/>
                </a:lnTo>
                <a:lnTo>
                  <a:pt x="0" y="0"/>
                </a:lnTo>
                <a:lnTo>
                  <a:pt x="0" y="183823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09855" y="4586261"/>
            <a:ext cx="142875" cy="438150"/>
          </a:xfrm>
          <a:custGeom>
            <a:avLst/>
            <a:gdLst/>
            <a:ahLst/>
            <a:cxnLst/>
            <a:rect l="l" t="t" r="r" b="b"/>
            <a:pathLst>
              <a:path w="142875" h="438150">
                <a:moveTo>
                  <a:pt x="0" y="438112"/>
                </a:moveTo>
                <a:lnTo>
                  <a:pt x="142716" y="438112"/>
                </a:lnTo>
                <a:lnTo>
                  <a:pt x="142716" y="0"/>
                </a:lnTo>
                <a:lnTo>
                  <a:pt x="0" y="0"/>
                </a:lnTo>
                <a:lnTo>
                  <a:pt x="0" y="43811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09855" y="5176777"/>
            <a:ext cx="142875" cy="448309"/>
          </a:xfrm>
          <a:custGeom>
            <a:avLst/>
            <a:gdLst/>
            <a:ahLst/>
            <a:cxnLst/>
            <a:rect l="l" t="t" r="r" b="b"/>
            <a:pathLst>
              <a:path w="142875" h="448310">
                <a:moveTo>
                  <a:pt x="0" y="447791"/>
                </a:moveTo>
                <a:lnTo>
                  <a:pt x="142716" y="447791"/>
                </a:lnTo>
                <a:lnTo>
                  <a:pt x="142716" y="0"/>
                </a:lnTo>
                <a:lnTo>
                  <a:pt x="0" y="0"/>
                </a:lnTo>
                <a:lnTo>
                  <a:pt x="0" y="44779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09855" y="4586261"/>
            <a:ext cx="142875" cy="1038860"/>
          </a:xfrm>
          <a:custGeom>
            <a:avLst/>
            <a:gdLst/>
            <a:ahLst/>
            <a:cxnLst/>
            <a:rect l="l" t="t" r="r" b="b"/>
            <a:pathLst>
              <a:path w="142875" h="1038860">
                <a:moveTo>
                  <a:pt x="0" y="1038303"/>
                </a:moveTo>
                <a:lnTo>
                  <a:pt x="142716" y="1038303"/>
                </a:lnTo>
                <a:lnTo>
                  <a:pt x="142716" y="0"/>
                </a:lnTo>
                <a:lnTo>
                  <a:pt x="0" y="0"/>
                </a:lnTo>
                <a:lnTo>
                  <a:pt x="0" y="103830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52799" y="4767386"/>
            <a:ext cx="142875" cy="347980"/>
          </a:xfrm>
          <a:custGeom>
            <a:avLst/>
            <a:gdLst/>
            <a:ahLst/>
            <a:cxnLst/>
            <a:rect l="l" t="t" r="r" b="b"/>
            <a:pathLst>
              <a:path w="142875" h="347979">
                <a:moveTo>
                  <a:pt x="0" y="347538"/>
                </a:moveTo>
                <a:lnTo>
                  <a:pt x="142716" y="347538"/>
                </a:lnTo>
                <a:lnTo>
                  <a:pt x="142716" y="0"/>
                </a:lnTo>
                <a:lnTo>
                  <a:pt x="0" y="0"/>
                </a:lnTo>
                <a:lnTo>
                  <a:pt x="0" y="34753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52799" y="5267329"/>
            <a:ext cx="142875" cy="357505"/>
          </a:xfrm>
          <a:custGeom>
            <a:avLst/>
            <a:gdLst/>
            <a:ahLst/>
            <a:cxnLst/>
            <a:rect l="l" t="t" r="r" b="b"/>
            <a:pathLst>
              <a:path w="142875" h="357504">
                <a:moveTo>
                  <a:pt x="0" y="357240"/>
                </a:moveTo>
                <a:lnTo>
                  <a:pt x="142716" y="357240"/>
                </a:lnTo>
                <a:lnTo>
                  <a:pt x="142716" y="0"/>
                </a:lnTo>
                <a:lnTo>
                  <a:pt x="0" y="0"/>
                </a:lnTo>
                <a:lnTo>
                  <a:pt x="0" y="35724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452799" y="4767386"/>
            <a:ext cx="142875" cy="857250"/>
          </a:xfrm>
          <a:custGeom>
            <a:avLst/>
            <a:gdLst/>
            <a:ahLst/>
            <a:cxnLst/>
            <a:rect l="l" t="t" r="r" b="b"/>
            <a:pathLst>
              <a:path w="142875" h="857250">
                <a:moveTo>
                  <a:pt x="0" y="857178"/>
                </a:moveTo>
                <a:lnTo>
                  <a:pt x="142716" y="857178"/>
                </a:lnTo>
                <a:lnTo>
                  <a:pt x="142716" y="0"/>
                </a:lnTo>
                <a:lnTo>
                  <a:pt x="0" y="0"/>
                </a:lnTo>
                <a:lnTo>
                  <a:pt x="0" y="8571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95616" y="4767386"/>
            <a:ext cx="142875" cy="347980"/>
          </a:xfrm>
          <a:custGeom>
            <a:avLst/>
            <a:gdLst/>
            <a:ahLst/>
            <a:cxnLst/>
            <a:rect l="l" t="t" r="r" b="b"/>
            <a:pathLst>
              <a:path w="142875" h="347979">
                <a:moveTo>
                  <a:pt x="0" y="347538"/>
                </a:moveTo>
                <a:lnTo>
                  <a:pt x="142716" y="347538"/>
                </a:lnTo>
                <a:lnTo>
                  <a:pt x="142716" y="0"/>
                </a:lnTo>
                <a:lnTo>
                  <a:pt x="0" y="0"/>
                </a:lnTo>
                <a:lnTo>
                  <a:pt x="0" y="34753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95616" y="5267329"/>
            <a:ext cx="142875" cy="357505"/>
          </a:xfrm>
          <a:custGeom>
            <a:avLst/>
            <a:gdLst/>
            <a:ahLst/>
            <a:cxnLst/>
            <a:rect l="l" t="t" r="r" b="b"/>
            <a:pathLst>
              <a:path w="142875" h="357504">
                <a:moveTo>
                  <a:pt x="0" y="357240"/>
                </a:moveTo>
                <a:lnTo>
                  <a:pt x="142716" y="357240"/>
                </a:lnTo>
                <a:lnTo>
                  <a:pt x="142716" y="0"/>
                </a:lnTo>
                <a:lnTo>
                  <a:pt x="0" y="0"/>
                </a:lnTo>
                <a:lnTo>
                  <a:pt x="0" y="35724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95616" y="4767386"/>
            <a:ext cx="142875" cy="857250"/>
          </a:xfrm>
          <a:custGeom>
            <a:avLst/>
            <a:gdLst/>
            <a:ahLst/>
            <a:cxnLst/>
            <a:rect l="l" t="t" r="r" b="b"/>
            <a:pathLst>
              <a:path w="142875" h="857250">
                <a:moveTo>
                  <a:pt x="0" y="857178"/>
                </a:moveTo>
                <a:lnTo>
                  <a:pt x="142716" y="857178"/>
                </a:lnTo>
                <a:lnTo>
                  <a:pt x="142716" y="0"/>
                </a:lnTo>
                <a:lnTo>
                  <a:pt x="0" y="0"/>
                </a:lnTo>
                <a:lnTo>
                  <a:pt x="0" y="8571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38558" y="4710076"/>
            <a:ext cx="143510" cy="376555"/>
          </a:xfrm>
          <a:custGeom>
            <a:avLst/>
            <a:gdLst/>
            <a:ahLst/>
            <a:cxnLst/>
            <a:rect l="l" t="t" r="r" b="b"/>
            <a:pathLst>
              <a:path w="143510" h="376554">
                <a:moveTo>
                  <a:pt x="0" y="376277"/>
                </a:moveTo>
                <a:lnTo>
                  <a:pt x="143033" y="376277"/>
                </a:lnTo>
                <a:lnTo>
                  <a:pt x="143033" y="0"/>
                </a:lnTo>
                <a:lnTo>
                  <a:pt x="0" y="0"/>
                </a:lnTo>
                <a:lnTo>
                  <a:pt x="0" y="37627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338558" y="5238750"/>
            <a:ext cx="143510" cy="386080"/>
          </a:xfrm>
          <a:custGeom>
            <a:avLst/>
            <a:gdLst/>
            <a:ahLst/>
            <a:cxnLst/>
            <a:rect l="l" t="t" r="r" b="b"/>
            <a:pathLst>
              <a:path w="143510" h="386079">
                <a:moveTo>
                  <a:pt x="0" y="385815"/>
                </a:moveTo>
                <a:lnTo>
                  <a:pt x="143033" y="385815"/>
                </a:lnTo>
                <a:lnTo>
                  <a:pt x="143033" y="0"/>
                </a:lnTo>
                <a:lnTo>
                  <a:pt x="0" y="0"/>
                </a:lnTo>
                <a:lnTo>
                  <a:pt x="0" y="38581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38558" y="4710076"/>
            <a:ext cx="143510" cy="915035"/>
          </a:xfrm>
          <a:custGeom>
            <a:avLst/>
            <a:gdLst/>
            <a:ahLst/>
            <a:cxnLst/>
            <a:rect l="l" t="t" r="r" b="b"/>
            <a:pathLst>
              <a:path w="143510" h="915035">
                <a:moveTo>
                  <a:pt x="0" y="914492"/>
                </a:moveTo>
                <a:lnTo>
                  <a:pt x="143033" y="914492"/>
                </a:lnTo>
                <a:lnTo>
                  <a:pt x="143033" y="0"/>
                </a:lnTo>
                <a:lnTo>
                  <a:pt x="0" y="0"/>
                </a:lnTo>
                <a:lnTo>
                  <a:pt x="0" y="91449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90889" y="5072323"/>
            <a:ext cx="143510" cy="552450"/>
          </a:xfrm>
          <a:custGeom>
            <a:avLst/>
            <a:gdLst/>
            <a:ahLst/>
            <a:cxnLst/>
            <a:rect l="l" t="t" r="r" b="b"/>
            <a:pathLst>
              <a:path w="143509" h="552450">
                <a:moveTo>
                  <a:pt x="0" y="552242"/>
                </a:moveTo>
                <a:lnTo>
                  <a:pt x="143033" y="552242"/>
                </a:lnTo>
                <a:lnTo>
                  <a:pt x="143033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90889" y="5072323"/>
            <a:ext cx="143510" cy="552450"/>
          </a:xfrm>
          <a:custGeom>
            <a:avLst/>
            <a:gdLst/>
            <a:ahLst/>
            <a:cxnLst/>
            <a:rect l="l" t="t" r="r" b="b"/>
            <a:pathLst>
              <a:path w="143509" h="552450">
                <a:moveTo>
                  <a:pt x="0" y="552242"/>
                </a:moveTo>
                <a:lnTo>
                  <a:pt x="143033" y="552242"/>
                </a:lnTo>
                <a:lnTo>
                  <a:pt x="143033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233833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09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33833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09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4416" y="3729086"/>
            <a:ext cx="142875" cy="866775"/>
          </a:xfrm>
          <a:custGeom>
            <a:avLst/>
            <a:gdLst/>
            <a:ahLst/>
            <a:cxnLst/>
            <a:rect l="l" t="t" r="r" b="b"/>
            <a:pathLst>
              <a:path w="142875" h="866775">
                <a:moveTo>
                  <a:pt x="0" y="866666"/>
                </a:moveTo>
                <a:lnTo>
                  <a:pt x="142716" y="866666"/>
                </a:lnTo>
                <a:lnTo>
                  <a:pt x="142716" y="0"/>
                </a:lnTo>
                <a:lnTo>
                  <a:pt x="0" y="0"/>
                </a:lnTo>
                <a:lnTo>
                  <a:pt x="0" y="86666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4416" y="4748152"/>
            <a:ext cx="142875" cy="876935"/>
          </a:xfrm>
          <a:custGeom>
            <a:avLst/>
            <a:gdLst/>
            <a:ahLst/>
            <a:cxnLst/>
            <a:rect l="l" t="t" r="r" b="b"/>
            <a:pathLst>
              <a:path w="142875" h="876935">
                <a:moveTo>
                  <a:pt x="0" y="876416"/>
                </a:moveTo>
                <a:lnTo>
                  <a:pt x="142716" y="876416"/>
                </a:lnTo>
                <a:lnTo>
                  <a:pt x="142716" y="0"/>
                </a:lnTo>
                <a:lnTo>
                  <a:pt x="0" y="0"/>
                </a:lnTo>
                <a:lnTo>
                  <a:pt x="0" y="87641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4416" y="3729086"/>
            <a:ext cx="142875" cy="1895475"/>
          </a:xfrm>
          <a:custGeom>
            <a:avLst/>
            <a:gdLst/>
            <a:ahLst/>
            <a:cxnLst/>
            <a:rect l="l" t="t" r="r" b="b"/>
            <a:pathLst>
              <a:path w="142875" h="1895475">
                <a:moveTo>
                  <a:pt x="0" y="1895482"/>
                </a:moveTo>
                <a:lnTo>
                  <a:pt x="142716" y="1895482"/>
                </a:lnTo>
                <a:lnTo>
                  <a:pt x="142716" y="0"/>
                </a:lnTo>
                <a:lnTo>
                  <a:pt x="0" y="0"/>
                </a:lnTo>
                <a:lnTo>
                  <a:pt x="0" y="189548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57296" y="4033960"/>
            <a:ext cx="142875" cy="714375"/>
          </a:xfrm>
          <a:custGeom>
            <a:avLst/>
            <a:gdLst/>
            <a:ahLst/>
            <a:cxnLst/>
            <a:rect l="l" t="t" r="r" b="b"/>
            <a:pathLst>
              <a:path w="142875" h="714375">
                <a:moveTo>
                  <a:pt x="0" y="714192"/>
                </a:moveTo>
                <a:lnTo>
                  <a:pt x="142716" y="714192"/>
                </a:lnTo>
                <a:lnTo>
                  <a:pt x="142716" y="0"/>
                </a:lnTo>
                <a:lnTo>
                  <a:pt x="0" y="0"/>
                </a:lnTo>
                <a:lnTo>
                  <a:pt x="0" y="71419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57296" y="4900552"/>
            <a:ext cx="142875" cy="724535"/>
          </a:xfrm>
          <a:custGeom>
            <a:avLst/>
            <a:gdLst/>
            <a:ahLst/>
            <a:cxnLst/>
            <a:rect l="l" t="t" r="r" b="b"/>
            <a:pathLst>
              <a:path w="142875" h="724535">
                <a:moveTo>
                  <a:pt x="0" y="724016"/>
                </a:moveTo>
                <a:lnTo>
                  <a:pt x="142716" y="724016"/>
                </a:lnTo>
                <a:lnTo>
                  <a:pt x="142716" y="0"/>
                </a:lnTo>
                <a:lnTo>
                  <a:pt x="0" y="0"/>
                </a:lnTo>
                <a:lnTo>
                  <a:pt x="0" y="72401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57296" y="4033960"/>
            <a:ext cx="142875" cy="1590675"/>
          </a:xfrm>
          <a:custGeom>
            <a:avLst/>
            <a:gdLst/>
            <a:ahLst/>
            <a:cxnLst/>
            <a:rect l="l" t="t" r="r" b="b"/>
            <a:pathLst>
              <a:path w="142875" h="1590675">
                <a:moveTo>
                  <a:pt x="0" y="1590609"/>
                </a:moveTo>
                <a:lnTo>
                  <a:pt x="142716" y="1590609"/>
                </a:lnTo>
                <a:lnTo>
                  <a:pt x="142716" y="0"/>
                </a:lnTo>
                <a:lnTo>
                  <a:pt x="0" y="0"/>
                </a:lnTo>
                <a:lnTo>
                  <a:pt x="0" y="15906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700238" y="3852830"/>
            <a:ext cx="143510" cy="805180"/>
          </a:xfrm>
          <a:custGeom>
            <a:avLst/>
            <a:gdLst/>
            <a:ahLst/>
            <a:cxnLst/>
            <a:rect l="l" t="t" r="r" b="b"/>
            <a:pathLst>
              <a:path w="143510" h="805179">
                <a:moveTo>
                  <a:pt x="0" y="804894"/>
                </a:moveTo>
                <a:lnTo>
                  <a:pt x="143033" y="804894"/>
                </a:lnTo>
                <a:lnTo>
                  <a:pt x="143033" y="0"/>
                </a:lnTo>
                <a:lnTo>
                  <a:pt x="0" y="0"/>
                </a:lnTo>
                <a:lnTo>
                  <a:pt x="0" y="80489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700238" y="4810129"/>
            <a:ext cx="143510" cy="814705"/>
          </a:xfrm>
          <a:custGeom>
            <a:avLst/>
            <a:gdLst/>
            <a:ahLst/>
            <a:cxnLst/>
            <a:rect l="l" t="t" r="r" b="b"/>
            <a:pathLst>
              <a:path w="143510" h="814704">
                <a:moveTo>
                  <a:pt x="0" y="814440"/>
                </a:moveTo>
                <a:lnTo>
                  <a:pt x="143033" y="814440"/>
                </a:lnTo>
                <a:lnTo>
                  <a:pt x="143033" y="0"/>
                </a:lnTo>
                <a:lnTo>
                  <a:pt x="0" y="0"/>
                </a:lnTo>
                <a:lnTo>
                  <a:pt x="0" y="81444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00238" y="3852834"/>
            <a:ext cx="143510" cy="1772285"/>
          </a:xfrm>
          <a:custGeom>
            <a:avLst/>
            <a:gdLst/>
            <a:ahLst/>
            <a:cxnLst/>
            <a:rect l="l" t="t" r="r" b="b"/>
            <a:pathLst>
              <a:path w="143510" h="1772285">
                <a:moveTo>
                  <a:pt x="0" y="1771734"/>
                </a:moveTo>
                <a:lnTo>
                  <a:pt x="143033" y="1771734"/>
                </a:lnTo>
                <a:lnTo>
                  <a:pt x="143033" y="0"/>
                </a:lnTo>
                <a:lnTo>
                  <a:pt x="0" y="0"/>
                </a:lnTo>
                <a:lnTo>
                  <a:pt x="0" y="177173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652569" y="4710076"/>
            <a:ext cx="143510" cy="376555"/>
          </a:xfrm>
          <a:custGeom>
            <a:avLst/>
            <a:gdLst/>
            <a:ahLst/>
            <a:cxnLst/>
            <a:rect l="l" t="t" r="r" b="b"/>
            <a:pathLst>
              <a:path w="143510" h="376554">
                <a:moveTo>
                  <a:pt x="0" y="376277"/>
                </a:moveTo>
                <a:lnTo>
                  <a:pt x="143033" y="376277"/>
                </a:lnTo>
                <a:lnTo>
                  <a:pt x="143033" y="0"/>
                </a:lnTo>
                <a:lnTo>
                  <a:pt x="0" y="0"/>
                </a:lnTo>
                <a:lnTo>
                  <a:pt x="0" y="37627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52569" y="5238750"/>
            <a:ext cx="143510" cy="386080"/>
          </a:xfrm>
          <a:custGeom>
            <a:avLst/>
            <a:gdLst/>
            <a:ahLst/>
            <a:cxnLst/>
            <a:rect l="l" t="t" r="r" b="b"/>
            <a:pathLst>
              <a:path w="143510" h="386079">
                <a:moveTo>
                  <a:pt x="0" y="385815"/>
                </a:moveTo>
                <a:lnTo>
                  <a:pt x="143033" y="385815"/>
                </a:lnTo>
                <a:lnTo>
                  <a:pt x="143033" y="0"/>
                </a:lnTo>
                <a:lnTo>
                  <a:pt x="0" y="0"/>
                </a:lnTo>
                <a:lnTo>
                  <a:pt x="0" y="38581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652569" y="4710076"/>
            <a:ext cx="143510" cy="915035"/>
          </a:xfrm>
          <a:custGeom>
            <a:avLst/>
            <a:gdLst/>
            <a:ahLst/>
            <a:cxnLst/>
            <a:rect l="l" t="t" r="r" b="b"/>
            <a:pathLst>
              <a:path w="143510" h="915035">
                <a:moveTo>
                  <a:pt x="0" y="914492"/>
                </a:moveTo>
                <a:lnTo>
                  <a:pt x="143033" y="914492"/>
                </a:lnTo>
                <a:lnTo>
                  <a:pt x="143033" y="0"/>
                </a:lnTo>
                <a:lnTo>
                  <a:pt x="0" y="0"/>
                </a:lnTo>
                <a:lnTo>
                  <a:pt x="0" y="91449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95513" y="4643579"/>
            <a:ext cx="143510" cy="409575"/>
          </a:xfrm>
          <a:custGeom>
            <a:avLst/>
            <a:gdLst/>
            <a:ahLst/>
            <a:cxnLst/>
            <a:rect l="l" t="t" r="r" b="b"/>
            <a:pathLst>
              <a:path w="143510" h="409575">
                <a:moveTo>
                  <a:pt x="0" y="409373"/>
                </a:moveTo>
                <a:lnTo>
                  <a:pt x="143033" y="409373"/>
                </a:lnTo>
                <a:lnTo>
                  <a:pt x="143033" y="0"/>
                </a:lnTo>
                <a:lnTo>
                  <a:pt x="0" y="0"/>
                </a:lnTo>
                <a:lnTo>
                  <a:pt x="0" y="40937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95513" y="5205348"/>
            <a:ext cx="143510" cy="419734"/>
          </a:xfrm>
          <a:custGeom>
            <a:avLst/>
            <a:gdLst/>
            <a:ahLst/>
            <a:cxnLst/>
            <a:rect l="l" t="t" r="r" b="b"/>
            <a:pathLst>
              <a:path w="143510" h="419735">
                <a:moveTo>
                  <a:pt x="0" y="419216"/>
                </a:moveTo>
                <a:lnTo>
                  <a:pt x="143033" y="419216"/>
                </a:lnTo>
                <a:lnTo>
                  <a:pt x="143033" y="0"/>
                </a:lnTo>
                <a:lnTo>
                  <a:pt x="0" y="0"/>
                </a:lnTo>
                <a:lnTo>
                  <a:pt x="0" y="41921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95513" y="4643579"/>
            <a:ext cx="143510" cy="981075"/>
          </a:xfrm>
          <a:custGeom>
            <a:avLst/>
            <a:gdLst/>
            <a:ahLst/>
            <a:cxnLst/>
            <a:rect l="l" t="t" r="r" b="b"/>
            <a:pathLst>
              <a:path w="143510" h="981075">
                <a:moveTo>
                  <a:pt x="0" y="980989"/>
                </a:moveTo>
                <a:lnTo>
                  <a:pt x="143033" y="980989"/>
                </a:lnTo>
                <a:lnTo>
                  <a:pt x="143033" y="0"/>
                </a:lnTo>
                <a:lnTo>
                  <a:pt x="0" y="0"/>
                </a:lnTo>
                <a:lnTo>
                  <a:pt x="0" y="98098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38330" y="4948199"/>
            <a:ext cx="143510" cy="257175"/>
          </a:xfrm>
          <a:custGeom>
            <a:avLst/>
            <a:gdLst/>
            <a:ahLst/>
            <a:cxnLst/>
            <a:rect l="l" t="t" r="r" b="b"/>
            <a:pathLst>
              <a:path w="143510" h="257175">
                <a:moveTo>
                  <a:pt x="0" y="257153"/>
                </a:moveTo>
                <a:lnTo>
                  <a:pt x="143033" y="257153"/>
                </a:lnTo>
                <a:lnTo>
                  <a:pt x="143033" y="0"/>
                </a:lnTo>
                <a:lnTo>
                  <a:pt x="0" y="0"/>
                </a:lnTo>
                <a:lnTo>
                  <a:pt x="0" y="25715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38330" y="5357752"/>
            <a:ext cx="143510" cy="267335"/>
          </a:xfrm>
          <a:custGeom>
            <a:avLst/>
            <a:gdLst/>
            <a:ahLst/>
            <a:cxnLst/>
            <a:rect l="l" t="t" r="r" b="b"/>
            <a:pathLst>
              <a:path w="143510" h="267335">
                <a:moveTo>
                  <a:pt x="0" y="266816"/>
                </a:moveTo>
                <a:lnTo>
                  <a:pt x="143033" y="266816"/>
                </a:lnTo>
                <a:lnTo>
                  <a:pt x="143033" y="0"/>
                </a:lnTo>
                <a:lnTo>
                  <a:pt x="0" y="0"/>
                </a:lnTo>
                <a:lnTo>
                  <a:pt x="0" y="26681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38330" y="4948195"/>
            <a:ext cx="143510" cy="676910"/>
          </a:xfrm>
          <a:custGeom>
            <a:avLst/>
            <a:gdLst/>
            <a:ahLst/>
            <a:cxnLst/>
            <a:rect l="l" t="t" r="r" b="b"/>
            <a:pathLst>
              <a:path w="143510" h="676910">
                <a:moveTo>
                  <a:pt x="0" y="676369"/>
                </a:moveTo>
                <a:lnTo>
                  <a:pt x="143033" y="676369"/>
                </a:lnTo>
                <a:lnTo>
                  <a:pt x="143033" y="0"/>
                </a:lnTo>
                <a:lnTo>
                  <a:pt x="0" y="0"/>
                </a:lnTo>
                <a:lnTo>
                  <a:pt x="0" y="67636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481531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81531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481531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433988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433988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376805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376805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57130" y="3605212"/>
            <a:ext cx="143510" cy="929005"/>
          </a:xfrm>
          <a:custGeom>
            <a:avLst/>
            <a:gdLst/>
            <a:ahLst/>
            <a:cxnLst/>
            <a:rect l="l" t="t" r="r" b="b"/>
            <a:pathLst>
              <a:path w="143509" h="929004">
                <a:moveTo>
                  <a:pt x="0" y="928691"/>
                </a:moveTo>
                <a:lnTo>
                  <a:pt x="143033" y="928691"/>
                </a:lnTo>
                <a:lnTo>
                  <a:pt x="143033" y="0"/>
                </a:lnTo>
                <a:lnTo>
                  <a:pt x="0" y="0"/>
                </a:lnTo>
                <a:lnTo>
                  <a:pt x="0" y="92869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57130" y="4686300"/>
            <a:ext cx="143510" cy="938530"/>
          </a:xfrm>
          <a:custGeom>
            <a:avLst/>
            <a:gdLst/>
            <a:ahLst/>
            <a:cxnLst/>
            <a:rect l="l" t="t" r="r" b="b"/>
            <a:pathLst>
              <a:path w="143509" h="938529">
                <a:moveTo>
                  <a:pt x="0" y="938265"/>
                </a:moveTo>
                <a:lnTo>
                  <a:pt x="143033" y="938265"/>
                </a:lnTo>
                <a:lnTo>
                  <a:pt x="143033" y="0"/>
                </a:lnTo>
                <a:lnTo>
                  <a:pt x="0" y="0"/>
                </a:lnTo>
                <a:lnTo>
                  <a:pt x="0" y="93826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57130" y="3605212"/>
            <a:ext cx="143510" cy="2019935"/>
          </a:xfrm>
          <a:custGeom>
            <a:avLst/>
            <a:gdLst/>
            <a:ahLst/>
            <a:cxnLst/>
            <a:rect l="l" t="t" r="r" b="b"/>
            <a:pathLst>
              <a:path w="143509" h="2019935">
                <a:moveTo>
                  <a:pt x="0" y="2019356"/>
                </a:moveTo>
                <a:lnTo>
                  <a:pt x="143033" y="2019356"/>
                </a:lnTo>
                <a:lnTo>
                  <a:pt x="143033" y="0"/>
                </a:lnTo>
                <a:lnTo>
                  <a:pt x="0" y="0"/>
                </a:lnTo>
                <a:lnTo>
                  <a:pt x="0" y="201935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900011" y="3786333"/>
            <a:ext cx="143510" cy="838200"/>
          </a:xfrm>
          <a:custGeom>
            <a:avLst/>
            <a:gdLst/>
            <a:ahLst/>
            <a:cxnLst/>
            <a:rect l="l" t="t" r="r" b="b"/>
            <a:pathLst>
              <a:path w="143510" h="838200">
                <a:moveTo>
                  <a:pt x="0" y="837990"/>
                </a:moveTo>
                <a:lnTo>
                  <a:pt x="143033" y="837990"/>
                </a:lnTo>
                <a:lnTo>
                  <a:pt x="143033" y="0"/>
                </a:lnTo>
                <a:lnTo>
                  <a:pt x="0" y="0"/>
                </a:lnTo>
                <a:lnTo>
                  <a:pt x="0" y="83799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900011" y="4776723"/>
            <a:ext cx="143510" cy="848360"/>
          </a:xfrm>
          <a:custGeom>
            <a:avLst/>
            <a:gdLst/>
            <a:ahLst/>
            <a:cxnLst/>
            <a:rect l="l" t="t" r="r" b="b"/>
            <a:pathLst>
              <a:path w="143510" h="848360">
                <a:moveTo>
                  <a:pt x="0" y="847841"/>
                </a:moveTo>
                <a:lnTo>
                  <a:pt x="143033" y="847841"/>
                </a:lnTo>
                <a:lnTo>
                  <a:pt x="143033" y="0"/>
                </a:lnTo>
                <a:lnTo>
                  <a:pt x="0" y="0"/>
                </a:lnTo>
                <a:lnTo>
                  <a:pt x="0" y="84784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900011" y="3786337"/>
            <a:ext cx="143510" cy="1838325"/>
          </a:xfrm>
          <a:custGeom>
            <a:avLst/>
            <a:gdLst/>
            <a:ahLst/>
            <a:cxnLst/>
            <a:rect l="l" t="t" r="r" b="b"/>
            <a:pathLst>
              <a:path w="143510" h="1838325">
                <a:moveTo>
                  <a:pt x="0" y="1838231"/>
                </a:moveTo>
                <a:lnTo>
                  <a:pt x="143033" y="1838231"/>
                </a:lnTo>
                <a:lnTo>
                  <a:pt x="143033" y="0"/>
                </a:lnTo>
                <a:lnTo>
                  <a:pt x="0" y="0"/>
                </a:lnTo>
                <a:lnTo>
                  <a:pt x="0" y="183823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843208" y="4090953"/>
            <a:ext cx="152400" cy="1534160"/>
          </a:xfrm>
          <a:custGeom>
            <a:avLst/>
            <a:gdLst/>
            <a:ahLst/>
            <a:cxnLst/>
            <a:rect l="l" t="t" r="r" b="b"/>
            <a:pathLst>
              <a:path w="152400" h="1534160">
                <a:moveTo>
                  <a:pt x="0" y="1533611"/>
                </a:moveTo>
                <a:lnTo>
                  <a:pt x="152230" y="1533611"/>
                </a:lnTo>
                <a:lnTo>
                  <a:pt x="152230" y="0"/>
                </a:lnTo>
                <a:lnTo>
                  <a:pt x="0" y="0"/>
                </a:lnTo>
                <a:lnTo>
                  <a:pt x="0" y="153361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3208" y="4090953"/>
            <a:ext cx="152400" cy="1534160"/>
          </a:xfrm>
          <a:custGeom>
            <a:avLst/>
            <a:gdLst/>
            <a:ahLst/>
            <a:cxnLst/>
            <a:rect l="l" t="t" r="r" b="b"/>
            <a:pathLst>
              <a:path w="152400" h="1534160">
                <a:moveTo>
                  <a:pt x="0" y="1533611"/>
                </a:moveTo>
                <a:lnTo>
                  <a:pt x="152230" y="1533611"/>
                </a:lnTo>
                <a:lnTo>
                  <a:pt x="152230" y="0"/>
                </a:lnTo>
                <a:lnTo>
                  <a:pt x="0" y="0"/>
                </a:lnTo>
                <a:lnTo>
                  <a:pt x="0" y="153361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795668" y="4710076"/>
            <a:ext cx="142875" cy="376555"/>
          </a:xfrm>
          <a:custGeom>
            <a:avLst/>
            <a:gdLst/>
            <a:ahLst/>
            <a:cxnLst/>
            <a:rect l="l" t="t" r="r" b="b"/>
            <a:pathLst>
              <a:path w="142875" h="376554">
                <a:moveTo>
                  <a:pt x="0" y="376277"/>
                </a:moveTo>
                <a:lnTo>
                  <a:pt x="142716" y="376277"/>
                </a:lnTo>
                <a:lnTo>
                  <a:pt x="142716" y="0"/>
                </a:lnTo>
                <a:lnTo>
                  <a:pt x="0" y="0"/>
                </a:lnTo>
                <a:lnTo>
                  <a:pt x="0" y="37627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795668" y="5238750"/>
            <a:ext cx="142875" cy="386080"/>
          </a:xfrm>
          <a:custGeom>
            <a:avLst/>
            <a:gdLst/>
            <a:ahLst/>
            <a:cxnLst/>
            <a:rect l="l" t="t" r="r" b="b"/>
            <a:pathLst>
              <a:path w="142875" h="386079">
                <a:moveTo>
                  <a:pt x="0" y="385815"/>
                </a:moveTo>
                <a:lnTo>
                  <a:pt x="142716" y="385815"/>
                </a:lnTo>
                <a:lnTo>
                  <a:pt x="142716" y="0"/>
                </a:lnTo>
                <a:lnTo>
                  <a:pt x="0" y="0"/>
                </a:lnTo>
                <a:lnTo>
                  <a:pt x="0" y="38581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95669" y="4710076"/>
            <a:ext cx="142875" cy="915035"/>
          </a:xfrm>
          <a:custGeom>
            <a:avLst/>
            <a:gdLst/>
            <a:ahLst/>
            <a:cxnLst/>
            <a:rect l="l" t="t" r="r" b="b"/>
            <a:pathLst>
              <a:path w="142875" h="915035">
                <a:moveTo>
                  <a:pt x="0" y="914492"/>
                </a:moveTo>
                <a:lnTo>
                  <a:pt x="142716" y="914492"/>
                </a:lnTo>
                <a:lnTo>
                  <a:pt x="142716" y="0"/>
                </a:lnTo>
                <a:lnTo>
                  <a:pt x="0" y="0"/>
                </a:lnTo>
                <a:lnTo>
                  <a:pt x="0" y="91449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738487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738487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681430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681430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81430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624244" y="5072323"/>
            <a:ext cx="153035" cy="552450"/>
          </a:xfrm>
          <a:custGeom>
            <a:avLst/>
            <a:gdLst/>
            <a:ahLst/>
            <a:cxnLst/>
            <a:rect l="l" t="t" r="r" b="b"/>
            <a:pathLst>
              <a:path w="153034" h="552450">
                <a:moveTo>
                  <a:pt x="0" y="552242"/>
                </a:moveTo>
                <a:lnTo>
                  <a:pt x="152548" y="552242"/>
                </a:lnTo>
                <a:lnTo>
                  <a:pt x="152548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624244" y="5072323"/>
            <a:ext cx="153035" cy="552450"/>
          </a:xfrm>
          <a:custGeom>
            <a:avLst/>
            <a:gdLst/>
            <a:ahLst/>
            <a:cxnLst/>
            <a:rect l="l" t="t" r="r" b="b"/>
            <a:pathLst>
              <a:path w="153034" h="552450">
                <a:moveTo>
                  <a:pt x="0" y="552242"/>
                </a:moveTo>
                <a:lnTo>
                  <a:pt x="152548" y="552242"/>
                </a:lnTo>
                <a:lnTo>
                  <a:pt x="152548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576702" y="5319945"/>
            <a:ext cx="143510" cy="304800"/>
          </a:xfrm>
          <a:custGeom>
            <a:avLst/>
            <a:gdLst/>
            <a:ahLst/>
            <a:cxnLst/>
            <a:rect l="l" t="t" r="r" b="b"/>
            <a:pathLst>
              <a:path w="143509" h="304800">
                <a:moveTo>
                  <a:pt x="0" y="304619"/>
                </a:moveTo>
                <a:lnTo>
                  <a:pt x="143033" y="304619"/>
                </a:lnTo>
                <a:lnTo>
                  <a:pt x="143033" y="0"/>
                </a:lnTo>
                <a:lnTo>
                  <a:pt x="0" y="0"/>
                </a:lnTo>
                <a:lnTo>
                  <a:pt x="0" y="30461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576702" y="5319945"/>
            <a:ext cx="143510" cy="304800"/>
          </a:xfrm>
          <a:custGeom>
            <a:avLst/>
            <a:gdLst/>
            <a:ahLst/>
            <a:cxnLst/>
            <a:rect l="l" t="t" r="r" b="b"/>
            <a:pathLst>
              <a:path w="143509" h="304800">
                <a:moveTo>
                  <a:pt x="0" y="304619"/>
                </a:moveTo>
                <a:lnTo>
                  <a:pt x="143033" y="304619"/>
                </a:lnTo>
                <a:lnTo>
                  <a:pt x="143033" y="0"/>
                </a:lnTo>
                <a:lnTo>
                  <a:pt x="0" y="0"/>
                </a:lnTo>
                <a:lnTo>
                  <a:pt x="0" y="304619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519520" y="5196138"/>
            <a:ext cx="143510" cy="428625"/>
          </a:xfrm>
          <a:custGeom>
            <a:avLst/>
            <a:gdLst/>
            <a:ahLst/>
            <a:cxnLst/>
            <a:rect l="l" t="t" r="r" b="b"/>
            <a:pathLst>
              <a:path w="143509" h="428625">
                <a:moveTo>
                  <a:pt x="0" y="428430"/>
                </a:moveTo>
                <a:lnTo>
                  <a:pt x="143033" y="428430"/>
                </a:lnTo>
                <a:lnTo>
                  <a:pt x="143033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519520" y="5196138"/>
            <a:ext cx="143510" cy="428625"/>
          </a:xfrm>
          <a:custGeom>
            <a:avLst/>
            <a:gdLst/>
            <a:ahLst/>
            <a:cxnLst/>
            <a:rect l="l" t="t" r="r" b="b"/>
            <a:pathLst>
              <a:path w="143509" h="428625">
                <a:moveTo>
                  <a:pt x="0" y="428430"/>
                </a:moveTo>
                <a:lnTo>
                  <a:pt x="143033" y="428430"/>
                </a:lnTo>
                <a:lnTo>
                  <a:pt x="143033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100166" y="4157830"/>
            <a:ext cx="142875" cy="652780"/>
          </a:xfrm>
          <a:custGeom>
            <a:avLst/>
            <a:gdLst/>
            <a:ahLst/>
            <a:cxnLst/>
            <a:rect l="l" t="t" r="r" b="b"/>
            <a:pathLst>
              <a:path w="142875" h="652779">
                <a:moveTo>
                  <a:pt x="0" y="652294"/>
                </a:moveTo>
                <a:lnTo>
                  <a:pt x="142716" y="652294"/>
                </a:lnTo>
                <a:lnTo>
                  <a:pt x="142716" y="0"/>
                </a:lnTo>
                <a:lnTo>
                  <a:pt x="0" y="0"/>
                </a:lnTo>
                <a:lnTo>
                  <a:pt x="0" y="65229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100166" y="4962529"/>
            <a:ext cx="142875" cy="662305"/>
          </a:xfrm>
          <a:custGeom>
            <a:avLst/>
            <a:gdLst/>
            <a:ahLst/>
            <a:cxnLst/>
            <a:rect l="l" t="t" r="r" b="b"/>
            <a:pathLst>
              <a:path w="142875" h="662304">
                <a:moveTo>
                  <a:pt x="0" y="662040"/>
                </a:moveTo>
                <a:lnTo>
                  <a:pt x="142716" y="662040"/>
                </a:lnTo>
                <a:lnTo>
                  <a:pt x="142716" y="0"/>
                </a:lnTo>
                <a:lnTo>
                  <a:pt x="0" y="0"/>
                </a:lnTo>
                <a:lnTo>
                  <a:pt x="0" y="66204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00166" y="4157830"/>
            <a:ext cx="142875" cy="1466850"/>
          </a:xfrm>
          <a:custGeom>
            <a:avLst/>
            <a:gdLst/>
            <a:ahLst/>
            <a:cxnLst/>
            <a:rect l="l" t="t" r="r" b="b"/>
            <a:pathLst>
              <a:path w="142875" h="1466850">
                <a:moveTo>
                  <a:pt x="0" y="1466734"/>
                </a:moveTo>
                <a:lnTo>
                  <a:pt x="142716" y="1466734"/>
                </a:lnTo>
                <a:lnTo>
                  <a:pt x="142716" y="0"/>
                </a:lnTo>
                <a:lnTo>
                  <a:pt x="0" y="0"/>
                </a:lnTo>
                <a:lnTo>
                  <a:pt x="0" y="146673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043110" y="4214832"/>
            <a:ext cx="142875" cy="624205"/>
          </a:xfrm>
          <a:custGeom>
            <a:avLst/>
            <a:gdLst/>
            <a:ahLst/>
            <a:cxnLst/>
            <a:rect l="l" t="t" r="r" b="b"/>
            <a:pathLst>
              <a:path w="142875" h="624204">
                <a:moveTo>
                  <a:pt x="0" y="623871"/>
                </a:moveTo>
                <a:lnTo>
                  <a:pt x="142716" y="623871"/>
                </a:lnTo>
                <a:lnTo>
                  <a:pt x="142716" y="0"/>
                </a:lnTo>
                <a:lnTo>
                  <a:pt x="0" y="0"/>
                </a:lnTo>
                <a:lnTo>
                  <a:pt x="0" y="62387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043110" y="4991100"/>
            <a:ext cx="142875" cy="633730"/>
          </a:xfrm>
          <a:custGeom>
            <a:avLst/>
            <a:gdLst/>
            <a:ahLst/>
            <a:cxnLst/>
            <a:rect l="l" t="t" r="r" b="b"/>
            <a:pathLst>
              <a:path w="142875" h="633729">
                <a:moveTo>
                  <a:pt x="0" y="633465"/>
                </a:moveTo>
                <a:lnTo>
                  <a:pt x="142716" y="633465"/>
                </a:lnTo>
                <a:lnTo>
                  <a:pt x="142716" y="0"/>
                </a:lnTo>
                <a:lnTo>
                  <a:pt x="0" y="0"/>
                </a:lnTo>
                <a:lnTo>
                  <a:pt x="0" y="63346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43110" y="4214832"/>
            <a:ext cx="142875" cy="1410335"/>
          </a:xfrm>
          <a:custGeom>
            <a:avLst/>
            <a:gdLst/>
            <a:ahLst/>
            <a:cxnLst/>
            <a:rect l="l" t="t" r="r" b="b"/>
            <a:pathLst>
              <a:path w="142875" h="1410335">
                <a:moveTo>
                  <a:pt x="0" y="1409737"/>
                </a:moveTo>
                <a:lnTo>
                  <a:pt x="142716" y="1409737"/>
                </a:lnTo>
                <a:lnTo>
                  <a:pt x="142716" y="0"/>
                </a:lnTo>
                <a:lnTo>
                  <a:pt x="0" y="0"/>
                </a:lnTo>
                <a:lnTo>
                  <a:pt x="0" y="140973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995441" y="4462450"/>
            <a:ext cx="142875" cy="500380"/>
          </a:xfrm>
          <a:custGeom>
            <a:avLst/>
            <a:gdLst/>
            <a:ahLst/>
            <a:cxnLst/>
            <a:rect l="l" t="t" r="r" b="b"/>
            <a:pathLst>
              <a:path w="142875" h="500379">
                <a:moveTo>
                  <a:pt x="0" y="500074"/>
                </a:moveTo>
                <a:lnTo>
                  <a:pt x="142716" y="500074"/>
                </a:lnTo>
                <a:lnTo>
                  <a:pt x="142716" y="0"/>
                </a:lnTo>
                <a:lnTo>
                  <a:pt x="0" y="0"/>
                </a:lnTo>
                <a:lnTo>
                  <a:pt x="0" y="50007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95441" y="5114929"/>
            <a:ext cx="142875" cy="509905"/>
          </a:xfrm>
          <a:custGeom>
            <a:avLst/>
            <a:gdLst/>
            <a:ahLst/>
            <a:cxnLst/>
            <a:rect l="l" t="t" r="r" b="b"/>
            <a:pathLst>
              <a:path w="142875" h="509904">
                <a:moveTo>
                  <a:pt x="0" y="509640"/>
                </a:moveTo>
                <a:lnTo>
                  <a:pt x="142716" y="509640"/>
                </a:lnTo>
                <a:lnTo>
                  <a:pt x="142716" y="0"/>
                </a:lnTo>
                <a:lnTo>
                  <a:pt x="0" y="0"/>
                </a:lnTo>
                <a:lnTo>
                  <a:pt x="0" y="50964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995441" y="4462454"/>
            <a:ext cx="142875" cy="1162685"/>
          </a:xfrm>
          <a:custGeom>
            <a:avLst/>
            <a:gdLst/>
            <a:ahLst/>
            <a:cxnLst/>
            <a:rect l="l" t="t" r="r" b="b"/>
            <a:pathLst>
              <a:path w="142875" h="1162685">
                <a:moveTo>
                  <a:pt x="0" y="1162115"/>
                </a:moveTo>
                <a:lnTo>
                  <a:pt x="142716" y="1162115"/>
                </a:lnTo>
                <a:lnTo>
                  <a:pt x="142716" y="0"/>
                </a:lnTo>
                <a:lnTo>
                  <a:pt x="0" y="0"/>
                </a:lnTo>
                <a:lnTo>
                  <a:pt x="0" y="116211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938383" y="4767386"/>
            <a:ext cx="143510" cy="347980"/>
          </a:xfrm>
          <a:custGeom>
            <a:avLst/>
            <a:gdLst/>
            <a:ahLst/>
            <a:cxnLst/>
            <a:rect l="l" t="t" r="r" b="b"/>
            <a:pathLst>
              <a:path w="143510" h="347979">
                <a:moveTo>
                  <a:pt x="0" y="347538"/>
                </a:moveTo>
                <a:lnTo>
                  <a:pt x="143033" y="347538"/>
                </a:lnTo>
                <a:lnTo>
                  <a:pt x="143033" y="0"/>
                </a:lnTo>
                <a:lnTo>
                  <a:pt x="0" y="0"/>
                </a:lnTo>
                <a:lnTo>
                  <a:pt x="0" y="34753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938383" y="5267329"/>
            <a:ext cx="143510" cy="357505"/>
          </a:xfrm>
          <a:custGeom>
            <a:avLst/>
            <a:gdLst/>
            <a:ahLst/>
            <a:cxnLst/>
            <a:rect l="l" t="t" r="r" b="b"/>
            <a:pathLst>
              <a:path w="143510" h="357504">
                <a:moveTo>
                  <a:pt x="0" y="357240"/>
                </a:moveTo>
                <a:lnTo>
                  <a:pt x="143033" y="357240"/>
                </a:lnTo>
                <a:lnTo>
                  <a:pt x="143033" y="0"/>
                </a:lnTo>
                <a:lnTo>
                  <a:pt x="0" y="0"/>
                </a:lnTo>
                <a:lnTo>
                  <a:pt x="0" y="35724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938383" y="4767386"/>
            <a:ext cx="143510" cy="857250"/>
          </a:xfrm>
          <a:custGeom>
            <a:avLst/>
            <a:gdLst/>
            <a:ahLst/>
            <a:cxnLst/>
            <a:rect l="l" t="t" r="r" b="b"/>
            <a:pathLst>
              <a:path w="143510" h="857250">
                <a:moveTo>
                  <a:pt x="0" y="857178"/>
                </a:moveTo>
                <a:lnTo>
                  <a:pt x="143033" y="857178"/>
                </a:lnTo>
                <a:lnTo>
                  <a:pt x="143033" y="0"/>
                </a:lnTo>
                <a:lnTo>
                  <a:pt x="0" y="0"/>
                </a:lnTo>
                <a:lnTo>
                  <a:pt x="0" y="8571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81200" y="5015009"/>
            <a:ext cx="143510" cy="224154"/>
          </a:xfrm>
          <a:custGeom>
            <a:avLst/>
            <a:gdLst/>
            <a:ahLst/>
            <a:cxnLst/>
            <a:rect l="l" t="t" r="r" b="b"/>
            <a:pathLst>
              <a:path w="143510" h="224154">
                <a:moveTo>
                  <a:pt x="0" y="223740"/>
                </a:moveTo>
                <a:lnTo>
                  <a:pt x="143033" y="223740"/>
                </a:lnTo>
                <a:lnTo>
                  <a:pt x="143033" y="0"/>
                </a:lnTo>
                <a:lnTo>
                  <a:pt x="0" y="0"/>
                </a:lnTo>
                <a:lnTo>
                  <a:pt x="0" y="22374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81200" y="5391154"/>
            <a:ext cx="143510" cy="233679"/>
          </a:xfrm>
          <a:custGeom>
            <a:avLst/>
            <a:gdLst/>
            <a:ahLst/>
            <a:cxnLst/>
            <a:rect l="l" t="t" r="r" b="b"/>
            <a:pathLst>
              <a:path w="143510" h="233679">
                <a:moveTo>
                  <a:pt x="0" y="233415"/>
                </a:moveTo>
                <a:lnTo>
                  <a:pt x="143033" y="233415"/>
                </a:lnTo>
                <a:lnTo>
                  <a:pt x="143033" y="0"/>
                </a:lnTo>
                <a:lnTo>
                  <a:pt x="0" y="0"/>
                </a:lnTo>
                <a:lnTo>
                  <a:pt x="0" y="23341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881200" y="5015009"/>
            <a:ext cx="143510" cy="609600"/>
          </a:xfrm>
          <a:custGeom>
            <a:avLst/>
            <a:gdLst/>
            <a:ahLst/>
            <a:cxnLst/>
            <a:rect l="l" t="t" r="r" b="b"/>
            <a:pathLst>
              <a:path w="143510" h="609600">
                <a:moveTo>
                  <a:pt x="0" y="609556"/>
                </a:moveTo>
                <a:lnTo>
                  <a:pt x="143033" y="609556"/>
                </a:lnTo>
                <a:lnTo>
                  <a:pt x="143033" y="0"/>
                </a:lnTo>
                <a:lnTo>
                  <a:pt x="0" y="0"/>
                </a:lnTo>
                <a:lnTo>
                  <a:pt x="0" y="60955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824144" y="4833888"/>
            <a:ext cx="143510" cy="314325"/>
          </a:xfrm>
          <a:custGeom>
            <a:avLst/>
            <a:gdLst/>
            <a:ahLst/>
            <a:cxnLst/>
            <a:rect l="l" t="t" r="r" b="b"/>
            <a:pathLst>
              <a:path w="143510" h="314325">
                <a:moveTo>
                  <a:pt x="0" y="314315"/>
                </a:moveTo>
                <a:lnTo>
                  <a:pt x="143033" y="314315"/>
                </a:lnTo>
                <a:lnTo>
                  <a:pt x="143033" y="0"/>
                </a:lnTo>
                <a:lnTo>
                  <a:pt x="0" y="0"/>
                </a:lnTo>
                <a:lnTo>
                  <a:pt x="0" y="31431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824144" y="5300602"/>
            <a:ext cx="143510" cy="324485"/>
          </a:xfrm>
          <a:custGeom>
            <a:avLst/>
            <a:gdLst/>
            <a:ahLst/>
            <a:cxnLst/>
            <a:rect l="l" t="t" r="r" b="b"/>
            <a:pathLst>
              <a:path w="143510" h="324485">
                <a:moveTo>
                  <a:pt x="0" y="323966"/>
                </a:moveTo>
                <a:lnTo>
                  <a:pt x="143033" y="323966"/>
                </a:lnTo>
                <a:lnTo>
                  <a:pt x="143033" y="0"/>
                </a:lnTo>
                <a:lnTo>
                  <a:pt x="0" y="0"/>
                </a:lnTo>
                <a:lnTo>
                  <a:pt x="0" y="32396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824144" y="4833884"/>
            <a:ext cx="143510" cy="791210"/>
          </a:xfrm>
          <a:custGeom>
            <a:avLst/>
            <a:gdLst/>
            <a:ahLst/>
            <a:cxnLst/>
            <a:rect l="l" t="t" r="r" b="b"/>
            <a:pathLst>
              <a:path w="143510" h="791210">
                <a:moveTo>
                  <a:pt x="0" y="790681"/>
                </a:moveTo>
                <a:lnTo>
                  <a:pt x="143033" y="790681"/>
                </a:lnTo>
                <a:lnTo>
                  <a:pt x="143033" y="0"/>
                </a:lnTo>
                <a:lnTo>
                  <a:pt x="0" y="0"/>
                </a:lnTo>
                <a:lnTo>
                  <a:pt x="0" y="79068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776731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776731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719674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719674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662618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662618" y="5196138"/>
            <a:ext cx="142875" cy="428625"/>
          </a:xfrm>
          <a:custGeom>
            <a:avLst/>
            <a:gdLst/>
            <a:ahLst/>
            <a:cxnLst/>
            <a:rect l="l" t="t" r="r" b="b"/>
            <a:pathLst>
              <a:path w="142875" h="428625">
                <a:moveTo>
                  <a:pt x="0" y="428430"/>
                </a:moveTo>
                <a:lnTo>
                  <a:pt x="142716" y="428430"/>
                </a:lnTo>
                <a:lnTo>
                  <a:pt x="142716" y="0"/>
                </a:lnTo>
                <a:lnTo>
                  <a:pt x="0" y="0"/>
                </a:lnTo>
                <a:lnTo>
                  <a:pt x="0" y="42843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242880" y="3729086"/>
            <a:ext cx="143510" cy="866775"/>
          </a:xfrm>
          <a:custGeom>
            <a:avLst/>
            <a:gdLst/>
            <a:ahLst/>
            <a:cxnLst/>
            <a:rect l="l" t="t" r="r" b="b"/>
            <a:pathLst>
              <a:path w="143509" h="866775">
                <a:moveTo>
                  <a:pt x="0" y="866666"/>
                </a:moveTo>
                <a:lnTo>
                  <a:pt x="143033" y="866666"/>
                </a:lnTo>
                <a:lnTo>
                  <a:pt x="143033" y="0"/>
                </a:lnTo>
                <a:lnTo>
                  <a:pt x="0" y="0"/>
                </a:lnTo>
                <a:lnTo>
                  <a:pt x="0" y="86666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42880" y="4748152"/>
            <a:ext cx="143510" cy="876935"/>
          </a:xfrm>
          <a:custGeom>
            <a:avLst/>
            <a:gdLst/>
            <a:ahLst/>
            <a:cxnLst/>
            <a:rect l="l" t="t" r="r" b="b"/>
            <a:pathLst>
              <a:path w="143509" h="876935">
                <a:moveTo>
                  <a:pt x="0" y="876416"/>
                </a:moveTo>
                <a:lnTo>
                  <a:pt x="143033" y="876416"/>
                </a:lnTo>
                <a:lnTo>
                  <a:pt x="143033" y="0"/>
                </a:lnTo>
                <a:lnTo>
                  <a:pt x="0" y="0"/>
                </a:lnTo>
                <a:lnTo>
                  <a:pt x="0" y="87641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242880" y="3729086"/>
            <a:ext cx="143510" cy="1895475"/>
          </a:xfrm>
          <a:custGeom>
            <a:avLst/>
            <a:gdLst/>
            <a:ahLst/>
            <a:cxnLst/>
            <a:rect l="l" t="t" r="r" b="b"/>
            <a:pathLst>
              <a:path w="143509" h="1895475">
                <a:moveTo>
                  <a:pt x="0" y="1895482"/>
                </a:moveTo>
                <a:lnTo>
                  <a:pt x="143033" y="1895482"/>
                </a:lnTo>
                <a:lnTo>
                  <a:pt x="143033" y="0"/>
                </a:lnTo>
                <a:lnTo>
                  <a:pt x="0" y="0"/>
                </a:lnTo>
                <a:lnTo>
                  <a:pt x="0" y="189548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185824" y="4405456"/>
            <a:ext cx="143510" cy="528955"/>
          </a:xfrm>
          <a:custGeom>
            <a:avLst/>
            <a:gdLst/>
            <a:ahLst/>
            <a:cxnLst/>
            <a:rect l="l" t="t" r="r" b="b"/>
            <a:pathLst>
              <a:path w="143510" h="528954">
                <a:moveTo>
                  <a:pt x="0" y="528497"/>
                </a:moveTo>
                <a:lnTo>
                  <a:pt x="143033" y="528497"/>
                </a:lnTo>
                <a:lnTo>
                  <a:pt x="143033" y="0"/>
                </a:lnTo>
                <a:lnTo>
                  <a:pt x="0" y="0"/>
                </a:lnTo>
                <a:lnTo>
                  <a:pt x="0" y="52849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185824" y="5086350"/>
            <a:ext cx="143510" cy="538480"/>
          </a:xfrm>
          <a:custGeom>
            <a:avLst/>
            <a:gdLst/>
            <a:ahLst/>
            <a:cxnLst/>
            <a:rect l="l" t="t" r="r" b="b"/>
            <a:pathLst>
              <a:path w="143510" h="538479">
                <a:moveTo>
                  <a:pt x="0" y="538215"/>
                </a:moveTo>
                <a:lnTo>
                  <a:pt x="143033" y="538215"/>
                </a:lnTo>
                <a:lnTo>
                  <a:pt x="143033" y="0"/>
                </a:lnTo>
                <a:lnTo>
                  <a:pt x="0" y="0"/>
                </a:lnTo>
                <a:lnTo>
                  <a:pt x="0" y="53821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185824" y="4405452"/>
            <a:ext cx="143510" cy="1219200"/>
          </a:xfrm>
          <a:custGeom>
            <a:avLst/>
            <a:gdLst/>
            <a:ahLst/>
            <a:cxnLst/>
            <a:rect l="l" t="t" r="r" b="b"/>
            <a:pathLst>
              <a:path w="143510" h="1219200">
                <a:moveTo>
                  <a:pt x="0" y="1219112"/>
                </a:moveTo>
                <a:lnTo>
                  <a:pt x="143033" y="1219112"/>
                </a:lnTo>
                <a:lnTo>
                  <a:pt x="143033" y="0"/>
                </a:lnTo>
                <a:lnTo>
                  <a:pt x="0" y="0"/>
                </a:lnTo>
                <a:lnTo>
                  <a:pt x="0" y="12191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138156" y="4405456"/>
            <a:ext cx="143510" cy="528955"/>
          </a:xfrm>
          <a:custGeom>
            <a:avLst/>
            <a:gdLst/>
            <a:ahLst/>
            <a:cxnLst/>
            <a:rect l="l" t="t" r="r" b="b"/>
            <a:pathLst>
              <a:path w="143510" h="528954">
                <a:moveTo>
                  <a:pt x="0" y="528497"/>
                </a:moveTo>
                <a:lnTo>
                  <a:pt x="143033" y="528497"/>
                </a:lnTo>
                <a:lnTo>
                  <a:pt x="143033" y="0"/>
                </a:lnTo>
                <a:lnTo>
                  <a:pt x="0" y="0"/>
                </a:lnTo>
                <a:lnTo>
                  <a:pt x="0" y="52849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138156" y="5086350"/>
            <a:ext cx="143510" cy="538480"/>
          </a:xfrm>
          <a:custGeom>
            <a:avLst/>
            <a:gdLst/>
            <a:ahLst/>
            <a:cxnLst/>
            <a:rect l="l" t="t" r="r" b="b"/>
            <a:pathLst>
              <a:path w="143510" h="538479">
                <a:moveTo>
                  <a:pt x="0" y="538215"/>
                </a:moveTo>
                <a:lnTo>
                  <a:pt x="143033" y="538215"/>
                </a:lnTo>
                <a:lnTo>
                  <a:pt x="143033" y="0"/>
                </a:lnTo>
                <a:lnTo>
                  <a:pt x="0" y="0"/>
                </a:lnTo>
                <a:lnTo>
                  <a:pt x="0" y="53821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138156" y="4405452"/>
            <a:ext cx="143510" cy="1219200"/>
          </a:xfrm>
          <a:custGeom>
            <a:avLst/>
            <a:gdLst/>
            <a:ahLst/>
            <a:cxnLst/>
            <a:rect l="l" t="t" r="r" b="b"/>
            <a:pathLst>
              <a:path w="143510" h="1219200">
                <a:moveTo>
                  <a:pt x="0" y="1219112"/>
                </a:moveTo>
                <a:lnTo>
                  <a:pt x="143033" y="1219112"/>
                </a:lnTo>
                <a:lnTo>
                  <a:pt x="143033" y="0"/>
                </a:lnTo>
                <a:lnTo>
                  <a:pt x="0" y="0"/>
                </a:lnTo>
                <a:lnTo>
                  <a:pt x="0" y="12191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081356" y="4767386"/>
            <a:ext cx="142875" cy="347980"/>
          </a:xfrm>
          <a:custGeom>
            <a:avLst/>
            <a:gdLst/>
            <a:ahLst/>
            <a:cxnLst/>
            <a:rect l="l" t="t" r="r" b="b"/>
            <a:pathLst>
              <a:path w="142875" h="347979">
                <a:moveTo>
                  <a:pt x="0" y="347538"/>
                </a:moveTo>
                <a:lnTo>
                  <a:pt x="142716" y="347538"/>
                </a:lnTo>
                <a:lnTo>
                  <a:pt x="142716" y="0"/>
                </a:lnTo>
                <a:lnTo>
                  <a:pt x="0" y="0"/>
                </a:lnTo>
                <a:lnTo>
                  <a:pt x="0" y="347538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081356" y="5267329"/>
            <a:ext cx="142875" cy="357505"/>
          </a:xfrm>
          <a:custGeom>
            <a:avLst/>
            <a:gdLst/>
            <a:ahLst/>
            <a:cxnLst/>
            <a:rect l="l" t="t" r="r" b="b"/>
            <a:pathLst>
              <a:path w="142875" h="357504">
                <a:moveTo>
                  <a:pt x="0" y="357240"/>
                </a:moveTo>
                <a:lnTo>
                  <a:pt x="142716" y="357240"/>
                </a:lnTo>
                <a:lnTo>
                  <a:pt x="142716" y="0"/>
                </a:lnTo>
                <a:lnTo>
                  <a:pt x="0" y="0"/>
                </a:lnTo>
                <a:lnTo>
                  <a:pt x="0" y="35724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081356" y="4767386"/>
            <a:ext cx="142875" cy="857250"/>
          </a:xfrm>
          <a:custGeom>
            <a:avLst/>
            <a:gdLst/>
            <a:ahLst/>
            <a:cxnLst/>
            <a:rect l="l" t="t" r="r" b="b"/>
            <a:pathLst>
              <a:path w="142875" h="857250">
                <a:moveTo>
                  <a:pt x="0" y="857178"/>
                </a:moveTo>
                <a:lnTo>
                  <a:pt x="142716" y="857178"/>
                </a:lnTo>
                <a:lnTo>
                  <a:pt x="142716" y="0"/>
                </a:lnTo>
                <a:lnTo>
                  <a:pt x="0" y="0"/>
                </a:lnTo>
                <a:lnTo>
                  <a:pt x="0" y="8571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024173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024173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24173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967116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67116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919447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919447" y="5072323"/>
            <a:ext cx="142875" cy="552450"/>
          </a:xfrm>
          <a:custGeom>
            <a:avLst/>
            <a:gdLst/>
            <a:ahLst/>
            <a:cxnLst/>
            <a:rect l="l" t="t" r="r" b="b"/>
            <a:pathLst>
              <a:path w="142875" h="552450">
                <a:moveTo>
                  <a:pt x="0" y="552242"/>
                </a:moveTo>
                <a:lnTo>
                  <a:pt x="142716" y="552242"/>
                </a:lnTo>
                <a:lnTo>
                  <a:pt x="142716" y="0"/>
                </a:lnTo>
                <a:lnTo>
                  <a:pt x="0" y="0"/>
                </a:lnTo>
                <a:lnTo>
                  <a:pt x="0" y="5522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862389" y="5253135"/>
            <a:ext cx="143510" cy="371475"/>
          </a:xfrm>
          <a:custGeom>
            <a:avLst/>
            <a:gdLst/>
            <a:ahLst/>
            <a:cxnLst/>
            <a:rect l="l" t="t" r="r" b="b"/>
            <a:pathLst>
              <a:path w="143509" h="371475">
                <a:moveTo>
                  <a:pt x="0" y="371433"/>
                </a:moveTo>
                <a:lnTo>
                  <a:pt x="143033" y="371433"/>
                </a:lnTo>
                <a:lnTo>
                  <a:pt x="143033" y="0"/>
                </a:lnTo>
                <a:lnTo>
                  <a:pt x="0" y="0"/>
                </a:lnTo>
                <a:lnTo>
                  <a:pt x="0" y="371433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862389" y="5253135"/>
            <a:ext cx="143510" cy="371475"/>
          </a:xfrm>
          <a:custGeom>
            <a:avLst/>
            <a:gdLst/>
            <a:ahLst/>
            <a:cxnLst/>
            <a:rect l="l" t="t" r="r" b="b"/>
            <a:pathLst>
              <a:path w="143509" h="371475">
                <a:moveTo>
                  <a:pt x="0" y="371433"/>
                </a:moveTo>
                <a:lnTo>
                  <a:pt x="143033" y="371433"/>
                </a:lnTo>
                <a:lnTo>
                  <a:pt x="143033" y="0"/>
                </a:lnTo>
                <a:lnTo>
                  <a:pt x="0" y="0"/>
                </a:lnTo>
                <a:lnTo>
                  <a:pt x="0" y="371433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805334" y="5015009"/>
            <a:ext cx="143510" cy="224154"/>
          </a:xfrm>
          <a:custGeom>
            <a:avLst/>
            <a:gdLst/>
            <a:ahLst/>
            <a:cxnLst/>
            <a:rect l="l" t="t" r="r" b="b"/>
            <a:pathLst>
              <a:path w="143509" h="224154">
                <a:moveTo>
                  <a:pt x="0" y="223740"/>
                </a:moveTo>
                <a:lnTo>
                  <a:pt x="143033" y="223740"/>
                </a:lnTo>
                <a:lnTo>
                  <a:pt x="143033" y="0"/>
                </a:lnTo>
                <a:lnTo>
                  <a:pt x="0" y="0"/>
                </a:lnTo>
                <a:lnTo>
                  <a:pt x="0" y="22374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805334" y="5391154"/>
            <a:ext cx="143510" cy="233679"/>
          </a:xfrm>
          <a:custGeom>
            <a:avLst/>
            <a:gdLst/>
            <a:ahLst/>
            <a:cxnLst/>
            <a:rect l="l" t="t" r="r" b="b"/>
            <a:pathLst>
              <a:path w="143509" h="233679">
                <a:moveTo>
                  <a:pt x="0" y="233415"/>
                </a:moveTo>
                <a:lnTo>
                  <a:pt x="143033" y="233415"/>
                </a:lnTo>
                <a:lnTo>
                  <a:pt x="143033" y="0"/>
                </a:lnTo>
                <a:lnTo>
                  <a:pt x="0" y="0"/>
                </a:lnTo>
                <a:lnTo>
                  <a:pt x="0" y="23341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805334" y="5015009"/>
            <a:ext cx="143510" cy="609600"/>
          </a:xfrm>
          <a:custGeom>
            <a:avLst/>
            <a:gdLst/>
            <a:ahLst/>
            <a:cxnLst/>
            <a:rect l="l" t="t" r="r" b="b"/>
            <a:pathLst>
              <a:path w="143509" h="609600">
                <a:moveTo>
                  <a:pt x="0" y="609556"/>
                </a:moveTo>
                <a:lnTo>
                  <a:pt x="143033" y="609556"/>
                </a:lnTo>
                <a:lnTo>
                  <a:pt x="143033" y="0"/>
                </a:lnTo>
                <a:lnTo>
                  <a:pt x="0" y="0"/>
                </a:lnTo>
                <a:lnTo>
                  <a:pt x="0" y="60955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385916" y="3672085"/>
            <a:ext cx="142875" cy="895350"/>
          </a:xfrm>
          <a:custGeom>
            <a:avLst/>
            <a:gdLst/>
            <a:ahLst/>
            <a:cxnLst/>
            <a:rect l="l" t="t" r="r" b="b"/>
            <a:pathLst>
              <a:path w="142875" h="895350">
                <a:moveTo>
                  <a:pt x="0" y="895088"/>
                </a:moveTo>
                <a:lnTo>
                  <a:pt x="142716" y="895088"/>
                </a:lnTo>
                <a:lnTo>
                  <a:pt x="142716" y="0"/>
                </a:lnTo>
                <a:lnTo>
                  <a:pt x="0" y="0"/>
                </a:lnTo>
                <a:lnTo>
                  <a:pt x="0" y="895088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385916" y="4719573"/>
            <a:ext cx="142875" cy="905510"/>
          </a:xfrm>
          <a:custGeom>
            <a:avLst/>
            <a:gdLst/>
            <a:ahLst/>
            <a:cxnLst/>
            <a:rect l="l" t="t" r="r" b="b"/>
            <a:pathLst>
              <a:path w="142875" h="905510">
                <a:moveTo>
                  <a:pt x="0" y="904991"/>
                </a:moveTo>
                <a:lnTo>
                  <a:pt x="142716" y="904991"/>
                </a:lnTo>
                <a:lnTo>
                  <a:pt x="142716" y="0"/>
                </a:lnTo>
                <a:lnTo>
                  <a:pt x="0" y="0"/>
                </a:lnTo>
                <a:lnTo>
                  <a:pt x="0" y="90499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385916" y="3672089"/>
            <a:ext cx="142875" cy="1952625"/>
          </a:xfrm>
          <a:custGeom>
            <a:avLst/>
            <a:gdLst/>
            <a:ahLst/>
            <a:cxnLst/>
            <a:rect l="l" t="t" r="r" b="b"/>
            <a:pathLst>
              <a:path w="142875" h="1952625">
                <a:moveTo>
                  <a:pt x="0" y="1952479"/>
                </a:moveTo>
                <a:lnTo>
                  <a:pt x="142716" y="1952479"/>
                </a:lnTo>
                <a:lnTo>
                  <a:pt x="142716" y="0"/>
                </a:lnTo>
                <a:lnTo>
                  <a:pt x="0" y="0"/>
                </a:lnTo>
                <a:lnTo>
                  <a:pt x="0" y="19524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328796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328796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328797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281256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281256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281256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224070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10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224070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10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166887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10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166887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10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109830" y="5376943"/>
            <a:ext cx="143510" cy="247650"/>
          </a:xfrm>
          <a:custGeom>
            <a:avLst/>
            <a:gdLst/>
            <a:ahLst/>
            <a:cxnLst/>
            <a:rect l="l" t="t" r="r" b="b"/>
            <a:pathLst>
              <a:path w="143510" h="247650">
                <a:moveTo>
                  <a:pt x="0" y="247622"/>
                </a:moveTo>
                <a:lnTo>
                  <a:pt x="143033" y="247622"/>
                </a:lnTo>
                <a:lnTo>
                  <a:pt x="143033" y="0"/>
                </a:lnTo>
                <a:lnTo>
                  <a:pt x="0" y="0"/>
                </a:lnTo>
                <a:lnTo>
                  <a:pt x="0" y="247622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109830" y="5376943"/>
            <a:ext cx="143510" cy="247650"/>
          </a:xfrm>
          <a:custGeom>
            <a:avLst/>
            <a:gdLst/>
            <a:ahLst/>
            <a:cxnLst/>
            <a:rect l="l" t="t" r="r" b="b"/>
            <a:pathLst>
              <a:path w="143510" h="247650">
                <a:moveTo>
                  <a:pt x="0" y="247622"/>
                </a:moveTo>
                <a:lnTo>
                  <a:pt x="143033" y="247622"/>
                </a:lnTo>
                <a:lnTo>
                  <a:pt x="143033" y="0"/>
                </a:lnTo>
                <a:lnTo>
                  <a:pt x="0" y="0"/>
                </a:lnTo>
                <a:lnTo>
                  <a:pt x="0" y="247622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062162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09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062162" y="5138824"/>
            <a:ext cx="143510" cy="485775"/>
          </a:xfrm>
          <a:custGeom>
            <a:avLst/>
            <a:gdLst/>
            <a:ahLst/>
            <a:cxnLst/>
            <a:rect l="l" t="t" r="r" b="b"/>
            <a:pathLst>
              <a:path w="143509" h="485775">
                <a:moveTo>
                  <a:pt x="0" y="485745"/>
                </a:moveTo>
                <a:lnTo>
                  <a:pt x="143033" y="485745"/>
                </a:lnTo>
                <a:lnTo>
                  <a:pt x="143033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005488" y="4891197"/>
            <a:ext cx="142875" cy="285750"/>
          </a:xfrm>
          <a:custGeom>
            <a:avLst/>
            <a:gdLst/>
            <a:ahLst/>
            <a:cxnLst/>
            <a:rect l="l" t="t" r="r" b="b"/>
            <a:pathLst>
              <a:path w="142875" h="285750">
                <a:moveTo>
                  <a:pt x="0" y="285576"/>
                </a:moveTo>
                <a:lnTo>
                  <a:pt x="142716" y="285576"/>
                </a:lnTo>
                <a:lnTo>
                  <a:pt x="142716" y="0"/>
                </a:lnTo>
                <a:lnTo>
                  <a:pt x="0" y="0"/>
                </a:lnTo>
                <a:lnTo>
                  <a:pt x="0" y="28557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8005488" y="5329173"/>
            <a:ext cx="142875" cy="295910"/>
          </a:xfrm>
          <a:custGeom>
            <a:avLst/>
            <a:gdLst/>
            <a:ahLst/>
            <a:cxnLst/>
            <a:rect l="l" t="t" r="r" b="b"/>
            <a:pathLst>
              <a:path w="142875" h="295910">
                <a:moveTo>
                  <a:pt x="0" y="295391"/>
                </a:moveTo>
                <a:lnTo>
                  <a:pt x="142716" y="295391"/>
                </a:lnTo>
                <a:lnTo>
                  <a:pt x="142716" y="0"/>
                </a:lnTo>
                <a:lnTo>
                  <a:pt x="0" y="0"/>
                </a:lnTo>
                <a:lnTo>
                  <a:pt x="0" y="29539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005488" y="4891201"/>
            <a:ext cx="142875" cy="733425"/>
          </a:xfrm>
          <a:custGeom>
            <a:avLst/>
            <a:gdLst/>
            <a:ahLst/>
            <a:cxnLst/>
            <a:rect l="l" t="t" r="r" b="b"/>
            <a:pathLst>
              <a:path w="142875" h="733425">
                <a:moveTo>
                  <a:pt x="0" y="733367"/>
                </a:moveTo>
                <a:lnTo>
                  <a:pt x="142716" y="733367"/>
                </a:lnTo>
                <a:lnTo>
                  <a:pt x="142716" y="0"/>
                </a:lnTo>
                <a:lnTo>
                  <a:pt x="0" y="0"/>
                </a:lnTo>
                <a:lnTo>
                  <a:pt x="0" y="73336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948305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948305" y="5138824"/>
            <a:ext cx="142875" cy="485775"/>
          </a:xfrm>
          <a:custGeom>
            <a:avLst/>
            <a:gdLst/>
            <a:ahLst/>
            <a:cxnLst/>
            <a:rect l="l" t="t" r="r" b="b"/>
            <a:pathLst>
              <a:path w="142875" h="485775">
                <a:moveTo>
                  <a:pt x="0" y="485745"/>
                </a:moveTo>
                <a:lnTo>
                  <a:pt x="142716" y="485745"/>
                </a:lnTo>
                <a:lnTo>
                  <a:pt x="142716" y="0"/>
                </a:lnTo>
                <a:lnTo>
                  <a:pt x="0" y="0"/>
                </a:lnTo>
                <a:lnTo>
                  <a:pt x="0" y="48574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33322" y="2566967"/>
            <a:ext cx="0" cy="3048635"/>
          </a:xfrm>
          <a:custGeom>
            <a:avLst/>
            <a:gdLst/>
            <a:ahLst/>
            <a:cxnLst/>
            <a:rect l="l" t="t" r="r" b="b"/>
            <a:pathLst>
              <a:path h="3048635">
                <a:moveTo>
                  <a:pt x="0" y="0"/>
                </a:moveTo>
                <a:lnTo>
                  <a:pt x="0" y="3048097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95267" y="562456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95267" y="501500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95267" y="440545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95267" y="378633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95267" y="317646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95267" y="256696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33322" y="5624565"/>
            <a:ext cx="8496300" cy="0"/>
          </a:xfrm>
          <a:custGeom>
            <a:avLst/>
            <a:gdLst/>
            <a:ahLst/>
            <a:cxnLst/>
            <a:rect l="l" t="t" r="r" b="b"/>
            <a:pathLst>
              <a:path w="8496300">
                <a:moveTo>
                  <a:pt x="0" y="0"/>
                </a:moveTo>
                <a:lnTo>
                  <a:pt x="849575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33322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576139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519083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471795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414739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357556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300500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252831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195775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38592" y="56340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2835329" y="477529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4244734" y="529904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5187551" y="529904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6130495" y="5413353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4</a:t>
            </a:r>
            <a:endParaRPr sz="95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7083207" y="529904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8968840" y="529904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8254370" y="529904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7311553" y="5270543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7454524" y="5299041"/>
            <a:ext cx="38036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944"/>
              </a:lnSpc>
              <a:tabLst>
                <a:tab pos="285750" algn="l"/>
              </a:tabLst>
            </a:pPr>
            <a:r>
              <a:rPr sz="950" spc="10" dirty="0">
                <a:latin typeface="Arial"/>
                <a:cs typeface="Arial"/>
              </a:rPr>
              <a:t>8	8</a:t>
            </a:r>
            <a:endParaRPr sz="950">
              <a:latin typeface="Arial"/>
              <a:cs typeface="Arial"/>
            </a:endParaRPr>
          </a:p>
          <a:p>
            <a:pPr algn="ctr">
              <a:lnSpc>
                <a:spcPts val="944"/>
              </a:lnSpc>
            </a:pPr>
            <a:r>
              <a:rPr sz="950" spc="10" dirty="0">
                <a:latin typeface="Arial"/>
                <a:cs typeface="Arial"/>
              </a:rPr>
              <a:t>5</a:t>
            </a:r>
            <a:endParaRPr sz="950">
              <a:latin typeface="Arial"/>
              <a:cs typeface="Arial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7883053" y="5356356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6</a:t>
            </a:r>
            <a:endParaRPr sz="950">
              <a:latin typeface="Arial"/>
              <a:cs typeface="Arial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6654296" y="5270543"/>
            <a:ext cx="38036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  </a:t>
            </a:r>
            <a:r>
              <a:rPr sz="1425" spc="15" baseline="-26315" dirty="0">
                <a:latin typeface="Arial"/>
                <a:cs typeface="Arial"/>
              </a:rPr>
              <a:t>7</a:t>
            </a:r>
            <a:r>
              <a:rPr sz="1425" spc="390" baseline="-26315" dirty="0">
                <a:latin typeface="Arial"/>
                <a:cs typeface="Arial"/>
              </a:rPr>
              <a:t> </a:t>
            </a: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5987778" y="5270543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454120" y="554698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387202" y="493710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387202" y="432748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387202" y="370849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387202" y="309887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387202" y="24893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4567173" y="505294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 txBox="1"/>
          <p:nvPr/>
        </p:nvSpPr>
        <p:spPr>
          <a:xfrm>
            <a:off x="4424300" y="5075165"/>
            <a:ext cx="30924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8910">
              <a:lnSpc>
                <a:spcPts val="1005"/>
              </a:lnSpc>
            </a:pPr>
            <a:r>
              <a:rPr sz="1000" spc="-10" dirty="0">
                <a:latin typeface="Arial"/>
                <a:cs typeface="Arial"/>
              </a:rPr>
              <a:t>16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1728725" y="474814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 txBox="1"/>
          <p:nvPr/>
        </p:nvSpPr>
        <p:spPr>
          <a:xfrm>
            <a:off x="1741679" y="4745863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6453123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42939" y="462432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671698" y="46577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 txBox="1"/>
          <p:nvPr/>
        </p:nvSpPr>
        <p:spPr>
          <a:xfrm>
            <a:off x="2528825" y="4624324"/>
            <a:ext cx="309245" cy="184666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68275">
              <a:lnSpc>
                <a:spcPts val="1190"/>
              </a:lnSpc>
              <a:spcBef>
                <a:spcPts val="240"/>
              </a:spcBef>
            </a:pPr>
            <a:r>
              <a:rPr sz="1000" spc="-10" dirty="0">
                <a:latin typeface="Arial"/>
                <a:cs typeface="Arial"/>
              </a:rPr>
              <a:t>29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5367273" y="51149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909950" y="5114925"/>
            <a:ext cx="142875" cy="152400"/>
          </a:xfrm>
          <a:custGeom>
            <a:avLst/>
            <a:gdLst/>
            <a:ahLst/>
            <a:cxnLst/>
            <a:rect l="l" t="t" r="r" b="b"/>
            <a:pathLst>
              <a:path w="142875" h="152400">
                <a:moveTo>
                  <a:pt x="0" y="152400"/>
                </a:moveTo>
                <a:lnTo>
                  <a:pt x="142875" y="152400"/>
                </a:lnTo>
                <a:lnTo>
                  <a:pt x="14287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3936240" y="5114925"/>
            <a:ext cx="3073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80"/>
              </a:lnSpc>
            </a:pPr>
            <a:r>
              <a:rPr sz="1000" spc="-10" dirty="0">
                <a:latin typeface="Arial"/>
                <a:cs typeface="Arial"/>
              </a:rPr>
              <a:t>14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4995800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4852923" y="5198863"/>
            <a:ext cx="30988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8910">
              <a:lnSpc>
                <a:spcPts val="1005"/>
              </a:lnSpc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2966973" y="49625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 txBox="1"/>
          <p:nvPr/>
        </p:nvSpPr>
        <p:spPr>
          <a:xfrm>
            <a:off x="2992882" y="4933954"/>
            <a:ext cx="307976" cy="18017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>
              <a:lnSpc>
                <a:spcPts val="1190"/>
              </a:lnSpc>
              <a:spcBef>
                <a:spcPts val="204"/>
              </a:spcBef>
            </a:pPr>
            <a:r>
              <a:rPr sz="1000" spc="-10" dirty="0">
                <a:latin typeface="Arial"/>
                <a:cs typeface="Arial"/>
              </a:rPr>
              <a:t>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6" name="object 206"/>
          <p:cNvSpPr/>
          <p:nvPr/>
        </p:nvSpPr>
        <p:spPr>
          <a:xfrm>
            <a:off x="1071564" y="48101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 txBox="1"/>
          <p:nvPr/>
        </p:nvSpPr>
        <p:spPr>
          <a:xfrm>
            <a:off x="1084582" y="4807711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4052823" y="51149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 txBox="1"/>
          <p:nvPr/>
        </p:nvSpPr>
        <p:spPr>
          <a:xfrm>
            <a:off x="4066415" y="5112511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0" name="object 210"/>
          <p:cNvSpPr/>
          <p:nvPr/>
        </p:nvSpPr>
        <p:spPr>
          <a:xfrm>
            <a:off x="3814700" y="5086350"/>
            <a:ext cx="142875" cy="152400"/>
          </a:xfrm>
          <a:custGeom>
            <a:avLst/>
            <a:gdLst/>
            <a:ahLst/>
            <a:cxnLst/>
            <a:rect l="l" t="t" r="r" b="b"/>
            <a:pathLst>
              <a:path w="142875" h="152400">
                <a:moveTo>
                  <a:pt x="0" y="152400"/>
                </a:moveTo>
                <a:lnTo>
                  <a:pt x="142875" y="152400"/>
                </a:lnTo>
                <a:lnTo>
                  <a:pt x="14287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424300" y="51149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4437637" y="5112511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1585849" y="45671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653023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 txBox="1"/>
          <p:nvPr/>
        </p:nvSpPr>
        <p:spPr>
          <a:xfrm>
            <a:off x="5679313" y="5148202"/>
            <a:ext cx="307340" cy="18017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>
              <a:lnSpc>
                <a:spcPts val="1190"/>
              </a:lnSpc>
              <a:spcBef>
                <a:spcPts val="204"/>
              </a:spcBef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5795900" y="514819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5809617" y="5146040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4852923" y="52387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4759147" y="5236592"/>
            <a:ext cx="2730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spc="15" baseline="-11695" dirty="0">
                <a:latin typeface="Arial"/>
                <a:cs typeface="Arial"/>
              </a:rPr>
              <a:t>9</a:t>
            </a:r>
            <a:r>
              <a:rPr sz="1425" spc="-89" baseline="-1169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10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928689" y="453390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 txBox="1"/>
          <p:nvPr/>
        </p:nvSpPr>
        <p:spPr>
          <a:xfrm>
            <a:off x="668426" y="4556115"/>
            <a:ext cx="426720" cy="217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r">
              <a:lnSpc>
                <a:spcPts val="765"/>
              </a:lnSpc>
            </a:pPr>
            <a:r>
              <a:rPr sz="1000" spc="-10" dirty="0">
                <a:latin typeface="Arial"/>
                <a:cs typeface="Arial"/>
              </a:rPr>
              <a:t>33</a:t>
            </a:r>
            <a:endParaRPr sz="1000">
              <a:latin typeface="Arial"/>
              <a:cs typeface="Arial"/>
            </a:endParaRPr>
          </a:p>
          <a:p>
            <a:pPr>
              <a:lnSpc>
                <a:spcPts val="944"/>
              </a:lnSpc>
            </a:pPr>
            <a:r>
              <a:rPr sz="1000" spc="-10" dirty="0">
                <a:latin typeface="Arial"/>
                <a:cs typeface="Arial"/>
              </a:rPr>
              <a:t>30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2" name="object 222"/>
          <p:cNvSpPr/>
          <p:nvPr/>
        </p:nvSpPr>
        <p:spPr>
          <a:xfrm>
            <a:off x="1871598" y="462432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 txBox="1"/>
          <p:nvPr/>
        </p:nvSpPr>
        <p:spPr>
          <a:xfrm>
            <a:off x="1884681" y="4622038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30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2157350" y="49339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2170560" y="4931409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2014474" y="483870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2027684" y="4836414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23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6310250" y="50863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 txBox="1"/>
          <p:nvPr/>
        </p:nvSpPr>
        <p:spPr>
          <a:xfrm>
            <a:off x="6324091" y="5084191"/>
            <a:ext cx="30861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1000" spc="-10" dirty="0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  <a:p>
            <a:pPr marL="155575">
              <a:lnSpc>
                <a:spcPts val="955"/>
              </a:lnSpc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3481324" y="50243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 txBox="1"/>
          <p:nvPr/>
        </p:nvSpPr>
        <p:spPr>
          <a:xfrm>
            <a:off x="3507359" y="5046465"/>
            <a:ext cx="42608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05"/>
              </a:lnSpc>
              <a:tabLst>
                <a:tab pos="285750" algn="l"/>
              </a:tabLst>
            </a:pPr>
            <a:r>
              <a:rPr sz="1000" spc="-10" dirty="0">
                <a:latin typeface="Arial"/>
                <a:cs typeface="Arial"/>
              </a:rPr>
              <a:t>1</a:t>
            </a:r>
            <a:r>
              <a:rPr sz="1000" spc="-5" dirty="0">
                <a:latin typeface="Arial"/>
                <a:cs typeface="Arial"/>
              </a:rPr>
              <a:t>7</a:t>
            </a:r>
            <a:r>
              <a:rPr sz="1000" dirty="0">
                <a:latin typeface="Arial"/>
                <a:cs typeface="Arial"/>
              </a:rPr>
              <a:t>	</a:t>
            </a:r>
            <a:r>
              <a:rPr sz="1500" spc="-15" baseline="-27777" dirty="0">
                <a:latin typeface="Arial"/>
                <a:cs typeface="Arial"/>
              </a:rPr>
              <a:t>15</a:t>
            </a:r>
            <a:endParaRPr sz="1500" baseline="-27777">
              <a:latin typeface="Arial"/>
              <a:cs typeface="Arial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3109850" y="49339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 txBox="1"/>
          <p:nvPr/>
        </p:nvSpPr>
        <p:spPr>
          <a:xfrm>
            <a:off x="3123059" y="4931409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1214437" y="459574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 txBox="1"/>
          <p:nvPr/>
        </p:nvSpPr>
        <p:spPr>
          <a:xfrm>
            <a:off x="1239926" y="4567176"/>
            <a:ext cx="307976" cy="18017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>
              <a:lnSpc>
                <a:spcPts val="1190"/>
              </a:lnSpc>
              <a:spcBef>
                <a:spcPts val="204"/>
              </a:spcBef>
            </a:pPr>
            <a:r>
              <a:rPr sz="1000" spc="-10" dirty="0">
                <a:latin typeface="Arial"/>
                <a:cs typeface="Arial"/>
              </a:rPr>
              <a:t>31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8777225" y="52387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 txBox="1"/>
          <p:nvPr/>
        </p:nvSpPr>
        <p:spPr>
          <a:xfrm>
            <a:off x="8397340" y="5236595"/>
            <a:ext cx="560070" cy="248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960"/>
              </a:lnSpc>
            </a:pPr>
            <a:r>
              <a:rPr sz="1000" spc="-10" dirty="0">
                <a:latin typeface="Arial"/>
                <a:cs typeface="Arial"/>
              </a:rPr>
              <a:t>10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900"/>
              </a:lnSpc>
            </a:pPr>
            <a:r>
              <a:rPr sz="950" spc="10" dirty="0">
                <a:latin typeface="Arial"/>
                <a:cs typeface="Arial"/>
              </a:rPr>
              <a:t>7  7</a:t>
            </a:r>
            <a:r>
              <a:rPr sz="950" spc="260" dirty="0">
                <a:latin typeface="Arial"/>
                <a:cs typeface="Arial"/>
              </a:rPr>
              <a:t> </a:t>
            </a: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1357251" y="45671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1370204" y="4564760"/>
            <a:ext cx="3943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32 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32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0" name="object 240"/>
          <p:cNvSpPr/>
          <p:nvPr/>
        </p:nvSpPr>
        <p:spPr>
          <a:xfrm>
            <a:off x="2300223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 txBox="1"/>
          <p:nvPr/>
        </p:nvSpPr>
        <p:spPr>
          <a:xfrm>
            <a:off x="2313560" y="5174360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2" name="object 242"/>
          <p:cNvSpPr/>
          <p:nvPr/>
        </p:nvSpPr>
        <p:spPr>
          <a:xfrm>
            <a:off x="3252723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 txBox="1"/>
          <p:nvPr/>
        </p:nvSpPr>
        <p:spPr>
          <a:xfrm>
            <a:off x="3266061" y="5174360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7977125" y="517677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 txBox="1"/>
          <p:nvPr/>
        </p:nvSpPr>
        <p:spPr>
          <a:xfrm>
            <a:off x="7991349" y="5174360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9" name="object 249"/>
          <p:cNvSpPr/>
          <p:nvPr/>
        </p:nvSpPr>
        <p:spPr>
          <a:xfrm>
            <a:off x="5510150" y="520534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 txBox="1"/>
          <p:nvPr/>
        </p:nvSpPr>
        <p:spPr>
          <a:xfrm>
            <a:off x="5380991" y="5112515"/>
            <a:ext cx="30861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1000" spc="-10" dirty="0">
                <a:latin typeface="Arial"/>
                <a:cs typeface="Arial"/>
              </a:rPr>
              <a:t>14</a:t>
            </a:r>
            <a:endParaRPr sz="1000">
              <a:latin typeface="Arial"/>
              <a:cs typeface="Arial"/>
            </a:endParaRPr>
          </a:p>
          <a:p>
            <a:pPr marL="155575">
              <a:lnSpc>
                <a:spcPts val="955"/>
              </a:lnSpc>
            </a:pPr>
            <a:r>
              <a:rPr sz="1000" spc="-10" dirty="0">
                <a:latin typeface="Arial"/>
                <a:cs typeface="Arial"/>
              </a:rPr>
              <a:t>11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1" name="object 251"/>
          <p:cNvSpPr/>
          <p:nvPr/>
        </p:nvSpPr>
        <p:spPr>
          <a:xfrm>
            <a:off x="3624200" y="508635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 txBox="1"/>
          <p:nvPr/>
        </p:nvSpPr>
        <p:spPr>
          <a:xfrm>
            <a:off x="3637537" y="5084191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3" name="object 253"/>
          <p:cNvSpPr/>
          <p:nvPr/>
        </p:nvSpPr>
        <p:spPr>
          <a:xfrm>
            <a:off x="2528825" y="4624323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 txBox="1"/>
          <p:nvPr/>
        </p:nvSpPr>
        <p:spPr>
          <a:xfrm>
            <a:off x="2542160" y="4622038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30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8233918" y="5734917"/>
            <a:ext cx="85026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Events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weren’t  </a:t>
            </a:r>
            <a:r>
              <a:rPr sz="1000" spc="-5" dirty="0">
                <a:latin typeface="Arial"/>
                <a:cs typeface="Arial"/>
              </a:rPr>
              <a:t>relevant to  interests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7403341" y="5734917"/>
            <a:ext cx="62420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Info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wasn’t  </a:t>
            </a:r>
            <a:r>
              <a:rPr sz="1000" spc="-5" dirty="0">
                <a:latin typeface="Arial"/>
                <a:cs typeface="Arial"/>
              </a:rPr>
              <a:t>helpful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5380737" y="5734917"/>
            <a:ext cx="185737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No time/energy  Not ready to</a:t>
            </a:r>
            <a:r>
              <a:rPr sz="1000" spc="-16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talk</a:t>
            </a:r>
            <a:endParaRPr sz="1000">
              <a:latin typeface="Arial"/>
              <a:cs typeface="Arial"/>
            </a:endParaRPr>
          </a:p>
          <a:p>
            <a:pPr marL="99631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about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disease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3777234" y="5734913"/>
            <a:ext cx="31369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4507484" y="5734915"/>
            <a:ext cx="7404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Inco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15" dirty="0">
                <a:latin typeface="Arial"/>
                <a:cs typeface="Arial"/>
              </a:rPr>
              <a:t>v</a:t>
            </a:r>
            <a:r>
              <a:rPr sz="1000" spc="-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ni</a:t>
            </a:r>
            <a:r>
              <a:rPr sz="1000" spc="-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0" name="object 260"/>
          <p:cNvSpPr/>
          <p:nvPr/>
        </p:nvSpPr>
        <p:spPr>
          <a:xfrm>
            <a:off x="785812" y="4595748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 txBox="1"/>
          <p:nvPr/>
        </p:nvSpPr>
        <p:spPr>
          <a:xfrm>
            <a:off x="798679" y="4593463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31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690473" y="5734917"/>
            <a:ext cx="8089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Can’t tell  </a:t>
            </a:r>
            <a:r>
              <a:rPr sz="1000" spc="-10" dirty="0">
                <a:latin typeface="Arial"/>
                <a:cs typeface="Arial"/>
              </a:rPr>
              <a:t>which </a:t>
            </a:r>
            <a:r>
              <a:rPr sz="1000" spc="-5" dirty="0">
                <a:latin typeface="Arial"/>
                <a:cs typeface="Arial"/>
              </a:rPr>
              <a:t>sites  </a:t>
            </a:r>
            <a:r>
              <a:rPr sz="1000" spc="-10" dirty="0">
                <a:latin typeface="Arial"/>
                <a:cs typeface="Arial"/>
              </a:rPr>
              <a:t>have </a:t>
            </a:r>
            <a:r>
              <a:rPr sz="1000" spc="-5" dirty="0">
                <a:latin typeface="Arial"/>
                <a:cs typeface="Arial"/>
              </a:rPr>
              <a:t>best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info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374701" y="2197608"/>
            <a:ext cx="104140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2582928" y="5734917"/>
            <a:ext cx="80581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</a:t>
            </a:r>
            <a:r>
              <a:rPr sz="1000" spc="-15" dirty="0">
                <a:latin typeface="Arial"/>
                <a:cs typeface="Arial"/>
              </a:rPr>
              <a:t>v</a:t>
            </a:r>
            <a:r>
              <a:rPr sz="1000" spc="-5" dirty="0">
                <a:latin typeface="Arial"/>
                <a:cs typeface="Arial"/>
              </a:rPr>
              <a:t>er</a:t>
            </a:r>
            <a:r>
              <a:rPr sz="1000" spc="-15" dirty="0">
                <a:latin typeface="Arial"/>
                <a:cs typeface="Arial"/>
              </a:rPr>
              <a:t>w</a:t>
            </a:r>
            <a:r>
              <a:rPr sz="1000" spc="-5" dirty="0">
                <a:latin typeface="Arial"/>
                <a:cs typeface="Arial"/>
              </a:rPr>
              <a:t>h</a:t>
            </a:r>
            <a:r>
              <a:rPr sz="1000" spc="-10" dirty="0">
                <a:latin typeface="Arial"/>
                <a:cs typeface="Arial"/>
              </a:rPr>
              <a:t>el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ed  </a:t>
            </a:r>
            <a:r>
              <a:rPr sz="1000" spc="-10" dirty="0">
                <a:latin typeface="Arial"/>
                <a:cs typeface="Arial"/>
              </a:rPr>
              <a:t>with </a:t>
            </a:r>
            <a:r>
              <a:rPr sz="1000" spc="-5" dirty="0">
                <a:latin typeface="Arial"/>
                <a:cs typeface="Arial"/>
              </a:rPr>
              <a:t>number  of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sites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1650239" y="5734917"/>
            <a:ext cx="77470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016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Didn’t </a:t>
            </a:r>
            <a:r>
              <a:rPr sz="1000" dirty="0">
                <a:latin typeface="Arial"/>
                <a:cs typeface="Arial"/>
              </a:rPr>
              <a:t>know  </a:t>
            </a:r>
            <a:r>
              <a:rPr sz="1000" spc="-10" dirty="0">
                <a:latin typeface="Arial"/>
                <a:cs typeface="Arial"/>
              </a:rPr>
              <a:t>where </a:t>
            </a:r>
            <a:r>
              <a:rPr sz="1000" spc="-5" dirty="0">
                <a:latin typeface="Arial"/>
                <a:cs typeface="Arial"/>
              </a:rPr>
              <a:t>to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look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6" name="object 266"/>
          <p:cNvSpPr/>
          <p:nvPr/>
        </p:nvSpPr>
        <p:spPr>
          <a:xfrm>
            <a:off x="8167753" y="25431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167753" y="25431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167753" y="27463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8167753" y="27463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8167753" y="33559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8167753" y="33559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8167753" y="29495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8167753" y="29495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8167753" y="31527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8167753" y="31527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8167753" y="35591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8167753" y="35591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 txBox="1"/>
          <p:nvPr/>
        </p:nvSpPr>
        <p:spPr>
          <a:xfrm>
            <a:off x="8386700" y="2536952"/>
            <a:ext cx="23939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Arial"/>
                <a:cs typeface="Arial"/>
              </a:rPr>
              <a:t>&lt;</a:t>
            </a:r>
            <a:r>
              <a:rPr sz="1000" spc="-5" dirty="0">
                <a:latin typeface="Arial"/>
                <a:cs typeface="Arial"/>
              </a:rPr>
              <a:t>35</a:t>
            </a:r>
            <a:endParaRPr sz="1000">
              <a:latin typeface="Arial"/>
              <a:cs typeface="Arial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8386698" y="2740282"/>
            <a:ext cx="348615" cy="977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35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44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45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54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55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64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65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75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&gt;76</a:t>
            </a:r>
            <a:endParaRPr sz="1000">
              <a:latin typeface="Arial"/>
              <a:cs typeface="Arial"/>
            </a:endParaRPr>
          </a:p>
        </p:txBody>
      </p:sp>
      <p:sp>
        <p:nvSpPr>
          <p:cNvPr id="281" name="object 281"/>
          <p:cNvSpPr/>
          <p:nvPr/>
        </p:nvSpPr>
        <p:spPr>
          <a:xfrm>
            <a:off x="417767" y="1599629"/>
            <a:ext cx="8322309" cy="400685"/>
          </a:xfrm>
          <a:custGeom>
            <a:avLst/>
            <a:gdLst/>
            <a:ahLst/>
            <a:cxnLst/>
            <a:rect l="l" t="t" r="r" b="b"/>
            <a:pathLst>
              <a:path w="8322309" h="400685">
                <a:moveTo>
                  <a:pt x="0" y="400113"/>
                </a:moveTo>
                <a:lnTo>
                  <a:pt x="8321802" y="400113"/>
                </a:lnTo>
                <a:lnTo>
                  <a:pt x="8321802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 txBox="1"/>
          <p:nvPr/>
        </p:nvSpPr>
        <p:spPr>
          <a:xfrm>
            <a:off x="1753616" y="1689736"/>
            <a:ext cx="576072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"What </a:t>
            </a:r>
            <a:r>
              <a:rPr sz="1400" b="1" dirty="0">
                <a:latin typeface="Arial"/>
                <a:cs typeface="Arial"/>
              </a:rPr>
              <a:t>made it </a:t>
            </a:r>
            <a:r>
              <a:rPr sz="1400" b="1" spc="-5" dirty="0">
                <a:latin typeface="Arial"/>
                <a:cs typeface="Arial"/>
              </a:rPr>
              <a:t>harder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get </a:t>
            </a:r>
            <a:r>
              <a:rPr sz="1400" b="1" dirty="0">
                <a:latin typeface="Arial"/>
                <a:cs typeface="Arial"/>
              </a:rPr>
              <a:t>[the </a:t>
            </a:r>
            <a:r>
              <a:rPr sz="1400" b="1" spc="-5" dirty="0">
                <a:latin typeface="Arial"/>
                <a:cs typeface="Arial"/>
              </a:rPr>
              <a:t>help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wanted]?"...by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361901" y="165608"/>
            <a:ext cx="868553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Younger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caregivers more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overwhelmed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by number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of</a:t>
            </a:r>
            <a:r>
              <a:rPr sz="2400" b="1" spc="5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sites;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less 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know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where to</a:t>
            </a:r>
            <a:r>
              <a:rPr sz="2400" b="1" spc="-17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look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8225410" y="2297557"/>
            <a:ext cx="2959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A</a:t>
            </a:r>
            <a:r>
              <a:rPr sz="1200" spc="-15" dirty="0">
                <a:latin typeface="Arial"/>
                <a:cs typeface="Arial"/>
              </a:rPr>
              <a:t>g</a:t>
            </a:r>
            <a:r>
              <a:rPr sz="1200" spc="-5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6" name="object 296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719400" y="4614711"/>
            <a:ext cx="314325" cy="981710"/>
          </a:xfrm>
          <a:custGeom>
            <a:avLst/>
            <a:gdLst/>
            <a:ahLst/>
            <a:cxnLst/>
            <a:rect l="l" t="t" r="r" b="b"/>
            <a:pathLst>
              <a:path w="314325" h="981710">
                <a:moveTo>
                  <a:pt x="0" y="981158"/>
                </a:moveTo>
                <a:lnTo>
                  <a:pt x="314017" y="981158"/>
                </a:lnTo>
                <a:lnTo>
                  <a:pt x="314017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19400" y="4614711"/>
            <a:ext cx="314325" cy="981710"/>
          </a:xfrm>
          <a:custGeom>
            <a:avLst/>
            <a:gdLst/>
            <a:ahLst/>
            <a:cxnLst/>
            <a:rect l="l" t="t" r="r" b="b"/>
            <a:pathLst>
              <a:path w="314325" h="981710">
                <a:moveTo>
                  <a:pt x="0" y="981158"/>
                </a:moveTo>
                <a:lnTo>
                  <a:pt x="314017" y="981158"/>
                </a:lnTo>
                <a:lnTo>
                  <a:pt x="314017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33416" y="4614711"/>
            <a:ext cx="305435" cy="981710"/>
          </a:xfrm>
          <a:custGeom>
            <a:avLst/>
            <a:gdLst/>
            <a:ahLst/>
            <a:cxnLst/>
            <a:rect l="l" t="t" r="r" b="b"/>
            <a:pathLst>
              <a:path w="305435" h="981710">
                <a:moveTo>
                  <a:pt x="0" y="981158"/>
                </a:moveTo>
                <a:lnTo>
                  <a:pt x="304864" y="981158"/>
                </a:lnTo>
                <a:lnTo>
                  <a:pt x="304864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3416" y="4614711"/>
            <a:ext cx="305435" cy="981710"/>
          </a:xfrm>
          <a:custGeom>
            <a:avLst/>
            <a:gdLst/>
            <a:ahLst/>
            <a:cxnLst/>
            <a:rect l="l" t="t" r="r" b="b"/>
            <a:pathLst>
              <a:path w="305435" h="981710">
                <a:moveTo>
                  <a:pt x="0" y="981158"/>
                </a:moveTo>
                <a:lnTo>
                  <a:pt x="304864" y="981158"/>
                </a:lnTo>
                <a:lnTo>
                  <a:pt x="304864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ln w="946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38282" y="4567251"/>
            <a:ext cx="314325" cy="1028700"/>
          </a:xfrm>
          <a:custGeom>
            <a:avLst/>
            <a:gdLst/>
            <a:ahLst/>
            <a:cxnLst/>
            <a:rect l="l" t="t" r="r" b="b"/>
            <a:pathLst>
              <a:path w="314325" h="1028700">
                <a:moveTo>
                  <a:pt x="0" y="1028618"/>
                </a:moveTo>
                <a:lnTo>
                  <a:pt x="314332" y="1028618"/>
                </a:lnTo>
                <a:lnTo>
                  <a:pt x="314332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38282" y="4567251"/>
            <a:ext cx="314325" cy="1028700"/>
          </a:xfrm>
          <a:custGeom>
            <a:avLst/>
            <a:gdLst/>
            <a:ahLst/>
            <a:cxnLst/>
            <a:rect l="l" t="t" r="r" b="b"/>
            <a:pathLst>
              <a:path w="314325" h="1028700">
                <a:moveTo>
                  <a:pt x="0" y="1028618"/>
                </a:moveTo>
                <a:lnTo>
                  <a:pt x="314332" y="1028618"/>
                </a:lnTo>
                <a:lnTo>
                  <a:pt x="314332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ln w="946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24089" y="3367173"/>
            <a:ext cx="0" cy="2219325"/>
          </a:xfrm>
          <a:custGeom>
            <a:avLst/>
            <a:gdLst/>
            <a:ahLst/>
            <a:cxnLst/>
            <a:rect l="l" t="t" r="r" b="b"/>
            <a:pathLst>
              <a:path h="2219325">
                <a:moveTo>
                  <a:pt x="0" y="0"/>
                </a:moveTo>
                <a:lnTo>
                  <a:pt x="0" y="2219208"/>
                </a:lnTo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85902" y="559587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85902" y="514816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85902" y="470045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85902" y="426258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85902" y="381481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85902" y="3367169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9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24091" y="5595870"/>
            <a:ext cx="1114425" cy="0"/>
          </a:xfrm>
          <a:custGeom>
            <a:avLst/>
            <a:gdLst/>
            <a:ahLst/>
            <a:cxnLst/>
            <a:rect l="l" t="t" r="r" b="b"/>
            <a:pathLst>
              <a:path w="1114425">
                <a:moveTo>
                  <a:pt x="0" y="0"/>
                </a:moveTo>
                <a:lnTo>
                  <a:pt x="111405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24089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47985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87493" y="5022768"/>
            <a:ext cx="4730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26390" algn="l"/>
              </a:tabLst>
            </a:pPr>
            <a:r>
              <a:rPr sz="950" spc="-10" dirty="0">
                <a:latin typeface="Arial"/>
                <a:cs typeface="Arial"/>
              </a:rPr>
              <a:t>2</a:t>
            </a:r>
            <a:r>
              <a:rPr sz="950" spc="10" dirty="0">
                <a:latin typeface="Arial"/>
                <a:cs typeface="Arial"/>
              </a:rPr>
              <a:t>2</a:t>
            </a:r>
            <a:r>
              <a:rPr sz="950" dirty="0">
                <a:latin typeface="Arial"/>
                <a:cs typeface="Arial"/>
              </a:rPr>
              <a:t>	</a:t>
            </a: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06688" y="50037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44755" y="551825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78164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78164" y="46228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378164" y="41845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378164" y="37369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78164" y="32891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365631" y="2907793"/>
            <a:ext cx="1025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% </a:t>
            </a:r>
            <a:r>
              <a:rPr sz="900" dirty="0">
                <a:latin typeface="Arial"/>
                <a:cs typeface="Arial"/>
              </a:rPr>
              <a:t>respondents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who  </a:t>
            </a:r>
            <a:r>
              <a:rPr sz="900" dirty="0">
                <a:latin typeface="Arial"/>
                <a:cs typeface="Arial"/>
              </a:rPr>
              <a:t>selected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'Easy'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681225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81225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68122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8122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8122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8122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899410" y="5854094"/>
            <a:ext cx="586740" cy="5642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&lt;50K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50K-100K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&gt;100K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814227" y="4567251"/>
            <a:ext cx="229235" cy="1028700"/>
          </a:xfrm>
          <a:custGeom>
            <a:avLst/>
            <a:gdLst/>
            <a:ahLst/>
            <a:cxnLst/>
            <a:rect l="l" t="t" r="r" b="b"/>
            <a:pathLst>
              <a:path w="229234" h="1028700">
                <a:moveTo>
                  <a:pt x="0" y="1028618"/>
                </a:moveTo>
                <a:lnTo>
                  <a:pt x="228760" y="1028618"/>
                </a:lnTo>
                <a:lnTo>
                  <a:pt x="228760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14227" y="4567251"/>
            <a:ext cx="229235" cy="1028700"/>
          </a:xfrm>
          <a:custGeom>
            <a:avLst/>
            <a:gdLst/>
            <a:ahLst/>
            <a:cxnLst/>
            <a:rect l="l" t="t" r="r" b="b"/>
            <a:pathLst>
              <a:path w="229234" h="1028700">
                <a:moveTo>
                  <a:pt x="0" y="1028618"/>
                </a:moveTo>
                <a:lnTo>
                  <a:pt x="228760" y="1028618"/>
                </a:lnTo>
                <a:lnTo>
                  <a:pt x="228760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42986" y="4481511"/>
            <a:ext cx="238125" cy="1114425"/>
          </a:xfrm>
          <a:custGeom>
            <a:avLst/>
            <a:gdLst/>
            <a:ahLst/>
            <a:cxnLst/>
            <a:rect l="l" t="t" r="r" b="b"/>
            <a:pathLst>
              <a:path w="238125" h="1114425">
                <a:moveTo>
                  <a:pt x="0" y="1114362"/>
                </a:moveTo>
                <a:lnTo>
                  <a:pt x="237911" y="1114362"/>
                </a:lnTo>
                <a:lnTo>
                  <a:pt x="237911" y="0"/>
                </a:lnTo>
                <a:lnTo>
                  <a:pt x="0" y="0"/>
                </a:lnTo>
                <a:lnTo>
                  <a:pt x="0" y="111436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42986" y="4481511"/>
            <a:ext cx="238125" cy="1114425"/>
          </a:xfrm>
          <a:custGeom>
            <a:avLst/>
            <a:gdLst/>
            <a:ahLst/>
            <a:cxnLst/>
            <a:rect l="l" t="t" r="r" b="b"/>
            <a:pathLst>
              <a:path w="238125" h="1114425">
                <a:moveTo>
                  <a:pt x="0" y="1114362"/>
                </a:moveTo>
                <a:lnTo>
                  <a:pt x="237911" y="1114362"/>
                </a:lnTo>
                <a:lnTo>
                  <a:pt x="237911" y="0"/>
                </a:lnTo>
                <a:lnTo>
                  <a:pt x="0" y="0"/>
                </a:lnTo>
                <a:lnTo>
                  <a:pt x="0" y="1114362"/>
                </a:lnTo>
                <a:close/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80900" y="4929213"/>
            <a:ext cx="229235" cy="666750"/>
          </a:xfrm>
          <a:custGeom>
            <a:avLst/>
            <a:gdLst/>
            <a:ahLst/>
            <a:cxnLst/>
            <a:rect l="l" t="t" r="r" b="b"/>
            <a:pathLst>
              <a:path w="229234" h="666750">
                <a:moveTo>
                  <a:pt x="0" y="666656"/>
                </a:moveTo>
                <a:lnTo>
                  <a:pt x="228760" y="666656"/>
                </a:lnTo>
                <a:lnTo>
                  <a:pt x="228760" y="0"/>
                </a:lnTo>
                <a:lnTo>
                  <a:pt x="0" y="0"/>
                </a:lnTo>
                <a:lnTo>
                  <a:pt x="0" y="666656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280900" y="4929213"/>
            <a:ext cx="229235" cy="666750"/>
          </a:xfrm>
          <a:custGeom>
            <a:avLst/>
            <a:gdLst/>
            <a:ahLst/>
            <a:cxnLst/>
            <a:rect l="l" t="t" r="r" b="b"/>
            <a:pathLst>
              <a:path w="229234" h="666750">
                <a:moveTo>
                  <a:pt x="0" y="666656"/>
                </a:moveTo>
                <a:lnTo>
                  <a:pt x="228760" y="666656"/>
                </a:lnTo>
                <a:lnTo>
                  <a:pt x="228760" y="0"/>
                </a:lnTo>
                <a:lnTo>
                  <a:pt x="0" y="0"/>
                </a:lnTo>
                <a:lnTo>
                  <a:pt x="0" y="666656"/>
                </a:lnTo>
                <a:close/>
              </a:path>
            </a:pathLst>
          </a:custGeom>
          <a:ln w="946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509659" y="4700460"/>
            <a:ext cx="228600" cy="895985"/>
          </a:xfrm>
          <a:custGeom>
            <a:avLst/>
            <a:gdLst/>
            <a:ahLst/>
            <a:cxnLst/>
            <a:rect l="l" t="t" r="r" b="b"/>
            <a:pathLst>
              <a:path w="228600" h="895985">
                <a:moveTo>
                  <a:pt x="0" y="895413"/>
                </a:moveTo>
                <a:lnTo>
                  <a:pt x="228445" y="895413"/>
                </a:lnTo>
                <a:lnTo>
                  <a:pt x="228445" y="0"/>
                </a:lnTo>
                <a:lnTo>
                  <a:pt x="0" y="0"/>
                </a:lnTo>
                <a:lnTo>
                  <a:pt x="0" y="895413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509659" y="4700460"/>
            <a:ext cx="228600" cy="895985"/>
          </a:xfrm>
          <a:custGeom>
            <a:avLst/>
            <a:gdLst/>
            <a:ahLst/>
            <a:cxnLst/>
            <a:rect l="l" t="t" r="r" b="b"/>
            <a:pathLst>
              <a:path w="228600" h="895985">
                <a:moveTo>
                  <a:pt x="0" y="895413"/>
                </a:moveTo>
                <a:lnTo>
                  <a:pt x="228445" y="895413"/>
                </a:lnTo>
                <a:lnTo>
                  <a:pt x="228445" y="0"/>
                </a:lnTo>
                <a:lnTo>
                  <a:pt x="0" y="0"/>
                </a:lnTo>
                <a:lnTo>
                  <a:pt x="0" y="895413"/>
                </a:lnTo>
                <a:close/>
              </a:path>
            </a:pathLst>
          </a:custGeom>
          <a:ln w="946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47648" y="3367173"/>
            <a:ext cx="0" cy="2219325"/>
          </a:xfrm>
          <a:custGeom>
            <a:avLst/>
            <a:gdLst/>
            <a:ahLst/>
            <a:cxnLst/>
            <a:rect l="l" t="t" r="r" b="b"/>
            <a:pathLst>
              <a:path h="2219325">
                <a:moveTo>
                  <a:pt x="0" y="0"/>
                </a:moveTo>
                <a:lnTo>
                  <a:pt x="0" y="2219208"/>
                </a:lnTo>
              </a:path>
            </a:pathLst>
          </a:custGeom>
          <a:ln w="946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09469" y="5595870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09469" y="514816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9469" y="4700456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09469" y="426258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09469" y="381481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09469" y="336716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13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47650" y="5595870"/>
            <a:ext cx="1047750" cy="0"/>
          </a:xfrm>
          <a:custGeom>
            <a:avLst/>
            <a:gdLst/>
            <a:ahLst/>
            <a:cxnLst/>
            <a:rect l="l" t="t" r="r" b="b"/>
            <a:pathLst>
              <a:path w="1047750">
                <a:moveTo>
                  <a:pt x="0" y="0"/>
                </a:moveTo>
                <a:lnTo>
                  <a:pt x="1047567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47648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804681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844438" y="50037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73200" y="495600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311110" y="518476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539871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68347" y="551825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01770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01770" y="46228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01770" y="41845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01770" y="37369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01770" y="32891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89002" y="2907793"/>
            <a:ext cx="1025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% </a:t>
            </a:r>
            <a:r>
              <a:rPr sz="900" dirty="0">
                <a:latin typeface="Arial"/>
                <a:cs typeface="Arial"/>
              </a:rPr>
              <a:t>respondents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who  </a:t>
            </a:r>
            <a:r>
              <a:rPr sz="900" dirty="0">
                <a:latin typeface="Arial"/>
                <a:cs typeface="Arial"/>
              </a:rPr>
              <a:t>selected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'Easy'</a:t>
            </a:r>
            <a:endParaRPr sz="9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4424372" y="4748236"/>
            <a:ext cx="304800" cy="847725"/>
          </a:xfrm>
          <a:custGeom>
            <a:avLst/>
            <a:gdLst/>
            <a:ahLst/>
            <a:cxnLst/>
            <a:rect l="l" t="t" r="r" b="b"/>
            <a:pathLst>
              <a:path w="304800" h="847725">
                <a:moveTo>
                  <a:pt x="0" y="847637"/>
                </a:moveTo>
                <a:lnTo>
                  <a:pt x="304510" y="847637"/>
                </a:lnTo>
                <a:lnTo>
                  <a:pt x="304510" y="0"/>
                </a:lnTo>
                <a:lnTo>
                  <a:pt x="0" y="0"/>
                </a:lnTo>
                <a:lnTo>
                  <a:pt x="0" y="847637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424372" y="4748236"/>
            <a:ext cx="304800" cy="847725"/>
          </a:xfrm>
          <a:custGeom>
            <a:avLst/>
            <a:gdLst/>
            <a:ahLst/>
            <a:cxnLst/>
            <a:rect l="l" t="t" r="r" b="b"/>
            <a:pathLst>
              <a:path w="304800" h="847725">
                <a:moveTo>
                  <a:pt x="0" y="847637"/>
                </a:moveTo>
                <a:lnTo>
                  <a:pt x="304510" y="847637"/>
                </a:lnTo>
                <a:lnTo>
                  <a:pt x="304510" y="0"/>
                </a:lnTo>
                <a:lnTo>
                  <a:pt x="0" y="0"/>
                </a:lnTo>
                <a:lnTo>
                  <a:pt x="0" y="847637"/>
                </a:lnTo>
                <a:close/>
              </a:path>
            </a:pathLst>
          </a:custGeom>
          <a:ln w="946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728881" y="4567251"/>
            <a:ext cx="295910" cy="1028700"/>
          </a:xfrm>
          <a:custGeom>
            <a:avLst/>
            <a:gdLst/>
            <a:ahLst/>
            <a:cxnLst/>
            <a:rect l="l" t="t" r="r" b="b"/>
            <a:pathLst>
              <a:path w="295910" h="1028700">
                <a:moveTo>
                  <a:pt x="0" y="1028618"/>
                </a:moveTo>
                <a:lnTo>
                  <a:pt x="295359" y="1028618"/>
                </a:lnTo>
                <a:lnTo>
                  <a:pt x="295359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solidFill>
            <a:srgbClr val="E7D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728881" y="4567251"/>
            <a:ext cx="295910" cy="1028700"/>
          </a:xfrm>
          <a:custGeom>
            <a:avLst/>
            <a:gdLst/>
            <a:ahLst/>
            <a:cxnLst/>
            <a:rect l="l" t="t" r="r" b="b"/>
            <a:pathLst>
              <a:path w="295910" h="1028700">
                <a:moveTo>
                  <a:pt x="0" y="1028618"/>
                </a:moveTo>
                <a:lnTo>
                  <a:pt x="295359" y="1028618"/>
                </a:lnTo>
                <a:lnTo>
                  <a:pt x="295359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ln w="946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024241" y="4433734"/>
            <a:ext cx="305435" cy="1162685"/>
          </a:xfrm>
          <a:custGeom>
            <a:avLst/>
            <a:gdLst/>
            <a:ahLst/>
            <a:cxnLst/>
            <a:rect l="l" t="t" r="r" b="b"/>
            <a:pathLst>
              <a:path w="305435" h="1162685">
                <a:moveTo>
                  <a:pt x="0" y="1162139"/>
                </a:moveTo>
                <a:lnTo>
                  <a:pt x="304825" y="1162139"/>
                </a:lnTo>
                <a:lnTo>
                  <a:pt x="304825" y="0"/>
                </a:lnTo>
                <a:lnTo>
                  <a:pt x="0" y="0"/>
                </a:lnTo>
                <a:lnTo>
                  <a:pt x="0" y="1162139"/>
                </a:lnTo>
                <a:close/>
              </a:path>
            </a:pathLst>
          </a:custGeom>
          <a:solidFill>
            <a:srgbClr val="F8EE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024241" y="4433734"/>
            <a:ext cx="305435" cy="1162685"/>
          </a:xfrm>
          <a:custGeom>
            <a:avLst/>
            <a:gdLst/>
            <a:ahLst/>
            <a:cxnLst/>
            <a:rect l="l" t="t" r="r" b="b"/>
            <a:pathLst>
              <a:path w="305435" h="1162685">
                <a:moveTo>
                  <a:pt x="0" y="1162139"/>
                </a:moveTo>
                <a:lnTo>
                  <a:pt x="304825" y="1162139"/>
                </a:lnTo>
                <a:lnTo>
                  <a:pt x="304825" y="0"/>
                </a:lnTo>
                <a:lnTo>
                  <a:pt x="0" y="0"/>
                </a:lnTo>
                <a:lnTo>
                  <a:pt x="0" y="1162139"/>
                </a:lnTo>
                <a:close/>
              </a:path>
            </a:pathLst>
          </a:custGeom>
          <a:ln w="946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338540" y="3367173"/>
            <a:ext cx="0" cy="2219325"/>
          </a:xfrm>
          <a:custGeom>
            <a:avLst/>
            <a:gdLst/>
            <a:ahLst/>
            <a:cxnLst/>
            <a:rect l="l" t="t" r="r" b="b"/>
            <a:pathLst>
              <a:path h="2219325">
                <a:moveTo>
                  <a:pt x="0" y="0"/>
                </a:moveTo>
                <a:lnTo>
                  <a:pt x="0" y="2219208"/>
                </a:lnTo>
              </a:path>
            </a:pathLst>
          </a:custGeom>
          <a:ln w="946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300360" y="559587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300360" y="514816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300360" y="470045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300360" y="426258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00360" y="381481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00360" y="3367169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5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338543" y="5595870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>
                <a:moveTo>
                  <a:pt x="0" y="0"/>
                </a:moveTo>
                <a:lnTo>
                  <a:pt x="107604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338540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424048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6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4492453" y="508952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19</a:t>
            </a:r>
            <a:endParaRPr sz="95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787812" y="50037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092638" y="493702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26</a:t>
            </a:r>
            <a:endParaRPr sz="95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159228" y="551825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092646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092646" y="46228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092646" y="41845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092646" y="37369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092646" y="32891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080511" y="2907793"/>
            <a:ext cx="1025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% </a:t>
            </a:r>
            <a:r>
              <a:rPr sz="900" dirty="0">
                <a:latin typeface="Arial"/>
                <a:cs typeface="Arial"/>
              </a:rPr>
              <a:t>respondents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who  </a:t>
            </a:r>
            <a:r>
              <a:rPr sz="900" dirty="0">
                <a:latin typeface="Arial"/>
                <a:cs typeface="Arial"/>
              </a:rPr>
              <a:t>selected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'Easy'</a:t>
            </a:r>
            <a:endParaRPr sz="900">
              <a:latin typeface="Arial"/>
              <a:cs typeface="Aria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795337" y="64690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95337" y="64690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95337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95337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95337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95337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95337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95337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1012952" y="5803191"/>
            <a:ext cx="999490" cy="8186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White/Other  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0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erican  Hispanic/Latino  Asian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4398900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F8EE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398900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398900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E7D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398900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398900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398900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4617211" y="5803192"/>
            <a:ext cx="573405" cy="62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Urban  </a:t>
            </a:r>
            <a:r>
              <a:rPr sz="1000" spc="-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u</a:t>
            </a:r>
            <a:r>
              <a:rPr sz="1000" spc="-10" dirty="0">
                <a:latin typeface="Arial"/>
                <a:cs typeface="Arial"/>
              </a:rPr>
              <a:t>b</a:t>
            </a:r>
            <a:r>
              <a:rPr sz="1000" spc="-5" dirty="0">
                <a:latin typeface="Arial"/>
                <a:cs typeface="Arial"/>
              </a:rPr>
              <a:t>urban  Rural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607695" y="2472385"/>
            <a:ext cx="1449705" cy="346710"/>
          </a:xfrm>
          <a:custGeom>
            <a:avLst/>
            <a:gdLst/>
            <a:ahLst/>
            <a:cxnLst/>
            <a:rect l="l" t="t" r="r" b="b"/>
            <a:pathLst>
              <a:path w="1449705" h="346710">
                <a:moveTo>
                  <a:pt x="0" y="346252"/>
                </a:moveTo>
                <a:lnTo>
                  <a:pt x="1449324" y="346252"/>
                </a:lnTo>
                <a:lnTo>
                  <a:pt x="1449324" y="0"/>
                </a:lnTo>
                <a:lnTo>
                  <a:pt x="0" y="0"/>
                </a:lnTo>
                <a:lnTo>
                  <a:pt x="0" y="3462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609600" y="2564133"/>
            <a:ext cx="876300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</a:rPr>
              <a:t>...by</a:t>
            </a:r>
            <a:r>
              <a:rPr sz="1050" b="1" spc="-114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ethnicity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2718056" y="2564133"/>
            <a:ext cx="79565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</a:rPr>
              <a:t>...by</a:t>
            </a:r>
            <a:r>
              <a:rPr sz="1050" b="1" spc="-10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income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4070352" y="2472385"/>
            <a:ext cx="1464310" cy="346710"/>
          </a:xfrm>
          <a:custGeom>
            <a:avLst/>
            <a:gdLst/>
            <a:ahLst/>
            <a:cxnLst/>
            <a:rect l="l" t="t" r="r" b="b"/>
            <a:pathLst>
              <a:path w="1464310" h="346710">
                <a:moveTo>
                  <a:pt x="0" y="346252"/>
                </a:moveTo>
                <a:lnTo>
                  <a:pt x="1463802" y="346252"/>
                </a:lnTo>
                <a:lnTo>
                  <a:pt x="1463802" y="0"/>
                </a:lnTo>
                <a:lnTo>
                  <a:pt x="0" y="0"/>
                </a:lnTo>
                <a:lnTo>
                  <a:pt x="0" y="3462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4383785" y="2564133"/>
            <a:ext cx="83883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</a:rPr>
              <a:t>...by</a:t>
            </a:r>
            <a:r>
              <a:rPr sz="1050" b="1" spc="-114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location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349136" y="201907"/>
            <a:ext cx="782700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those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who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said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'finding help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was </a:t>
            </a:r>
            <a:r>
              <a:rPr sz="2400" b="1" spc="-40" dirty="0">
                <a:solidFill>
                  <a:srgbClr val="4A0D66"/>
                </a:solidFill>
                <a:latin typeface="Arial"/>
                <a:cs typeface="Arial"/>
              </a:rPr>
              <a:t>easy,'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fewer</a:t>
            </a:r>
            <a:r>
              <a:rPr sz="2400" b="1" spc="-12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were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Hispanic, urban, and</a:t>
            </a:r>
            <a:r>
              <a:rPr sz="2400" b="1" spc="-4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young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6186529" y="4881437"/>
            <a:ext cx="209550" cy="715010"/>
          </a:xfrm>
          <a:custGeom>
            <a:avLst/>
            <a:gdLst/>
            <a:ahLst/>
            <a:cxnLst/>
            <a:rect l="l" t="t" r="r" b="b"/>
            <a:pathLst>
              <a:path w="209550" h="715010">
                <a:moveTo>
                  <a:pt x="0" y="714432"/>
                </a:moveTo>
                <a:lnTo>
                  <a:pt x="209295" y="714432"/>
                </a:lnTo>
                <a:lnTo>
                  <a:pt x="209295" y="0"/>
                </a:lnTo>
                <a:lnTo>
                  <a:pt x="0" y="0"/>
                </a:lnTo>
                <a:lnTo>
                  <a:pt x="0" y="71443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186529" y="4881437"/>
            <a:ext cx="209550" cy="715010"/>
          </a:xfrm>
          <a:custGeom>
            <a:avLst/>
            <a:gdLst/>
            <a:ahLst/>
            <a:cxnLst/>
            <a:rect l="l" t="t" r="r" b="b"/>
            <a:pathLst>
              <a:path w="209550" h="715010">
                <a:moveTo>
                  <a:pt x="0" y="714432"/>
                </a:moveTo>
                <a:lnTo>
                  <a:pt x="209295" y="714432"/>
                </a:lnTo>
                <a:lnTo>
                  <a:pt x="209295" y="0"/>
                </a:lnTo>
                <a:lnTo>
                  <a:pt x="0" y="0"/>
                </a:lnTo>
                <a:lnTo>
                  <a:pt x="0" y="714432"/>
                </a:lnTo>
                <a:close/>
              </a:path>
            </a:pathLst>
          </a:custGeom>
          <a:ln w="947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395824" y="4748236"/>
            <a:ext cx="210185" cy="847725"/>
          </a:xfrm>
          <a:custGeom>
            <a:avLst/>
            <a:gdLst/>
            <a:ahLst/>
            <a:cxnLst/>
            <a:rect l="l" t="t" r="r" b="b"/>
            <a:pathLst>
              <a:path w="210184" h="847725">
                <a:moveTo>
                  <a:pt x="0" y="847637"/>
                </a:moveTo>
                <a:lnTo>
                  <a:pt x="209610" y="847637"/>
                </a:lnTo>
                <a:lnTo>
                  <a:pt x="209610" y="0"/>
                </a:lnTo>
                <a:lnTo>
                  <a:pt x="0" y="0"/>
                </a:lnTo>
                <a:lnTo>
                  <a:pt x="0" y="84763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395824" y="4748236"/>
            <a:ext cx="210185" cy="847725"/>
          </a:xfrm>
          <a:custGeom>
            <a:avLst/>
            <a:gdLst/>
            <a:ahLst/>
            <a:cxnLst/>
            <a:rect l="l" t="t" r="r" b="b"/>
            <a:pathLst>
              <a:path w="210184" h="847725">
                <a:moveTo>
                  <a:pt x="0" y="847637"/>
                </a:moveTo>
                <a:lnTo>
                  <a:pt x="209610" y="847637"/>
                </a:lnTo>
                <a:lnTo>
                  <a:pt x="209610" y="0"/>
                </a:lnTo>
                <a:lnTo>
                  <a:pt x="0" y="0"/>
                </a:lnTo>
                <a:lnTo>
                  <a:pt x="0" y="847637"/>
                </a:lnTo>
                <a:close/>
              </a:path>
            </a:pathLst>
          </a:custGeom>
          <a:ln w="947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605433" y="4481511"/>
            <a:ext cx="210185" cy="1114425"/>
          </a:xfrm>
          <a:custGeom>
            <a:avLst/>
            <a:gdLst/>
            <a:ahLst/>
            <a:cxnLst/>
            <a:rect l="l" t="t" r="r" b="b"/>
            <a:pathLst>
              <a:path w="210184" h="1114425">
                <a:moveTo>
                  <a:pt x="0" y="1114362"/>
                </a:moveTo>
                <a:lnTo>
                  <a:pt x="209610" y="1114362"/>
                </a:lnTo>
                <a:lnTo>
                  <a:pt x="209610" y="0"/>
                </a:lnTo>
                <a:lnTo>
                  <a:pt x="0" y="0"/>
                </a:lnTo>
                <a:lnTo>
                  <a:pt x="0" y="111436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605433" y="4481511"/>
            <a:ext cx="210185" cy="1114425"/>
          </a:xfrm>
          <a:custGeom>
            <a:avLst/>
            <a:gdLst/>
            <a:ahLst/>
            <a:cxnLst/>
            <a:rect l="l" t="t" r="r" b="b"/>
            <a:pathLst>
              <a:path w="210184" h="1114425">
                <a:moveTo>
                  <a:pt x="0" y="1114362"/>
                </a:moveTo>
                <a:lnTo>
                  <a:pt x="209610" y="1114362"/>
                </a:lnTo>
                <a:lnTo>
                  <a:pt x="209610" y="0"/>
                </a:lnTo>
                <a:lnTo>
                  <a:pt x="0" y="0"/>
                </a:lnTo>
                <a:lnTo>
                  <a:pt x="0" y="1114362"/>
                </a:lnTo>
                <a:close/>
              </a:path>
            </a:pathLst>
          </a:custGeom>
          <a:ln w="947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815045" y="4262558"/>
            <a:ext cx="210185" cy="1333500"/>
          </a:xfrm>
          <a:custGeom>
            <a:avLst/>
            <a:gdLst/>
            <a:ahLst/>
            <a:cxnLst/>
            <a:rect l="l" t="t" r="r" b="b"/>
            <a:pathLst>
              <a:path w="210184" h="1333500">
                <a:moveTo>
                  <a:pt x="0" y="1333312"/>
                </a:moveTo>
                <a:lnTo>
                  <a:pt x="209610" y="1333312"/>
                </a:lnTo>
                <a:lnTo>
                  <a:pt x="209610" y="0"/>
                </a:lnTo>
                <a:lnTo>
                  <a:pt x="0" y="0"/>
                </a:lnTo>
                <a:lnTo>
                  <a:pt x="0" y="133331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815045" y="4262558"/>
            <a:ext cx="210185" cy="1333500"/>
          </a:xfrm>
          <a:custGeom>
            <a:avLst/>
            <a:gdLst/>
            <a:ahLst/>
            <a:cxnLst/>
            <a:rect l="l" t="t" r="r" b="b"/>
            <a:pathLst>
              <a:path w="210184" h="1333500">
                <a:moveTo>
                  <a:pt x="0" y="1333312"/>
                </a:moveTo>
                <a:lnTo>
                  <a:pt x="209610" y="1333312"/>
                </a:lnTo>
                <a:lnTo>
                  <a:pt x="209610" y="0"/>
                </a:lnTo>
                <a:lnTo>
                  <a:pt x="0" y="0"/>
                </a:lnTo>
                <a:lnTo>
                  <a:pt x="0" y="1333312"/>
                </a:lnTo>
                <a:close/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024656" y="4214848"/>
            <a:ext cx="209550" cy="1381125"/>
          </a:xfrm>
          <a:custGeom>
            <a:avLst/>
            <a:gdLst/>
            <a:ahLst/>
            <a:cxnLst/>
            <a:rect l="l" t="t" r="r" b="b"/>
            <a:pathLst>
              <a:path w="209550" h="1381125">
                <a:moveTo>
                  <a:pt x="0" y="1381025"/>
                </a:moveTo>
                <a:lnTo>
                  <a:pt x="209295" y="1381025"/>
                </a:lnTo>
                <a:lnTo>
                  <a:pt x="209295" y="0"/>
                </a:lnTo>
                <a:lnTo>
                  <a:pt x="0" y="0"/>
                </a:lnTo>
                <a:lnTo>
                  <a:pt x="0" y="13810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024656" y="4214848"/>
            <a:ext cx="209550" cy="1381125"/>
          </a:xfrm>
          <a:custGeom>
            <a:avLst/>
            <a:gdLst/>
            <a:ahLst/>
            <a:cxnLst/>
            <a:rect l="l" t="t" r="r" b="b"/>
            <a:pathLst>
              <a:path w="209550" h="1381125">
                <a:moveTo>
                  <a:pt x="0" y="1381025"/>
                </a:moveTo>
                <a:lnTo>
                  <a:pt x="209295" y="1381025"/>
                </a:lnTo>
                <a:lnTo>
                  <a:pt x="209295" y="0"/>
                </a:lnTo>
                <a:lnTo>
                  <a:pt x="0" y="0"/>
                </a:lnTo>
                <a:lnTo>
                  <a:pt x="0" y="1381025"/>
                </a:lnTo>
                <a:close/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129389" y="3367173"/>
            <a:ext cx="0" cy="2219325"/>
          </a:xfrm>
          <a:custGeom>
            <a:avLst/>
            <a:gdLst/>
            <a:ahLst/>
            <a:cxnLst/>
            <a:rect l="l" t="t" r="r" b="b"/>
            <a:pathLst>
              <a:path h="2219325">
                <a:moveTo>
                  <a:pt x="0" y="0"/>
                </a:moveTo>
                <a:lnTo>
                  <a:pt x="0" y="2219208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091194" y="559587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091194" y="514816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091194" y="470045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091194" y="426258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091194" y="381481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091194" y="336716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1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129388" y="5595870"/>
            <a:ext cx="1162050" cy="0"/>
          </a:xfrm>
          <a:custGeom>
            <a:avLst/>
            <a:gdLst/>
            <a:ahLst/>
            <a:cxnLst/>
            <a:rect l="l" t="t" r="r" b="b"/>
            <a:pathLst>
              <a:path w="1162050">
                <a:moveTo>
                  <a:pt x="0" y="0"/>
                </a:moveTo>
                <a:lnTo>
                  <a:pt x="1161698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129389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300937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 txBox="1"/>
          <p:nvPr/>
        </p:nvSpPr>
        <p:spPr>
          <a:xfrm>
            <a:off x="6206973" y="515628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416584" y="508952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19</a:t>
            </a:r>
            <a:endParaRPr sz="95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626194" y="495600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835806" y="4822801"/>
            <a:ext cx="3683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1695" dirty="0">
                <a:latin typeface="Arial"/>
                <a:cs typeface="Arial"/>
              </a:rPr>
              <a:t>30</a:t>
            </a:r>
            <a:r>
              <a:rPr sz="1425" spc="330" baseline="-1169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31</a:t>
            </a:r>
            <a:endParaRPr sz="9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950010" y="551825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883402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5883402" y="46228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5883402" y="41845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5883402" y="37369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5883402" y="32891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5871464" y="2907793"/>
            <a:ext cx="1025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% </a:t>
            </a:r>
            <a:r>
              <a:rPr sz="900" dirty="0">
                <a:latin typeface="Arial"/>
                <a:cs typeface="Arial"/>
              </a:rPr>
              <a:t>respondents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who  </a:t>
            </a:r>
            <a:r>
              <a:rPr sz="900" dirty="0">
                <a:latin typeface="Arial"/>
                <a:cs typeface="Arial"/>
              </a:rPr>
              <a:t>selected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'Easy'</a:t>
            </a:r>
            <a:endParaRPr sz="900">
              <a:latin typeface="Arial"/>
              <a:cs typeface="Arial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675157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75157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097523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097523" y="62658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75157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75157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6097523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097523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097523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097523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6970268" y="5854090"/>
            <a:ext cx="348615" cy="367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55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64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65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75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6316217" y="5854094"/>
            <a:ext cx="348615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&lt;35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35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44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45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54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6374131" y="2564133"/>
            <a:ext cx="557530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</a:rPr>
              <a:t>...by</a:t>
            </a:r>
            <a:r>
              <a:rPr sz="1050" b="1" spc="-10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age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8056882" y="2564133"/>
            <a:ext cx="77406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spc="-5" dirty="0">
                <a:latin typeface="Arial"/>
                <a:cs typeface="Arial"/>
              </a:rPr>
              <a:t>...by</a:t>
            </a:r>
            <a:r>
              <a:rPr sz="1050" b="1" spc="-9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gender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8139180" y="4614711"/>
            <a:ext cx="447675" cy="981710"/>
          </a:xfrm>
          <a:custGeom>
            <a:avLst/>
            <a:gdLst/>
            <a:ahLst/>
            <a:cxnLst/>
            <a:rect l="l" t="t" r="r" b="b"/>
            <a:pathLst>
              <a:path w="447675" h="981710">
                <a:moveTo>
                  <a:pt x="0" y="981158"/>
                </a:moveTo>
                <a:lnTo>
                  <a:pt x="447617" y="981158"/>
                </a:lnTo>
                <a:lnTo>
                  <a:pt x="447617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139180" y="4614711"/>
            <a:ext cx="447675" cy="981710"/>
          </a:xfrm>
          <a:custGeom>
            <a:avLst/>
            <a:gdLst/>
            <a:ahLst/>
            <a:cxnLst/>
            <a:rect l="l" t="t" r="r" b="b"/>
            <a:pathLst>
              <a:path w="447675" h="981710">
                <a:moveTo>
                  <a:pt x="0" y="981158"/>
                </a:moveTo>
                <a:lnTo>
                  <a:pt x="447617" y="981158"/>
                </a:lnTo>
                <a:lnTo>
                  <a:pt x="447617" y="0"/>
                </a:lnTo>
                <a:lnTo>
                  <a:pt x="0" y="0"/>
                </a:lnTo>
                <a:lnTo>
                  <a:pt x="0" y="981158"/>
                </a:lnTo>
                <a:close/>
              </a:path>
            </a:pathLst>
          </a:custGeom>
          <a:ln w="947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586797" y="4567251"/>
            <a:ext cx="448309" cy="1028700"/>
          </a:xfrm>
          <a:custGeom>
            <a:avLst/>
            <a:gdLst/>
            <a:ahLst/>
            <a:cxnLst/>
            <a:rect l="l" t="t" r="r" b="b"/>
            <a:pathLst>
              <a:path w="448309" h="1028700">
                <a:moveTo>
                  <a:pt x="0" y="1028618"/>
                </a:moveTo>
                <a:lnTo>
                  <a:pt x="447932" y="1028618"/>
                </a:lnTo>
                <a:lnTo>
                  <a:pt x="447932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586797" y="4567251"/>
            <a:ext cx="448309" cy="1028700"/>
          </a:xfrm>
          <a:custGeom>
            <a:avLst/>
            <a:gdLst/>
            <a:ahLst/>
            <a:cxnLst/>
            <a:rect l="l" t="t" r="r" b="b"/>
            <a:pathLst>
              <a:path w="448309" h="1028700">
                <a:moveTo>
                  <a:pt x="0" y="1028618"/>
                </a:moveTo>
                <a:lnTo>
                  <a:pt x="447932" y="1028618"/>
                </a:lnTo>
                <a:lnTo>
                  <a:pt x="447932" y="0"/>
                </a:lnTo>
                <a:lnTo>
                  <a:pt x="0" y="0"/>
                </a:lnTo>
                <a:lnTo>
                  <a:pt x="0" y="1028618"/>
                </a:lnTo>
                <a:close/>
              </a:path>
            </a:pathLst>
          </a:custGeom>
          <a:ln w="947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005650" y="3367173"/>
            <a:ext cx="0" cy="2219325"/>
          </a:xfrm>
          <a:custGeom>
            <a:avLst/>
            <a:gdLst/>
            <a:ahLst/>
            <a:cxnLst/>
            <a:rect l="l" t="t" r="r" b="b"/>
            <a:pathLst>
              <a:path h="2219325">
                <a:moveTo>
                  <a:pt x="0" y="0"/>
                </a:moveTo>
                <a:lnTo>
                  <a:pt x="0" y="2219208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967772" y="559587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967772" y="514816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967772" y="470045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967772" y="426258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967772" y="381481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967772" y="336716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10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005650" y="5595870"/>
            <a:ext cx="1153160" cy="0"/>
          </a:xfrm>
          <a:custGeom>
            <a:avLst/>
            <a:gdLst/>
            <a:ahLst/>
            <a:cxnLst/>
            <a:rect l="l" t="t" r="r" b="b"/>
            <a:pathLst>
              <a:path w="1153159">
                <a:moveTo>
                  <a:pt x="0" y="0"/>
                </a:moveTo>
                <a:lnTo>
                  <a:pt x="1152882" y="0"/>
                </a:lnTo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005650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168003" y="5605366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76"/>
                </a:moveTo>
                <a:lnTo>
                  <a:pt x="0" y="0"/>
                </a:lnTo>
              </a:path>
            </a:pathLst>
          </a:custGeom>
          <a:ln w="947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8274210" y="50227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8721828" y="50037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7826278" y="551825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7759672" y="507054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7759672" y="46228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7759672" y="41845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7759672" y="37369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7759672" y="32891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7748396" y="2907793"/>
            <a:ext cx="1025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% </a:t>
            </a:r>
            <a:r>
              <a:rPr sz="900" dirty="0">
                <a:latin typeface="Arial"/>
                <a:cs typeface="Arial"/>
              </a:rPr>
              <a:t>respondents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who  </a:t>
            </a:r>
            <a:r>
              <a:rPr sz="900" dirty="0">
                <a:latin typeface="Arial"/>
                <a:cs typeface="Arial"/>
              </a:rPr>
              <a:t>selected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'Easy'</a:t>
            </a:r>
            <a:endParaRPr sz="900">
              <a:latin typeface="Arial"/>
              <a:cs typeface="Arial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806767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067675" y="58594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06767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067675" y="60626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8286750" y="5803190"/>
            <a:ext cx="449580" cy="409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Male  Fe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a</a:t>
            </a:r>
            <a:r>
              <a:rPr sz="1000" spc="-15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609600" y="1571129"/>
            <a:ext cx="8785225" cy="615950"/>
          </a:xfrm>
          <a:custGeom>
            <a:avLst/>
            <a:gdLst/>
            <a:ahLst/>
            <a:cxnLst/>
            <a:rect l="l" t="t" r="r" b="b"/>
            <a:pathLst>
              <a:path w="8785225" h="615950">
                <a:moveTo>
                  <a:pt x="0" y="615556"/>
                </a:moveTo>
                <a:lnTo>
                  <a:pt x="8785225" y="615556"/>
                </a:lnTo>
                <a:lnTo>
                  <a:pt x="8785225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 txBox="1"/>
          <p:nvPr/>
        </p:nvSpPr>
        <p:spPr>
          <a:xfrm>
            <a:off x="2341628" y="1663194"/>
            <a:ext cx="510603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5180" marR="5080" indent="-79311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"What </a:t>
            </a:r>
            <a:r>
              <a:rPr sz="1400" b="1" dirty="0">
                <a:latin typeface="Arial"/>
                <a:cs typeface="Arial"/>
              </a:rPr>
              <a:t>made it </a:t>
            </a:r>
            <a:r>
              <a:rPr sz="1400" b="1" spc="-5" dirty="0">
                <a:latin typeface="Arial"/>
                <a:cs typeface="Arial"/>
              </a:rPr>
              <a:t>harder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get </a:t>
            </a:r>
            <a:r>
              <a:rPr sz="1400" b="1" dirty="0">
                <a:latin typeface="Arial"/>
                <a:cs typeface="Arial"/>
              </a:rPr>
              <a:t>[the </a:t>
            </a:r>
            <a:r>
              <a:rPr sz="1400" b="1" spc="-5" dirty="0">
                <a:latin typeface="Arial"/>
                <a:cs typeface="Arial"/>
              </a:rPr>
              <a:t>help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wanted]?"  Response: None- [Finding help </a:t>
            </a:r>
            <a:r>
              <a:rPr sz="1400" b="1" spc="10" dirty="0">
                <a:latin typeface="Arial"/>
                <a:cs typeface="Arial"/>
              </a:rPr>
              <a:t>was</a:t>
            </a:r>
            <a:r>
              <a:rPr sz="1400" b="1" spc="-18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easy]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5" name="object 20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5233985" y="472915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4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3985" y="423371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4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33985" y="374806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4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33985" y="325262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4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33985" y="276705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4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71993" y="5214790"/>
            <a:ext cx="3609975" cy="0"/>
          </a:xfrm>
          <a:custGeom>
            <a:avLst/>
            <a:gdLst/>
            <a:ahLst/>
            <a:cxnLst/>
            <a:rect l="l" t="t" r="r" b="b"/>
            <a:pathLst>
              <a:path w="3609975">
                <a:moveTo>
                  <a:pt x="0" y="0"/>
                </a:moveTo>
                <a:lnTo>
                  <a:pt x="3609881" y="0"/>
                </a:lnTo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86330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10171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24511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338851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53192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77032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91372" y="5224286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89"/>
                </a:moveTo>
                <a:lnTo>
                  <a:pt x="0" y="0"/>
                </a:lnTo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5267239" y="2762241"/>
          <a:ext cx="3523982" cy="24477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330"/>
                <a:gridCol w="323679"/>
                <a:gridCol w="190660"/>
                <a:gridCol w="333180"/>
                <a:gridCol w="190597"/>
                <a:gridCol w="323679"/>
                <a:gridCol w="190787"/>
                <a:gridCol w="323679"/>
                <a:gridCol w="190660"/>
                <a:gridCol w="323679"/>
                <a:gridCol w="190660"/>
                <a:gridCol w="333180"/>
                <a:gridCol w="190533"/>
                <a:gridCol w="323679"/>
              </a:tblGrid>
              <a:tr h="304824">
                <a:tc rowSpan="5">
                  <a:txBody>
                    <a:bodyPr/>
                    <a:lstStyle/>
                    <a:p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27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13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495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15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496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23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12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495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19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rowSpan="1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26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</a:tr>
              <a:tr h="666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39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496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</a:tr>
              <a:tr h="1046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50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</a:tr>
              <a:tr h="952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498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</a:tr>
              <a:tr h="809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49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499">
                      <a:solidFill>
                        <a:srgbClr val="808080"/>
                      </a:solidFill>
                      <a:prstDash val="solid"/>
                    </a:lnB>
                    <a:solidFill>
                      <a:srgbClr val="B0716B"/>
                    </a:solidFill>
                  </a:tcPr>
                </a:tc>
              </a:tr>
              <a:tr h="633409">
                <a:tc rowSpan="5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</a:tr>
              <a:tr h="952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48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5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</a:tr>
              <a:tr h="1240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44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</a:tr>
              <a:tr h="857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6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39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</a:tr>
              <a:tr h="857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35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9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</a:tr>
              <a:tr h="104719">
                <a:tc rowSpan="2">
                  <a:txBody>
                    <a:bodyPr/>
                    <a:lstStyle/>
                    <a:p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32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498">
                      <a:solidFill>
                        <a:srgbClr val="808080"/>
                      </a:solidFill>
                      <a:prstDash val="solid"/>
                    </a:lnT>
                    <a:lnB w="9500">
                      <a:solidFill>
                        <a:srgbClr val="808080"/>
                      </a:solidFill>
                      <a:prstDash val="solid"/>
                    </a:lnB>
                    <a:solidFill>
                      <a:srgbClr val="BBDEC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31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</a:tr>
              <a:tr h="66659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1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6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6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50" spc="-10" dirty="0">
                          <a:latin typeface="Arial"/>
                          <a:cs typeface="Arial"/>
                        </a:rPr>
                        <a:t>27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5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5">
                      <a:solidFill>
                        <a:srgbClr val="808080"/>
                      </a:solidFill>
                      <a:prstDash val="solid"/>
                    </a:lnL>
                    <a:lnR w="9498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00">
                      <a:solidFill>
                        <a:srgbClr val="808080"/>
                      </a:solidFill>
                      <a:prstDash val="solid"/>
                    </a:lnL>
                    <a:lnR w="9500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8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B w="9491">
                      <a:solidFill>
                        <a:srgbClr val="808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499">
                      <a:solidFill>
                        <a:srgbClr val="808080"/>
                      </a:solidFill>
                      <a:prstDash val="solid"/>
                    </a:lnL>
                    <a:lnR w="9499">
                      <a:solidFill>
                        <a:srgbClr val="808080"/>
                      </a:solidFill>
                      <a:prstDash val="solid"/>
                    </a:lnR>
                    <a:lnT w="9500">
                      <a:solidFill>
                        <a:srgbClr val="808080"/>
                      </a:solidFill>
                      <a:prstDash val="solid"/>
                    </a:lnT>
                    <a:lnB w="9491">
                      <a:solidFill>
                        <a:srgbClr val="808080"/>
                      </a:solidFill>
                      <a:prstDash val="solid"/>
                    </a:lnB>
                    <a:solidFill>
                      <a:srgbClr val="5BAC82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5084192" y="5131689"/>
            <a:ext cx="958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44236" y="2683255"/>
            <a:ext cx="2362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14088" y="3169158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80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14088" y="3664457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60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14088" y="4150232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40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14088" y="4645914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16216" y="5313299"/>
            <a:ext cx="156146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8430">
              <a:lnSpc>
                <a:spcPct val="100000"/>
              </a:lnSpc>
              <a:tabLst>
                <a:tab pos="556895" algn="l"/>
              </a:tabLst>
            </a:pPr>
            <a:r>
              <a:rPr sz="900" spc="-5" dirty="0">
                <a:latin typeface="Arial"/>
                <a:cs typeface="Arial"/>
              </a:rPr>
              <a:t>Care	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-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person  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Phone </a:t>
            </a:r>
            <a:r>
              <a:rPr sz="900" dirty="0">
                <a:latin typeface="Arial"/>
                <a:cs typeface="Arial"/>
              </a:rPr>
              <a:t> consultant  support   hotline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or</a:t>
            </a:r>
            <a:endParaRPr sz="900">
              <a:latin typeface="Arial"/>
              <a:cs typeface="Arial"/>
            </a:endParaRPr>
          </a:p>
          <a:p>
            <a:pPr marL="602615" marR="44450" indent="-48895">
              <a:lnSpc>
                <a:spcPct val="100000"/>
              </a:lnSpc>
              <a:tabLst>
                <a:tab pos="1118870" algn="l"/>
              </a:tabLst>
            </a:pPr>
            <a:r>
              <a:rPr sz="900" dirty="0">
                <a:latin typeface="Arial"/>
                <a:cs typeface="Arial"/>
              </a:rPr>
              <a:t>groups or support  </a:t>
            </a:r>
            <a:r>
              <a:rPr sz="900" spc="5" dirty="0">
                <a:latin typeface="Arial"/>
                <a:cs typeface="Arial"/>
              </a:rPr>
              <a:t>c</a:t>
            </a:r>
            <a:r>
              <a:rPr sz="900" spc="-5" dirty="0">
                <a:latin typeface="Arial"/>
                <a:cs typeface="Arial"/>
              </a:rPr>
              <a:t>la</a:t>
            </a:r>
            <a:r>
              <a:rPr sz="900" spc="5" dirty="0">
                <a:latin typeface="Arial"/>
                <a:cs typeface="Arial"/>
              </a:rPr>
              <a:t>ss</a:t>
            </a:r>
            <a:r>
              <a:rPr sz="900" spc="-5" dirty="0">
                <a:latin typeface="Arial"/>
                <a:cs typeface="Arial"/>
              </a:rPr>
              <a:t>e</a:t>
            </a:r>
            <a:r>
              <a:rPr sz="900" dirty="0">
                <a:latin typeface="Arial"/>
                <a:cs typeface="Arial"/>
              </a:rPr>
              <a:t>s	</a:t>
            </a:r>
            <a:r>
              <a:rPr sz="900" spc="-5" dirty="0">
                <a:latin typeface="Arial"/>
                <a:cs typeface="Arial"/>
              </a:rPr>
              <a:t>nu</a:t>
            </a:r>
            <a:r>
              <a:rPr sz="900" spc="5" dirty="0">
                <a:latin typeface="Arial"/>
                <a:cs typeface="Arial"/>
              </a:rPr>
              <a:t>m</a:t>
            </a:r>
            <a:r>
              <a:rPr sz="900" spc="-5" dirty="0">
                <a:latin typeface="Arial"/>
                <a:cs typeface="Arial"/>
              </a:rPr>
              <a:t>be</a:t>
            </a:r>
            <a:r>
              <a:rPr sz="900" dirty="0">
                <a:latin typeface="Arial"/>
                <a:cs typeface="Arial"/>
              </a:rPr>
              <a:t>r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98640" y="5313300"/>
            <a:ext cx="35687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 marR="5080" indent="-2032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Online  </a:t>
            </a:r>
            <a:r>
              <a:rPr sz="900" dirty="0">
                <a:latin typeface="Arial"/>
                <a:cs typeface="Arial"/>
              </a:rPr>
              <a:t>forum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26762" y="5313300"/>
            <a:ext cx="14878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65" marR="5080" indent="-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Family/ </a:t>
            </a:r>
            <a:r>
              <a:rPr sz="900" dirty="0">
                <a:latin typeface="Arial"/>
                <a:cs typeface="Arial"/>
              </a:rPr>
              <a:t>HealthcareWebsites  friends</a:t>
            </a:r>
            <a:r>
              <a:rPr sz="900" spc="-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professional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44236" y="2397505"/>
            <a:ext cx="22809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 respondents </a:t>
            </a:r>
            <a:r>
              <a:rPr sz="1200" spc="-10" dirty="0">
                <a:latin typeface="Arial"/>
                <a:cs typeface="Arial"/>
              </a:rPr>
              <a:t>who </a:t>
            </a:r>
            <a:r>
              <a:rPr sz="1200" spc="-5" dirty="0">
                <a:latin typeface="Arial"/>
                <a:cs typeface="Arial"/>
              </a:rPr>
              <a:t>use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resource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861302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861302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526148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26148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1177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1177" y="6002337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744718" y="5997043"/>
            <a:ext cx="202755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47470" algn="l"/>
              </a:tabLst>
            </a:pPr>
            <a:r>
              <a:rPr sz="1000" spc="-5" dirty="0">
                <a:latin typeface="Arial"/>
                <a:cs typeface="Arial"/>
              </a:rPr>
              <a:t>Somewhat helpful	Very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helpful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09615" y="5997043"/>
            <a:ext cx="62801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Not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helpful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881092" y="2995646"/>
            <a:ext cx="314325" cy="2228850"/>
          </a:xfrm>
          <a:custGeom>
            <a:avLst/>
            <a:gdLst/>
            <a:ahLst/>
            <a:cxnLst/>
            <a:rect l="l" t="t" r="r" b="b"/>
            <a:pathLst>
              <a:path w="314325" h="2228850">
                <a:moveTo>
                  <a:pt x="0" y="2228663"/>
                </a:moveTo>
                <a:lnTo>
                  <a:pt x="314234" y="2228663"/>
                </a:lnTo>
                <a:lnTo>
                  <a:pt x="314234" y="0"/>
                </a:lnTo>
                <a:lnTo>
                  <a:pt x="0" y="0"/>
                </a:lnTo>
                <a:lnTo>
                  <a:pt x="0" y="222866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81092" y="2995646"/>
            <a:ext cx="314325" cy="2228850"/>
          </a:xfrm>
          <a:custGeom>
            <a:avLst/>
            <a:gdLst/>
            <a:ahLst/>
            <a:cxnLst/>
            <a:rect l="l" t="t" r="r" b="b"/>
            <a:pathLst>
              <a:path w="314325" h="2228850">
                <a:moveTo>
                  <a:pt x="0" y="2228663"/>
                </a:moveTo>
                <a:lnTo>
                  <a:pt x="314234" y="2228663"/>
                </a:lnTo>
                <a:lnTo>
                  <a:pt x="314234" y="0"/>
                </a:lnTo>
                <a:lnTo>
                  <a:pt x="0" y="0"/>
                </a:lnTo>
                <a:lnTo>
                  <a:pt x="0" y="2228663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86021" y="3090970"/>
            <a:ext cx="323850" cy="2133600"/>
          </a:xfrm>
          <a:custGeom>
            <a:avLst/>
            <a:gdLst/>
            <a:ahLst/>
            <a:cxnLst/>
            <a:rect l="l" t="t" r="r" b="b"/>
            <a:pathLst>
              <a:path w="323850" h="2133600">
                <a:moveTo>
                  <a:pt x="0" y="2133339"/>
                </a:moveTo>
                <a:lnTo>
                  <a:pt x="323737" y="2133339"/>
                </a:lnTo>
                <a:lnTo>
                  <a:pt x="323737" y="0"/>
                </a:lnTo>
                <a:lnTo>
                  <a:pt x="0" y="0"/>
                </a:lnTo>
                <a:lnTo>
                  <a:pt x="0" y="213333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386021" y="3090970"/>
            <a:ext cx="323850" cy="2133600"/>
          </a:xfrm>
          <a:custGeom>
            <a:avLst/>
            <a:gdLst/>
            <a:ahLst/>
            <a:cxnLst/>
            <a:rect l="l" t="t" r="r" b="b"/>
            <a:pathLst>
              <a:path w="323850" h="2133600">
                <a:moveTo>
                  <a:pt x="0" y="2133339"/>
                </a:moveTo>
                <a:lnTo>
                  <a:pt x="323737" y="2133339"/>
                </a:lnTo>
                <a:lnTo>
                  <a:pt x="323737" y="0"/>
                </a:lnTo>
                <a:lnTo>
                  <a:pt x="0" y="0"/>
                </a:lnTo>
                <a:lnTo>
                  <a:pt x="0" y="2133339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00135" y="3195666"/>
            <a:ext cx="314960" cy="2028825"/>
          </a:xfrm>
          <a:custGeom>
            <a:avLst/>
            <a:gdLst/>
            <a:ahLst/>
            <a:cxnLst/>
            <a:rect l="l" t="t" r="r" b="b"/>
            <a:pathLst>
              <a:path w="314960" h="2028825">
                <a:moveTo>
                  <a:pt x="0" y="2028647"/>
                </a:moveTo>
                <a:lnTo>
                  <a:pt x="314551" y="2028647"/>
                </a:lnTo>
                <a:lnTo>
                  <a:pt x="314551" y="0"/>
                </a:lnTo>
                <a:lnTo>
                  <a:pt x="0" y="0"/>
                </a:lnTo>
                <a:lnTo>
                  <a:pt x="0" y="202864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00135" y="3195666"/>
            <a:ext cx="314960" cy="2028825"/>
          </a:xfrm>
          <a:custGeom>
            <a:avLst/>
            <a:gdLst/>
            <a:ahLst/>
            <a:cxnLst/>
            <a:rect l="l" t="t" r="r" b="b"/>
            <a:pathLst>
              <a:path w="314960" h="2028825">
                <a:moveTo>
                  <a:pt x="0" y="2028647"/>
                </a:moveTo>
                <a:lnTo>
                  <a:pt x="314551" y="2028647"/>
                </a:lnTo>
                <a:lnTo>
                  <a:pt x="314551" y="0"/>
                </a:lnTo>
                <a:lnTo>
                  <a:pt x="0" y="0"/>
                </a:lnTo>
                <a:lnTo>
                  <a:pt x="0" y="2028647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05066" y="3462397"/>
            <a:ext cx="324485" cy="1762125"/>
          </a:xfrm>
          <a:custGeom>
            <a:avLst/>
            <a:gdLst/>
            <a:ahLst/>
            <a:cxnLst/>
            <a:rect l="l" t="t" r="r" b="b"/>
            <a:pathLst>
              <a:path w="324485" h="1762125">
                <a:moveTo>
                  <a:pt x="0" y="1761916"/>
                </a:moveTo>
                <a:lnTo>
                  <a:pt x="324054" y="1761916"/>
                </a:lnTo>
                <a:lnTo>
                  <a:pt x="324054" y="0"/>
                </a:lnTo>
                <a:lnTo>
                  <a:pt x="0" y="0"/>
                </a:lnTo>
                <a:lnTo>
                  <a:pt x="0" y="176191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05066" y="3462397"/>
            <a:ext cx="324485" cy="1762125"/>
          </a:xfrm>
          <a:custGeom>
            <a:avLst/>
            <a:gdLst/>
            <a:ahLst/>
            <a:cxnLst/>
            <a:rect l="l" t="t" r="r" b="b"/>
            <a:pathLst>
              <a:path w="324485" h="1762125">
                <a:moveTo>
                  <a:pt x="0" y="1761916"/>
                </a:moveTo>
                <a:lnTo>
                  <a:pt x="324054" y="1761916"/>
                </a:lnTo>
                <a:lnTo>
                  <a:pt x="324054" y="0"/>
                </a:lnTo>
                <a:lnTo>
                  <a:pt x="0" y="0"/>
                </a:lnTo>
                <a:lnTo>
                  <a:pt x="0" y="1761916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19499" y="3462397"/>
            <a:ext cx="314325" cy="1762125"/>
          </a:xfrm>
          <a:custGeom>
            <a:avLst/>
            <a:gdLst/>
            <a:ahLst/>
            <a:cxnLst/>
            <a:rect l="l" t="t" r="r" b="b"/>
            <a:pathLst>
              <a:path w="314325" h="1762125">
                <a:moveTo>
                  <a:pt x="0" y="1761916"/>
                </a:moveTo>
                <a:lnTo>
                  <a:pt x="314234" y="1761916"/>
                </a:lnTo>
                <a:lnTo>
                  <a:pt x="314234" y="0"/>
                </a:lnTo>
                <a:lnTo>
                  <a:pt x="0" y="0"/>
                </a:lnTo>
                <a:lnTo>
                  <a:pt x="0" y="176191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19499" y="3462397"/>
            <a:ext cx="314325" cy="1762125"/>
          </a:xfrm>
          <a:custGeom>
            <a:avLst/>
            <a:gdLst/>
            <a:ahLst/>
            <a:cxnLst/>
            <a:rect l="l" t="t" r="r" b="b"/>
            <a:pathLst>
              <a:path w="314325" h="1762125">
                <a:moveTo>
                  <a:pt x="0" y="1761916"/>
                </a:moveTo>
                <a:lnTo>
                  <a:pt x="314234" y="1761916"/>
                </a:lnTo>
                <a:lnTo>
                  <a:pt x="314234" y="0"/>
                </a:lnTo>
                <a:lnTo>
                  <a:pt x="0" y="0"/>
                </a:lnTo>
                <a:lnTo>
                  <a:pt x="0" y="1761916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424429" y="3833689"/>
            <a:ext cx="323850" cy="1390650"/>
          </a:xfrm>
          <a:custGeom>
            <a:avLst/>
            <a:gdLst/>
            <a:ahLst/>
            <a:cxnLst/>
            <a:rect l="l" t="t" r="r" b="b"/>
            <a:pathLst>
              <a:path w="323850" h="1390650">
                <a:moveTo>
                  <a:pt x="0" y="1390620"/>
                </a:moveTo>
                <a:lnTo>
                  <a:pt x="323737" y="1390620"/>
                </a:lnTo>
                <a:lnTo>
                  <a:pt x="323737" y="0"/>
                </a:lnTo>
                <a:lnTo>
                  <a:pt x="0" y="0"/>
                </a:lnTo>
                <a:lnTo>
                  <a:pt x="0" y="139062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24429" y="3833689"/>
            <a:ext cx="323850" cy="1390650"/>
          </a:xfrm>
          <a:custGeom>
            <a:avLst/>
            <a:gdLst/>
            <a:ahLst/>
            <a:cxnLst/>
            <a:rect l="l" t="t" r="r" b="b"/>
            <a:pathLst>
              <a:path w="323850" h="1390650">
                <a:moveTo>
                  <a:pt x="0" y="1390620"/>
                </a:moveTo>
                <a:lnTo>
                  <a:pt x="323737" y="1390620"/>
                </a:lnTo>
                <a:lnTo>
                  <a:pt x="323737" y="0"/>
                </a:lnTo>
                <a:lnTo>
                  <a:pt x="0" y="0"/>
                </a:lnTo>
                <a:lnTo>
                  <a:pt x="0" y="1390620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38861" y="3900408"/>
            <a:ext cx="314325" cy="1323975"/>
          </a:xfrm>
          <a:custGeom>
            <a:avLst/>
            <a:gdLst/>
            <a:ahLst/>
            <a:cxnLst/>
            <a:rect l="l" t="t" r="r" b="b"/>
            <a:pathLst>
              <a:path w="314325" h="1323975">
                <a:moveTo>
                  <a:pt x="0" y="1323905"/>
                </a:moveTo>
                <a:lnTo>
                  <a:pt x="314234" y="1323905"/>
                </a:lnTo>
                <a:lnTo>
                  <a:pt x="314234" y="0"/>
                </a:lnTo>
                <a:lnTo>
                  <a:pt x="0" y="0"/>
                </a:lnTo>
                <a:lnTo>
                  <a:pt x="0" y="132390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938861" y="3900408"/>
            <a:ext cx="314325" cy="1323975"/>
          </a:xfrm>
          <a:custGeom>
            <a:avLst/>
            <a:gdLst/>
            <a:ahLst/>
            <a:cxnLst/>
            <a:rect l="l" t="t" r="r" b="b"/>
            <a:pathLst>
              <a:path w="314325" h="1323975">
                <a:moveTo>
                  <a:pt x="0" y="1323905"/>
                </a:moveTo>
                <a:lnTo>
                  <a:pt x="314234" y="1323905"/>
                </a:lnTo>
                <a:lnTo>
                  <a:pt x="314234" y="0"/>
                </a:lnTo>
                <a:lnTo>
                  <a:pt x="0" y="0"/>
                </a:lnTo>
                <a:lnTo>
                  <a:pt x="0" y="132390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85742" y="2776653"/>
            <a:ext cx="0" cy="2438400"/>
          </a:xfrm>
          <a:custGeom>
            <a:avLst/>
            <a:gdLst/>
            <a:ahLst/>
            <a:cxnLst/>
            <a:rect l="l" t="t" r="r" b="b"/>
            <a:pathLst>
              <a:path h="2438400">
                <a:moveTo>
                  <a:pt x="0" y="0"/>
                </a:moveTo>
                <a:lnTo>
                  <a:pt x="0" y="2438161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47730" y="522431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47730" y="473851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47730" y="424321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47730" y="375774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47730" y="326239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47730" y="277665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85743" y="5224310"/>
            <a:ext cx="3553460" cy="0"/>
          </a:xfrm>
          <a:custGeom>
            <a:avLst/>
            <a:gdLst/>
            <a:ahLst/>
            <a:cxnLst/>
            <a:rect l="l" t="t" r="r" b="b"/>
            <a:pathLst>
              <a:path w="3553460">
                <a:moveTo>
                  <a:pt x="0" y="0"/>
                </a:moveTo>
                <a:lnTo>
                  <a:pt x="3553258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85742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90672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05104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10034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24213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329142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843448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348504" y="5233808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799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949483" y="403231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91</a:t>
            </a:r>
            <a:endParaRPr sz="9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463598" y="407979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87</a:t>
            </a:r>
            <a:endParaRPr sz="9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968528" y="412763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83</a:t>
            </a:r>
            <a:endParaRPr sz="95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482960" y="426087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72</a:t>
            </a:r>
            <a:endParaRPr sz="95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987890" y="426087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72</a:t>
            </a:r>
            <a:endParaRPr sz="95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502069" y="445139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57</a:t>
            </a:r>
            <a:endParaRPr sz="95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006872" y="447987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54</a:t>
            </a:r>
            <a:endParaRPr sz="95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06422" y="5146702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39900" y="466090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39900" y="41656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39900" y="36797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39900" y="318452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73064" y="2698666"/>
            <a:ext cx="2254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34948" y="5322698"/>
            <a:ext cx="146875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65" marR="5080" indent="-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Family/ HealthcareWebsites  </a:t>
            </a:r>
            <a:r>
              <a:rPr sz="900" dirty="0">
                <a:latin typeface="Arial"/>
                <a:cs typeface="Arial"/>
              </a:rPr>
              <a:t>friends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professional</a:t>
            </a:r>
            <a:endParaRPr sz="9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57301" y="2407030"/>
            <a:ext cx="104140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383028" y="5322697"/>
            <a:ext cx="1955164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 marR="5080" indent="-20320">
              <a:lnSpc>
                <a:spcPct val="100000"/>
              </a:lnSpc>
              <a:tabLst>
                <a:tab pos="563880" algn="l"/>
                <a:tab pos="960119" algn="l"/>
              </a:tabLst>
            </a:pPr>
            <a:r>
              <a:rPr sz="900" spc="-5" dirty="0">
                <a:latin typeface="Arial"/>
                <a:cs typeface="Arial"/>
              </a:rPr>
              <a:t>Online	Care	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-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person  </a:t>
            </a:r>
            <a:r>
              <a:rPr sz="900" spc="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Phone </a:t>
            </a:r>
            <a:r>
              <a:rPr sz="900" dirty="0">
                <a:latin typeface="Arial"/>
                <a:cs typeface="Arial"/>
              </a:rPr>
              <a:t> forum   consultant  support  hotline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or</a:t>
            </a:r>
            <a:endParaRPr sz="900">
              <a:latin typeface="Arial"/>
              <a:cs typeface="Arial"/>
            </a:endParaRPr>
          </a:p>
          <a:p>
            <a:pPr marL="1005840" marR="44450" indent="-48895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groups or support  classes  </a:t>
            </a:r>
            <a:r>
              <a:rPr sz="900" spc="1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number</a:t>
            </a:r>
            <a:endParaRPr sz="9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61901" y="278003"/>
            <a:ext cx="838580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Family/friends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are most commonly used resource</a:t>
            </a:r>
            <a:r>
              <a:rPr sz="2400" b="1" spc="6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among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all CGs;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care consultant among most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effective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 resources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461670" y="1731911"/>
            <a:ext cx="3998595" cy="615950"/>
          </a:xfrm>
          <a:custGeom>
            <a:avLst/>
            <a:gdLst/>
            <a:ahLst/>
            <a:cxnLst/>
            <a:rect l="l" t="t" r="r" b="b"/>
            <a:pathLst>
              <a:path w="3998595" h="615950">
                <a:moveTo>
                  <a:pt x="0" y="615556"/>
                </a:moveTo>
                <a:lnTo>
                  <a:pt x="3998341" y="615556"/>
                </a:lnTo>
                <a:lnTo>
                  <a:pt x="3998341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664260" y="1824104"/>
            <a:ext cx="35941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resources have </a:t>
            </a:r>
            <a:r>
              <a:rPr sz="1400" b="1" spc="-20" dirty="0">
                <a:latin typeface="Arial"/>
                <a:cs typeface="Arial"/>
              </a:rPr>
              <a:t>you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used</a:t>
            </a:r>
            <a:endParaRPr sz="1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for support </a:t>
            </a:r>
            <a:r>
              <a:rPr sz="1400" b="1" dirty="0">
                <a:latin typeface="Arial"/>
                <a:cs typeface="Arial"/>
              </a:rPr>
              <a:t>and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information?"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4722242" y="1797024"/>
            <a:ext cx="4425315" cy="554355"/>
          </a:xfrm>
          <a:custGeom>
            <a:avLst/>
            <a:gdLst/>
            <a:ahLst/>
            <a:cxnLst/>
            <a:rect l="l" t="t" r="r" b="b"/>
            <a:pathLst>
              <a:path w="4425315" h="554355">
                <a:moveTo>
                  <a:pt x="0" y="553999"/>
                </a:moveTo>
                <a:lnTo>
                  <a:pt x="4425315" y="553999"/>
                </a:lnTo>
                <a:lnTo>
                  <a:pt x="4425315" y="0"/>
                </a:lnTo>
                <a:lnTo>
                  <a:pt x="0" y="0"/>
                </a:lnTo>
                <a:lnTo>
                  <a:pt x="0" y="553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4937886" y="1889759"/>
            <a:ext cx="39922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54380" marR="5080" indent="-742315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Question: "What </a:t>
            </a:r>
            <a:r>
              <a:rPr sz="1200" b="1" spc="-10" dirty="0">
                <a:latin typeface="Arial"/>
                <a:cs typeface="Arial"/>
              </a:rPr>
              <a:t>have </a:t>
            </a:r>
            <a:r>
              <a:rPr sz="1200" b="1" dirty="0">
                <a:latin typeface="Arial"/>
                <a:cs typeface="Arial"/>
              </a:rPr>
              <a:t>been </a:t>
            </a:r>
            <a:r>
              <a:rPr sz="1200" b="1" spc="-5" dirty="0">
                <a:latin typeface="Arial"/>
                <a:cs typeface="Arial"/>
              </a:rPr>
              <a:t>the most useful sources </a:t>
            </a:r>
            <a:r>
              <a:rPr sz="1200" b="1" dirty="0">
                <a:latin typeface="Arial"/>
                <a:cs typeface="Arial"/>
              </a:rPr>
              <a:t>of  </a:t>
            </a:r>
            <a:r>
              <a:rPr sz="1200" b="1" spc="-5" dirty="0">
                <a:latin typeface="Arial"/>
                <a:cs typeface="Arial"/>
              </a:rPr>
              <a:t>support </a:t>
            </a:r>
            <a:r>
              <a:rPr sz="1200" b="1" dirty="0">
                <a:latin typeface="Arial"/>
                <a:cs typeface="Arial"/>
              </a:rPr>
              <a:t>and information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you?"</a:t>
            </a:r>
            <a:endParaRPr sz="120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8948673" y="6683491"/>
            <a:ext cx="217804" cy="256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10"/>
              </a:lnSpc>
            </a:pPr>
            <a:r>
              <a:rPr sz="900" spc="-5" dirty="0" smtClean="0">
                <a:latin typeface="Arial"/>
                <a:cs typeface="Arial"/>
              </a:rPr>
              <a:t>1</a:t>
            </a:r>
            <a:r>
              <a:rPr lang="en-US" sz="900" spc="-5" dirty="0" smtClean="0">
                <a:latin typeface="Arial"/>
                <a:cs typeface="Arial"/>
              </a:rPr>
              <a:t>5</a:t>
            </a:r>
          </a:p>
          <a:p>
            <a:pPr marL="12700">
              <a:lnSpc>
                <a:spcPts val="1010"/>
              </a:lnSpc>
            </a:pP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976407" y="2709664"/>
            <a:ext cx="180975" cy="2705735"/>
          </a:xfrm>
          <a:custGeom>
            <a:avLst/>
            <a:gdLst/>
            <a:ahLst/>
            <a:cxnLst/>
            <a:rect l="l" t="t" r="r" b="b"/>
            <a:pathLst>
              <a:path w="180975" h="2705735">
                <a:moveTo>
                  <a:pt x="0" y="2705380"/>
                </a:moveTo>
                <a:lnTo>
                  <a:pt x="180771" y="2705380"/>
                </a:lnTo>
                <a:lnTo>
                  <a:pt x="180771" y="0"/>
                </a:lnTo>
                <a:lnTo>
                  <a:pt x="0" y="0"/>
                </a:lnTo>
                <a:lnTo>
                  <a:pt x="0" y="270538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76407" y="2709664"/>
            <a:ext cx="180975" cy="2705735"/>
          </a:xfrm>
          <a:custGeom>
            <a:avLst/>
            <a:gdLst/>
            <a:ahLst/>
            <a:cxnLst/>
            <a:rect l="l" t="t" r="r" b="b"/>
            <a:pathLst>
              <a:path w="180975" h="2705735">
                <a:moveTo>
                  <a:pt x="0" y="2705380"/>
                </a:moveTo>
                <a:lnTo>
                  <a:pt x="180771" y="2705380"/>
                </a:lnTo>
                <a:lnTo>
                  <a:pt x="180771" y="0"/>
                </a:lnTo>
                <a:lnTo>
                  <a:pt x="0" y="0"/>
                </a:lnTo>
                <a:lnTo>
                  <a:pt x="0" y="270538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38280" y="2576408"/>
            <a:ext cx="181610" cy="2839085"/>
          </a:xfrm>
          <a:custGeom>
            <a:avLst/>
            <a:gdLst/>
            <a:ahLst/>
            <a:cxnLst/>
            <a:rect l="l" t="t" r="r" b="b"/>
            <a:pathLst>
              <a:path w="181610" h="2839085">
                <a:moveTo>
                  <a:pt x="0" y="2838635"/>
                </a:moveTo>
                <a:lnTo>
                  <a:pt x="181088" y="2838635"/>
                </a:lnTo>
                <a:lnTo>
                  <a:pt x="181088" y="0"/>
                </a:lnTo>
                <a:lnTo>
                  <a:pt x="0" y="0"/>
                </a:lnTo>
                <a:lnTo>
                  <a:pt x="0" y="283863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38280" y="2576408"/>
            <a:ext cx="181610" cy="2839085"/>
          </a:xfrm>
          <a:custGeom>
            <a:avLst/>
            <a:gdLst/>
            <a:ahLst/>
            <a:cxnLst/>
            <a:rect l="l" t="t" r="r" b="b"/>
            <a:pathLst>
              <a:path w="181610" h="2839085">
                <a:moveTo>
                  <a:pt x="0" y="2838635"/>
                </a:moveTo>
                <a:lnTo>
                  <a:pt x="181088" y="2838635"/>
                </a:lnTo>
                <a:lnTo>
                  <a:pt x="181088" y="0"/>
                </a:lnTo>
                <a:lnTo>
                  <a:pt x="0" y="0"/>
                </a:lnTo>
                <a:lnTo>
                  <a:pt x="0" y="28386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0832" y="2614663"/>
            <a:ext cx="181610" cy="2800985"/>
          </a:xfrm>
          <a:custGeom>
            <a:avLst/>
            <a:gdLst/>
            <a:ahLst/>
            <a:cxnLst/>
            <a:rect l="l" t="t" r="r" b="b"/>
            <a:pathLst>
              <a:path w="181610" h="2800985">
                <a:moveTo>
                  <a:pt x="0" y="2800381"/>
                </a:moveTo>
                <a:lnTo>
                  <a:pt x="181088" y="2800381"/>
                </a:lnTo>
                <a:lnTo>
                  <a:pt x="181088" y="0"/>
                </a:lnTo>
                <a:lnTo>
                  <a:pt x="0" y="0"/>
                </a:lnTo>
                <a:lnTo>
                  <a:pt x="0" y="280038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90832" y="2614663"/>
            <a:ext cx="181610" cy="2800985"/>
          </a:xfrm>
          <a:custGeom>
            <a:avLst/>
            <a:gdLst/>
            <a:ahLst/>
            <a:cxnLst/>
            <a:rect l="l" t="t" r="r" b="b"/>
            <a:pathLst>
              <a:path w="181610" h="2800985">
                <a:moveTo>
                  <a:pt x="0" y="2800381"/>
                </a:moveTo>
                <a:lnTo>
                  <a:pt x="181088" y="2800381"/>
                </a:lnTo>
                <a:lnTo>
                  <a:pt x="181088" y="0"/>
                </a:lnTo>
                <a:lnTo>
                  <a:pt x="0" y="0"/>
                </a:lnTo>
                <a:lnTo>
                  <a:pt x="0" y="280038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52899" y="2624159"/>
            <a:ext cx="180975" cy="2791460"/>
          </a:xfrm>
          <a:custGeom>
            <a:avLst/>
            <a:gdLst/>
            <a:ahLst/>
            <a:cxnLst/>
            <a:rect l="l" t="t" r="r" b="b"/>
            <a:pathLst>
              <a:path w="180975" h="2791460">
                <a:moveTo>
                  <a:pt x="0" y="2790881"/>
                </a:moveTo>
                <a:lnTo>
                  <a:pt x="180771" y="2790881"/>
                </a:lnTo>
                <a:lnTo>
                  <a:pt x="180771" y="0"/>
                </a:lnTo>
                <a:lnTo>
                  <a:pt x="0" y="0"/>
                </a:lnTo>
                <a:lnTo>
                  <a:pt x="0" y="279088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52899" y="2624159"/>
            <a:ext cx="180975" cy="2791460"/>
          </a:xfrm>
          <a:custGeom>
            <a:avLst/>
            <a:gdLst/>
            <a:ahLst/>
            <a:cxnLst/>
            <a:rect l="l" t="t" r="r" b="b"/>
            <a:pathLst>
              <a:path w="180975" h="2791460">
                <a:moveTo>
                  <a:pt x="0" y="2790881"/>
                </a:moveTo>
                <a:lnTo>
                  <a:pt x="180771" y="2790881"/>
                </a:lnTo>
                <a:lnTo>
                  <a:pt x="180771" y="0"/>
                </a:lnTo>
                <a:lnTo>
                  <a:pt x="0" y="0"/>
                </a:lnTo>
                <a:lnTo>
                  <a:pt x="0" y="279088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05321" y="2671663"/>
            <a:ext cx="181610" cy="2743835"/>
          </a:xfrm>
          <a:custGeom>
            <a:avLst/>
            <a:gdLst/>
            <a:ahLst/>
            <a:cxnLst/>
            <a:rect l="l" t="t" r="r" b="b"/>
            <a:pathLst>
              <a:path w="181609" h="2743835">
                <a:moveTo>
                  <a:pt x="0" y="2743380"/>
                </a:moveTo>
                <a:lnTo>
                  <a:pt x="181088" y="2743380"/>
                </a:lnTo>
                <a:lnTo>
                  <a:pt x="181088" y="0"/>
                </a:lnTo>
                <a:lnTo>
                  <a:pt x="0" y="0"/>
                </a:lnTo>
                <a:lnTo>
                  <a:pt x="0" y="274338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05321" y="2671663"/>
            <a:ext cx="181610" cy="2743835"/>
          </a:xfrm>
          <a:custGeom>
            <a:avLst/>
            <a:gdLst/>
            <a:ahLst/>
            <a:cxnLst/>
            <a:rect l="l" t="t" r="r" b="b"/>
            <a:pathLst>
              <a:path w="181609" h="2743835">
                <a:moveTo>
                  <a:pt x="0" y="2743380"/>
                </a:moveTo>
                <a:lnTo>
                  <a:pt x="181088" y="2743380"/>
                </a:lnTo>
                <a:lnTo>
                  <a:pt x="181088" y="0"/>
                </a:lnTo>
                <a:lnTo>
                  <a:pt x="0" y="0"/>
                </a:lnTo>
                <a:lnTo>
                  <a:pt x="0" y="274338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767387" y="2871795"/>
            <a:ext cx="181610" cy="2543810"/>
          </a:xfrm>
          <a:custGeom>
            <a:avLst/>
            <a:gdLst/>
            <a:ahLst/>
            <a:cxnLst/>
            <a:rect l="l" t="t" r="r" b="b"/>
            <a:pathLst>
              <a:path w="181609" h="2543810">
                <a:moveTo>
                  <a:pt x="0" y="2543244"/>
                </a:moveTo>
                <a:lnTo>
                  <a:pt x="181088" y="2543244"/>
                </a:lnTo>
                <a:lnTo>
                  <a:pt x="181088" y="0"/>
                </a:lnTo>
                <a:lnTo>
                  <a:pt x="0" y="0"/>
                </a:lnTo>
                <a:lnTo>
                  <a:pt x="0" y="254324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767387" y="2871795"/>
            <a:ext cx="181610" cy="2543810"/>
          </a:xfrm>
          <a:custGeom>
            <a:avLst/>
            <a:gdLst/>
            <a:ahLst/>
            <a:cxnLst/>
            <a:rect l="l" t="t" r="r" b="b"/>
            <a:pathLst>
              <a:path w="181609" h="2543810">
                <a:moveTo>
                  <a:pt x="0" y="2543244"/>
                </a:moveTo>
                <a:lnTo>
                  <a:pt x="181088" y="2543244"/>
                </a:lnTo>
                <a:lnTo>
                  <a:pt x="181088" y="0"/>
                </a:lnTo>
                <a:lnTo>
                  <a:pt x="0" y="0"/>
                </a:lnTo>
                <a:lnTo>
                  <a:pt x="0" y="254324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57177" y="2748040"/>
            <a:ext cx="181610" cy="2667000"/>
          </a:xfrm>
          <a:custGeom>
            <a:avLst/>
            <a:gdLst/>
            <a:ahLst/>
            <a:cxnLst/>
            <a:rect l="l" t="t" r="r" b="b"/>
            <a:pathLst>
              <a:path w="181609" h="2667000">
                <a:moveTo>
                  <a:pt x="0" y="2666999"/>
                </a:moveTo>
                <a:lnTo>
                  <a:pt x="181088" y="2666999"/>
                </a:lnTo>
                <a:lnTo>
                  <a:pt x="181088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57177" y="2748040"/>
            <a:ext cx="181610" cy="2667000"/>
          </a:xfrm>
          <a:custGeom>
            <a:avLst/>
            <a:gdLst/>
            <a:ahLst/>
            <a:cxnLst/>
            <a:rect l="l" t="t" r="r" b="b"/>
            <a:pathLst>
              <a:path w="181609" h="2667000">
                <a:moveTo>
                  <a:pt x="0" y="2666999"/>
                </a:moveTo>
                <a:lnTo>
                  <a:pt x="181088" y="2666999"/>
                </a:lnTo>
                <a:lnTo>
                  <a:pt x="181088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19308" y="2690664"/>
            <a:ext cx="172085" cy="2724785"/>
          </a:xfrm>
          <a:custGeom>
            <a:avLst/>
            <a:gdLst/>
            <a:ahLst/>
            <a:cxnLst/>
            <a:rect l="l" t="t" r="r" b="b"/>
            <a:pathLst>
              <a:path w="172085" h="2724785">
                <a:moveTo>
                  <a:pt x="0" y="2724380"/>
                </a:moveTo>
                <a:lnTo>
                  <a:pt x="171574" y="2724380"/>
                </a:lnTo>
                <a:lnTo>
                  <a:pt x="171574" y="0"/>
                </a:lnTo>
                <a:lnTo>
                  <a:pt x="0" y="0"/>
                </a:lnTo>
                <a:lnTo>
                  <a:pt x="0" y="272438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19308" y="2690664"/>
            <a:ext cx="172085" cy="2724785"/>
          </a:xfrm>
          <a:custGeom>
            <a:avLst/>
            <a:gdLst/>
            <a:ahLst/>
            <a:cxnLst/>
            <a:rect l="l" t="t" r="r" b="b"/>
            <a:pathLst>
              <a:path w="172085" h="2724785">
                <a:moveTo>
                  <a:pt x="0" y="2724380"/>
                </a:moveTo>
                <a:lnTo>
                  <a:pt x="171574" y="2724380"/>
                </a:lnTo>
                <a:lnTo>
                  <a:pt x="171574" y="0"/>
                </a:lnTo>
                <a:lnTo>
                  <a:pt x="0" y="0"/>
                </a:lnTo>
                <a:lnTo>
                  <a:pt x="0" y="272438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71986" y="2652663"/>
            <a:ext cx="180975" cy="2762885"/>
          </a:xfrm>
          <a:custGeom>
            <a:avLst/>
            <a:gdLst/>
            <a:ahLst/>
            <a:cxnLst/>
            <a:rect l="l" t="t" r="r" b="b"/>
            <a:pathLst>
              <a:path w="180975" h="2762885">
                <a:moveTo>
                  <a:pt x="0" y="2762380"/>
                </a:moveTo>
                <a:lnTo>
                  <a:pt x="180771" y="2762380"/>
                </a:lnTo>
                <a:lnTo>
                  <a:pt x="180771" y="0"/>
                </a:lnTo>
                <a:lnTo>
                  <a:pt x="0" y="0"/>
                </a:lnTo>
                <a:lnTo>
                  <a:pt x="0" y="276238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71986" y="2652663"/>
            <a:ext cx="180975" cy="2762885"/>
          </a:xfrm>
          <a:custGeom>
            <a:avLst/>
            <a:gdLst/>
            <a:ahLst/>
            <a:cxnLst/>
            <a:rect l="l" t="t" r="r" b="b"/>
            <a:pathLst>
              <a:path w="180975" h="2762885">
                <a:moveTo>
                  <a:pt x="0" y="2762380"/>
                </a:moveTo>
                <a:lnTo>
                  <a:pt x="180771" y="2762380"/>
                </a:lnTo>
                <a:lnTo>
                  <a:pt x="180771" y="0"/>
                </a:lnTo>
                <a:lnTo>
                  <a:pt x="0" y="0"/>
                </a:lnTo>
                <a:lnTo>
                  <a:pt x="0" y="276238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33668" y="2757540"/>
            <a:ext cx="172085" cy="2658110"/>
          </a:xfrm>
          <a:custGeom>
            <a:avLst/>
            <a:gdLst/>
            <a:ahLst/>
            <a:cxnLst/>
            <a:rect l="l" t="t" r="r" b="b"/>
            <a:pathLst>
              <a:path w="172085" h="2658110">
                <a:moveTo>
                  <a:pt x="0" y="2657499"/>
                </a:moveTo>
                <a:lnTo>
                  <a:pt x="171574" y="2657499"/>
                </a:lnTo>
                <a:lnTo>
                  <a:pt x="171574" y="0"/>
                </a:lnTo>
                <a:lnTo>
                  <a:pt x="0" y="0"/>
                </a:lnTo>
                <a:lnTo>
                  <a:pt x="0" y="26574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233668" y="2757540"/>
            <a:ext cx="172085" cy="2658110"/>
          </a:xfrm>
          <a:custGeom>
            <a:avLst/>
            <a:gdLst/>
            <a:ahLst/>
            <a:cxnLst/>
            <a:rect l="l" t="t" r="r" b="b"/>
            <a:pathLst>
              <a:path w="172085" h="2658110">
                <a:moveTo>
                  <a:pt x="0" y="2657499"/>
                </a:moveTo>
                <a:lnTo>
                  <a:pt x="171574" y="2657499"/>
                </a:lnTo>
                <a:lnTo>
                  <a:pt x="171574" y="0"/>
                </a:lnTo>
                <a:lnTo>
                  <a:pt x="0" y="0"/>
                </a:lnTo>
                <a:lnTo>
                  <a:pt x="0" y="26574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586348" y="2748040"/>
            <a:ext cx="180975" cy="2667000"/>
          </a:xfrm>
          <a:custGeom>
            <a:avLst/>
            <a:gdLst/>
            <a:ahLst/>
            <a:cxnLst/>
            <a:rect l="l" t="t" r="r" b="b"/>
            <a:pathLst>
              <a:path w="180975" h="2667000">
                <a:moveTo>
                  <a:pt x="0" y="2666999"/>
                </a:moveTo>
                <a:lnTo>
                  <a:pt x="180771" y="2666999"/>
                </a:lnTo>
                <a:lnTo>
                  <a:pt x="180771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86348" y="2748040"/>
            <a:ext cx="180975" cy="2667000"/>
          </a:xfrm>
          <a:custGeom>
            <a:avLst/>
            <a:gdLst/>
            <a:ahLst/>
            <a:cxnLst/>
            <a:rect l="l" t="t" r="r" b="b"/>
            <a:pathLst>
              <a:path w="180975" h="2667000">
                <a:moveTo>
                  <a:pt x="0" y="2666999"/>
                </a:moveTo>
                <a:lnTo>
                  <a:pt x="180771" y="2666999"/>
                </a:lnTo>
                <a:lnTo>
                  <a:pt x="180771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948538" y="2919300"/>
            <a:ext cx="171450" cy="2496185"/>
          </a:xfrm>
          <a:custGeom>
            <a:avLst/>
            <a:gdLst/>
            <a:ahLst/>
            <a:cxnLst/>
            <a:rect l="l" t="t" r="r" b="b"/>
            <a:pathLst>
              <a:path w="171450" h="2496185">
                <a:moveTo>
                  <a:pt x="0" y="2495744"/>
                </a:moveTo>
                <a:lnTo>
                  <a:pt x="171257" y="2495744"/>
                </a:lnTo>
                <a:lnTo>
                  <a:pt x="171257" y="0"/>
                </a:lnTo>
                <a:lnTo>
                  <a:pt x="0" y="0"/>
                </a:lnTo>
                <a:lnTo>
                  <a:pt x="0" y="249574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48538" y="2919300"/>
            <a:ext cx="171450" cy="2496185"/>
          </a:xfrm>
          <a:custGeom>
            <a:avLst/>
            <a:gdLst/>
            <a:ahLst/>
            <a:cxnLst/>
            <a:rect l="l" t="t" r="r" b="b"/>
            <a:pathLst>
              <a:path w="171450" h="2496185">
                <a:moveTo>
                  <a:pt x="0" y="2495744"/>
                </a:moveTo>
                <a:lnTo>
                  <a:pt x="171257" y="2495744"/>
                </a:lnTo>
                <a:lnTo>
                  <a:pt x="171257" y="0"/>
                </a:lnTo>
                <a:lnTo>
                  <a:pt x="0" y="0"/>
                </a:lnTo>
                <a:lnTo>
                  <a:pt x="0" y="249574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38267" y="3005177"/>
            <a:ext cx="180975" cy="2410460"/>
          </a:xfrm>
          <a:custGeom>
            <a:avLst/>
            <a:gdLst/>
            <a:ahLst/>
            <a:cxnLst/>
            <a:rect l="l" t="t" r="r" b="b"/>
            <a:pathLst>
              <a:path w="180975" h="2410460">
                <a:moveTo>
                  <a:pt x="0" y="2409863"/>
                </a:moveTo>
                <a:lnTo>
                  <a:pt x="180771" y="2409863"/>
                </a:lnTo>
                <a:lnTo>
                  <a:pt x="180771" y="0"/>
                </a:lnTo>
                <a:lnTo>
                  <a:pt x="0" y="0"/>
                </a:lnTo>
                <a:lnTo>
                  <a:pt x="0" y="240986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338267" y="3005177"/>
            <a:ext cx="180975" cy="2410460"/>
          </a:xfrm>
          <a:custGeom>
            <a:avLst/>
            <a:gdLst/>
            <a:ahLst/>
            <a:cxnLst/>
            <a:rect l="l" t="t" r="r" b="b"/>
            <a:pathLst>
              <a:path w="180975" h="2410460">
                <a:moveTo>
                  <a:pt x="0" y="2409863"/>
                </a:moveTo>
                <a:lnTo>
                  <a:pt x="180771" y="2409863"/>
                </a:lnTo>
                <a:lnTo>
                  <a:pt x="180771" y="0"/>
                </a:lnTo>
                <a:lnTo>
                  <a:pt x="0" y="0"/>
                </a:lnTo>
                <a:lnTo>
                  <a:pt x="0" y="240986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90945" y="2795541"/>
            <a:ext cx="180975" cy="2620010"/>
          </a:xfrm>
          <a:custGeom>
            <a:avLst/>
            <a:gdLst/>
            <a:ahLst/>
            <a:cxnLst/>
            <a:rect l="l" t="t" r="r" b="b"/>
            <a:pathLst>
              <a:path w="180975" h="2620010">
                <a:moveTo>
                  <a:pt x="0" y="2619499"/>
                </a:moveTo>
                <a:lnTo>
                  <a:pt x="180771" y="2619499"/>
                </a:lnTo>
                <a:lnTo>
                  <a:pt x="180771" y="0"/>
                </a:lnTo>
                <a:lnTo>
                  <a:pt x="0" y="0"/>
                </a:lnTo>
                <a:lnTo>
                  <a:pt x="0" y="261949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690945" y="2795541"/>
            <a:ext cx="180975" cy="2620010"/>
          </a:xfrm>
          <a:custGeom>
            <a:avLst/>
            <a:gdLst/>
            <a:ahLst/>
            <a:cxnLst/>
            <a:rect l="l" t="t" r="r" b="b"/>
            <a:pathLst>
              <a:path w="180975" h="2620010">
                <a:moveTo>
                  <a:pt x="0" y="2619499"/>
                </a:moveTo>
                <a:lnTo>
                  <a:pt x="180771" y="2619499"/>
                </a:lnTo>
                <a:lnTo>
                  <a:pt x="180771" y="0"/>
                </a:lnTo>
                <a:lnTo>
                  <a:pt x="0" y="0"/>
                </a:lnTo>
                <a:lnTo>
                  <a:pt x="0" y="26194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52755" y="2748040"/>
            <a:ext cx="181610" cy="2667000"/>
          </a:xfrm>
          <a:custGeom>
            <a:avLst/>
            <a:gdLst/>
            <a:ahLst/>
            <a:cxnLst/>
            <a:rect l="l" t="t" r="r" b="b"/>
            <a:pathLst>
              <a:path w="181610" h="2667000">
                <a:moveTo>
                  <a:pt x="0" y="2666999"/>
                </a:moveTo>
                <a:lnTo>
                  <a:pt x="181088" y="2666999"/>
                </a:lnTo>
                <a:lnTo>
                  <a:pt x="181088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052755" y="2748040"/>
            <a:ext cx="181610" cy="2667000"/>
          </a:xfrm>
          <a:custGeom>
            <a:avLst/>
            <a:gdLst/>
            <a:ahLst/>
            <a:cxnLst/>
            <a:rect l="l" t="t" r="r" b="b"/>
            <a:pathLst>
              <a:path w="181610" h="2667000">
                <a:moveTo>
                  <a:pt x="0" y="2666999"/>
                </a:moveTo>
                <a:lnTo>
                  <a:pt x="181088" y="2666999"/>
                </a:lnTo>
                <a:lnTo>
                  <a:pt x="181088" y="0"/>
                </a:lnTo>
                <a:lnTo>
                  <a:pt x="0" y="0"/>
                </a:lnTo>
                <a:lnTo>
                  <a:pt x="0" y="26669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405308" y="2938300"/>
            <a:ext cx="180975" cy="2477135"/>
          </a:xfrm>
          <a:custGeom>
            <a:avLst/>
            <a:gdLst/>
            <a:ahLst/>
            <a:cxnLst/>
            <a:rect l="l" t="t" r="r" b="b"/>
            <a:pathLst>
              <a:path w="180975" h="2477135">
                <a:moveTo>
                  <a:pt x="0" y="2476743"/>
                </a:moveTo>
                <a:lnTo>
                  <a:pt x="180771" y="2476743"/>
                </a:lnTo>
                <a:lnTo>
                  <a:pt x="180771" y="0"/>
                </a:lnTo>
                <a:lnTo>
                  <a:pt x="0" y="0"/>
                </a:lnTo>
                <a:lnTo>
                  <a:pt x="0" y="247674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405308" y="2938300"/>
            <a:ext cx="180975" cy="2477135"/>
          </a:xfrm>
          <a:custGeom>
            <a:avLst/>
            <a:gdLst/>
            <a:ahLst/>
            <a:cxnLst/>
            <a:rect l="l" t="t" r="r" b="b"/>
            <a:pathLst>
              <a:path w="180975" h="2477135">
                <a:moveTo>
                  <a:pt x="0" y="2476743"/>
                </a:moveTo>
                <a:lnTo>
                  <a:pt x="180771" y="2476743"/>
                </a:lnTo>
                <a:lnTo>
                  <a:pt x="180771" y="0"/>
                </a:lnTo>
                <a:lnTo>
                  <a:pt x="0" y="0"/>
                </a:lnTo>
                <a:lnTo>
                  <a:pt x="0" y="247674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767117" y="2938300"/>
            <a:ext cx="181610" cy="2477135"/>
          </a:xfrm>
          <a:custGeom>
            <a:avLst/>
            <a:gdLst/>
            <a:ahLst/>
            <a:cxnLst/>
            <a:rect l="l" t="t" r="r" b="b"/>
            <a:pathLst>
              <a:path w="181609" h="2477135">
                <a:moveTo>
                  <a:pt x="0" y="2476743"/>
                </a:moveTo>
                <a:lnTo>
                  <a:pt x="181088" y="2476743"/>
                </a:lnTo>
                <a:lnTo>
                  <a:pt x="181088" y="0"/>
                </a:lnTo>
                <a:lnTo>
                  <a:pt x="0" y="0"/>
                </a:lnTo>
                <a:lnTo>
                  <a:pt x="0" y="247674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67117" y="2938300"/>
            <a:ext cx="181610" cy="2477135"/>
          </a:xfrm>
          <a:custGeom>
            <a:avLst/>
            <a:gdLst/>
            <a:ahLst/>
            <a:cxnLst/>
            <a:rect l="l" t="t" r="r" b="b"/>
            <a:pathLst>
              <a:path w="181609" h="2477135">
                <a:moveTo>
                  <a:pt x="0" y="2476743"/>
                </a:moveTo>
                <a:lnTo>
                  <a:pt x="181088" y="2476743"/>
                </a:lnTo>
                <a:lnTo>
                  <a:pt x="181088" y="0"/>
                </a:lnTo>
                <a:lnTo>
                  <a:pt x="0" y="0"/>
                </a:lnTo>
                <a:lnTo>
                  <a:pt x="0" y="247674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19795" y="3338572"/>
            <a:ext cx="181610" cy="2077085"/>
          </a:xfrm>
          <a:custGeom>
            <a:avLst/>
            <a:gdLst/>
            <a:ahLst/>
            <a:cxnLst/>
            <a:rect l="l" t="t" r="r" b="b"/>
            <a:pathLst>
              <a:path w="181609" h="2077085">
                <a:moveTo>
                  <a:pt x="0" y="2076472"/>
                </a:moveTo>
                <a:lnTo>
                  <a:pt x="181088" y="2076472"/>
                </a:lnTo>
                <a:lnTo>
                  <a:pt x="181088" y="0"/>
                </a:lnTo>
                <a:lnTo>
                  <a:pt x="0" y="0"/>
                </a:lnTo>
                <a:lnTo>
                  <a:pt x="0" y="207647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119795" y="3338572"/>
            <a:ext cx="181610" cy="2077085"/>
          </a:xfrm>
          <a:custGeom>
            <a:avLst/>
            <a:gdLst/>
            <a:ahLst/>
            <a:cxnLst/>
            <a:rect l="l" t="t" r="r" b="b"/>
            <a:pathLst>
              <a:path w="181609" h="2077085">
                <a:moveTo>
                  <a:pt x="0" y="2076472"/>
                </a:moveTo>
                <a:lnTo>
                  <a:pt x="181088" y="2076472"/>
                </a:lnTo>
                <a:lnTo>
                  <a:pt x="181088" y="0"/>
                </a:lnTo>
                <a:lnTo>
                  <a:pt x="0" y="0"/>
                </a:lnTo>
                <a:lnTo>
                  <a:pt x="0" y="207647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19039" y="3262318"/>
            <a:ext cx="172085" cy="2153285"/>
          </a:xfrm>
          <a:custGeom>
            <a:avLst/>
            <a:gdLst/>
            <a:ahLst/>
            <a:cxnLst/>
            <a:rect l="l" t="t" r="r" b="b"/>
            <a:pathLst>
              <a:path w="172085" h="2153285">
                <a:moveTo>
                  <a:pt x="0" y="2152726"/>
                </a:moveTo>
                <a:lnTo>
                  <a:pt x="171574" y="2152726"/>
                </a:lnTo>
                <a:lnTo>
                  <a:pt x="171574" y="0"/>
                </a:lnTo>
                <a:lnTo>
                  <a:pt x="0" y="0"/>
                </a:lnTo>
                <a:lnTo>
                  <a:pt x="0" y="215272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19039" y="3262318"/>
            <a:ext cx="172085" cy="2153285"/>
          </a:xfrm>
          <a:custGeom>
            <a:avLst/>
            <a:gdLst/>
            <a:ahLst/>
            <a:cxnLst/>
            <a:rect l="l" t="t" r="r" b="b"/>
            <a:pathLst>
              <a:path w="172085" h="2153285">
                <a:moveTo>
                  <a:pt x="0" y="2152726"/>
                </a:moveTo>
                <a:lnTo>
                  <a:pt x="171574" y="2152726"/>
                </a:lnTo>
                <a:lnTo>
                  <a:pt x="171574" y="0"/>
                </a:lnTo>
                <a:lnTo>
                  <a:pt x="0" y="0"/>
                </a:lnTo>
                <a:lnTo>
                  <a:pt x="0" y="21527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71715" y="3043178"/>
            <a:ext cx="181610" cy="2372360"/>
          </a:xfrm>
          <a:custGeom>
            <a:avLst/>
            <a:gdLst/>
            <a:ahLst/>
            <a:cxnLst/>
            <a:rect l="l" t="t" r="r" b="b"/>
            <a:pathLst>
              <a:path w="181610" h="2372360">
                <a:moveTo>
                  <a:pt x="0" y="2371862"/>
                </a:moveTo>
                <a:lnTo>
                  <a:pt x="181088" y="2371862"/>
                </a:lnTo>
                <a:lnTo>
                  <a:pt x="181088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871715" y="3043178"/>
            <a:ext cx="181610" cy="2372360"/>
          </a:xfrm>
          <a:custGeom>
            <a:avLst/>
            <a:gdLst/>
            <a:ahLst/>
            <a:cxnLst/>
            <a:rect l="l" t="t" r="r" b="b"/>
            <a:pathLst>
              <a:path w="181610" h="2372360">
                <a:moveTo>
                  <a:pt x="0" y="2371862"/>
                </a:moveTo>
                <a:lnTo>
                  <a:pt x="181088" y="2371862"/>
                </a:lnTo>
                <a:lnTo>
                  <a:pt x="181088" y="0"/>
                </a:lnTo>
                <a:lnTo>
                  <a:pt x="0" y="0"/>
                </a:lnTo>
                <a:lnTo>
                  <a:pt x="0" y="237186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233780" y="3090931"/>
            <a:ext cx="171450" cy="2324100"/>
          </a:xfrm>
          <a:custGeom>
            <a:avLst/>
            <a:gdLst/>
            <a:ahLst/>
            <a:cxnLst/>
            <a:rect l="l" t="t" r="r" b="b"/>
            <a:pathLst>
              <a:path w="171450" h="2324100">
                <a:moveTo>
                  <a:pt x="0" y="2324108"/>
                </a:moveTo>
                <a:lnTo>
                  <a:pt x="171257" y="2324108"/>
                </a:lnTo>
                <a:lnTo>
                  <a:pt x="171257" y="0"/>
                </a:lnTo>
                <a:lnTo>
                  <a:pt x="0" y="0"/>
                </a:lnTo>
                <a:lnTo>
                  <a:pt x="0" y="232410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33780" y="3090931"/>
            <a:ext cx="171450" cy="2324100"/>
          </a:xfrm>
          <a:custGeom>
            <a:avLst/>
            <a:gdLst/>
            <a:ahLst/>
            <a:cxnLst/>
            <a:rect l="l" t="t" r="r" b="b"/>
            <a:pathLst>
              <a:path w="171450" h="2324100">
                <a:moveTo>
                  <a:pt x="0" y="2324108"/>
                </a:moveTo>
                <a:lnTo>
                  <a:pt x="171257" y="2324108"/>
                </a:lnTo>
                <a:lnTo>
                  <a:pt x="171257" y="0"/>
                </a:lnTo>
                <a:lnTo>
                  <a:pt x="0" y="0"/>
                </a:lnTo>
                <a:lnTo>
                  <a:pt x="0" y="232410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86078" y="3243317"/>
            <a:ext cx="181610" cy="2172335"/>
          </a:xfrm>
          <a:custGeom>
            <a:avLst/>
            <a:gdLst/>
            <a:ahLst/>
            <a:cxnLst/>
            <a:rect l="l" t="t" r="r" b="b"/>
            <a:pathLst>
              <a:path w="181610" h="2172335">
                <a:moveTo>
                  <a:pt x="0" y="2171726"/>
                </a:moveTo>
                <a:lnTo>
                  <a:pt x="181088" y="2171726"/>
                </a:lnTo>
                <a:lnTo>
                  <a:pt x="181088" y="0"/>
                </a:lnTo>
                <a:lnTo>
                  <a:pt x="0" y="0"/>
                </a:lnTo>
                <a:lnTo>
                  <a:pt x="0" y="217172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86078" y="3243317"/>
            <a:ext cx="181610" cy="2172335"/>
          </a:xfrm>
          <a:custGeom>
            <a:avLst/>
            <a:gdLst/>
            <a:ahLst/>
            <a:cxnLst/>
            <a:rect l="l" t="t" r="r" b="b"/>
            <a:pathLst>
              <a:path w="181610" h="2172335">
                <a:moveTo>
                  <a:pt x="0" y="2171726"/>
                </a:moveTo>
                <a:lnTo>
                  <a:pt x="181088" y="2171726"/>
                </a:lnTo>
                <a:lnTo>
                  <a:pt x="181088" y="0"/>
                </a:lnTo>
                <a:lnTo>
                  <a:pt x="0" y="0"/>
                </a:lnTo>
                <a:lnTo>
                  <a:pt x="0" y="21717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48272" y="3243317"/>
            <a:ext cx="172085" cy="2172335"/>
          </a:xfrm>
          <a:custGeom>
            <a:avLst/>
            <a:gdLst/>
            <a:ahLst/>
            <a:cxnLst/>
            <a:rect l="l" t="t" r="r" b="b"/>
            <a:pathLst>
              <a:path w="172084" h="2172335">
                <a:moveTo>
                  <a:pt x="0" y="2171726"/>
                </a:moveTo>
                <a:lnTo>
                  <a:pt x="171574" y="2171726"/>
                </a:lnTo>
                <a:lnTo>
                  <a:pt x="171574" y="0"/>
                </a:lnTo>
                <a:lnTo>
                  <a:pt x="0" y="0"/>
                </a:lnTo>
                <a:lnTo>
                  <a:pt x="0" y="217172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48272" y="3243317"/>
            <a:ext cx="172085" cy="2172335"/>
          </a:xfrm>
          <a:custGeom>
            <a:avLst/>
            <a:gdLst/>
            <a:ahLst/>
            <a:cxnLst/>
            <a:rect l="l" t="t" r="r" b="b"/>
            <a:pathLst>
              <a:path w="172084" h="2172335">
                <a:moveTo>
                  <a:pt x="0" y="2171726"/>
                </a:moveTo>
                <a:lnTo>
                  <a:pt x="171574" y="2171726"/>
                </a:lnTo>
                <a:lnTo>
                  <a:pt x="171574" y="0"/>
                </a:lnTo>
                <a:lnTo>
                  <a:pt x="0" y="0"/>
                </a:lnTo>
                <a:lnTo>
                  <a:pt x="0" y="21717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300823" y="3729086"/>
            <a:ext cx="180975" cy="1686560"/>
          </a:xfrm>
          <a:custGeom>
            <a:avLst/>
            <a:gdLst/>
            <a:ahLst/>
            <a:cxnLst/>
            <a:rect l="l" t="t" r="r" b="b"/>
            <a:pathLst>
              <a:path w="180975" h="1686560">
                <a:moveTo>
                  <a:pt x="0" y="1685954"/>
                </a:moveTo>
                <a:lnTo>
                  <a:pt x="180771" y="1685954"/>
                </a:lnTo>
                <a:lnTo>
                  <a:pt x="180771" y="0"/>
                </a:lnTo>
                <a:lnTo>
                  <a:pt x="0" y="0"/>
                </a:lnTo>
                <a:lnTo>
                  <a:pt x="0" y="16859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300823" y="3729086"/>
            <a:ext cx="180975" cy="1686560"/>
          </a:xfrm>
          <a:custGeom>
            <a:avLst/>
            <a:gdLst/>
            <a:ahLst/>
            <a:cxnLst/>
            <a:rect l="l" t="t" r="r" b="b"/>
            <a:pathLst>
              <a:path w="180975" h="1686560">
                <a:moveTo>
                  <a:pt x="0" y="1685954"/>
                </a:moveTo>
                <a:lnTo>
                  <a:pt x="180771" y="1685954"/>
                </a:lnTo>
                <a:lnTo>
                  <a:pt x="180771" y="0"/>
                </a:lnTo>
                <a:lnTo>
                  <a:pt x="0" y="0"/>
                </a:lnTo>
                <a:lnTo>
                  <a:pt x="0" y="16859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690611" y="3157432"/>
            <a:ext cx="181610" cy="2258060"/>
          </a:xfrm>
          <a:custGeom>
            <a:avLst/>
            <a:gdLst/>
            <a:ahLst/>
            <a:cxnLst/>
            <a:rect l="l" t="t" r="r" b="b"/>
            <a:pathLst>
              <a:path w="181610" h="2258060">
                <a:moveTo>
                  <a:pt x="0" y="2257607"/>
                </a:moveTo>
                <a:lnTo>
                  <a:pt x="181088" y="2257607"/>
                </a:lnTo>
                <a:lnTo>
                  <a:pt x="181088" y="0"/>
                </a:lnTo>
                <a:lnTo>
                  <a:pt x="0" y="0"/>
                </a:lnTo>
                <a:lnTo>
                  <a:pt x="0" y="225760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690611" y="3157432"/>
            <a:ext cx="181610" cy="2258060"/>
          </a:xfrm>
          <a:custGeom>
            <a:avLst/>
            <a:gdLst/>
            <a:ahLst/>
            <a:cxnLst/>
            <a:rect l="l" t="t" r="r" b="b"/>
            <a:pathLst>
              <a:path w="181610" h="2258060">
                <a:moveTo>
                  <a:pt x="0" y="2257607"/>
                </a:moveTo>
                <a:lnTo>
                  <a:pt x="181088" y="2257607"/>
                </a:lnTo>
                <a:lnTo>
                  <a:pt x="181088" y="0"/>
                </a:lnTo>
                <a:lnTo>
                  <a:pt x="0" y="0"/>
                </a:lnTo>
                <a:lnTo>
                  <a:pt x="0" y="225760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052742" y="3157432"/>
            <a:ext cx="180975" cy="2258060"/>
          </a:xfrm>
          <a:custGeom>
            <a:avLst/>
            <a:gdLst/>
            <a:ahLst/>
            <a:cxnLst/>
            <a:rect l="l" t="t" r="r" b="b"/>
            <a:pathLst>
              <a:path w="180975" h="2258060">
                <a:moveTo>
                  <a:pt x="0" y="2257607"/>
                </a:moveTo>
                <a:lnTo>
                  <a:pt x="180771" y="2257607"/>
                </a:lnTo>
                <a:lnTo>
                  <a:pt x="180771" y="0"/>
                </a:lnTo>
                <a:lnTo>
                  <a:pt x="0" y="0"/>
                </a:lnTo>
                <a:lnTo>
                  <a:pt x="0" y="225760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052742" y="3157432"/>
            <a:ext cx="180975" cy="2258060"/>
          </a:xfrm>
          <a:custGeom>
            <a:avLst/>
            <a:gdLst/>
            <a:ahLst/>
            <a:cxnLst/>
            <a:rect l="l" t="t" r="r" b="b"/>
            <a:pathLst>
              <a:path w="180975" h="2258060">
                <a:moveTo>
                  <a:pt x="0" y="2257607"/>
                </a:moveTo>
                <a:lnTo>
                  <a:pt x="180771" y="2257607"/>
                </a:lnTo>
                <a:lnTo>
                  <a:pt x="180771" y="0"/>
                </a:lnTo>
                <a:lnTo>
                  <a:pt x="0" y="0"/>
                </a:lnTo>
                <a:lnTo>
                  <a:pt x="0" y="225760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405037" y="3081435"/>
            <a:ext cx="181610" cy="2333625"/>
          </a:xfrm>
          <a:custGeom>
            <a:avLst/>
            <a:gdLst/>
            <a:ahLst/>
            <a:cxnLst/>
            <a:rect l="l" t="t" r="r" b="b"/>
            <a:pathLst>
              <a:path w="181610" h="2333625">
                <a:moveTo>
                  <a:pt x="0" y="2333608"/>
                </a:moveTo>
                <a:lnTo>
                  <a:pt x="181088" y="2333608"/>
                </a:lnTo>
                <a:lnTo>
                  <a:pt x="181088" y="0"/>
                </a:lnTo>
                <a:lnTo>
                  <a:pt x="0" y="0"/>
                </a:lnTo>
                <a:lnTo>
                  <a:pt x="0" y="2333608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405037" y="3081435"/>
            <a:ext cx="181610" cy="2333625"/>
          </a:xfrm>
          <a:custGeom>
            <a:avLst/>
            <a:gdLst/>
            <a:ahLst/>
            <a:cxnLst/>
            <a:rect l="l" t="t" r="r" b="b"/>
            <a:pathLst>
              <a:path w="181610" h="2333625">
                <a:moveTo>
                  <a:pt x="0" y="2333608"/>
                </a:moveTo>
                <a:lnTo>
                  <a:pt x="181088" y="2333608"/>
                </a:lnTo>
                <a:lnTo>
                  <a:pt x="181088" y="0"/>
                </a:lnTo>
                <a:lnTo>
                  <a:pt x="0" y="0"/>
                </a:lnTo>
                <a:lnTo>
                  <a:pt x="0" y="233360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67230" y="3271814"/>
            <a:ext cx="181610" cy="2143760"/>
          </a:xfrm>
          <a:custGeom>
            <a:avLst/>
            <a:gdLst/>
            <a:ahLst/>
            <a:cxnLst/>
            <a:rect l="l" t="t" r="r" b="b"/>
            <a:pathLst>
              <a:path w="181610" h="2143760">
                <a:moveTo>
                  <a:pt x="0" y="2143226"/>
                </a:moveTo>
                <a:lnTo>
                  <a:pt x="181088" y="2143226"/>
                </a:lnTo>
                <a:lnTo>
                  <a:pt x="181088" y="0"/>
                </a:lnTo>
                <a:lnTo>
                  <a:pt x="0" y="0"/>
                </a:lnTo>
                <a:lnTo>
                  <a:pt x="0" y="214322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767230" y="3271814"/>
            <a:ext cx="181610" cy="2143760"/>
          </a:xfrm>
          <a:custGeom>
            <a:avLst/>
            <a:gdLst/>
            <a:ahLst/>
            <a:cxnLst/>
            <a:rect l="l" t="t" r="r" b="b"/>
            <a:pathLst>
              <a:path w="181610" h="2143760">
                <a:moveTo>
                  <a:pt x="0" y="2143226"/>
                </a:moveTo>
                <a:lnTo>
                  <a:pt x="181088" y="2143226"/>
                </a:lnTo>
                <a:lnTo>
                  <a:pt x="181088" y="0"/>
                </a:lnTo>
                <a:lnTo>
                  <a:pt x="0" y="0"/>
                </a:lnTo>
                <a:lnTo>
                  <a:pt x="0" y="21432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19782" y="3147936"/>
            <a:ext cx="180975" cy="2267585"/>
          </a:xfrm>
          <a:custGeom>
            <a:avLst/>
            <a:gdLst/>
            <a:ahLst/>
            <a:cxnLst/>
            <a:rect l="l" t="t" r="r" b="b"/>
            <a:pathLst>
              <a:path w="180975" h="2267585">
                <a:moveTo>
                  <a:pt x="0" y="2267108"/>
                </a:moveTo>
                <a:lnTo>
                  <a:pt x="180771" y="2267108"/>
                </a:lnTo>
                <a:lnTo>
                  <a:pt x="180771" y="0"/>
                </a:lnTo>
                <a:lnTo>
                  <a:pt x="0" y="0"/>
                </a:lnTo>
                <a:lnTo>
                  <a:pt x="0" y="2267108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119782" y="3147936"/>
            <a:ext cx="180975" cy="2267585"/>
          </a:xfrm>
          <a:custGeom>
            <a:avLst/>
            <a:gdLst/>
            <a:ahLst/>
            <a:cxnLst/>
            <a:rect l="l" t="t" r="r" b="b"/>
            <a:pathLst>
              <a:path w="180975" h="2267585">
                <a:moveTo>
                  <a:pt x="0" y="2267108"/>
                </a:moveTo>
                <a:lnTo>
                  <a:pt x="180771" y="2267108"/>
                </a:lnTo>
                <a:lnTo>
                  <a:pt x="180771" y="0"/>
                </a:lnTo>
                <a:lnTo>
                  <a:pt x="0" y="0"/>
                </a:lnTo>
                <a:lnTo>
                  <a:pt x="0" y="226710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481593" y="3548204"/>
            <a:ext cx="181610" cy="1866900"/>
          </a:xfrm>
          <a:custGeom>
            <a:avLst/>
            <a:gdLst/>
            <a:ahLst/>
            <a:cxnLst/>
            <a:rect l="l" t="t" r="r" b="b"/>
            <a:pathLst>
              <a:path w="181609" h="1866900">
                <a:moveTo>
                  <a:pt x="0" y="1866836"/>
                </a:moveTo>
                <a:lnTo>
                  <a:pt x="181088" y="1866836"/>
                </a:lnTo>
                <a:lnTo>
                  <a:pt x="181088" y="0"/>
                </a:lnTo>
                <a:lnTo>
                  <a:pt x="0" y="0"/>
                </a:lnTo>
                <a:lnTo>
                  <a:pt x="0" y="186683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481593" y="3548204"/>
            <a:ext cx="181610" cy="1866900"/>
          </a:xfrm>
          <a:custGeom>
            <a:avLst/>
            <a:gdLst/>
            <a:ahLst/>
            <a:cxnLst/>
            <a:rect l="l" t="t" r="r" b="b"/>
            <a:pathLst>
              <a:path w="181609" h="1866900">
                <a:moveTo>
                  <a:pt x="0" y="1866836"/>
                </a:moveTo>
                <a:lnTo>
                  <a:pt x="181088" y="1866836"/>
                </a:lnTo>
                <a:lnTo>
                  <a:pt x="181088" y="0"/>
                </a:lnTo>
                <a:lnTo>
                  <a:pt x="0" y="0"/>
                </a:lnTo>
                <a:lnTo>
                  <a:pt x="0" y="18668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871702" y="3576708"/>
            <a:ext cx="180975" cy="1838325"/>
          </a:xfrm>
          <a:custGeom>
            <a:avLst/>
            <a:gdLst/>
            <a:ahLst/>
            <a:cxnLst/>
            <a:rect l="l" t="t" r="r" b="b"/>
            <a:pathLst>
              <a:path w="180975" h="1838325">
                <a:moveTo>
                  <a:pt x="0" y="1838336"/>
                </a:moveTo>
                <a:lnTo>
                  <a:pt x="180771" y="1838336"/>
                </a:lnTo>
                <a:lnTo>
                  <a:pt x="180771" y="0"/>
                </a:lnTo>
                <a:lnTo>
                  <a:pt x="0" y="0"/>
                </a:lnTo>
                <a:lnTo>
                  <a:pt x="0" y="183833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871702" y="3576708"/>
            <a:ext cx="180975" cy="1838325"/>
          </a:xfrm>
          <a:custGeom>
            <a:avLst/>
            <a:gdLst/>
            <a:ahLst/>
            <a:cxnLst/>
            <a:rect l="l" t="t" r="r" b="b"/>
            <a:pathLst>
              <a:path w="180975" h="1838325">
                <a:moveTo>
                  <a:pt x="0" y="1838336"/>
                </a:moveTo>
                <a:lnTo>
                  <a:pt x="180771" y="1838336"/>
                </a:lnTo>
                <a:lnTo>
                  <a:pt x="180771" y="0"/>
                </a:lnTo>
                <a:lnTo>
                  <a:pt x="0" y="0"/>
                </a:lnTo>
                <a:lnTo>
                  <a:pt x="0" y="18383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33513" y="3519450"/>
            <a:ext cx="172085" cy="1896110"/>
          </a:xfrm>
          <a:custGeom>
            <a:avLst/>
            <a:gdLst/>
            <a:ahLst/>
            <a:cxnLst/>
            <a:rect l="l" t="t" r="r" b="b"/>
            <a:pathLst>
              <a:path w="172085" h="1896110">
                <a:moveTo>
                  <a:pt x="0" y="1895590"/>
                </a:moveTo>
                <a:lnTo>
                  <a:pt x="171574" y="1895590"/>
                </a:lnTo>
                <a:lnTo>
                  <a:pt x="171574" y="0"/>
                </a:lnTo>
                <a:lnTo>
                  <a:pt x="0" y="0"/>
                </a:lnTo>
                <a:lnTo>
                  <a:pt x="0" y="189559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33513" y="3519450"/>
            <a:ext cx="172085" cy="1896110"/>
          </a:xfrm>
          <a:custGeom>
            <a:avLst/>
            <a:gdLst/>
            <a:ahLst/>
            <a:cxnLst/>
            <a:rect l="l" t="t" r="r" b="b"/>
            <a:pathLst>
              <a:path w="172085" h="1896110">
                <a:moveTo>
                  <a:pt x="0" y="1895590"/>
                </a:moveTo>
                <a:lnTo>
                  <a:pt x="171574" y="1895590"/>
                </a:lnTo>
                <a:lnTo>
                  <a:pt x="171574" y="0"/>
                </a:lnTo>
                <a:lnTo>
                  <a:pt x="0" y="0"/>
                </a:lnTo>
                <a:lnTo>
                  <a:pt x="0" y="189559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86189" y="3643209"/>
            <a:ext cx="181610" cy="1772285"/>
          </a:xfrm>
          <a:custGeom>
            <a:avLst/>
            <a:gdLst/>
            <a:ahLst/>
            <a:cxnLst/>
            <a:rect l="l" t="t" r="r" b="b"/>
            <a:pathLst>
              <a:path w="181610" h="1772285">
                <a:moveTo>
                  <a:pt x="0" y="1771835"/>
                </a:moveTo>
                <a:lnTo>
                  <a:pt x="181088" y="1771835"/>
                </a:lnTo>
                <a:lnTo>
                  <a:pt x="181088" y="0"/>
                </a:lnTo>
                <a:lnTo>
                  <a:pt x="0" y="0"/>
                </a:lnTo>
                <a:lnTo>
                  <a:pt x="0" y="177183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86189" y="3643209"/>
            <a:ext cx="181610" cy="1772285"/>
          </a:xfrm>
          <a:custGeom>
            <a:avLst/>
            <a:gdLst/>
            <a:ahLst/>
            <a:cxnLst/>
            <a:rect l="l" t="t" r="r" b="b"/>
            <a:pathLst>
              <a:path w="181610" h="1772285">
                <a:moveTo>
                  <a:pt x="0" y="1771835"/>
                </a:moveTo>
                <a:lnTo>
                  <a:pt x="181088" y="1771835"/>
                </a:lnTo>
                <a:lnTo>
                  <a:pt x="181088" y="0"/>
                </a:lnTo>
                <a:lnTo>
                  <a:pt x="0" y="0"/>
                </a:lnTo>
                <a:lnTo>
                  <a:pt x="0" y="17718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948255" y="3700586"/>
            <a:ext cx="171450" cy="1714500"/>
          </a:xfrm>
          <a:custGeom>
            <a:avLst/>
            <a:gdLst/>
            <a:ahLst/>
            <a:cxnLst/>
            <a:rect l="l" t="t" r="r" b="b"/>
            <a:pathLst>
              <a:path w="171450" h="1714500">
                <a:moveTo>
                  <a:pt x="0" y="1714454"/>
                </a:moveTo>
                <a:lnTo>
                  <a:pt x="171257" y="1714454"/>
                </a:lnTo>
                <a:lnTo>
                  <a:pt x="171257" y="0"/>
                </a:lnTo>
                <a:lnTo>
                  <a:pt x="0" y="0"/>
                </a:lnTo>
                <a:lnTo>
                  <a:pt x="0" y="1714454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48255" y="3700586"/>
            <a:ext cx="171450" cy="1714500"/>
          </a:xfrm>
          <a:custGeom>
            <a:avLst/>
            <a:gdLst/>
            <a:ahLst/>
            <a:cxnLst/>
            <a:rect l="l" t="t" r="r" b="b"/>
            <a:pathLst>
              <a:path w="171450" h="1714500">
                <a:moveTo>
                  <a:pt x="0" y="1714454"/>
                </a:moveTo>
                <a:lnTo>
                  <a:pt x="171257" y="1714454"/>
                </a:lnTo>
                <a:lnTo>
                  <a:pt x="171257" y="0"/>
                </a:lnTo>
                <a:lnTo>
                  <a:pt x="0" y="0"/>
                </a:lnTo>
                <a:lnTo>
                  <a:pt x="0" y="17144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300552" y="3548204"/>
            <a:ext cx="181610" cy="1866900"/>
          </a:xfrm>
          <a:custGeom>
            <a:avLst/>
            <a:gdLst/>
            <a:ahLst/>
            <a:cxnLst/>
            <a:rect l="l" t="t" r="r" b="b"/>
            <a:pathLst>
              <a:path w="181609" h="1866900">
                <a:moveTo>
                  <a:pt x="0" y="1866836"/>
                </a:moveTo>
                <a:lnTo>
                  <a:pt x="181088" y="1866836"/>
                </a:lnTo>
                <a:lnTo>
                  <a:pt x="181088" y="0"/>
                </a:lnTo>
                <a:lnTo>
                  <a:pt x="0" y="0"/>
                </a:lnTo>
                <a:lnTo>
                  <a:pt x="0" y="186683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300552" y="3548204"/>
            <a:ext cx="181610" cy="1866900"/>
          </a:xfrm>
          <a:custGeom>
            <a:avLst/>
            <a:gdLst/>
            <a:ahLst/>
            <a:cxnLst/>
            <a:rect l="l" t="t" r="r" b="b"/>
            <a:pathLst>
              <a:path w="181609" h="1866900">
                <a:moveTo>
                  <a:pt x="0" y="1866836"/>
                </a:moveTo>
                <a:lnTo>
                  <a:pt x="181088" y="1866836"/>
                </a:lnTo>
                <a:lnTo>
                  <a:pt x="181088" y="0"/>
                </a:lnTo>
                <a:lnTo>
                  <a:pt x="0" y="0"/>
                </a:lnTo>
                <a:lnTo>
                  <a:pt x="0" y="18668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62744" y="4071977"/>
            <a:ext cx="172085" cy="1343660"/>
          </a:xfrm>
          <a:custGeom>
            <a:avLst/>
            <a:gdLst/>
            <a:ahLst/>
            <a:cxnLst/>
            <a:rect l="l" t="t" r="r" b="b"/>
            <a:pathLst>
              <a:path w="172084" h="1343660">
                <a:moveTo>
                  <a:pt x="0" y="1343063"/>
                </a:moveTo>
                <a:lnTo>
                  <a:pt x="171574" y="1343063"/>
                </a:lnTo>
                <a:lnTo>
                  <a:pt x="171574" y="0"/>
                </a:lnTo>
                <a:lnTo>
                  <a:pt x="0" y="0"/>
                </a:lnTo>
                <a:lnTo>
                  <a:pt x="0" y="1343063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62744" y="4071977"/>
            <a:ext cx="172085" cy="1343660"/>
          </a:xfrm>
          <a:custGeom>
            <a:avLst/>
            <a:gdLst/>
            <a:ahLst/>
            <a:cxnLst/>
            <a:rect l="l" t="t" r="r" b="b"/>
            <a:pathLst>
              <a:path w="172084" h="1343660">
                <a:moveTo>
                  <a:pt x="0" y="1343063"/>
                </a:moveTo>
                <a:lnTo>
                  <a:pt x="171574" y="1343063"/>
                </a:lnTo>
                <a:lnTo>
                  <a:pt x="171574" y="0"/>
                </a:lnTo>
                <a:lnTo>
                  <a:pt x="0" y="0"/>
                </a:lnTo>
                <a:lnTo>
                  <a:pt x="0" y="134306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052471" y="3672089"/>
            <a:ext cx="181610" cy="1743075"/>
          </a:xfrm>
          <a:custGeom>
            <a:avLst/>
            <a:gdLst/>
            <a:ahLst/>
            <a:cxnLst/>
            <a:rect l="l" t="t" r="r" b="b"/>
            <a:pathLst>
              <a:path w="181610" h="1743075">
                <a:moveTo>
                  <a:pt x="0" y="1742954"/>
                </a:moveTo>
                <a:lnTo>
                  <a:pt x="181088" y="1742954"/>
                </a:lnTo>
                <a:lnTo>
                  <a:pt x="181088" y="0"/>
                </a:lnTo>
                <a:lnTo>
                  <a:pt x="0" y="0"/>
                </a:lnTo>
                <a:lnTo>
                  <a:pt x="0" y="1742954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052471" y="3672089"/>
            <a:ext cx="181610" cy="1743075"/>
          </a:xfrm>
          <a:custGeom>
            <a:avLst/>
            <a:gdLst/>
            <a:ahLst/>
            <a:cxnLst/>
            <a:rect l="l" t="t" r="r" b="b"/>
            <a:pathLst>
              <a:path w="181610" h="1743075">
                <a:moveTo>
                  <a:pt x="0" y="1742954"/>
                </a:moveTo>
                <a:lnTo>
                  <a:pt x="181088" y="1742954"/>
                </a:lnTo>
                <a:lnTo>
                  <a:pt x="181088" y="0"/>
                </a:lnTo>
                <a:lnTo>
                  <a:pt x="0" y="0"/>
                </a:lnTo>
                <a:lnTo>
                  <a:pt x="0" y="17429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405149" y="3672089"/>
            <a:ext cx="181610" cy="1743075"/>
          </a:xfrm>
          <a:custGeom>
            <a:avLst/>
            <a:gdLst/>
            <a:ahLst/>
            <a:cxnLst/>
            <a:rect l="l" t="t" r="r" b="b"/>
            <a:pathLst>
              <a:path w="181610" h="1743075">
                <a:moveTo>
                  <a:pt x="0" y="1742954"/>
                </a:moveTo>
                <a:lnTo>
                  <a:pt x="181088" y="1742954"/>
                </a:lnTo>
                <a:lnTo>
                  <a:pt x="181088" y="0"/>
                </a:lnTo>
                <a:lnTo>
                  <a:pt x="0" y="0"/>
                </a:lnTo>
                <a:lnTo>
                  <a:pt x="0" y="1742954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405149" y="3672089"/>
            <a:ext cx="181610" cy="1743075"/>
          </a:xfrm>
          <a:custGeom>
            <a:avLst/>
            <a:gdLst/>
            <a:ahLst/>
            <a:cxnLst/>
            <a:rect l="l" t="t" r="r" b="b"/>
            <a:pathLst>
              <a:path w="181610" h="1743075">
                <a:moveTo>
                  <a:pt x="0" y="1742954"/>
                </a:moveTo>
                <a:lnTo>
                  <a:pt x="181088" y="1742954"/>
                </a:lnTo>
                <a:lnTo>
                  <a:pt x="181088" y="0"/>
                </a:lnTo>
                <a:lnTo>
                  <a:pt x="0" y="0"/>
                </a:lnTo>
                <a:lnTo>
                  <a:pt x="0" y="17429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767217" y="3729086"/>
            <a:ext cx="180975" cy="1686560"/>
          </a:xfrm>
          <a:custGeom>
            <a:avLst/>
            <a:gdLst/>
            <a:ahLst/>
            <a:cxnLst/>
            <a:rect l="l" t="t" r="r" b="b"/>
            <a:pathLst>
              <a:path w="180975" h="1686560">
                <a:moveTo>
                  <a:pt x="0" y="1685954"/>
                </a:moveTo>
                <a:lnTo>
                  <a:pt x="180771" y="1685954"/>
                </a:lnTo>
                <a:lnTo>
                  <a:pt x="180771" y="0"/>
                </a:lnTo>
                <a:lnTo>
                  <a:pt x="0" y="0"/>
                </a:lnTo>
                <a:lnTo>
                  <a:pt x="0" y="1685954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767217" y="3729086"/>
            <a:ext cx="180975" cy="1686560"/>
          </a:xfrm>
          <a:custGeom>
            <a:avLst/>
            <a:gdLst/>
            <a:ahLst/>
            <a:cxnLst/>
            <a:rect l="l" t="t" r="r" b="b"/>
            <a:pathLst>
              <a:path w="180975" h="1686560">
                <a:moveTo>
                  <a:pt x="0" y="1685954"/>
                </a:moveTo>
                <a:lnTo>
                  <a:pt x="180771" y="1685954"/>
                </a:lnTo>
                <a:lnTo>
                  <a:pt x="180771" y="0"/>
                </a:lnTo>
                <a:lnTo>
                  <a:pt x="0" y="0"/>
                </a:lnTo>
                <a:lnTo>
                  <a:pt x="0" y="16859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119512" y="3795840"/>
            <a:ext cx="181610" cy="1619250"/>
          </a:xfrm>
          <a:custGeom>
            <a:avLst/>
            <a:gdLst/>
            <a:ahLst/>
            <a:cxnLst/>
            <a:rect l="l" t="t" r="r" b="b"/>
            <a:pathLst>
              <a:path w="181610" h="1619250">
                <a:moveTo>
                  <a:pt x="0" y="1619200"/>
                </a:moveTo>
                <a:lnTo>
                  <a:pt x="181088" y="1619200"/>
                </a:lnTo>
                <a:lnTo>
                  <a:pt x="181088" y="0"/>
                </a:lnTo>
                <a:lnTo>
                  <a:pt x="0" y="0"/>
                </a:lnTo>
                <a:lnTo>
                  <a:pt x="0" y="161920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119512" y="3795840"/>
            <a:ext cx="181610" cy="1619250"/>
          </a:xfrm>
          <a:custGeom>
            <a:avLst/>
            <a:gdLst/>
            <a:ahLst/>
            <a:cxnLst/>
            <a:rect l="l" t="t" r="r" b="b"/>
            <a:pathLst>
              <a:path w="181610" h="1619250">
                <a:moveTo>
                  <a:pt x="0" y="1619200"/>
                </a:moveTo>
                <a:lnTo>
                  <a:pt x="181088" y="1619200"/>
                </a:lnTo>
                <a:lnTo>
                  <a:pt x="181088" y="0"/>
                </a:lnTo>
                <a:lnTo>
                  <a:pt x="0" y="0"/>
                </a:lnTo>
                <a:lnTo>
                  <a:pt x="0" y="161920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481704" y="3700586"/>
            <a:ext cx="181610" cy="1714500"/>
          </a:xfrm>
          <a:custGeom>
            <a:avLst/>
            <a:gdLst/>
            <a:ahLst/>
            <a:cxnLst/>
            <a:rect l="l" t="t" r="r" b="b"/>
            <a:pathLst>
              <a:path w="181609" h="1714500">
                <a:moveTo>
                  <a:pt x="0" y="1714454"/>
                </a:moveTo>
                <a:lnTo>
                  <a:pt x="181088" y="1714454"/>
                </a:lnTo>
                <a:lnTo>
                  <a:pt x="181088" y="0"/>
                </a:lnTo>
                <a:lnTo>
                  <a:pt x="0" y="0"/>
                </a:lnTo>
                <a:lnTo>
                  <a:pt x="0" y="1714454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481704" y="3700586"/>
            <a:ext cx="181610" cy="1714500"/>
          </a:xfrm>
          <a:custGeom>
            <a:avLst/>
            <a:gdLst/>
            <a:ahLst/>
            <a:cxnLst/>
            <a:rect l="l" t="t" r="r" b="b"/>
            <a:pathLst>
              <a:path w="181609" h="1714500">
                <a:moveTo>
                  <a:pt x="0" y="1714454"/>
                </a:moveTo>
                <a:lnTo>
                  <a:pt x="181088" y="1714454"/>
                </a:lnTo>
                <a:lnTo>
                  <a:pt x="181088" y="0"/>
                </a:lnTo>
                <a:lnTo>
                  <a:pt x="0" y="0"/>
                </a:lnTo>
                <a:lnTo>
                  <a:pt x="0" y="17144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834258" y="4100481"/>
            <a:ext cx="180975" cy="1315085"/>
          </a:xfrm>
          <a:custGeom>
            <a:avLst/>
            <a:gdLst/>
            <a:ahLst/>
            <a:cxnLst/>
            <a:rect l="l" t="t" r="r" b="b"/>
            <a:pathLst>
              <a:path w="180975" h="1315085">
                <a:moveTo>
                  <a:pt x="0" y="1314562"/>
                </a:moveTo>
                <a:lnTo>
                  <a:pt x="180771" y="1314562"/>
                </a:lnTo>
                <a:lnTo>
                  <a:pt x="180771" y="0"/>
                </a:lnTo>
                <a:lnTo>
                  <a:pt x="0" y="0"/>
                </a:lnTo>
                <a:lnTo>
                  <a:pt x="0" y="1314562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834258" y="4100481"/>
            <a:ext cx="180975" cy="1315085"/>
          </a:xfrm>
          <a:custGeom>
            <a:avLst/>
            <a:gdLst/>
            <a:ahLst/>
            <a:cxnLst/>
            <a:rect l="l" t="t" r="r" b="b"/>
            <a:pathLst>
              <a:path w="180975" h="1315085">
                <a:moveTo>
                  <a:pt x="0" y="1314562"/>
                </a:moveTo>
                <a:lnTo>
                  <a:pt x="180771" y="1314562"/>
                </a:lnTo>
                <a:lnTo>
                  <a:pt x="180771" y="0"/>
                </a:lnTo>
                <a:lnTo>
                  <a:pt x="0" y="0"/>
                </a:lnTo>
                <a:lnTo>
                  <a:pt x="0" y="131456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8517" y="2357586"/>
            <a:ext cx="0" cy="3048000"/>
          </a:xfrm>
          <a:custGeom>
            <a:avLst/>
            <a:gdLst/>
            <a:ahLst/>
            <a:cxnLst/>
            <a:rect l="l" t="t" r="r" b="b"/>
            <a:pathLst>
              <a:path h="3048000">
                <a:moveTo>
                  <a:pt x="0" y="0"/>
                </a:moveTo>
                <a:lnTo>
                  <a:pt x="0" y="3047954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90462" y="541504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0462" y="480544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90462" y="419592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90462" y="357676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90462" y="296724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90462" y="235758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28517" y="5415040"/>
            <a:ext cx="8134350" cy="0"/>
          </a:xfrm>
          <a:custGeom>
            <a:avLst/>
            <a:gdLst/>
            <a:ahLst/>
            <a:cxnLst/>
            <a:rect l="l" t="t" r="r" b="b"/>
            <a:pathLst>
              <a:path w="8134350">
                <a:moveTo>
                  <a:pt x="0" y="0"/>
                </a:moveTo>
                <a:lnTo>
                  <a:pt x="8134081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28517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290709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643260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005072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357750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719815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072112" y="5424861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977977" y="39847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89</a:t>
            </a:r>
            <a:endParaRPr sz="9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339788" y="39182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93</a:t>
            </a:r>
            <a:endParaRPr sz="9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692339" y="39372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92</a:t>
            </a:r>
            <a:endParaRPr sz="9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054532" y="39372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91</a:t>
            </a:r>
            <a:endParaRPr sz="9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406829" y="39657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90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7769021" y="4060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83</a:t>
            </a:r>
            <a:endParaRPr sz="9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158748" y="4003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87</a:t>
            </a:r>
            <a:endParaRPr sz="9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520940" y="39752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89</a:t>
            </a:r>
            <a:endParaRPr sz="9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5235303" y="4003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87</a:t>
            </a:r>
            <a:endParaRPr sz="95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587854" y="4003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87</a:t>
            </a:r>
            <a:endParaRPr sz="95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7950046" y="408945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82</a:t>
            </a:r>
            <a:endParaRPr sz="95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339837" y="412784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79</a:t>
            </a:r>
            <a:endParaRPr sz="9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2692451" y="402295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86</a:t>
            </a:r>
            <a:endParaRPr sz="95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3873491" y="3956204"/>
            <a:ext cx="3397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90</a:t>
            </a:r>
            <a:r>
              <a:rPr sz="950" spc="5" dirty="0">
                <a:latin typeface="Arial"/>
                <a:cs typeface="Arial"/>
              </a:rPr>
              <a:t> </a:t>
            </a:r>
            <a:r>
              <a:rPr sz="1425" spc="-15" baseline="-23391" dirty="0">
                <a:latin typeface="Arial"/>
                <a:cs typeface="Arial"/>
              </a:rPr>
              <a:t>87</a:t>
            </a:r>
            <a:endParaRPr sz="1425" baseline="-23391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5406814" y="409896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81</a:t>
            </a:r>
            <a:endParaRPr sz="9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769006" y="409896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81</a:t>
            </a:r>
            <a:endParaRPr sz="9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8121304" y="429909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68</a:t>
            </a:r>
            <a:endParaRPr sz="95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1520925" y="426109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6949778" y="425159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71</a:t>
            </a:r>
            <a:endParaRPr sz="9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8302328" y="448973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55</a:t>
            </a:r>
            <a:endParaRPr sz="95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692182" y="42038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873223" y="4146840"/>
            <a:ext cx="34036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78</a:t>
            </a:r>
            <a:r>
              <a:rPr sz="950" spc="10" dirty="0">
                <a:latin typeface="Arial"/>
                <a:cs typeface="Arial"/>
              </a:rPr>
              <a:t> </a:t>
            </a:r>
            <a:r>
              <a:rPr sz="1425" spc="-15" baseline="-26315" dirty="0">
                <a:latin typeface="Arial"/>
                <a:cs typeface="Arial"/>
              </a:rPr>
              <a:t>74</a:t>
            </a:r>
            <a:endParaRPr sz="1425" baseline="-26315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4235415" y="4175341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76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1425" spc="-15" baseline="2923" dirty="0">
                <a:latin typeface="Arial"/>
                <a:cs typeface="Arial"/>
              </a:rPr>
              <a:t>76</a:t>
            </a:r>
            <a:endParaRPr sz="1425" baseline="2923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5587586" y="4261095"/>
            <a:ext cx="34036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2923" dirty="0">
                <a:latin typeface="Arial"/>
                <a:cs typeface="Arial"/>
              </a:rPr>
              <a:t>71</a:t>
            </a:r>
            <a:r>
              <a:rPr sz="1425" spc="15" baseline="292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70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7121415" y="42038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8483100" y="440391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61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4587697" y="445141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58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302187" y="440391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61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873210" y="4413412"/>
            <a:ext cx="3397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60</a:t>
            </a:r>
            <a:r>
              <a:rPr sz="950" spc="5" dirty="0">
                <a:latin typeface="Arial"/>
                <a:cs typeface="Arial"/>
              </a:rPr>
              <a:t> </a:t>
            </a:r>
            <a:r>
              <a:rPr sz="1425" spc="-15" baseline="-20467" dirty="0">
                <a:latin typeface="Arial"/>
                <a:cs typeface="Arial"/>
              </a:rPr>
              <a:t>57</a:t>
            </a:r>
            <a:endParaRPr sz="1425" baseline="-20467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3235147" y="4384913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62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1425" spc="-15" baseline="-35087" dirty="0">
                <a:latin typeface="Arial"/>
                <a:cs typeface="Arial"/>
              </a:rPr>
              <a:t>57</a:t>
            </a:r>
            <a:endParaRPr sz="1425" baseline="-35087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4768849" y="448973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55</a:t>
            </a:r>
            <a:endParaRPr sz="9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949889" y="4480230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56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1425" spc="-15" baseline="-20467" dirty="0">
                <a:latin typeface="Arial"/>
                <a:cs typeface="Arial"/>
              </a:rPr>
              <a:t>53</a:t>
            </a:r>
            <a:endParaRPr sz="1425" baseline="-20467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483212" y="448023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56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664252" y="4661050"/>
            <a:ext cx="3302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44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43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749317" y="533745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82717" y="472786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82717" y="411834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682717" y="34989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82717" y="28892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7973696" y="5525516"/>
            <a:ext cx="828675" cy="316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&gt;10 years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643879" y="5525519"/>
            <a:ext cx="77470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5-</a:t>
            </a:r>
            <a:endParaRPr sz="1000">
              <a:latin typeface="Arial"/>
              <a:cs typeface="Arial"/>
            </a:endParaRPr>
          </a:p>
          <a:p>
            <a:pPr marL="2286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10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3928619" y="5525519"/>
            <a:ext cx="77533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1-</a:t>
            </a:r>
            <a:endParaRPr sz="1000">
              <a:latin typeface="Arial"/>
              <a:cs typeface="Arial"/>
            </a:endParaRPr>
          </a:p>
          <a:p>
            <a:pPr marL="58419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2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286248" y="5525519"/>
            <a:ext cx="77470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2-</a:t>
            </a:r>
            <a:endParaRPr sz="1000">
              <a:latin typeface="Arial"/>
              <a:cs typeface="Arial"/>
            </a:endParaRPr>
          </a:p>
          <a:p>
            <a:pPr marL="5778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5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420241" y="5525519"/>
            <a:ext cx="107759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208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 6  </a:t>
            </a:r>
            <a:r>
              <a:rPr sz="1000" dirty="0">
                <a:latin typeface="Arial"/>
                <a:cs typeface="Arial"/>
              </a:rPr>
              <a:t>months-1 </a:t>
            </a:r>
            <a:r>
              <a:rPr sz="1000" spc="-15" dirty="0">
                <a:latin typeface="Arial"/>
                <a:cs typeface="Arial"/>
              </a:rPr>
              <a:t>year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197662" y="5525519"/>
            <a:ext cx="80581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025" marR="5080" indent="-6096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&lt;6  </a:t>
            </a:r>
            <a:r>
              <a:rPr sz="1000" dirty="0">
                <a:latin typeface="Arial"/>
                <a:cs typeface="Arial"/>
              </a:rPr>
              <a:t>months</a:t>
            </a:r>
            <a:r>
              <a:rPr sz="1000" spc="-14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1249364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249364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908302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908302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908302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908302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963923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963923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963923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963923" y="6235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302375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6302375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249364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249364" y="6032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3126485" y="5976317"/>
            <a:ext cx="748031" cy="409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dirty="0">
                <a:latin typeface="Arial"/>
                <a:cs typeface="Arial"/>
              </a:rPr>
              <a:t>Websites  </a:t>
            </a:r>
            <a:r>
              <a:rPr sz="1000" spc="-5" dirty="0">
                <a:latin typeface="Arial"/>
                <a:cs typeface="Arial"/>
              </a:rPr>
              <a:t>Online</a:t>
            </a:r>
            <a:r>
              <a:rPr sz="1000" spc="-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forum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4182238" y="6027219"/>
            <a:ext cx="203073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Care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consultant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"/>
                <a:cs typeface="Arial"/>
              </a:rPr>
              <a:t>In person support groups or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classes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6520942" y="6027218"/>
            <a:ext cx="18618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Phone hotline or support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number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467103" y="5976317"/>
            <a:ext cx="1353185" cy="409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Family/ friends  Healthcare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professional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600252" y="1474216"/>
            <a:ext cx="8177530" cy="9771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resources have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used for support and information?"...by diagnosis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timing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 dirty="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  <a:spcBef>
                <a:spcPts val="855"/>
              </a:spcBef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75" name="object 17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172" name="object 172"/>
          <p:cNvSpPr txBox="1"/>
          <p:nvPr/>
        </p:nvSpPr>
        <p:spPr>
          <a:xfrm>
            <a:off x="384829" y="165608"/>
            <a:ext cx="796480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Resources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previously used vary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relatively little</a:t>
            </a:r>
            <a:r>
              <a:rPr sz="2400" b="1" spc="1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across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</a:t>
            </a:r>
            <a:r>
              <a:rPr sz="2400" b="1" spc="-9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timings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785805" y="4262346"/>
            <a:ext cx="534035" cy="828675"/>
          </a:xfrm>
          <a:custGeom>
            <a:avLst/>
            <a:gdLst/>
            <a:ahLst/>
            <a:cxnLst/>
            <a:rect l="l" t="t" r="r" b="b"/>
            <a:pathLst>
              <a:path w="534035" h="828675">
                <a:moveTo>
                  <a:pt x="0" y="828563"/>
                </a:moveTo>
                <a:lnTo>
                  <a:pt x="533640" y="828563"/>
                </a:lnTo>
                <a:lnTo>
                  <a:pt x="533640" y="0"/>
                </a:lnTo>
                <a:lnTo>
                  <a:pt x="0" y="0"/>
                </a:lnTo>
                <a:lnTo>
                  <a:pt x="0" y="82856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85805" y="4262346"/>
            <a:ext cx="534035" cy="828675"/>
          </a:xfrm>
          <a:custGeom>
            <a:avLst/>
            <a:gdLst/>
            <a:ahLst/>
            <a:cxnLst/>
            <a:rect l="l" t="t" r="r" b="b"/>
            <a:pathLst>
              <a:path w="534035" h="828675">
                <a:moveTo>
                  <a:pt x="0" y="828563"/>
                </a:moveTo>
                <a:lnTo>
                  <a:pt x="533640" y="828563"/>
                </a:lnTo>
                <a:lnTo>
                  <a:pt x="533640" y="0"/>
                </a:lnTo>
                <a:lnTo>
                  <a:pt x="0" y="0"/>
                </a:lnTo>
                <a:lnTo>
                  <a:pt x="0" y="828563"/>
                </a:lnTo>
                <a:close/>
              </a:path>
            </a:pathLst>
          </a:custGeom>
          <a:ln w="950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43181" y="4490758"/>
            <a:ext cx="542925" cy="600710"/>
          </a:xfrm>
          <a:custGeom>
            <a:avLst/>
            <a:gdLst/>
            <a:ahLst/>
            <a:cxnLst/>
            <a:rect l="l" t="t" r="r" b="b"/>
            <a:pathLst>
              <a:path w="542925" h="600710">
                <a:moveTo>
                  <a:pt x="0" y="600146"/>
                </a:moveTo>
                <a:lnTo>
                  <a:pt x="542835" y="600146"/>
                </a:lnTo>
                <a:lnTo>
                  <a:pt x="542835" y="0"/>
                </a:lnTo>
                <a:lnTo>
                  <a:pt x="0" y="0"/>
                </a:lnTo>
                <a:lnTo>
                  <a:pt x="0" y="60014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43181" y="4490758"/>
            <a:ext cx="542925" cy="600710"/>
          </a:xfrm>
          <a:custGeom>
            <a:avLst/>
            <a:gdLst/>
            <a:ahLst/>
            <a:cxnLst/>
            <a:rect l="l" t="t" r="r" b="b"/>
            <a:pathLst>
              <a:path w="542925" h="600710">
                <a:moveTo>
                  <a:pt x="0" y="600146"/>
                </a:moveTo>
                <a:lnTo>
                  <a:pt x="542835" y="600146"/>
                </a:lnTo>
                <a:lnTo>
                  <a:pt x="542835" y="0"/>
                </a:lnTo>
                <a:lnTo>
                  <a:pt x="0" y="0"/>
                </a:lnTo>
                <a:lnTo>
                  <a:pt x="0" y="600146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10068" y="4519548"/>
            <a:ext cx="533400" cy="571500"/>
          </a:xfrm>
          <a:custGeom>
            <a:avLst/>
            <a:gdLst/>
            <a:ahLst/>
            <a:cxnLst/>
            <a:rect l="l" t="t" r="r" b="b"/>
            <a:pathLst>
              <a:path w="533400" h="571500">
                <a:moveTo>
                  <a:pt x="0" y="571357"/>
                </a:moveTo>
                <a:lnTo>
                  <a:pt x="533323" y="571357"/>
                </a:lnTo>
                <a:lnTo>
                  <a:pt x="533323" y="0"/>
                </a:lnTo>
                <a:lnTo>
                  <a:pt x="0" y="0"/>
                </a:lnTo>
                <a:lnTo>
                  <a:pt x="0" y="57135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10068" y="4519548"/>
            <a:ext cx="533400" cy="571500"/>
          </a:xfrm>
          <a:custGeom>
            <a:avLst/>
            <a:gdLst/>
            <a:ahLst/>
            <a:cxnLst/>
            <a:rect l="l" t="t" r="r" b="b"/>
            <a:pathLst>
              <a:path w="533400" h="571500">
                <a:moveTo>
                  <a:pt x="0" y="571357"/>
                </a:moveTo>
                <a:lnTo>
                  <a:pt x="533323" y="571357"/>
                </a:lnTo>
                <a:lnTo>
                  <a:pt x="533323" y="0"/>
                </a:lnTo>
                <a:lnTo>
                  <a:pt x="0" y="0"/>
                </a:lnTo>
                <a:lnTo>
                  <a:pt x="0" y="571357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67192" y="4567003"/>
            <a:ext cx="542925" cy="524510"/>
          </a:xfrm>
          <a:custGeom>
            <a:avLst/>
            <a:gdLst/>
            <a:ahLst/>
            <a:cxnLst/>
            <a:rect l="l" t="t" r="r" b="b"/>
            <a:pathLst>
              <a:path w="542925" h="524510">
                <a:moveTo>
                  <a:pt x="0" y="523902"/>
                </a:moveTo>
                <a:lnTo>
                  <a:pt x="542835" y="523902"/>
                </a:lnTo>
                <a:lnTo>
                  <a:pt x="542835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67192" y="4567003"/>
            <a:ext cx="542925" cy="524510"/>
          </a:xfrm>
          <a:custGeom>
            <a:avLst/>
            <a:gdLst/>
            <a:ahLst/>
            <a:cxnLst/>
            <a:rect l="l" t="t" r="r" b="b"/>
            <a:pathLst>
              <a:path w="542925" h="524510">
                <a:moveTo>
                  <a:pt x="0" y="523902"/>
                </a:moveTo>
                <a:lnTo>
                  <a:pt x="542835" y="523902"/>
                </a:lnTo>
                <a:lnTo>
                  <a:pt x="542835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33951" y="4538529"/>
            <a:ext cx="533400" cy="552450"/>
          </a:xfrm>
          <a:custGeom>
            <a:avLst/>
            <a:gdLst/>
            <a:ahLst/>
            <a:cxnLst/>
            <a:rect l="l" t="t" r="r" b="b"/>
            <a:pathLst>
              <a:path w="533400" h="552450">
                <a:moveTo>
                  <a:pt x="0" y="552375"/>
                </a:moveTo>
                <a:lnTo>
                  <a:pt x="533323" y="552375"/>
                </a:lnTo>
                <a:lnTo>
                  <a:pt x="533323" y="0"/>
                </a:lnTo>
                <a:lnTo>
                  <a:pt x="0" y="0"/>
                </a:lnTo>
                <a:lnTo>
                  <a:pt x="0" y="5523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33951" y="4538529"/>
            <a:ext cx="533400" cy="552450"/>
          </a:xfrm>
          <a:custGeom>
            <a:avLst/>
            <a:gdLst/>
            <a:ahLst/>
            <a:cxnLst/>
            <a:rect l="l" t="t" r="r" b="b"/>
            <a:pathLst>
              <a:path w="533400" h="552450">
                <a:moveTo>
                  <a:pt x="0" y="552375"/>
                </a:moveTo>
                <a:lnTo>
                  <a:pt x="533323" y="552375"/>
                </a:lnTo>
                <a:lnTo>
                  <a:pt x="533323" y="0"/>
                </a:lnTo>
                <a:lnTo>
                  <a:pt x="0" y="0"/>
                </a:lnTo>
                <a:lnTo>
                  <a:pt x="0" y="55237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91076" y="4538529"/>
            <a:ext cx="534035" cy="552450"/>
          </a:xfrm>
          <a:custGeom>
            <a:avLst/>
            <a:gdLst/>
            <a:ahLst/>
            <a:cxnLst/>
            <a:rect l="l" t="t" r="r" b="b"/>
            <a:pathLst>
              <a:path w="534034" h="552450">
                <a:moveTo>
                  <a:pt x="0" y="552375"/>
                </a:moveTo>
                <a:lnTo>
                  <a:pt x="533640" y="552375"/>
                </a:lnTo>
                <a:lnTo>
                  <a:pt x="533640" y="0"/>
                </a:lnTo>
                <a:lnTo>
                  <a:pt x="0" y="0"/>
                </a:lnTo>
                <a:lnTo>
                  <a:pt x="0" y="5523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91076" y="4538529"/>
            <a:ext cx="534035" cy="552450"/>
          </a:xfrm>
          <a:custGeom>
            <a:avLst/>
            <a:gdLst/>
            <a:ahLst/>
            <a:cxnLst/>
            <a:rect l="l" t="t" r="r" b="b"/>
            <a:pathLst>
              <a:path w="534034" h="552450">
                <a:moveTo>
                  <a:pt x="0" y="552375"/>
                </a:moveTo>
                <a:lnTo>
                  <a:pt x="533640" y="552375"/>
                </a:lnTo>
                <a:lnTo>
                  <a:pt x="533640" y="0"/>
                </a:lnTo>
                <a:lnTo>
                  <a:pt x="0" y="0"/>
                </a:lnTo>
                <a:lnTo>
                  <a:pt x="0" y="55237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48452" y="4567003"/>
            <a:ext cx="542925" cy="524510"/>
          </a:xfrm>
          <a:custGeom>
            <a:avLst/>
            <a:gdLst/>
            <a:ahLst/>
            <a:cxnLst/>
            <a:rect l="l" t="t" r="r" b="b"/>
            <a:pathLst>
              <a:path w="542925" h="524510">
                <a:moveTo>
                  <a:pt x="0" y="523902"/>
                </a:moveTo>
                <a:lnTo>
                  <a:pt x="542835" y="523902"/>
                </a:lnTo>
                <a:lnTo>
                  <a:pt x="542835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48452" y="4567003"/>
            <a:ext cx="542925" cy="524510"/>
          </a:xfrm>
          <a:custGeom>
            <a:avLst/>
            <a:gdLst/>
            <a:ahLst/>
            <a:cxnLst/>
            <a:rect l="l" t="t" r="r" b="b"/>
            <a:pathLst>
              <a:path w="542925" h="524510">
                <a:moveTo>
                  <a:pt x="0" y="523902"/>
                </a:moveTo>
                <a:lnTo>
                  <a:pt x="542835" y="523902"/>
                </a:lnTo>
                <a:lnTo>
                  <a:pt x="542835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15338" y="4633756"/>
            <a:ext cx="533400" cy="457200"/>
          </a:xfrm>
          <a:custGeom>
            <a:avLst/>
            <a:gdLst/>
            <a:ahLst/>
            <a:cxnLst/>
            <a:rect l="l" t="t" r="r" b="b"/>
            <a:pathLst>
              <a:path w="533400" h="457200">
                <a:moveTo>
                  <a:pt x="0" y="457149"/>
                </a:moveTo>
                <a:lnTo>
                  <a:pt x="533323" y="457149"/>
                </a:lnTo>
                <a:lnTo>
                  <a:pt x="533323" y="0"/>
                </a:lnTo>
                <a:lnTo>
                  <a:pt x="0" y="0"/>
                </a:lnTo>
                <a:lnTo>
                  <a:pt x="0" y="457149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15338" y="4633756"/>
            <a:ext cx="533400" cy="457200"/>
          </a:xfrm>
          <a:custGeom>
            <a:avLst/>
            <a:gdLst/>
            <a:ahLst/>
            <a:cxnLst/>
            <a:rect l="l" t="t" r="r" b="b"/>
            <a:pathLst>
              <a:path w="533400" h="457200">
                <a:moveTo>
                  <a:pt x="0" y="457149"/>
                </a:moveTo>
                <a:lnTo>
                  <a:pt x="533323" y="457149"/>
                </a:lnTo>
                <a:lnTo>
                  <a:pt x="533323" y="0"/>
                </a:lnTo>
                <a:lnTo>
                  <a:pt x="0" y="0"/>
                </a:lnTo>
                <a:lnTo>
                  <a:pt x="0" y="457149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85805" y="3462251"/>
            <a:ext cx="534035" cy="800100"/>
          </a:xfrm>
          <a:custGeom>
            <a:avLst/>
            <a:gdLst/>
            <a:ahLst/>
            <a:cxnLst/>
            <a:rect l="l" t="t" r="r" b="b"/>
            <a:pathLst>
              <a:path w="534035" h="800100">
                <a:moveTo>
                  <a:pt x="0" y="800090"/>
                </a:moveTo>
                <a:lnTo>
                  <a:pt x="533640" y="800090"/>
                </a:lnTo>
                <a:lnTo>
                  <a:pt x="533640" y="0"/>
                </a:lnTo>
                <a:lnTo>
                  <a:pt x="0" y="0"/>
                </a:lnTo>
                <a:lnTo>
                  <a:pt x="0" y="80009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85805" y="3462251"/>
            <a:ext cx="534035" cy="800100"/>
          </a:xfrm>
          <a:custGeom>
            <a:avLst/>
            <a:gdLst/>
            <a:ahLst/>
            <a:cxnLst/>
            <a:rect l="l" t="t" r="r" b="b"/>
            <a:pathLst>
              <a:path w="534035" h="800100">
                <a:moveTo>
                  <a:pt x="0" y="800090"/>
                </a:moveTo>
                <a:lnTo>
                  <a:pt x="533640" y="800090"/>
                </a:lnTo>
                <a:lnTo>
                  <a:pt x="533640" y="0"/>
                </a:lnTo>
                <a:lnTo>
                  <a:pt x="0" y="0"/>
                </a:lnTo>
                <a:lnTo>
                  <a:pt x="0" y="80009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43181" y="3805192"/>
            <a:ext cx="542925" cy="685800"/>
          </a:xfrm>
          <a:custGeom>
            <a:avLst/>
            <a:gdLst/>
            <a:ahLst/>
            <a:cxnLst/>
            <a:rect l="l" t="t" r="r" b="b"/>
            <a:pathLst>
              <a:path w="542925" h="685800">
                <a:moveTo>
                  <a:pt x="0" y="685565"/>
                </a:moveTo>
                <a:lnTo>
                  <a:pt x="542835" y="685565"/>
                </a:lnTo>
                <a:lnTo>
                  <a:pt x="542835" y="0"/>
                </a:lnTo>
                <a:lnTo>
                  <a:pt x="0" y="0"/>
                </a:lnTo>
                <a:lnTo>
                  <a:pt x="0" y="68556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43181" y="3805192"/>
            <a:ext cx="542925" cy="685800"/>
          </a:xfrm>
          <a:custGeom>
            <a:avLst/>
            <a:gdLst/>
            <a:ahLst/>
            <a:cxnLst/>
            <a:rect l="l" t="t" r="r" b="b"/>
            <a:pathLst>
              <a:path w="542925" h="685800">
                <a:moveTo>
                  <a:pt x="0" y="685565"/>
                </a:moveTo>
                <a:lnTo>
                  <a:pt x="542835" y="685565"/>
                </a:lnTo>
                <a:lnTo>
                  <a:pt x="542835" y="0"/>
                </a:lnTo>
                <a:lnTo>
                  <a:pt x="0" y="0"/>
                </a:lnTo>
                <a:lnTo>
                  <a:pt x="0" y="685565"/>
                </a:lnTo>
                <a:close/>
              </a:path>
            </a:pathLst>
          </a:custGeom>
          <a:ln w="950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10068" y="3805196"/>
            <a:ext cx="533400" cy="714375"/>
          </a:xfrm>
          <a:custGeom>
            <a:avLst/>
            <a:gdLst/>
            <a:ahLst/>
            <a:cxnLst/>
            <a:rect l="l" t="t" r="r" b="b"/>
            <a:pathLst>
              <a:path w="533400" h="714375">
                <a:moveTo>
                  <a:pt x="0" y="714355"/>
                </a:moveTo>
                <a:lnTo>
                  <a:pt x="533323" y="714355"/>
                </a:lnTo>
                <a:lnTo>
                  <a:pt x="533323" y="0"/>
                </a:lnTo>
                <a:lnTo>
                  <a:pt x="0" y="0"/>
                </a:lnTo>
                <a:lnTo>
                  <a:pt x="0" y="71435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10068" y="3805196"/>
            <a:ext cx="533400" cy="714375"/>
          </a:xfrm>
          <a:custGeom>
            <a:avLst/>
            <a:gdLst/>
            <a:ahLst/>
            <a:cxnLst/>
            <a:rect l="l" t="t" r="r" b="b"/>
            <a:pathLst>
              <a:path w="533400" h="714375">
                <a:moveTo>
                  <a:pt x="0" y="714355"/>
                </a:moveTo>
                <a:lnTo>
                  <a:pt x="533323" y="714355"/>
                </a:lnTo>
                <a:lnTo>
                  <a:pt x="533323" y="0"/>
                </a:lnTo>
                <a:lnTo>
                  <a:pt x="0" y="0"/>
                </a:lnTo>
                <a:lnTo>
                  <a:pt x="0" y="714355"/>
                </a:lnTo>
                <a:close/>
              </a:path>
            </a:pathLst>
          </a:custGeom>
          <a:ln w="950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367192" y="3919401"/>
            <a:ext cx="542925" cy="647700"/>
          </a:xfrm>
          <a:custGeom>
            <a:avLst/>
            <a:gdLst/>
            <a:ahLst/>
            <a:cxnLst/>
            <a:rect l="l" t="t" r="r" b="b"/>
            <a:pathLst>
              <a:path w="542925" h="647700">
                <a:moveTo>
                  <a:pt x="0" y="647601"/>
                </a:moveTo>
                <a:lnTo>
                  <a:pt x="542835" y="647601"/>
                </a:lnTo>
                <a:lnTo>
                  <a:pt x="542835" y="0"/>
                </a:lnTo>
                <a:lnTo>
                  <a:pt x="0" y="0"/>
                </a:lnTo>
                <a:lnTo>
                  <a:pt x="0" y="64760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367192" y="3919401"/>
            <a:ext cx="542925" cy="647700"/>
          </a:xfrm>
          <a:custGeom>
            <a:avLst/>
            <a:gdLst/>
            <a:ahLst/>
            <a:cxnLst/>
            <a:rect l="l" t="t" r="r" b="b"/>
            <a:pathLst>
              <a:path w="542925" h="647700">
                <a:moveTo>
                  <a:pt x="0" y="647601"/>
                </a:moveTo>
                <a:lnTo>
                  <a:pt x="542835" y="647601"/>
                </a:lnTo>
                <a:lnTo>
                  <a:pt x="542835" y="0"/>
                </a:lnTo>
                <a:lnTo>
                  <a:pt x="0" y="0"/>
                </a:lnTo>
                <a:lnTo>
                  <a:pt x="0" y="647601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233951" y="3919405"/>
            <a:ext cx="533400" cy="619125"/>
          </a:xfrm>
          <a:custGeom>
            <a:avLst/>
            <a:gdLst/>
            <a:ahLst/>
            <a:cxnLst/>
            <a:rect l="l" t="t" r="r" b="b"/>
            <a:pathLst>
              <a:path w="533400" h="619125">
                <a:moveTo>
                  <a:pt x="0" y="619128"/>
                </a:moveTo>
                <a:lnTo>
                  <a:pt x="533323" y="619128"/>
                </a:lnTo>
                <a:lnTo>
                  <a:pt x="533323" y="0"/>
                </a:lnTo>
                <a:lnTo>
                  <a:pt x="0" y="0"/>
                </a:lnTo>
                <a:lnTo>
                  <a:pt x="0" y="61912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233951" y="3919405"/>
            <a:ext cx="533400" cy="619125"/>
          </a:xfrm>
          <a:custGeom>
            <a:avLst/>
            <a:gdLst/>
            <a:ahLst/>
            <a:cxnLst/>
            <a:rect l="l" t="t" r="r" b="b"/>
            <a:pathLst>
              <a:path w="533400" h="619125">
                <a:moveTo>
                  <a:pt x="0" y="619128"/>
                </a:moveTo>
                <a:lnTo>
                  <a:pt x="533323" y="619128"/>
                </a:lnTo>
                <a:lnTo>
                  <a:pt x="533323" y="0"/>
                </a:lnTo>
                <a:lnTo>
                  <a:pt x="0" y="0"/>
                </a:lnTo>
                <a:lnTo>
                  <a:pt x="0" y="619128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91076" y="3947878"/>
            <a:ext cx="534035" cy="591185"/>
          </a:xfrm>
          <a:custGeom>
            <a:avLst/>
            <a:gdLst/>
            <a:ahLst/>
            <a:cxnLst/>
            <a:rect l="l" t="t" r="r" b="b"/>
            <a:pathLst>
              <a:path w="534034" h="591185">
                <a:moveTo>
                  <a:pt x="0" y="590655"/>
                </a:moveTo>
                <a:lnTo>
                  <a:pt x="533640" y="590655"/>
                </a:lnTo>
                <a:lnTo>
                  <a:pt x="533640" y="0"/>
                </a:lnTo>
                <a:lnTo>
                  <a:pt x="0" y="0"/>
                </a:lnTo>
                <a:lnTo>
                  <a:pt x="0" y="59065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91076" y="3947878"/>
            <a:ext cx="534035" cy="591185"/>
          </a:xfrm>
          <a:custGeom>
            <a:avLst/>
            <a:gdLst/>
            <a:ahLst/>
            <a:cxnLst/>
            <a:rect l="l" t="t" r="r" b="b"/>
            <a:pathLst>
              <a:path w="534034" h="591185">
                <a:moveTo>
                  <a:pt x="0" y="590655"/>
                </a:moveTo>
                <a:lnTo>
                  <a:pt x="533640" y="590655"/>
                </a:lnTo>
                <a:lnTo>
                  <a:pt x="533640" y="0"/>
                </a:lnTo>
                <a:lnTo>
                  <a:pt x="0" y="0"/>
                </a:lnTo>
                <a:lnTo>
                  <a:pt x="0" y="59065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948452" y="3967176"/>
            <a:ext cx="542925" cy="600075"/>
          </a:xfrm>
          <a:custGeom>
            <a:avLst/>
            <a:gdLst/>
            <a:ahLst/>
            <a:cxnLst/>
            <a:rect l="l" t="t" r="r" b="b"/>
            <a:pathLst>
              <a:path w="542925" h="600075">
                <a:moveTo>
                  <a:pt x="0" y="599830"/>
                </a:moveTo>
                <a:lnTo>
                  <a:pt x="542835" y="599830"/>
                </a:lnTo>
                <a:lnTo>
                  <a:pt x="542835" y="0"/>
                </a:lnTo>
                <a:lnTo>
                  <a:pt x="0" y="0"/>
                </a:lnTo>
                <a:lnTo>
                  <a:pt x="0" y="59983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948452" y="3967176"/>
            <a:ext cx="542925" cy="600075"/>
          </a:xfrm>
          <a:custGeom>
            <a:avLst/>
            <a:gdLst/>
            <a:ahLst/>
            <a:cxnLst/>
            <a:rect l="l" t="t" r="r" b="b"/>
            <a:pathLst>
              <a:path w="542925" h="600075">
                <a:moveTo>
                  <a:pt x="0" y="599830"/>
                </a:moveTo>
                <a:lnTo>
                  <a:pt x="542835" y="599830"/>
                </a:lnTo>
                <a:lnTo>
                  <a:pt x="542835" y="0"/>
                </a:lnTo>
                <a:lnTo>
                  <a:pt x="0" y="0"/>
                </a:lnTo>
                <a:lnTo>
                  <a:pt x="0" y="599830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15338" y="4109853"/>
            <a:ext cx="533400" cy="524510"/>
          </a:xfrm>
          <a:custGeom>
            <a:avLst/>
            <a:gdLst/>
            <a:ahLst/>
            <a:cxnLst/>
            <a:rect l="l" t="t" r="r" b="b"/>
            <a:pathLst>
              <a:path w="533400" h="524510">
                <a:moveTo>
                  <a:pt x="0" y="523902"/>
                </a:moveTo>
                <a:lnTo>
                  <a:pt x="533323" y="523902"/>
                </a:lnTo>
                <a:lnTo>
                  <a:pt x="533323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815338" y="4109853"/>
            <a:ext cx="533400" cy="524510"/>
          </a:xfrm>
          <a:custGeom>
            <a:avLst/>
            <a:gdLst/>
            <a:ahLst/>
            <a:cxnLst/>
            <a:rect l="l" t="t" r="r" b="b"/>
            <a:pathLst>
              <a:path w="533400" h="524510">
                <a:moveTo>
                  <a:pt x="0" y="523902"/>
                </a:moveTo>
                <a:lnTo>
                  <a:pt x="533323" y="523902"/>
                </a:lnTo>
                <a:lnTo>
                  <a:pt x="533323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85805" y="2938387"/>
            <a:ext cx="534035" cy="524510"/>
          </a:xfrm>
          <a:custGeom>
            <a:avLst/>
            <a:gdLst/>
            <a:ahLst/>
            <a:cxnLst/>
            <a:rect l="l" t="t" r="r" b="b"/>
            <a:pathLst>
              <a:path w="534035" h="524510">
                <a:moveTo>
                  <a:pt x="0" y="523902"/>
                </a:moveTo>
                <a:lnTo>
                  <a:pt x="533640" y="523902"/>
                </a:lnTo>
                <a:lnTo>
                  <a:pt x="533640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85805" y="2938387"/>
            <a:ext cx="534035" cy="524510"/>
          </a:xfrm>
          <a:custGeom>
            <a:avLst/>
            <a:gdLst/>
            <a:ahLst/>
            <a:cxnLst/>
            <a:rect l="l" t="t" r="r" b="b"/>
            <a:pathLst>
              <a:path w="534035" h="524510">
                <a:moveTo>
                  <a:pt x="0" y="523902"/>
                </a:moveTo>
                <a:lnTo>
                  <a:pt x="533640" y="523902"/>
                </a:lnTo>
                <a:lnTo>
                  <a:pt x="533640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643181" y="3205084"/>
            <a:ext cx="542925" cy="600710"/>
          </a:xfrm>
          <a:custGeom>
            <a:avLst/>
            <a:gdLst/>
            <a:ahLst/>
            <a:cxnLst/>
            <a:rect l="l" t="t" r="r" b="b"/>
            <a:pathLst>
              <a:path w="542925" h="600710">
                <a:moveTo>
                  <a:pt x="0" y="600146"/>
                </a:moveTo>
                <a:lnTo>
                  <a:pt x="542835" y="600146"/>
                </a:lnTo>
                <a:lnTo>
                  <a:pt x="542835" y="0"/>
                </a:lnTo>
                <a:lnTo>
                  <a:pt x="0" y="0"/>
                </a:lnTo>
                <a:lnTo>
                  <a:pt x="0" y="600146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643181" y="3205084"/>
            <a:ext cx="542925" cy="600710"/>
          </a:xfrm>
          <a:custGeom>
            <a:avLst/>
            <a:gdLst/>
            <a:ahLst/>
            <a:cxnLst/>
            <a:rect l="l" t="t" r="r" b="b"/>
            <a:pathLst>
              <a:path w="542925" h="600710">
                <a:moveTo>
                  <a:pt x="0" y="600146"/>
                </a:moveTo>
                <a:lnTo>
                  <a:pt x="542835" y="600146"/>
                </a:lnTo>
                <a:lnTo>
                  <a:pt x="542835" y="0"/>
                </a:lnTo>
                <a:lnTo>
                  <a:pt x="0" y="0"/>
                </a:lnTo>
                <a:lnTo>
                  <a:pt x="0" y="600146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510068" y="3233557"/>
            <a:ext cx="533400" cy="572135"/>
          </a:xfrm>
          <a:custGeom>
            <a:avLst/>
            <a:gdLst/>
            <a:ahLst/>
            <a:cxnLst/>
            <a:rect l="l" t="t" r="r" b="b"/>
            <a:pathLst>
              <a:path w="533400" h="572135">
                <a:moveTo>
                  <a:pt x="0" y="571673"/>
                </a:moveTo>
                <a:lnTo>
                  <a:pt x="533323" y="571673"/>
                </a:lnTo>
                <a:lnTo>
                  <a:pt x="533323" y="0"/>
                </a:lnTo>
                <a:lnTo>
                  <a:pt x="0" y="0"/>
                </a:lnTo>
                <a:lnTo>
                  <a:pt x="0" y="571673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510068" y="3233557"/>
            <a:ext cx="533400" cy="572135"/>
          </a:xfrm>
          <a:custGeom>
            <a:avLst/>
            <a:gdLst/>
            <a:ahLst/>
            <a:cxnLst/>
            <a:rect l="l" t="t" r="r" b="b"/>
            <a:pathLst>
              <a:path w="533400" h="572135">
                <a:moveTo>
                  <a:pt x="0" y="571673"/>
                </a:moveTo>
                <a:lnTo>
                  <a:pt x="533323" y="571673"/>
                </a:lnTo>
                <a:lnTo>
                  <a:pt x="533323" y="0"/>
                </a:lnTo>
                <a:lnTo>
                  <a:pt x="0" y="0"/>
                </a:lnTo>
                <a:lnTo>
                  <a:pt x="0" y="571673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67192" y="3281268"/>
            <a:ext cx="542925" cy="638175"/>
          </a:xfrm>
          <a:custGeom>
            <a:avLst/>
            <a:gdLst/>
            <a:ahLst/>
            <a:cxnLst/>
            <a:rect l="l" t="t" r="r" b="b"/>
            <a:pathLst>
              <a:path w="542925" h="638175">
                <a:moveTo>
                  <a:pt x="0" y="638110"/>
                </a:moveTo>
                <a:lnTo>
                  <a:pt x="542835" y="638110"/>
                </a:lnTo>
                <a:lnTo>
                  <a:pt x="542835" y="0"/>
                </a:lnTo>
                <a:lnTo>
                  <a:pt x="0" y="0"/>
                </a:lnTo>
                <a:lnTo>
                  <a:pt x="0" y="63811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67192" y="3281268"/>
            <a:ext cx="542925" cy="638175"/>
          </a:xfrm>
          <a:custGeom>
            <a:avLst/>
            <a:gdLst/>
            <a:ahLst/>
            <a:cxnLst/>
            <a:rect l="l" t="t" r="r" b="b"/>
            <a:pathLst>
              <a:path w="542925" h="638175">
                <a:moveTo>
                  <a:pt x="0" y="638110"/>
                </a:moveTo>
                <a:lnTo>
                  <a:pt x="542835" y="638110"/>
                </a:lnTo>
                <a:lnTo>
                  <a:pt x="542835" y="0"/>
                </a:lnTo>
                <a:lnTo>
                  <a:pt x="0" y="0"/>
                </a:lnTo>
                <a:lnTo>
                  <a:pt x="0" y="638110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233951" y="3300250"/>
            <a:ext cx="533400" cy="619125"/>
          </a:xfrm>
          <a:custGeom>
            <a:avLst/>
            <a:gdLst/>
            <a:ahLst/>
            <a:cxnLst/>
            <a:rect l="l" t="t" r="r" b="b"/>
            <a:pathLst>
              <a:path w="533400" h="619125">
                <a:moveTo>
                  <a:pt x="0" y="619128"/>
                </a:moveTo>
                <a:lnTo>
                  <a:pt x="533323" y="619128"/>
                </a:lnTo>
                <a:lnTo>
                  <a:pt x="533323" y="0"/>
                </a:lnTo>
                <a:lnTo>
                  <a:pt x="0" y="0"/>
                </a:lnTo>
                <a:lnTo>
                  <a:pt x="0" y="619128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33951" y="3300250"/>
            <a:ext cx="533400" cy="619125"/>
          </a:xfrm>
          <a:custGeom>
            <a:avLst/>
            <a:gdLst/>
            <a:ahLst/>
            <a:cxnLst/>
            <a:rect l="l" t="t" r="r" b="b"/>
            <a:pathLst>
              <a:path w="533400" h="619125">
                <a:moveTo>
                  <a:pt x="0" y="619128"/>
                </a:moveTo>
                <a:lnTo>
                  <a:pt x="533323" y="619128"/>
                </a:lnTo>
                <a:lnTo>
                  <a:pt x="533323" y="0"/>
                </a:lnTo>
                <a:lnTo>
                  <a:pt x="0" y="0"/>
                </a:lnTo>
                <a:lnTo>
                  <a:pt x="0" y="619128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091076" y="3348021"/>
            <a:ext cx="534035" cy="600075"/>
          </a:xfrm>
          <a:custGeom>
            <a:avLst/>
            <a:gdLst/>
            <a:ahLst/>
            <a:cxnLst/>
            <a:rect l="l" t="t" r="r" b="b"/>
            <a:pathLst>
              <a:path w="534034" h="600075">
                <a:moveTo>
                  <a:pt x="0" y="599830"/>
                </a:moveTo>
                <a:lnTo>
                  <a:pt x="533640" y="599830"/>
                </a:lnTo>
                <a:lnTo>
                  <a:pt x="533640" y="0"/>
                </a:lnTo>
                <a:lnTo>
                  <a:pt x="0" y="0"/>
                </a:lnTo>
                <a:lnTo>
                  <a:pt x="0" y="59983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091076" y="3348021"/>
            <a:ext cx="534035" cy="600075"/>
          </a:xfrm>
          <a:custGeom>
            <a:avLst/>
            <a:gdLst/>
            <a:ahLst/>
            <a:cxnLst/>
            <a:rect l="l" t="t" r="r" b="b"/>
            <a:pathLst>
              <a:path w="534034" h="600075">
                <a:moveTo>
                  <a:pt x="0" y="599830"/>
                </a:moveTo>
                <a:lnTo>
                  <a:pt x="533640" y="599830"/>
                </a:lnTo>
                <a:lnTo>
                  <a:pt x="533640" y="0"/>
                </a:lnTo>
                <a:lnTo>
                  <a:pt x="0" y="0"/>
                </a:lnTo>
                <a:lnTo>
                  <a:pt x="0" y="599830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48452" y="3329099"/>
            <a:ext cx="542925" cy="638175"/>
          </a:xfrm>
          <a:custGeom>
            <a:avLst/>
            <a:gdLst/>
            <a:ahLst/>
            <a:cxnLst/>
            <a:rect l="l" t="t" r="r" b="b"/>
            <a:pathLst>
              <a:path w="542925" h="638175">
                <a:moveTo>
                  <a:pt x="0" y="638110"/>
                </a:moveTo>
                <a:lnTo>
                  <a:pt x="542835" y="638110"/>
                </a:lnTo>
                <a:lnTo>
                  <a:pt x="542835" y="0"/>
                </a:lnTo>
                <a:lnTo>
                  <a:pt x="0" y="0"/>
                </a:lnTo>
                <a:lnTo>
                  <a:pt x="0" y="63811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48452" y="3329099"/>
            <a:ext cx="542925" cy="638175"/>
          </a:xfrm>
          <a:custGeom>
            <a:avLst/>
            <a:gdLst/>
            <a:ahLst/>
            <a:cxnLst/>
            <a:rect l="l" t="t" r="r" b="b"/>
            <a:pathLst>
              <a:path w="542925" h="638175">
                <a:moveTo>
                  <a:pt x="0" y="638110"/>
                </a:moveTo>
                <a:lnTo>
                  <a:pt x="542835" y="638110"/>
                </a:lnTo>
                <a:lnTo>
                  <a:pt x="542835" y="0"/>
                </a:lnTo>
                <a:lnTo>
                  <a:pt x="0" y="0"/>
                </a:lnTo>
                <a:lnTo>
                  <a:pt x="0" y="638110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815338" y="3566969"/>
            <a:ext cx="533400" cy="542925"/>
          </a:xfrm>
          <a:custGeom>
            <a:avLst/>
            <a:gdLst/>
            <a:ahLst/>
            <a:cxnLst/>
            <a:rect l="l" t="t" r="r" b="b"/>
            <a:pathLst>
              <a:path w="533400" h="542925">
                <a:moveTo>
                  <a:pt x="0" y="542884"/>
                </a:moveTo>
                <a:lnTo>
                  <a:pt x="533323" y="542884"/>
                </a:lnTo>
                <a:lnTo>
                  <a:pt x="533323" y="0"/>
                </a:lnTo>
                <a:lnTo>
                  <a:pt x="0" y="0"/>
                </a:lnTo>
                <a:lnTo>
                  <a:pt x="0" y="542884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15338" y="3566969"/>
            <a:ext cx="533400" cy="542925"/>
          </a:xfrm>
          <a:custGeom>
            <a:avLst/>
            <a:gdLst/>
            <a:ahLst/>
            <a:cxnLst/>
            <a:rect l="l" t="t" r="r" b="b"/>
            <a:pathLst>
              <a:path w="533400" h="542925">
                <a:moveTo>
                  <a:pt x="0" y="542884"/>
                </a:moveTo>
                <a:lnTo>
                  <a:pt x="533323" y="542884"/>
                </a:lnTo>
                <a:lnTo>
                  <a:pt x="533323" y="0"/>
                </a:lnTo>
                <a:lnTo>
                  <a:pt x="0" y="0"/>
                </a:lnTo>
                <a:lnTo>
                  <a:pt x="0" y="542884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987487" y="2795709"/>
            <a:ext cx="332105" cy="142875"/>
          </a:xfrm>
          <a:custGeom>
            <a:avLst/>
            <a:gdLst/>
            <a:ahLst/>
            <a:cxnLst/>
            <a:rect l="l" t="t" r="r" b="b"/>
            <a:pathLst>
              <a:path w="332105" h="142875">
                <a:moveTo>
                  <a:pt x="0" y="142681"/>
                </a:moveTo>
                <a:lnTo>
                  <a:pt x="331957" y="142681"/>
                </a:lnTo>
                <a:lnTo>
                  <a:pt x="331957" y="0"/>
                </a:lnTo>
                <a:lnTo>
                  <a:pt x="0" y="0"/>
                </a:lnTo>
                <a:lnTo>
                  <a:pt x="0" y="142681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85805" y="2795709"/>
            <a:ext cx="57785" cy="142875"/>
          </a:xfrm>
          <a:custGeom>
            <a:avLst/>
            <a:gdLst/>
            <a:ahLst/>
            <a:cxnLst/>
            <a:rect l="l" t="t" r="r" b="b"/>
            <a:pathLst>
              <a:path w="57785" h="142875">
                <a:moveTo>
                  <a:pt x="0" y="142681"/>
                </a:moveTo>
                <a:lnTo>
                  <a:pt x="57220" y="142681"/>
                </a:lnTo>
                <a:lnTo>
                  <a:pt x="57220" y="0"/>
                </a:lnTo>
                <a:lnTo>
                  <a:pt x="0" y="0"/>
                </a:lnTo>
                <a:lnTo>
                  <a:pt x="0" y="142681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85805" y="2795709"/>
            <a:ext cx="534035" cy="142875"/>
          </a:xfrm>
          <a:custGeom>
            <a:avLst/>
            <a:gdLst/>
            <a:ahLst/>
            <a:cxnLst/>
            <a:rect l="l" t="t" r="r" b="b"/>
            <a:pathLst>
              <a:path w="534035" h="142875">
                <a:moveTo>
                  <a:pt x="0" y="142681"/>
                </a:moveTo>
                <a:lnTo>
                  <a:pt x="533640" y="142681"/>
                </a:lnTo>
                <a:lnTo>
                  <a:pt x="533640" y="0"/>
                </a:lnTo>
                <a:lnTo>
                  <a:pt x="0" y="0"/>
                </a:lnTo>
                <a:lnTo>
                  <a:pt x="0" y="142681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43181" y="2900359"/>
            <a:ext cx="542925" cy="304800"/>
          </a:xfrm>
          <a:custGeom>
            <a:avLst/>
            <a:gdLst/>
            <a:ahLst/>
            <a:cxnLst/>
            <a:rect l="l" t="t" r="r" b="b"/>
            <a:pathLst>
              <a:path w="542925" h="304800">
                <a:moveTo>
                  <a:pt x="0" y="304660"/>
                </a:moveTo>
                <a:lnTo>
                  <a:pt x="542835" y="304660"/>
                </a:lnTo>
                <a:lnTo>
                  <a:pt x="542835" y="0"/>
                </a:lnTo>
                <a:lnTo>
                  <a:pt x="0" y="0"/>
                </a:lnTo>
                <a:lnTo>
                  <a:pt x="0" y="304660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43181" y="2900359"/>
            <a:ext cx="542925" cy="304800"/>
          </a:xfrm>
          <a:custGeom>
            <a:avLst/>
            <a:gdLst/>
            <a:ahLst/>
            <a:cxnLst/>
            <a:rect l="l" t="t" r="r" b="b"/>
            <a:pathLst>
              <a:path w="542925" h="304800">
                <a:moveTo>
                  <a:pt x="0" y="304660"/>
                </a:moveTo>
                <a:lnTo>
                  <a:pt x="542835" y="304660"/>
                </a:lnTo>
                <a:lnTo>
                  <a:pt x="542835" y="0"/>
                </a:lnTo>
                <a:lnTo>
                  <a:pt x="0" y="0"/>
                </a:lnTo>
                <a:lnTo>
                  <a:pt x="0" y="304660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510068" y="2919345"/>
            <a:ext cx="533400" cy="314325"/>
          </a:xfrm>
          <a:custGeom>
            <a:avLst/>
            <a:gdLst/>
            <a:ahLst/>
            <a:cxnLst/>
            <a:rect l="l" t="t" r="r" b="b"/>
            <a:pathLst>
              <a:path w="533400" h="314325">
                <a:moveTo>
                  <a:pt x="0" y="314151"/>
                </a:moveTo>
                <a:lnTo>
                  <a:pt x="533323" y="314151"/>
                </a:lnTo>
                <a:lnTo>
                  <a:pt x="533323" y="0"/>
                </a:lnTo>
                <a:lnTo>
                  <a:pt x="0" y="0"/>
                </a:lnTo>
                <a:lnTo>
                  <a:pt x="0" y="314151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510068" y="2919345"/>
            <a:ext cx="533400" cy="314325"/>
          </a:xfrm>
          <a:custGeom>
            <a:avLst/>
            <a:gdLst/>
            <a:ahLst/>
            <a:cxnLst/>
            <a:rect l="l" t="t" r="r" b="b"/>
            <a:pathLst>
              <a:path w="533400" h="314325">
                <a:moveTo>
                  <a:pt x="0" y="314151"/>
                </a:moveTo>
                <a:lnTo>
                  <a:pt x="533323" y="314151"/>
                </a:lnTo>
                <a:lnTo>
                  <a:pt x="533323" y="0"/>
                </a:lnTo>
                <a:lnTo>
                  <a:pt x="0" y="0"/>
                </a:lnTo>
                <a:lnTo>
                  <a:pt x="0" y="314151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67192" y="2919405"/>
            <a:ext cx="542925" cy="361950"/>
          </a:xfrm>
          <a:custGeom>
            <a:avLst/>
            <a:gdLst/>
            <a:ahLst/>
            <a:cxnLst/>
            <a:rect l="l" t="t" r="r" b="b"/>
            <a:pathLst>
              <a:path w="542925" h="361950">
                <a:moveTo>
                  <a:pt x="0" y="361923"/>
                </a:moveTo>
                <a:lnTo>
                  <a:pt x="542835" y="361923"/>
                </a:lnTo>
                <a:lnTo>
                  <a:pt x="542835" y="0"/>
                </a:lnTo>
                <a:lnTo>
                  <a:pt x="0" y="0"/>
                </a:lnTo>
                <a:lnTo>
                  <a:pt x="0" y="361923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67192" y="2919405"/>
            <a:ext cx="542925" cy="361950"/>
          </a:xfrm>
          <a:custGeom>
            <a:avLst/>
            <a:gdLst/>
            <a:ahLst/>
            <a:cxnLst/>
            <a:rect l="l" t="t" r="r" b="b"/>
            <a:pathLst>
              <a:path w="542925" h="361950">
                <a:moveTo>
                  <a:pt x="0" y="361923"/>
                </a:moveTo>
                <a:lnTo>
                  <a:pt x="542835" y="361923"/>
                </a:lnTo>
                <a:lnTo>
                  <a:pt x="542835" y="0"/>
                </a:lnTo>
                <a:lnTo>
                  <a:pt x="0" y="0"/>
                </a:lnTo>
                <a:lnTo>
                  <a:pt x="0" y="361923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233951" y="2900423"/>
            <a:ext cx="533400" cy="400050"/>
          </a:xfrm>
          <a:custGeom>
            <a:avLst/>
            <a:gdLst/>
            <a:ahLst/>
            <a:cxnLst/>
            <a:rect l="l" t="t" r="r" b="b"/>
            <a:pathLst>
              <a:path w="533400" h="400050">
                <a:moveTo>
                  <a:pt x="0" y="399887"/>
                </a:moveTo>
                <a:lnTo>
                  <a:pt x="533323" y="399887"/>
                </a:lnTo>
                <a:lnTo>
                  <a:pt x="533323" y="0"/>
                </a:lnTo>
                <a:lnTo>
                  <a:pt x="0" y="0"/>
                </a:lnTo>
                <a:lnTo>
                  <a:pt x="0" y="399887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33951" y="2900423"/>
            <a:ext cx="533400" cy="400050"/>
          </a:xfrm>
          <a:custGeom>
            <a:avLst/>
            <a:gdLst/>
            <a:ahLst/>
            <a:cxnLst/>
            <a:rect l="l" t="t" r="r" b="b"/>
            <a:pathLst>
              <a:path w="533400" h="400050">
                <a:moveTo>
                  <a:pt x="0" y="399887"/>
                </a:moveTo>
                <a:lnTo>
                  <a:pt x="533323" y="399887"/>
                </a:lnTo>
                <a:lnTo>
                  <a:pt x="533323" y="0"/>
                </a:lnTo>
                <a:lnTo>
                  <a:pt x="0" y="0"/>
                </a:lnTo>
                <a:lnTo>
                  <a:pt x="0" y="399887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091076" y="2947818"/>
            <a:ext cx="534035" cy="400685"/>
          </a:xfrm>
          <a:custGeom>
            <a:avLst/>
            <a:gdLst/>
            <a:ahLst/>
            <a:cxnLst/>
            <a:rect l="l" t="t" r="r" b="b"/>
            <a:pathLst>
              <a:path w="534034" h="400685">
                <a:moveTo>
                  <a:pt x="0" y="400203"/>
                </a:moveTo>
                <a:lnTo>
                  <a:pt x="533640" y="400203"/>
                </a:lnTo>
                <a:lnTo>
                  <a:pt x="533640" y="0"/>
                </a:lnTo>
                <a:lnTo>
                  <a:pt x="0" y="0"/>
                </a:lnTo>
                <a:lnTo>
                  <a:pt x="0" y="400203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091076" y="2947818"/>
            <a:ext cx="534035" cy="400685"/>
          </a:xfrm>
          <a:custGeom>
            <a:avLst/>
            <a:gdLst/>
            <a:ahLst/>
            <a:cxnLst/>
            <a:rect l="l" t="t" r="r" b="b"/>
            <a:pathLst>
              <a:path w="534034" h="400685">
                <a:moveTo>
                  <a:pt x="0" y="400203"/>
                </a:moveTo>
                <a:lnTo>
                  <a:pt x="533640" y="400203"/>
                </a:lnTo>
                <a:lnTo>
                  <a:pt x="533640" y="0"/>
                </a:lnTo>
                <a:lnTo>
                  <a:pt x="0" y="0"/>
                </a:lnTo>
                <a:lnTo>
                  <a:pt x="0" y="400203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48452" y="2947818"/>
            <a:ext cx="542925" cy="381635"/>
          </a:xfrm>
          <a:custGeom>
            <a:avLst/>
            <a:gdLst/>
            <a:ahLst/>
            <a:cxnLst/>
            <a:rect l="l" t="t" r="r" b="b"/>
            <a:pathLst>
              <a:path w="542925" h="381635">
                <a:moveTo>
                  <a:pt x="0" y="381221"/>
                </a:moveTo>
                <a:lnTo>
                  <a:pt x="542835" y="381221"/>
                </a:lnTo>
                <a:lnTo>
                  <a:pt x="542835" y="0"/>
                </a:lnTo>
                <a:lnTo>
                  <a:pt x="0" y="0"/>
                </a:lnTo>
                <a:lnTo>
                  <a:pt x="0" y="381221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948452" y="2947818"/>
            <a:ext cx="542925" cy="381635"/>
          </a:xfrm>
          <a:custGeom>
            <a:avLst/>
            <a:gdLst/>
            <a:ahLst/>
            <a:cxnLst/>
            <a:rect l="l" t="t" r="r" b="b"/>
            <a:pathLst>
              <a:path w="542925" h="381635">
                <a:moveTo>
                  <a:pt x="0" y="381221"/>
                </a:moveTo>
                <a:lnTo>
                  <a:pt x="542835" y="381221"/>
                </a:lnTo>
                <a:lnTo>
                  <a:pt x="542835" y="0"/>
                </a:lnTo>
                <a:lnTo>
                  <a:pt x="0" y="0"/>
                </a:lnTo>
                <a:lnTo>
                  <a:pt x="0" y="381221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815338" y="3043041"/>
            <a:ext cx="533400" cy="524510"/>
          </a:xfrm>
          <a:custGeom>
            <a:avLst/>
            <a:gdLst/>
            <a:ahLst/>
            <a:cxnLst/>
            <a:rect l="l" t="t" r="r" b="b"/>
            <a:pathLst>
              <a:path w="533400" h="524510">
                <a:moveTo>
                  <a:pt x="0" y="523902"/>
                </a:moveTo>
                <a:lnTo>
                  <a:pt x="533323" y="523902"/>
                </a:lnTo>
                <a:lnTo>
                  <a:pt x="533323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815338" y="3043041"/>
            <a:ext cx="533400" cy="524510"/>
          </a:xfrm>
          <a:custGeom>
            <a:avLst/>
            <a:gdLst/>
            <a:ahLst/>
            <a:cxnLst/>
            <a:rect l="l" t="t" r="r" b="b"/>
            <a:pathLst>
              <a:path w="533400" h="524510">
                <a:moveTo>
                  <a:pt x="0" y="523902"/>
                </a:moveTo>
                <a:lnTo>
                  <a:pt x="533323" y="523902"/>
                </a:lnTo>
                <a:lnTo>
                  <a:pt x="533323" y="0"/>
                </a:lnTo>
                <a:lnTo>
                  <a:pt x="0" y="0"/>
                </a:lnTo>
                <a:lnTo>
                  <a:pt x="0" y="523902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54187" y="2700416"/>
            <a:ext cx="65405" cy="95250"/>
          </a:xfrm>
          <a:custGeom>
            <a:avLst/>
            <a:gdLst/>
            <a:ahLst/>
            <a:cxnLst/>
            <a:rect l="l" t="t" r="r" b="b"/>
            <a:pathLst>
              <a:path w="65405" h="95250">
                <a:moveTo>
                  <a:pt x="0" y="95226"/>
                </a:moveTo>
                <a:lnTo>
                  <a:pt x="65257" y="95226"/>
                </a:lnTo>
                <a:lnTo>
                  <a:pt x="65257" y="0"/>
                </a:lnTo>
                <a:lnTo>
                  <a:pt x="0" y="0"/>
                </a:lnTo>
                <a:lnTo>
                  <a:pt x="0" y="9522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785805" y="2700416"/>
            <a:ext cx="324485" cy="95250"/>
          </a:xfrm>
          <a:custGeom>
            <a:avLst/>
            <a:gdLst/>
            <a:ahLst/>
            <a:cxnLst/>
            <a:rect l="l" t="t" r="r" b="b"/>
            <a:pathLst>
              <a:path w="324485" h="95250">
                <a:moveTo>
                  <a:pt x="0" y="95226"/>
                </a:moveTo>
                <a:lnTo>
                  <a:pt x="323920" y="95226"/>
                </a:lnTo>
                <a:lnTo>
                  <a:pt x="323920" y="0"/>
                </a:lnTo>
                <a:lnTo>
                  <a:pt x="0" y="0"/>
                </a:lnTo>
                <a:lnTo>
                  <a:pt x="0" y="9522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785805" y="2700416"/>
            <a:ext cx="534035" cy="95250"/>
          </a:xfrm>
          <a:custGeom>
            <a:avLst/>
            <a:gdLst/>
            <a:ahLst/>
            <a:cxnLst/>
            <a:rect l="l" t="t" r="r" b="b"/>
            <a:pathLst>
              <a:path w="534035" h="95250">
                <a:moveTo>
                  <a:pt x="0" y="95226"/>
                </a:moveTo>
                <a:lnTo>
                  <a:pt x="533640" y="95226"/>
                </a:lnTo>
                <a:lnTo>
                  <a:pt x="533640" y="0"/>
                </a:lnTo>
                <a:lnTo>
                  <a:pt x="0" y="0"/>
                </a:lnTo>
                <a:lnTo>
                  <a:pt x="0" y="95226"/>
                </a:lnTo>
                <a:close/>
              </a:path>
            </a:pathLst>
          </a:custGeom>
          <a:ln w="949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43181" y="2700483"/>
            <a:ext cx="542925" cy="200025"/>
          </a:xfrm>
          <a:custGeom>
            <a:avLst/>
            <a:gdLst/>
            <a:ahLst/>
            <a:cxnLst/>
            <a:rect l="l" t="t" r="r" b="b"/>
            <a:pathLst>
              <a:path w="542925" h="200025">
                <a:moveTo>
                  <a:pt x="0" y="199943"/>
                </a:moveTo>
                <a:lnTo>
                  <a:pt x="542835" y="199943"/>
                </a:lnTo>
                <a:lnTo>
                  <a:pt x="542835" y="0"/>
                </a:lnTo>
                <a:lnTo>
                  <a:pt x="0" y="0"/>
                </a:lnTo>
                <a:lnTo>
                  <a:pt x="0" y="199943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43181" y="2700483"/>
            <a:ext cx="542925" cy="200025"/>
          </a:xfrm>
          <a:custGeom>
            <a:avLst/>
            <a:gdLst/>
            <a:ahLst/>
            <a:cxnLst/>
            <a:rect l="l" t="t" r="r" b="b"/>
            <a:pathLst>
              <a:path w="542925" h="200025">
                <a:moveTo>
                  <a:pt x="0" y="199943"/>
                </a:moveTo>
                <a:lnTo>
                  <a:pt x="542835" y="199943"/>
                </a:lnTo>
                <a:lnTo>
                  <a:pt x="542835" y="0"/>
                </a:lnTo>
                <a:lnTo>
                  <a:pt x="0" y="0"/>
                </a:lnTo>
                <a:lnTo>
                  <a:pt x="0" y="199943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10068" y="2700483"/>
            <a:ext cx="533400" cy="219075"/>
          </a:xfrm>
          <a:custGeom>
            <a:avLst/>
            <a:gdLst/>
            <a:ahLst/>
            <a:cxnLst/>
            <a:rect l="l" t="t" r="r" b="b"/>
            <a:pathLst>
              <a:path w="533400" h="219075">
                <a:moveTo>
                  <a:pt x="0" y="218925"/>
                </a:moveTo>
                <a:lnTo>
                  <a:pt x="533323" y="218925"/>
                </a:lnTo>
                <a:lnTo>
                  <a:pt x="533323" y="0"/>
                </a:lnTo>
                <a:lnTo>
                  <a:pt x="0" y="0"/>
                </a:lnTo>
                <a:lnTo>
                  <a:pt x="0" y="218925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510068" y="2700483"/>
            <a:ext cx="533400" cy="219075"/>
          </a:xfrm>
          <a:custGeom>
            <a:avLst/>
            <a:gdLst/>
            <a:ahLst/>
            <a:cxnLst/>
            <a:rect l="l" t="t" r="r" b="b"/>
            <a:pathLst>
              <a:path w="533400" h="219075">
                <a:moveTo>
                  <a:pt x="0" y="218925"/>
                </a:moveTo>
                <a:lnTo>
                  <a:pt x="533323" y="218925"/>
                </a:lnTo>
                <a:lnTo>
                  <a:pt x="533323" y="0"/>
                </a:lnTo>
                <a:lnTo>
                  <a:pt x="0" y="0"/>
                </a:lnTo>
                <a:lnTo>
                  <a:pt x="0" y="218925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67192" y="2700483"/>
            <a:ext cx="542925" cy="219075"/>
          </a:xfrm>
          <a:custGeom>
            <a:avLst/>
            <a:gdLst/>
            <a:ahLst/>
            <a:cxnLst/>
            <a:rect l="l" t="t" r="r" b="b"/>
            <a:pathLst>
              <a:path w="542925" h="219075">
                <a:moveTo>
                  <a:pt x="0" y="218925"/>
                </a:moveTo>
                <a:lnTo>
                  <a:pt x="542835" y="218925"/>
                </a:lnTo>
                <a:lnTo>
                  <a:pt x="542835" y="0"/>
                </a:lnTo>
                <a:lnTo>
                  <a:pt x="0" y="0"/>
                </a:lnTo>
                <a:lnTo>
                  <a:pt x="0" y="218925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67192" y="2700483"/>
            <a:ext cx="542925" cy="219075"/>
          </a:xfrm>
          <a:custGeom>
            <a:avLst/>
            <a:gdLst/>
            <a:ahLst/>
            <a:cxnLst/>
            <a:rect l="l" t="t" r="r" b="b"/>
            <a:pathLst>
              <a:path w="542925" h="219075">
                <a:moveTo>
                  <a:pt x="0" y="218925"/>
                </a:moveTo>
                <a:lnTo>
                  <a:pt x="542835" y="218925"/>
                </a:lnTo>
                <a:lnTo>
                  <a:pt x="542835" y="0"/>
                </a:lnTo>
                <a:lnTo>
                  <a:pt x="0" y="0"/>
                </a:lnTo>
                <a:lnTo>
                  <a:pt x="0" y="218925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233951" y="2700483"/>
            <a:ext cx="533400" cy="200025"/>
          </a:xfrm>
          <a:custGeom>
            <a:avLst/>
            <a:gdLst/>
            <a:ahLst/>
            <a:cxnLst/>
            <a:rect l="l" t="t" r="r" b="b"/>
            <a:pathLst>
              <a:path w="533400" h="200025">
                <a:moveTo>
                  <a:pt x="0" y="199943"/>
                </a:moveTo>
                <a:lnTo>
                  <a:pt x="533323" y="199943"/>
                </a:lnTo>
                <a:lnTo>
                  <a:pt x="533323" y="0"/>
                </a:lnTo>
                <a:lnTo>
                  <a:pt x="0" y="0"/>
                </a:lnTo>
                <a:lnTo>
                  <a:pt x="0" y="199943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233951" y="2700483"/>
            <a:ext cx="533400" cy="200025"/>
          </a:xfrm>
          <a:custGeom>
            <a:avLst/>
            <a:gdLst/>
            <a:ahLst/>
            <a:cxnLst/>
            <a:rect l="l" t="t" r="r" b="b"/>
            <a:pathLst>
              <a:path w="533400" h="200025">
                <a:moveTo>
                  <a:pt x="0" y="199943"/>
                </a:moveTo>
                <a:lnTo>
                  <a:pt x="533323" y="199943"/>
                </a:lnTo>
                <a:lnTo>
                  <a:pt x="533323" y="0"/>
                </a:lnTo>
                <a:lnTo>
                  <a:pt x="0" y="0"/>
                </a:lnTo>
                <a:lnTo>
                  <a:pt x="0" y="199943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091076" y="2700479"/>
            <a:ext cx="534035" cy="247650"/>
          </a:xfrm>
          <a:custGeom>
            <a:avLst/>
            <a:gdLst/>
            <a:ahLst/>
            <a:cxnLst/>
            <a:rect l="l" t="t" r="r" b="b"/>
            <a:pathLst>
              <a:path w="534034" h="247650">
                <a:moveTo>
                  <a:pt x="0" y="247398"/>
                </a:moveTo>
                <a:lnTo>
                  <a:pt x="533640" y="247398"/>
                </a:lnTo>
                <a:lnTo>
                  <a:pt x="533640" y="0"/>
                </a:lnTo>
                <a:lnTo>
                  <a:pt x="0" y="0"/>
                </a:lnTo>
                <a:lnTo>
                  <a:pt x="0" y="247398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091076" y="2700479"/>
            <a:ext cx="534035" cy="247650"/>
          </a:xfrm>
          <a:custGeom>
            <a:avLst/>
            <a:gdLst/>
            <a:ahLst/>
            <a:cxnLst/>
            <a:rect l="l" t="t" r="r" b="b"/>
            <a:pathLst>
              <a:path w="534034" h="247650">
                <a:moveTo>
                  <a:pt x="0" y="247398"/>
                </a:moveTo>
                <a:lnTo>
                  <a:pt x="533640" y="247398"/>
                </a:lnTo>
                <a:lnTo>
                  <a:pt x="533640" y="0"/>
                </a:lnTo>
                <a:lnTo>
                  <a:pt x="0" y="0"/>
                </a:lnTo>
                <a:lnTo>
                  <a:pt x="0" y="247398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948452" y="2700479"/>
            <a:ext cx="542925" cy="247650"/>
          </a:xfrm>
          <a:custGeom>
            <a:avLst/>
            <a:gdLst/>
            <a:ahLst/>
            <a:cxnLst/>
            <a:rect l="l" t="t" r="r" b="b"/>
            <a:pathLst>
              <a:path w="542925" h="247650">
                <a:moveTo>
                  <a:pt x="0" y="247398"/>
                </a:moveTo>
                <a:lnTo>
                  <a:pt x="542835" y="247398"/>
                </a:lnTo>
                <a:lnTo>
                  <a:pt x="542835" y="0"/>
                </a:lnTo>
                <a:lnTo>
                  <a:pt x="0" y="0"/>
                </a:lnTo>
                <a:lnTo>
                  <a:pt x="0" y="247398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948452" y="2700479"/>
            <a:ext cx="542925" cy="247650"/>
          </a:xfrm>
          <a:custGeom>
            <a:avLst/>
            <a:gdLst/>
            <a:ahLst/>
            <a:cxnLst/>
            <a:rect l="l" t="t" r="r" b="b"/>
            <a:pathLst>
              <a:path w="542925" h="247650">
                <a:moveTo>
                  <a:pt x="0" y="247398"/>
                </a:moveTo>
                <a:lnTo>
                  <a:pt x="542835" y="247398"/>
                </a:lnTo>
                <a:lnTo>
                  <a:pt x="542835" y="0"/>
                </a:lnTo>
                <a:lnTo>
                  <a:pt x="0" y="0"/>
                </a:lnTo>
                <a:lnTo>
                  <a:pt x="0" y="247398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815338" y="2700416"/>
            <a:ext cx="533400" cy="342900"/>
          </a:xfrm>
          <a:custGeom>
            <a:avLst/>
            <a:gdLst/>
            <a:ahLst/>
            <a:cxnLst/>
            <a:rect l="l" t="t" r="r" b="b"/>
            <a:pathLst>
              <a:path w="533400" h="342900">
                <a:moveTo>
                  <a:pt x="0" y="342624"/>
                </a:moveTo>
                <a:lnTo>
                  <a:pt x="533323" y="342624"/>
                </a:lnTo>
                <a:lnTo>
                  <a:pt x="533323" y="0"/>
                </a:lnTo>
                <a:lnTo>
                  <a:pt x="0" y="0"/>
                </a:lnTo>
                <a:lnTo>
                  <a:pt x="0" y="342624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815338" y="2700416"/>
            <a:ext cx="533400" cy="342900"/>
          </a:xfrm>
          <a:custGeom>
            <a:avLst/>
            <a:gdLst/>
            <a:ahLst/>
            <a:cxnLst/>
            <a:rect l="l" t="t" r="r" b="b"/>
            <a:pathLst>
              <a:path w="533400" h="342900">
                <a:moveTo>
                  <a:pt x="0" y="342624"/>
                </a:moveTo>
                <a:lnTo>
                  <a:pt x="533323" y="342624"/>
                </a:lnTo>
                <a:lnTo>
                  <a:pt x="533323" y="0"/>
                </a:lnTo>
                <a:lnTo>
                  <a:pt x="0" y="0"/>
                </a:lnTo>
                <a:lnTo>
                  <a:pt x="0" y="342624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624094" y="2690609"/>
            <a:ext cx="0" cy="2391410"/>
          </a:xfrm>
          <a:custGeom>
            <a:avLst/>
            <a:gdLst/>
            <a:ahLst/>
            <a:cxnLst/>
            <a:rect l="l" t="t" r="r" b="b"/>
            <a:pathLst>
              <a:path h="2391410">
                <a:moveTo>
                  <a:pt x="0" y="0"/>
                </a:moveTo>
                <a:lnTo>
                  <a:pt x="0" y="2390805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76533" y="509090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76533" y="4614774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576533" y="413832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576533" y="366223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576533" y="318603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576533" y="270047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49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624094" y="5090905"/>
            <a:ext cx="6877684" cy="0"/>
          </a:xfrm>
          <a:custGeom>
            <a:avLst/>
            <a:gdLst/>
            <a:ahLst/>
            <a:cxnLst/>
            <a:rect l="l" t="t" r="r" b="b"/>
            <a:pathLst>
              <a:path w="6877684">
                <a:moveTo>
                  <a:pt x="0" y="0"/>
                </a:moveTo>
                <a:lnTo>
                  <a:pt x="6877144" y="0"/>
                </a:lnTo>
              </a:path>
            </a:pathLst>
          </a:custGeom>
          <a:ln w="949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624094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481153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48105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205481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071988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929364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786487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653248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510751" y="5100400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75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949398" y="457183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806774" y="468604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673409" y="470502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4530785" y="472432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397546" y="471483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6254668" y="471483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7112044" y="472432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7978552" y="4762289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949398" y="376229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2806774" y="404793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3673409" y="405742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530785" y="414316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5397546" y="412417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6254668" y="414316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112044" y="416214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7978552" y="426717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1949398" y="309564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2806774" y="340037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3673409" y="341935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4530785" y="349553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5397546" y="350502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6254668" y="354336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112044" y="354336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7978552" y="373382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806774" y="295264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3673409" y="297163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4530785" y="300048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5397546" y="300048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254668" y="304793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7112044" y="303844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7978552" y="320042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854337" y="2695506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721224" y="2704997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578348" y="2704997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445108" y="2695506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254668" y="272423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7112044" y="272423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7978552" y="277168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1229055" y="2600833"/>
            <a:ext cx="2819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1314705" y="3086989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80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314705" y="3563111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1314705" y="4039489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314705" y="4515866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1398779" y="4992370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7833108" y="5210429"/>
            <a:ext cx="492759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750" algn="just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Phone  su</a:t>
            </a:r>
            <a:r>
              <a:rPr sz="1100" spc="-5" dirty="0">
                <a:latin typeface="Arial"/>
                <a:cs typeface="Arial"/>
              </a:rPr>
              <a:t>p</a:t>
            </a:r>
            <a:r>
              <a:rPr sz="1100" dirty="0">
                <a:latin typeface="Arial"/>
                <a:cs typeface="Arial"/>
              </a:rPr>
              <a:t>p</a:t>
            </a:r>
            <a:r>
              <a:rPr sz="1100" spc="-5" dirty="0">
                <a:latin typeface="Arial"/>
                <a:cs typeface="Arial"/>
              </a:rPr>
              <a:t>o</a:t>
            </a:r>
            <a:r>
              <a:rPr sz="1100" dirty="0">
                <a:latin typeface="Arial"/>
                <a:cs typeface="Arial"/>
              </a:rPr>
              <a:t>rt  groups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804154" y="5210429"/>
            <a:ext cx="823594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Phone  </a:t>
            </a:r>
            <a:r>
              <a:rPr sz="1100" spc="-5" dirty="0">
                <a:latin typeface="Arial"/>
                <a:cs typeface="Arial"/>
              </a:rPr>
              <a:t>hotline </a:t>
            </a:r>
            <a:r>
              <a:rPr sz="1100" spc="5" dirty="0">
                <a:latin typeface="Arial"/>
                <a:cs typeface="Arial"/>
              </a:rPr>
              <a:t>for  </a:t>
            </a:r>
            <a:r>
              <a:rPr sz="1100" dirty="0">
                <a:latin typeface="Arial"/>
                <a:cs typeface="Arial"/>
              </a:rPr>
              <a:t>information  and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planning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033263" y="5210431"/>
            <a:ext cx="640715" cy="846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Phone  </a:t>
            </a:r>
            <a:r>
              <a:rPr sz="1100" spc="-5" dirty="0">
                <a:latin typeface="Arial"/>
                <a:cs typeface="Arial"/>
              </a:rPr>
              <a:t>hotline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5" dirty="0">
                <a:latin typeface="Arial"/>
                <a:cs typeface="Arial"/>
              </a:rPr>
              <a:t>for  </a:t>
            </a:r>
            <a:r>
              <a:rPr sz="1100" spc="-5" dirty="0">
                <a:latin typeface="Arial"/>
                <a:cs typeface="Arial"/>
              </a:rPr>
              <a:t>crisis </a:t>
            </a:r>
            <a:r>
              <a:rPr sz="1100" dirty="0">
                <a:latin typeface="Arial"/>
                <a:cs typeface="Arial"/>
              </a:rPr>
              <a:t>or  emot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al  support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5193284" y="5210430"/>
            <a:ext cx="60642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 marR="5080" indent="-58419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In</a:t>
            </a:r>
            <a:r>
              <a:rPr sz="1100" spc="-1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person  </a:t>
            </a:r>
            <a:r>
              <a:rPr sz="1100" spc="-5" dirty="0">
                <a:latin typeface="Arial"/>
                <a:cs typeface="Arial"/>
              </a:rPr>
              <a:t>classes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4331334" y="5210429"/>
            <a:ext cx="606425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In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person  support  group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2695448" y="5210431"/>
            <a:ext cx="129286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75665" algn="l"/>
              </a:tabLst>
            </a:pPr>
            <a:r>
              <a:rPr sz="1100" dirty="0">
                <a:latin typeface="Arial"/>
                <a:cs typeface="Arial"/>
              </a:rPr>
              <a:t>On</a:t>
            </a:r>
            <a:r>
              <a:rPr sz="1100" spc="-10" dirty="0">
                <a:latin typeface="Arial"/>
                <a:cs typeface="Arial"/>
              </a:rPr>
              <a:t>li</a:t>
            </a:r>
            <a:r>
              <a:rPr sz="1100" dirty="0">
                <a:latin typeface="Arial"/>
                <a:cs typeface="Arial"/>
              </a:rPr>
              <a:t>ne	On</a:t>
            </a:r>
            <a:r>
              <a:rPr sz="1100" spc="-10" dirty="0">
                <a:latin typeface="Arial"/>
                <a:cs typeface="Arial"/>
              </a:rPr>
              <a:t>li</a:t>
            </a:r>
            <a:r>
              <a:rPr sz="1100" dirty="0">
                <a:latin typeface="Arial"/>
                <a:cs typeface="Arial"/>
              </a:rPr>
              <a:t>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2366264" y="5378072"/>
            <a:ext cx="1704339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classes/webinars </a:t>
            </a:r>
            <a:r>
              <a:rPr sz="1100" spc="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forums/</a:t>
            </a:r>
            <a:endParaRPr sz="1100">
              <a:latin typeface="Arial"/>
              <a:cs typeface="Arial"/>
            </a:endParaRPr>
          </a:p>
          <a:p>
            <a:pPr marL="1192530" marR="5080" indent="-71755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mess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g</a:t>
            </a:r>
            <a:r>
              <a:rPr sz="1100" dirty="0">
                <a:latin typeface="Arial"/>
                <a:cs typeface="Arial"/>
              </a:rPr>
              <a:t>e  boards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1717041" y="5210429"/>
            <a:ext cx="663575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In person  care  co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su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dirty="0">
                <a:latin typeface="Arial"/>
                <a:cs typeface="Arial"/>
              </a:rPr>
              <a:t>ta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1843023" y="2771711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80" h="182880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1860552" y="2767584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2109723" y="2652712"/>
            <a:ext cx="144780" cy="182880"/>
          </a:xfrm>
          <a:prstGeom prst="rect">
            <a:avLst/>
          </a:prstGeom>
          <a:solidFill>
            <a:srgbClr val="B0716B"/>
          </a:solidFill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ts val="1410"/>
              </a:lnSpc>
            </a:pPr>
            <a:r>
              <a:rPr sz="1200" spc="-5" dirty="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4744975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744975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475475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475475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770500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770500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800352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CE9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800352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30264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30264" y="6194429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7729222" y="6186525"/>
            <a:ext cx="138112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Would definitely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4998211" y="6186525"/>
            <a:ext cx="68453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Might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6023866" y="6186525"/>
            <a:ext cx="13646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Would probably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3053333" y="6186525"/>
            <a:ext cx="16027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Probably would </a:t>
            </a:r>
            <a:r>
              <a:rPr sz="1200" dirty="0">
                <a:latin typeface="Arial"/>
                <a:cs typeface="Arial"/>
              </a:rPr>
              <a:t>not</a:t>
            </a:r>
            <a:r>
              <a:rPr sz="1200" spc="-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082751" y="6186525"/>
            <a:ext cx="16287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Definitely </a:t>
            </a:r>
            <a:r>
              <a:rPr sz="1200" spc="-5" dirty="0">
                <a:latin typeface="Arial"/>
                <a:cs typeface="Arial"/>
              </a:rPr>
              <a:t>would </a:t>
            </a:r>
            <a:r>
              <a:rPr sz="1200" dirty="0">
                <a:latin typeface="Arial"/>
                <a:cs typeface="Arial"/>
              </a:rPr>
              <a:t>not</a:t>
            </a:r>
            <a:r>
              <a:rPr sz="1200" spc="-13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903350" y="1517789"/>
            <a:ext cx="7595870" cy="615950"/>
          </a:xfrm>
          <a:custGeom>
            <a:avLst/>
            <a:gdLst/>
            <a:ahLst/>
            <a:cxnLst/>
            <a:rect l="l" t="t" r="r" b="b"/>
            <a:pathLst>
              <a:path w="7595870" h="615950">
                <a:moveTo>
                  <a:pt x="0" y="615556"/>
                </a:moveTo>
                <a:lnTo>
                  <a:pt x="7595870" y="615556"/>
                </a:lnTo>
                <a:lnTo>
                  <a:pt x="7595870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1302385" y="1609854"/>
            <a:ext cx="7003415" cy="8848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"How </a:t>
            </a:r>
            <a:r>
              <a:rPr sz="1400" b="1" dirty="0">
                <a:latin typeface="Arial"/>
                <a:cs typeface="Arial"/>
              </a:rPr>
              <a:t>likely would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be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use the below resources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-5" dirty="0">
                <a:latin typeface="Arial"/>
                <a:cs typeface="Arial"/>
              </a:rPr>
              <a:t>the future </a:t>
            </a:r>
            <a:r>
              <a:rPr sz="1400" b="1" dirty="0">
                <a:latin typeface="Arial"/>
                <a:cs typeface="Arial"/>
              </a:rPr>
              <a:t>if</a:t>
            </a:r>
            <a:r>
              <a:rPr sz="1400" b="1" spc="-1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they</a:t>
            </a:r>
            <a:endParaRPr sz="1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spc="5" dirty="0">
                <a:latin typeface="Arial"/>
                <a:cs typeface="Arial"/>
              </a:rPr>
              <a:t>were </a:t>
            </a:r>
            <a:r>
              <a:rPr sz="1400" b="1" spc="-5" dirty="0">
                <a:latin typeface="Arial"/>
                <a:cs typeface="Arial"/>
              </a:rPr>
              <a:t>convenient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(assume cost is </a:t>
            </a:r>
            <a:r>
              <a:rPr sz="1400" b="1" spc="-5" dirty="0">
                <a:latin typeface="Arial"/>
                <a:cs typeface="Arial"/>
              </a:rPr>
              <a:t>not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barrier)?"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% of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</a:p>
        </p:txBody>
      </p:sp>
      <p:sp>
        <p:nvSpPr>
          <p:cNvPr id="181" name="object 181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179" name="object 179"/>
          <p:cNvSpPr txBox="1"/>
          <p:nvPr/>
        </p:nvSpPr>
        <p:spPr>
          <a:xfrm>
            <a:off x="386897" y="152400"/>
            <a:ext cx="742442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On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average, caregivers are most interested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</a:t>
            </a:r>
            <a:r>
              <a:rPr sz="2400" b="1" spc="6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care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consultants; phone resources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less</a:t>
            </a:r>
            <a:r>
              <a:rPr sz="2400" b="1" spc="1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popular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005017" y="2595503"/>
            <a:ext cx="228600" cy="2658110"/>
          </a:xfrm>
          <a:custGeom>
            <a:avLst/>
            <a:gdLst/>
            <a:ahLst/>
            <a:cxnLst/>
            <a:rect l="l" t="t" r="r" b="b"/>
            <a:pathLst>
              <a:path w="228600" h="2658110">
                <a:moveTo>
                  <a:pt x="0" y="2657575"/>
                </a:moveTo>
                <a:lnTo>
                  <a:pt x="228333" y="2657575"/>
                </a:lnTo>
                <a:lnTo>
                  <a:pt x="228333" y="0"/>
                </a:lnTo>
                <a:lnTo>
                  <a:pt x="0" y="0"/>
                </a:lnTo>
                <a:lnTo>
                  <a:pt x="0" y="26575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05017" y="2595503"/>
            <a:ext cx="228600" cy="2658110"/>
          </a:xfrm>
          <a:custGeom>
            <a:avLst/>
            <a:gdLst/>
            <a:ahLst/>
            <a:cxnLst/>
            <a:rect l="l" t="t" r="r" b="b"/>
            <a:pathLst>
              <a:path w="228600" h="2658110">
                <a:moveTo>
                  <a:pt x="0" y="2657575"/>
                </a:moveTo>
                <a:lnTo>
                  <a:pt x="228333" y="2657575"/>
                </a:lnTo>
                <a:lnTo>
                  <a:pt x="228333" y="0"/>
                </a:lnTo>
                <a:lnTo>
                  <a:pt x="0" y="0"/>
                </a:lnTo>
                <a:lnTo>
                  <a:pt x="0" y="265757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05158" y="2557511"/>
            <a:ext cx="228600" cy="2695575"/>
          </a:xfrm>
          <a:custGeom>
            <a:avLst/>
            <a:gdLst/>
            <a:ahLst/>
            <a:cxnLst/>
            <a:rect l="l" t="t" r="r" b="b"/>
            <a:pathLst>
              <a:path w="228600" h="2695575">
                <a:moveTo>
                  <a:pt x="0" y="2695571"/>
                </a:moveTo>
                <a:lnTo>
                  <a:pt x="228333" y="2695571"/>
                </a:lnTo>
                <a:lnTo>
                  <a:pt x="228333" y="0"/>
                </a:lnTo>
                <a:lnTo>
                  <a:pt x="0" y="0"/>
                </a:lnTo>
                <a:lnTo>
                  <a:pt x="0" y="269557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05158" y="2557511"/>
            <a:ext cx="228600" cy="2695575"/>
          </a:xfrm>
          <a:custGeom>
            <a:avLst/>
            <a:gdLst/>
            <a:ahLst/>
            <a:cxnLst/>
            <a:rect l="l" t="t" r="r" b="b"/>
            <a:pathLst>
              <a:path w="228600" h="2695575">
                <a:moveTo>
                  <a:pt x="0" y="2695571"/>
                </a:moveTo>
                <a:lnTo>
                  <a:pt x="228333" y="2695571"/>
                </a:lnTo>
                <a:lnTo>
                  <a:pt x="228333" y="0"/>
                </a:lnTo>
                <a:lnTo>
                  <a:pt x="0" y="0"/>
                </a:lnTo>
                <a:lnTo>
                  <a:pt x="0" y="269557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05239" y="2871739"/>
            <a:ext cx="229235" cy="2381885"/>
          </a:xfrm>
          <a:custGeom>
            <a:avLst/>
            <a:gdLst/>
            <a:ahLst/>
            <a:cxnLst/>
            <a:rect l="l" t="t" r="r" b="b"/>
            <a:pathLst>
              <a:path w="229235" h="2381885">
                <a:moveTo>
                  <a:pt x="0" y="2381343"/>
                </a:moveTo>
                <a:lnTo>
                  <a:pt x="228651" y="2381343"/>
                </a:lnTo>
                <a:lnTo>
                  <a:pt x="228651" y="0"/>
                </a:lnTo>
                <a:lnTo>
                  <a:pt x="0" y="0"/>
                </a:lnTo>
                <a:lnTo>
                  <a:pt x="0" y="23813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05239" y="2871739"/>
            <a:ext cx="229235" cy="2381885"/>
          </a:xfrm>
          <a:custGeom>
            <a:avLst/>
            <a:gdLst/>
            <a:ahLst/>
            <a:cxnLst/>
            <a:rect l="l" t="t" r="r" b="b"/>
            <a:pathLst>
              <a:path w="229235" h="2381885">
                <a:moveTo>
                  <a:pt x="0" y="2381343"/>
                </a:moveTo>
                <a:lnTo>
                  <a:pt x="228651" y="2381343"/>
                </a:lnTo>
                <a:lnTo>
                  <a:pt x="228651" y="0"/>
                </a:lnTo>
                <a:lnTo>
                  <a:pt x="0" y="0"/>
                </a:lnTo>
                <a:lnTo>
                  <a:pt x="0" y="238134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995930" y="3081225"/>
            <a:ext cx="229235" cy="2172335"/>
          </a:xfrm>
          <a:custGeom>
            <a:avLst/>
            <a:gdLst/>
            <a:ahLst/>
            <a:cxnLst/>
            <a:rect l="l" t="t" r="r" b="b"/>
            <a:pathLst>
              <a:path w="229234" h="2172335">
                <a:moveTo>
                  <a:pt x="0" y="2171858"/>
                </a:moveTo>
                <a:lnTo>
                  <a:pt x="228651" y="2171858"/>
                </a:lnTo>
                <a:lnTo>
                  <a:pt x="228651" y="0"/>
                </a:lnTo>
                <a:lnTo>
                  <a:pt x="0" y="0"/>
                </a:lnTo>
                <a:lnTo>
                  <a:pt x="0" y="217185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95930" y="3081225"/>
            <a:ext cx="229235" cy="2172335"/>
          </a:xfrm>
          <a:custGeom>
            <a:avLst/>
            <a:gdLst/>
            <a:ahLst/>
            <a:cxnLst/>
            <a:rect l="l" t="t" r="r" b="b"/>
            <a:pathLst>
              <a:path w="229234" h="2172335">
                <a:moveTo>
                  <a:pt x="0" y="2171858"/>
                </a:moveTo>
                <a:lnTo>
                  <a:pt x="228651" y="2171858"/>
                </a:lnTo>
                <a:lnTo>
                  <a:pt x="228651" y="0"/>
                </a:lnTo>
                <a:lnTo>
                  <a:pt x="0" y="0"/>
                </a:lnTo>
                <a:lnTo>
                  <a:pt x="0" y="217185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3351" y="2919484"/>
            <a:ext cx="238760" cy="2333625"/>
          </a:xfrm>
          <a:custGeom>
            <a:avLst/>
            <a:gdLst/>
            <a:ahLst/>
            <a:cxnLst/>
            <a:rect l="l" t="t" r="r" b="b"/>
            <a:pathLst>
              <a:path w="238759" h="2333625">
                <a:moveTo>
                  <a:pt x="0" y="2333595"/>
                </a:moveTo>
                <a:lnTo>
                  <a:pt x="238164" y="2333595"/>
                </a:lnTo>
                <a:lnTo>
                  <a:pt x="238164" y="0"/>
                </a:lnTo>
                <a:lnTo>
                  <a:pt x="0" y="0"/>
                </a:lnTo>
                <a:lnTo>
                  <a:pt x="0" y="233359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3351" y="2919484"/>
            <a:ext cx="238760" cy="2333625"/>
          </a:xfrm>
          <a:custGeom>
            <a:avLst/>
            <a:gdLst/>
            <a:ahLst/>
            <a:cxnLst/>
            <a:rect l="l" t="t" r="r" b="b"/>
            <a:pathLst>
              <a:path w="238759" h="2333625">
                <a:moveTo>
                  <a:pt x="0" y="2333595"/>
                </a:moveTo>
                <a:lnTo>
                  <a:pt x="238164" y="2333595"/>
                </a:lnTo>
                <a:lnTo>
                  <a:pt x="238164" y="0"/>
                </a:lnTo>
                <a:lnTo>
                  <a:pt x="0" y="0"/>
                </a:lnTo>
                <a:lnTo>
                  <a:pt x="0" y="233359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33492" y="3109718"/>
            <a:ext cx="238760" cy="2143760"/>
          </a:xfrm>
          <a:custGeom>
            <a:avLst/>
            <a:gdLst/>
            <a:ahLst/>
            <a:cxnLst/>
            <a:rect l="l" t="t" r="r" b="b"/>
            <a:pathLst>
              <a:path w="238760" h="2143760">
                <a:moveTo>
                  <a:pt x="0" y="2143361"/>
                </a:moveTo>
                <a:lnTo>
                  <a:pt x="238164" y="2143361"/>
                </a:lnTo>
                <a:lnTo>
                  <a:pt x="238164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33492" y="3109718"/>
            <a:ext cx="238760" cy="2143760"/>
          </a:xfrm>
          <a:custGeom>
            <a:avLst/>
            <a:gdLst/>
            <a:ahLst/>
            <a:cxnLst/>
            <a:rect l="l" t="t" r="r" b="b"/>
            <a:pathLst>
              <a:path w="238760" h="2143760">
                <a:moveTo>
                  <a:pt x="0" y="2143361"/>
                </a:moveTo>
                <a:lnTo>
                  <a:pt x="238164" y="2143361"/>
                </a:lnTo>
                <a:lnTo>
                  <a:pt x="238164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33953" y="3509943"/>
            <a:ext cx="238125" cy="1743710"/>
          </a:xfrm>
          <a:custGeom>
            <a:avLst/>
            <a:gdLst/>
            <a:ahLst/>
            <a:cxnLst/>
            <a:rect l="l" t="t" r="r" b="b"/>
            <a:pathLst>
              <a:path w="238125" h="1743710">
                <a:moveTo>
                  <a:pt x="0" y="1743135"/>
                </a:moveTo>
                <a:lnTo>
                  <a:pt x="237847" y="1743135"/>
                </a:lnTo>
                <a:lnTo>
                  <a:pt x="237847" y="0"/>
                </a:lnTo>
                <a:lnTo>
                  <a:pt x="0" y="0"/>
                </a:lnTo>
                <a:lnTo>
                  <a:pt x="0" y="174313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33953" y="3509943"/>
            <a:ext cx="238125" cy="1743710"/>
          </a:xfrm>
          <a:custGeom>
            <a:avLst/>
            <a:gdLst/>
            <a:ahLst/>
            <a:cxnLst/>
            <a:rect l="l" t="t" r="r" b="b"/>
            <a:pathLst>
              <a:path w="238125" h="1743710">
                <a:moveTo>
                  <a:pt x="0" y="1743135"/>
                </a:moveTo>
                <a:lnTo>
                  <a:pt x="237847" y="1743135"/>
                </a:lnTo>
                <a:lnTo>
                  <a:pt x="237847" y="0"/>
                </a:lnTo>
                <a:lnTo>
                  <a:pt x="0" y="0"/>
                </a:lnTo>
                <a:lnTo>
                  <a:pt x="0" y="174313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224644" y="3738684"/>
            <a:ext cx="238125" cy="1514475"/>
          </a:xfrm>
          <a:custGeom>
            <a:avLst/>
            <a:gdLst/>
            <a:ahLst/>
            <a:cxnLst/>
            <a:rect l="l" t="t" r="r" b="b"/>
            <a:pathLst>
              <a:path w="238125" h="1514475">
                <a:moveTo>
                  <a:pt x="0" y="1514398"/>
                </a:moveTo>
                <a:lnTo>
                  <a:pt x="237847" y="1514398"/>
                </a:lnTo>
                <a:lnTo>
                  <a:pt x="237847" y="0"/>
                </a:lnTo>
                <a:lnTo>
                  <a:pt x="0" y="0"/>
                </a:lnTo>
                <a:lnTo>
                  <a:pt x="0" y="151439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24644" y="3738684"/>
            <a:ext cx="238125" cy="1514475"/>
          </a:xfrm>
          <a:custGeom>
            <a:avLst/>
            <a:gdLst/>
            <a:ahLst/>
            <a:cxnLst/>
            <a:rect l="l" t="t" r="r" b="b"/>
            <a:pathLst>
              <a:path w="238125" h="1514475">
                <a:moveTo>
                  <a:pt x="0" y="1514398"/>
                </a:moveTo>
                <a:lnTo>
                  <a:pt x="237847" y="1514398"/>
                </a:lnTo>
                <a:lnTo>
                  <a:pt x="237847" y="0"/>
                </a:lnTo>
                <a:lnTo>
                  <a:pt x="0" y="0"/>
                </a:lnTo>
                <a:lnTo>
                  <a:pt x="0" y="151439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71518" y="2995476"/>
            <a:ext cx="229235" cy="2258060"/>
          </a:xfrm>
          <a:custGeom>
            <a:avLst/>
            <a:gdLst/>
            <a:ahLst/>
            <a:cxnLst/>
            <a:rect l="l" t="t" r="r" b="b"/>
            <a:pathLst>
              <a:path w="229235" h="2258060">
                <a:moveTo>
                  <a:pt x="0" y="2257603"/>
                </a:moveTo>
                <a:lnTo>
                  <a:pt x="228651" y="2257603"/>
                </a:lnTo>
                <a:lnTo>
                  <a:pt x="228651" y="0"/>
                </a:lnTo>
                <a:lnTo>
                  <a:pt x="0" y="0"/>
                </a:lnTo>
                <a:lnTo>
                  <a:pt x="0" y="225760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71518" y="2995476"/>
            <a:ext cx="229235" cy="2258060"/>
          </a:xfrm>
          <a:custGeom>
            <a:avLst/>
            <a:gdLst/>
            <a:ahLst/>
            <a:cxnLst/>
            <a:rect l="l" t="t" r="r" b="b"/>
            <a:pathLst>
              <a:path w="229235" h="2258060">
                <a:moveTo>
                  <a:pt x="0" y="2257603"/>
                </a:moveTo>
                <a:lnTo>
                  <a:pt x="228651" y="2257603"/>
                </a:lnTo>
                <a:lnTo>
                  <a:pt x="228651" y="0"/>
                </a:lnTo>
                <a:lnTo>
                  <a:pt x="0" y="0"/>
                </a:lnTo>
                <a:lnTo>
                  <a:pt x="0" y="225760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71723" y="3109718"/>
            <a:ext cx="229235" cy="2143760"/>
          </a:xfrm>
          <a:custGeom>
            <a:avLst/>
            <a:gdLst/>
            <a:ahLst/>
            <a:cxnLst/>
            <a:rect l="l" t="t" r="r" b="b"/>
            <a:pathLst>
              <a:path w="229235" h="2143760">
                <a:moveTo>
                  <a:pt x="0" y="2143361"/>
                </a:moveTo>
                <a:lnTo>
                  <a:pt x="228651" y="2143361"/>
                </a:lnTo>
                <a:lnTo>
                  <a:pt x="228651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71723" y="3109718"/>
            <a:ext cx="229235" cy="2143760"/>
          </a:xfrm>
          <a:custGeom>
            <a:avLst/>
            <a:gdLst/>
            <a:ahLst/>
            <a:cxnLst/>
            <a:rect l="l" t="t" r="r" b="b"/>
            <a:pathLst>
              <a:path w="229235" h="2143760">
                <a:moveTo>
                  <a:pt x="0" y="2143361"/>
                </a:moveTo>
                <a:lnTo>
                  <a:pt x="228651" y="2143361"/>
                </a:lnTo>
                <a:lnTo>
                  <a:pt x="228651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71801" y="3490949"/>
            <a:ext cx="229235" cy="1762125"/>
          </a:xfrm>
          <a:custGeom>
            <a:avLst/>
            <a:gdLst/>
            <a:ahLst/>
            <a:cxnLst/>
            <a:rect l="l" t="t" r="r" b="b"/>
            <a:pathLst>
              <a:path w="229235" h="1762125">
                <a:moveTo>
                  <a:pt x="0" y="1762133"/>
                </a:moveTo>
                <a:lnTo>
                  <a:pt x="228651" y="1762133"/>
                </a:lnTo>
                <a:lnTo>
                  <a:pt x="228651" y="0"/>
                </a:lnTo>
                <a:lnTo>
                  <a:pt x="0" y="0"/>
                </a:lnTo>
                <a:lnTo>
                  <a:pt x="0" y="176213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71801" y="3490949"/>
            <a:ext cx="229235" cy="1762125"/>
          </a:xfrm>
          <a:custGeom>
            <a:avLst/>
            <a:gdLst/>
            <a:ahLst/>
            <a:cxnLst/>
            <a:rect l="l" t="t" r="r" b="b"/>
            <a:pathLst>
              <a:path w="229235" h="1762125">
                <a:moveTo>
                  <a:pt x="0" y="1762133"/>
                </a:moveTo>
                <a:lnTo>
                  <a:pt x="228651" y="1762133"/>
                </a:lnTo>
                <a:lnTo>
                  <a:pt x="228651" y="0"/>
                </a:lnTo>
                <a:lnTo>
                  <a:pt x="0" y="0"/>
                </a:lnTo>
                <a:lnTo>
                  <a:pt x="0" y="176213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462492" y="3566938"/>
            <a:ext cx="229235" cy="1686560"/>
          </a:xfrm>
          <a:custGeom>
            <a:avLst/>
            <a:gdLst/>
            <a:ahLst/>
            <a:cxnLst/>
            <a:rect l="l" t="t" r="r" b="b"/>
            <a:pathLst>
              <a:path w="229234" h="1686560">
                <a:moveTo>
                  <a:pt x="0" y="1686141"/>
                </a:moveTo>
                <a:lnTo>
                  <a:pt x="228651" y="1686141"/>
                </a:lnTo>
                <a:lnTo>
                  <a:pt x="228651" y="0"/>
                </a:lnTo>
                <a:lnTo>
                  <a:pt x="0" y="0"/>
                </a:lnTo>
                <a:lnTo>
                  <a:pt x="0" y="168614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462492" y="3566938"/>
            <a:ext cx="229235" cy="1686560"/>
          </a:xfrm>
          <a:custGeom>
            <a:avLst/>
            <a:gdLst/>
            <a:ahLst/>
            <a:cxnLst/>
            <a:rect l="l" t="t" r="r" b="b"/>
            <a:pathLst>
              <a:path w="229234" h="1686560">
                <a:moveTo>
                  <a:pt x="0" y="1686141"/>
                </a:moveTo>
                <a:lnTo>
                  <a:pt x="228651" y="1686141"/>
                </a:lnTo>
                <a:lnTo>
                  <a:pt x="228651" y="0"/>
                </a:lnTo>
                <a:lnTo>
                  <a:pt x="0" y="0"/>
                </a:lnTo>
                <a:lnTo>
                  <a:pt x="0" y="168614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00167" y="3576441"/>
            <a:ext cx="238760" cy="1677035"/>
          </a:xfrm>
          <a:custGeom>
            <a:avLst/>
            <a:gdLst/>
            <a:ahLst/>
            <a:cxnLst/>
            <a:rect l="l" t="t" r="r" b="b"/>
            <a:pathLst>
              <a:path w="238760" h="1677035">
                <a:moveTo>
                  <a:pt x="0" y="1676642"/>
                </a:moveTo>
                <a:lnTo>
                  <a:pt x="238164" y="1676642"/>
                </a:lnTo>
                <a:lnTo>
                  <a:pt x="238164" y="0"/>
                </a:lnTo>
                <a:lnTo>
                  <a:pt x="0" y="0"/>
                </a:lnTo>
                <a:lnTo>
                  <a:pt x="0" y="167664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00167" y="3576441"/>
            <a:ext cx="238760" cy="1677035"/>
          </a:xfrm>
          <a:custGeom>
            <a:avLst/>
            <a:gdLst/>
            <a:ahLst/>
            <a:cxnLst/>
            <a:rect l="l" t="t" r="r" b="b"/>
            <a:pathLst>
              <a:path w="238760" h="1677035">
                <a:moveTo>
                  <a:pt x="0" y="1676642"/>
                </a:moveTo>
                <a:lnTo>
                  <a:pt x="238164" y="1676642"/>
                </a:lnTo>
                <a:lnTo>
                  <a:pt x="238164" y="0"/>
                </a:lnTo>
                <a:lnTo>
                  <a:pt x="0" y="0"/>
                </a:lnTo>
                <a:lnTo>
                  <a:pt x="0" y="167664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00308" y="3148098"/>
            <a:ext cx="238760" cy="2105025"/>
          </a:xfrm>
          <a:custGeom>
            <a:avLst/>
            <a:gdLst/>
            <a:ahLst/>
            <a:cxnLst/>
            <a:rect l="l" t="t" r="r" b="b"/>
            <a:pathLst>
              <a:path w="238760" h="2105025">
                <a:moveTo>
                  <a:pt x="0" y="2104985"/>
                </a:moveTo>
                <a:lnTo>
                  <a:pt x="238164" y="2104985"/>
                </a:lnTo>
                <a:lnTo>
                  <a:pt x="238164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700308" y="3148098"/>
            <a:ext cx="238760" cy="2105025"/>
          </a:xfrm>
          <a:custGeom>
            <a:avLst/>
            <a:gdLst/>
            <a:ahLst/>
            <a:cxnLst/>
            <a:rect l="l" t="t" r="r" b="b"/>
            <a:pathLst>
              <a:path w="238760" h="2105025">
                <a:moveTo>
                  <a:pt x="0" y="2104985"/>
                </a:moveTo>
                <a:lnTo>
                  <a:pt x="238164" y="2104985"/>
                </a:lnTo>
                <a:lnTo>
                  <a:pt x="238164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700516" y="3662308"/>
            <a:ext cx="229235" cy="1591310"/>
          </a:xfrm>
          <a:custGeom>
            <a:avLst/>
            <a:gdLst/>
            <a:ahLst/>
            <a:cxnLst/>
            <a:rect l="l" t="t" r="r" b="b"/>
            <a:pathLst>
              <a:path w="229235" h="1591310">
                <a:moveTo>
                  <a:pt x="0" y="1590771"/>
                </a:moveTo>
                <a:lnTo>
                  <a:pt x="228651" y="1590771"/>
                </a:lnTo>
                <a:lnTo>
                  <a:pt x="228651" y="0"/>
                </a:lnTo>
                <a:lnTo>
                  <a:pt x="0" y="0"/>
                </a:lnTo>
                <a:lnTo>
                  <a:pt x="0" y="159077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00516" y="3662308"/>
            <a:ext cx="229235" cy="1591310"/>
          </a:xfrm>
          <a:custGeom>
            <a:avLst/>
            <a:gdLst/>
            <a:ahLst/>
            <a:cxnLst/>
            <a:rect l="l" t="t" r="r" b="b"/>
            <a:pathLst>
              <a:path w="229235" h="1591310">
                <a:moveTo>
                  <a:pt x="0" y="1590771"/>
                </a:moveTo>
                <a:lnTo>
                  <a:pt x="228651" y="1590771"/>
                </a:lnTo>
                <a:lnTo>
                  <a:pt x="228651" y="0"/>
                </a:lnTo>
                <a:lnTo>
                  <a:pt x="0" y="0"/>
                </a:lnTo>
                <a:lnTo>
                  <a:pt x="0" y="159077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691077" y="3500448"/>
            <a:ext cx="238760" cy="1753235"/>
          </a:xfrm>
          <a:custGeom>
            <a:avLst/>
            <a:gdLst/>
            <a:ahLst/>
            <a:cxnLst/>
            <a:rect l="l" t="t" r="r" b="b"/>
            <a:pathLst>
              <a:path w="238759" h="1753235">
                <a:moveTo>
                  <a:pt x="0" y="1752634"/>
                </a:moveTo>
                <a:lnTo>
                  <a:pt x="238164" y="1752634"/>
                </a:lnTo>
                <a:lnTo>
                  <a:pt x="238164" y="0"/>
                </a:lnTo>
                <a:lnTo>
                  <a:pt x="0" y="0"/>
                </a:lnTo>
                <a:lnTo>
                  <a:pt x="0" y="175263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691077" y="3500448"/>
            <a:ext cx="238760" cy="1753235"/>
          </a:xfrm>
          <a:custGeom>
            <a:avLst/>
            <a:gdLst/>
            <a:ahLst/>
            <a:cxnLst/>
            <a:rect l="l" t="t" r="r" b="b"/>
            <a:pathLst>
              <a:path w="238759" h="1753235">
                <a:moveTo>
                  <a:pt x="0" y="1752634"/>
                </a:moveTo>
                <a:lnTo>
                  <a:pt x="238164" y="1752634"/>
                </a:lnTo>
                <a:lnTo>
                  <a:pt x="238164" y="0"/>
                </a:lnTo>
                <a:lnTo>
                  <a:pt x="0" y="0"/>
                </a:lnTo>
                <a:lnTo>
                  <a:pt x="0" y="175263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38334" y="3471694"/>
            <a:ext cx="229235" cy="1781810"/>
          </a:xfrm>
          <a:custGeom>
            <a:avLst/>
            <a:gdLst/>
            <a:ahLst/>
            <a:cxnLst/>
            <a:rect l="l" t="t" r="r" b="b"/>
            <a:pathLst>
              <a:path w="229235" h="1781810">
                <a:moveTo>
                  <a:pt x="0" y="1781385"/>
                </a:moveTo>
                <a:lnTo>
                  <a:pt x="228651" y="1781385"/>
                </a:lnTo>
                <a:lnTo>
                  <a:pt x="228651" y="0"/>
                </a:lnTo>
                <a:lnTo>
                  <a:pt x="0" y="0"/>
                </a:lnTo>
                <a:lnTo>
                  <a:pt x="0" y="178138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38334" y="3471694"/>
            <a:ext cx="229235" cy="1781810"/>
          </a:xfrm>
          <a:custGeom>
            <a:avLst/>
            <a:gdLst/>
            <a:ahLst/>
            <a:cxnLst/>
            <a:rect l="l" t="t" r="r" b="b"/>
            <a:pathLst>
              <a:path w="229235" h="1781810">
                <a:moveTo>
                  <a:pt x="0" y="1781385"/>
                </a:moveTo>
                <a:lnTo>
                  <a:pt x="228651" y="1781385"/>
                </a:lnTo>
                <a:lnTo>
                  <a:pt x="228651" y="0"/>
                </a:lnTo>
                <a:lnTo>
                  <a:pt x="0" y="0"/>
                </a:lnTo>
                <a:lnTo>
                  <a:pt x="0" y="178138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38539" y="3109718"/>
            <a:ext cx="229235" cy="2143760"/>
          </a:xfrm>
          <a:custGeom>
            <a:avLst/>
            <a:gdLst/>
            <a:ahLst/>
            <a:cxnLst/>
            <a:rect l="l" t="t" r="r" b="b"/>
            <a:pathLst>
              <a:path w="229235" h="2143760">
                <a:moveTo>
                  <a:pt x="0" y="2143361"/>
                </a:moveTo>
                <a:lnTo>
                  <a:pt x="228651" y="2143361"/>
                </a:lnTo>
                <a:lnTo>
                  <a:pt x="228651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38539" y="3109718"/>
            <a:ext cx="229235" cy="2143760"/>
          </a:xfrm>
          <a:custGeom>
            <a:avLst/>
            <a:gdLst/>
            <a:ahLst/>
            <a:cxnLst/>
            <a:rect l="l" t="t" r="r" b="b"/>
            <a:pathLst>
              <a:path w="229235" h="2143760">
                <a:moveTo>
                  <a:pt x="0" y="2143361"/>
                </a:moveTo>
                <a:lnTo>
                  <a:pt x="228651" y="2143361"/>
                </a:lnTo>
                <a:lnTo>
                  <a:pt x="228651" y="0"/>
                </a:lnTo>
                <a:lnTo>
                  <a:pt x="0" y="0"/>
                </a:lnTo>
                <a:lnTo>
                  <a:pt x="0" y="214336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929103" y="3757682"/>
            <a:ext cx="229235" cy="1495425"/>
          </a:xfrm>
          <a:custGeom>
            <a:avLst/>
            <a:gdLst/>
            <a:ahLst/>
            <a:cxnLst/>
            <a:rect l="l" t="t" r="r" b="b"/>
            <a:pathLst>
              <a:path w="229235" h="1495425">
                <a:moveTo>
                  <a:pt x="0" y="1495400"/>
                </a:moveTo>
                <a:lnTo>
                  <a:pt x="228651" y="1495400"/>
                </a:lnTo>
                <a:lnTo>
                  <a:pt x="228651" y="0"/>
                </a:lnTo>
                <a:lnTo>
                  <a:pt x="0" y="0"/>
                </a:lnTo>
                <a:lnTo>
                  <a:pt x="0" y="1495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29103" y="3757682"/>
            <a:ext cx="229235" cy="1495425"/>
          </a:xfrm>
          <a:custGeom>
            <a:avLst/>
            <a:gdLst/>
            <a:ahLst/>
            <a:cxnLst/>
            <a:rect l="l" t="t" r="r" b="b"/>
            <a:pathLst>
              <a:path w="229235" h="1495425">
                <a:moveTo>
                  <a:pt x="0" y="1495400"/>
                </a:moveTo>
                <a:lnTo>
                  <a:pt x="228651" y="1495400"/>
                </a:lnTo>
                <a:lnTo>
                  <a:pt x="228651" y="0"/>
                </a:lnTo>
                <a:lnTo>
                  <a:pt x="0" y="0"/>
                </a:lnTo>
                <a:lnTo>
                  <a:pt x="0" y="1495400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929309" y="3757682"/>
            <a:ext cx="229235" cy="1495425"/>
          </a:xfrm>
          <a:custGeom>
            <a:avLst/>
            <a:gdLst/>
            <a:ahLst/>
            <a:cxnLst/>
            <a:rect l="l" t="t" r="r" b="b"/>
            <a:pathLst>
              <a:path w="229234" h="1495425">
                <a:moveTo>
                  <a:pt x="0" y="1495400"/>
                </a:moveTo>
                <a:lnTo>
                  <a:pt x="228651" y="1495400"/>
                </a:lnTo>
                <a:lnTo>
                  <a:pt x="228651" y="0"/>
                </a:lnTo>
                <a:lnTo>
                  <a:pt x="0" y="0"/>
                </a:lnTo>
                <a:lnTo>
                  <a:pt x="0" y="1495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929309" y="3757682"/>
            <a:ext cx="229235" cy="1495425"/>
          </a:xfrm>
          <a:custGeom>
            <a:avLst/>
            <a:gdLst/>
            <a:ahLst/>
            <a:cxnLst/>
            <a:rect l="l" t="t" r="r" b="b"/>
            <a:pathLst>
              <a:path w="229234" h="1495425">
                <a:moveTo>
                  <a:pt x="0" y="1495400"/>
                </a:moveTo>
                <a:lnTo>
                  <a:pt x="228651" y="1495400"/>
                </a:lnTo>
                <a:lnTo>
                  <a:pt x="228651" y="0"/>
                </a:lnTo>
                <a:lnTo>
                  <a:pt x="0" y="0"/>
                </a:lnTo>
                <a:lnTo>
                  <a:pt x="0" y="1495400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166920" y="3719686"/>
            <a:ext cx="228600" cy="1533525"/>
          </a:xfrm>
          <a:custGeom>
            <a:avLst/>
            <a:gdLst/>
            <a:ahLst/>
            <a:cxnLst/>
            <a:rect l="l" t="t" r="r" b="b"/>
            <a:pathLst>
              <a:path w="228600" h="1533525">
                <a:moveTo>
                  <a:pt x="0" y="1533397"/>
                </a:moveTo>
                <a:lnTo>
                  <a:pt x="228333" y="1533397"/>
                </a:lnTo>
                <a:lnTo>
                  <a:pt x="228333" y="0"/>
                </a:lnTo>
                <a:lnTo>
                  <a:pt x="0" y="0"/>
                </a:lnTo>
                <a:lnTo>
                  <a:pt x="0" y="1533397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166920" y="3719686"/>
            <a:ext cx="228600" cy="1533525"/>
          </a:xfrm>
          <a:custGeom>
            <a:avLst/>
            <a:gdLst/>
            <a:ahLst/>
            <a:cxnLst/>
            <a:rect l="l" t="t" r="r" b="b"/>
            <a:pathLst>
              <a:path w="228600" h="1533525">
                <a:moveTo>
                  <a:pt x="0" y="1533397"/>
                </a:moveTo>
                <a:lnTo>
                  <a:pt x="228333" y="1533397"/>
                </a:lnTo>
                <a:lnTo>
                  <a:pt x="228333" y="0"/>
                </a:lnTo>
                <a:lnTo>
                  <a:pt x="0" y="0"/>
                </a:lnTo>
                <a:lnTo>
                  <a:pt x="0" y="153339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67126" y="3148098"/>
            <a:ext cx="229235" cy="2105025"/>
          </a:xfrm>
          <a:custGeom>
            <a:avLst/>
            <a:gdLst/>
            <a:ahLst/>
            <a:cxnLst/>
            <a:rect l="l" t="t" r="r" b="b"/>
            <a:pathLst>
              <a:path w="229235" h="2105025">
                <a:moveTo>
                  <a:pt x="0" y="2104985"/>
                </a:moveTo>
                <a:lnTo>
                  <a:pt x="228651" y="2104985"/>
                </a:lnTo>
                <a:lnTo>
                  <a:pt x="228651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67126" y="3148098"/>
            <a:ext cx="229235" cy="2105025"/>
          </a:xfrm>
          <a:custGeom>
            <a:avLst/>
            <a:gdLst/>
            <a:ahLst/>
            <a:cxnLst/>
            <a:rect l="l" t="t" r="r" b="b"/>
            <a:pathLst>
              <a:path w="229235" h="2105025">
                <a:moveTo>
                  <a:pt x="0" y="2104985"/>
                </a:moveTo>
                <a:lnTo>
                  <a:pt x="228651" y="2104985"/>
                </a:lnTo>
                <a:lnTo>
                  <a:pt x="228651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57815" y="3748179"/>
            <a:ext cx="238760" cy="1504950"/>
          </a:xfrm>
          <a:custGeom>
            <a:avLst/>
            <a:gdLst/>
            <a:ahLst/>
            <a:cxnLst/>
            <a:rect l="l" t="t" r="r" b="b"/>
            <a:pathLst>
              <a:path w="238760" h="1504950">
                <a:moveTo>
                  <a:pt x="0" y="1504899"/>
                </a:moveTo>
                <a:lnTo>
                  <a:pt x="238164" y="1504899"/>
                </a:lnTo>
                <a:lnTo>
                  <a:pt x="238164" y="0"/>
                </a:lnTo>
                <a:lnTo>
                  <a:pt x="0" y="0"/>
                </a:lnTo>
                <a:lnTo>
                  <a:pt x="0" y="150489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157815" y="3748179"/>
            <a:ext cx="238760" cy="1504950"/>
          </a:xfrm>
          <a:custGeom>
            <a:avLst/>
            <a:gdLst/>
            <a:ahLst/>
            <a:cxnLst/>
            <a:rect l="l" t="t" r="r" b="b"/>
            <a:pathLst>
              <a:path w="238760" h="1504950">
                <a:moveTo>
                  <a:pt x="0" y="1504899"/>
                </a:moveTo>
                <a:lnTo>
                  <a:pt x="238164" y="1504899"/>
                </a:lnTo>
                <a:lnTo>
                  <a:pt x="238164" y="0"/>
                </a:lnTo>
                <a:lnTo>
                  <a:pt x="0" y="0"/>
                </a:lnTo>
                <a:lnTo>
                  <a:pt x="0" y="150489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157896" y="3500448"/>
            <a:ext cx="229235" cy="1753235"/>
          </a:xfrm>
          <a:custGeom>
            <a:avLst/>
            <a:gdLst/>
            <a:ahLst/>
            <a:cxnLst/>
            <a:rect l="l" t="t" r="r" b="b"/>
            <a:pathLst>
              <a:path w="229234" h="1753235">
                <a:moveTo>
                  <a:pt x="0" y="1752634"/>
                </a:moveTo>
                <a:lnTo>
                  <a:pt x="228651" y="1752634"/>
                </a:lnTo>
                <a:lnTo>
                  <a:pt x="228651" y="0"/>
                </a:lnTo>
                <a:lnTo>
                  <a:pt x="0" y="0"/>
                </a:lnTo>
                <a:lnTo>
                  <a:pt x="0" y="1752634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157896" y="3500448"/>
            <a:ext cx="229235" cy="1753235"/>
          </a:xfrm>
          <a:custGeom>
            <a:avLst/>
            <a:gdLst/>
            <a:ahLst/>
            <a:cxnLst/>
            <a:rect l="l" t="t" r="r" b="b"/>
            <a:pathLst>
              <a:path w="229234" h="1753235">
                <a:moveTo>
                  <a:pt x="0" y="1752634"/>
                </a:moveTo>
                <a:lnTo>
                  <a:pt x="228651" y="1752634"/>
                </a:lnTo>
                <a:lnTo>
                  <a:pt x="228651" y="0"/>
                </a:lnTo>
                <a:lnTo>
                  <a:pt x="0" y="0"/>
                </a:lnTo>
                <a:lnTo>
                  <a:pt x="0" y="175263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95381" y="3700304"/>
            <a:ext cx="238760" cy="1553210"/>
          </a:xfrm>
          <a:custGeom>
            <a:avLst/>
            <a:gdLst/>
            <a:ahLst/>
            <a:cxnLst/>
            <a:rect l="l" t="t" r="r" b="b"/>
            <a:pathLst>
              <a:path w="238760" h="1553210">
                <a:moveTo>
                  <a:pt x="0" y="1552775"/>
                </a:moveTo>
                <a:lnTo>
                  <a:pt x="238164" y="1552775"/>
                </a:lnTo>
                <a:lnTo>
                  <a:pt x="238164" y="0"/>
                </a:lnTo>
                <a:lnTo>
                  <a:pt x="0" y="0"/>
                </a:lnTo>
                <a:lnTo>
                  <a:pt x="0" y="1552775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395381" y="3700304"/>
            <a:ext cx="238760" cy="1553210"/>
          </a:xfrm>
          <a:custGeom>
            <a:avLst/>
            <a:gdLst/>
            <a:ahLst/>
            <a:cxnLst/>
            <a:rect l="l" t="t" r="r" b="b"/>
            <a:pathLst>
              <a:path w="238760" h="1553210">
                <a:moveTo>
                  <a:pt x="0" y="1552775"/>
                </a:moveTo>
                <a:lnTo>
                  <a:pt x="238164" y="1552775"/>
                </a:lnTo>
                <a:lnTo>
                  <a:pt x="238164" y="0"/>
                </a:lnTo>
                <a:lnTo>
                  <a:pt x="0" y="0"/>
                </a:lnTo>
                <a:lnTo>
                  <a:pt x="0" y="155277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95841" y="3148098"/>
            <a:ext cx="238125" cy="2105025"/>
          </a:xfrm>
          <a:custGeom>
            <a:avLst/>
            <a:gdLst/>
            <a:ahLst/>
            <a:cxnLst/>
            <a:rect l="l" t="t" r="r" b="b"/>
            <a:pathLst>
              <a:path w="238125" h="2105025">
                <a:moveTo>
                  <a:pt x="0" y="2104985"/>
                </a:moveTo>
                <a:lnTo>
                  <a:pt x="237847" y="2104985"/>
                </a:lnTo>
                <a:lnTo>
                  <a:pt x="237847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95841" y="3148098"/>
            <a:ext cx="238125" cy="2105025"/>
          </a:xfrm>
          <a:custGeom>
            <a:avLst/>
            <a:gdLst/>
            <a:ahLst/>
            <a:cxnLst/>
            <a:rect l="l" t="t" r="r" b="b"/>
            <a:pathLst>
              <a:path w="238125" h="2105025">
                <a:moveTo>
                  <a:pt x="0" y="2104985"/>
                </a:moveTo>
                <a:lnTo>
                  <a:pt x="237847" y="2104985"/>
                </a:lnTo>
                <a:lnTo>
                  <a:pt x="237847" y="0"/>
                </a:lnTo>
                <a:lnTo>
                  <a:pt x="0" y="0"/>
                </a:lnTo>
                <a:lnTo>
                  <a:pt x="0" y="210498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95917" y="3805177"/>
            <a:ext cx="228600" cy="1448435"/>
          </a:xfrm>
          <a:custGeom>
            <a:avLst/>
            <a:gdLst/>
            <a:ahLst/>
            <a:cxnLst/>
            <a:rect l="l" t="t" r="r" b="b"/>
            <a:pathLst>
              <a:path w="228600" h="1448435">
                <a:moveTo>
                  <a:pt x="0" y="1447905"/>
                </a:moveTo>
                <a:lnTo>
                  <a:pt x="228333" y="1447905"/>
                </a:lnTo>
                <a:lnTo>
                  <a:pt x="228333" y="0"/>
                </a:lnTo>
                <a:lnTo>
                  <a:pt x="0" y="0"/>
                </a:lnTo>
                <a:lnTo>
                  <a:pt x="0" y="1447905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95917" y="3805177"/>
            <a:ext cx="228600" cy="1448435"/>
          </a:xfrm>
          <a:custGeom>
            <a:avLst/>
            <a:gdLst/>
            <a:ahLst/>
            <a:cxnLst/>
            <a:rect l="l" t="t" r="r" b="b"/>
            <a:pathLst>
              <a:path w="228600" h="1448435">
                <a:moveTo>
                  <a:pt x="0" y="1447905"/>
                </a:moveTo>
                <a:lnTo>
                  <a:pt x="228333" y="1447905"/>
                </a:lnTo>
                <a:lnTo>
                  <a:pt x="228333" y="0"/>
                </a:lnTo>
                <a:lnTo>
                  <a:pt x="0" y="0"/>
                </a:lnTo>
                <a:lnTo>
                  <a:pt x="0" y="1447905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386608" y="3738684"/>
            <a:ext cx="238760" cy="1514475"/>
          </a:xfrm>
          <a:custGeom>
            <a:avLst/>
            <a:gdLst/>
            <a:ahLst/>
            <a:cxnLst/>
            <a:rect l="l" t="t" r="r" b="b"/>
            <a:pathLst>
              <a:path w="238759" h="1514475">
                <a:moveTo>
                  <a:pt x="0" y="1514398"/>
                </a:moveTo>
                <a:lnTo>
                  <a:pt x="238164" y="1514398"/>
                </a:lnTo>
                <a:lnTo>
                  <a:pt x="238164" y="0"/>
                </a:lnTo>
                <a:lnTo>
                  <a:pt x="0" y="0"/>
                </a:lnTo>
                <a:lnTo>
                  <a:pt x="0" y="1514398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386608" y="3738684"/>
            <a:ext cx="238760" cy="1514475"/>
          </a:xfrm>
          <a:custGeom>
            <a:avLst/>
            <a:gdLst/>
            <a:ahLst/>
            <a:cxnLst/>
            <a:rect l="l" t="t" r="r" b="b"/>
            <a:pathLst>
              <a:path w="238759" h="1514475">
                <a:moveTo>
                  <a:pt x="0" y="1514398"/>
                </a:moveTo>
                <a:lnTo>
                  <a:pt x="238164" y="1514398"/>
                </a:lnTo>
                <a:lnTo>
                  <a:pt x="238164" y="0"/>
                </a:lnTo>
                <a:lnTo>
                  <a:pt x="0" y="0"/>
                </a:lnTo>
                <a:lnTo>
                  <a:pt x="0" y="151439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33485" y="3938417"/>
            <a:ext cx="229235" cy="1315085"/>
          </a:xfrm>
          <a:custGeom>
            <a:avLst/>
            <a:gdLst/>
            <a:ahLst/>
            <a:cxnLst/>
            <a:rect l="l" t="t" r="r" b="b"/>
            <a:pathLst>
              <a:path w="229235" h="1315085">
                <a:moveTo>
                  <a:pt x="0" y="1314666"/>
                </a:moveTo>
                <a:lnTo>
                  <a:pt x="228651" y="1314666"/>
                </a:lnTo>
                <a:lnTo>
                  <a:pt x="228651" y="0"/>
                </a:lnTo>
                <a:lnTo>
                  <a:pt x="0" y="0"/>
                </a:lnTo>
                <a:lnTo>
                  <a:pt x="0" y="1314666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33485" y="3938417"/>
            <a:ext cx="229235" cy="1315085"/>
          </a:xfrm>
          <a:custGeom>
            <a:avLst/>
            <a:gdLst/>
            <a:ahLst/>
            <a:cxnLst/>
            <a:rect l="l" t="t" r="r" b="b"/>
            <a:pathLst>
              <a:path w="229235" h="1315085">
                <a:moveTo>
                  <a:pt x="0" y="1314666"/>
                </a:moveTo>
                <a:lnTo>
                  <a:pt x="228651" y="1314666"/>
                </a:lnTo>
                <a:lnTo>
                  <a:pt x="228651" y="0"/>
                </a:lnTo>
                <a:lnTo>
                  <a:pt x="0" y="0"/>
                </a:lnTo>
                <a:lnTo>
                  <a:pt x="0" y="131466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33688" y="3328959"/>
            <a:ext cx="229235" cy="1924685"/>
          </a:xfrm>
          <a:custGeom>
            <a:avLst/>
            <a:gdLst/>
            <a:ahLst/>
            <a:cxnLst/>
            <a:rect l="l" t="t" r="r" b="b"/>
            <a:pathLst>
              <a:path w="229235" h="1924685">
                <a:moveTo>
                  <a:pt x="0" y="1924123"/>
                </a:moveTo>
                <a:lnTo>
                  <a:pt x="228651" y="1924123"/>
                </a:lnTo>
                <a:lnTo>
                  <a:pt x="228651" y="0"/>
                </a:lnTo>
                <a:lnTo>
                  <a:pt x="0" y="0"/>
                </a:lnTo>
                <a:lnTo>
                  <a:pt x="0" y="1924123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633688" y="3328959"/>
            <a:ext cx="229235" cy="1924685"/>
          </a:xfrm>
          <a:custGeom>
            <a:avLst/>
            <a:gdLst/>
            <a:ahLst/>
            <a:cxnLst/>
            <a:rect l="l" t="t" r="r" b="b"/>
            <a:pathLst>
              <a:path w="229235" h="1924685">
                <a:moveTo>
                  <a:pt x="0" y="1924123"/>
                </a:moveTo>
                <a:lnTo>
                  <a:pt x="228651" y="1924123"/>
                </a:lnTo>
                <a:lnTo>
                  <a:pt x="228651" y="0"/>
                </a:lnTo>
                <a:lnTo>
                  <a:pt x="0" y="0"/>
                </a:lnTo>
                <a:lnTo>
                  <a:pt x="0" y="192412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624253" y="4119528"/>
            <a:ext cx="229235" cy="1134110"/>
          </a:xfrm>
          <a:custGeom>
            <a:avLst/>
            <a:gdLst/>
            <a:ahLst/>
            <a:cxnLst/>
            <a:rect l="l" t="t" r="r" b="b"/>
            <a:pathLst>
              <a:path w="229234" h="1134110">
                <a:moveTo>
                  <a:pt x="0" y="1133551"/>
                </a:moveTo>
                <a:lnTo>
                  <a:pt x="228651" y="1133551"/>
                </a:lnTo>
                <a:lnTo>
                  <a:pt x="228651" y="0"/>
                </a:lnTo>
                <a:lnTo>
                  <a:pt x="0" y="0"/>
                </a:lnTo>
                <a:lnTo>
                  <a:pt x="0" y="1133551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624253" y="4119528"/>
            <a:ext cx="229235" cy="1134110"/>
          </a:xfrm>
          <a:custGeom>
            <a:avLst/>
            <a:gdLst/>
            <a:ahLst/>
            <a:cxnLst/>
            <a:rect l="l" t="t" r="r" b="b"/>
            <a:pathLst>
              <a:path w="229234" h="1134110">
                <a:moveTo>
                  <a:pt x="0" y="1133551"/>
                </a:moveTo>
                <a:lnTo>
                  <a:pt x="228651" y="1133551"/>
                </a:lnTo>
                <a:lnTo>
                  <a:pt x="228651" y="0"/>
                </a:lnTo>
                <a:lnTo>
                  <a:pt x="0" y="0"/>
                </a:lnTo>
                <a:lnTo>
                  <a:pt x="0" y="113355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624709" y="3843423"/>
            <a:ext cx="228600" cy="1409700"/>
          </a:xfrm>
          <a:custGeom>
            <a:avLst/>
            <a:gdLst/>
            <a:ahLst/>
            <a:cxnLst/>
            <a:rect l="l" t="t" r="r" b="b"/>
            <a:pathLst>
              <a:path w="228600" h="1409700">
                <a:moveTo>
                  <a:pt x="0" y="1409656"/>
                </a:moveTo>
                <a:lnTo>
                  <a:pt x="228333" y="1409656"/>
                </a:lnTo>
                <a:lnTo>
                  <a:pt x="228333" y="0"/>
                </a:lnTo>
                <a:lnTo>
                  <a:pt x="0" y="0"/>
                </a:lnTo>
                <a:lnTo>
                  <a:pt x="0" y="1409656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624709" y="3843423"/>
            <a:ext cx="228600" cy="1409700"/>
          </a:xfrm>
          <a:custGeom>
            <a:avLst/>
            <a:gdLst/>
            <a:ahLst/>
            <a:cxnLst/>
            <a:rect l="l" t="t" r="r" b="b"/>
            <a:pathLst>
              <a:path w="228600" h="1409700">
                <a:moveTo>
                  <a:pt x="0" y="1409656"/>
                </a:moveTo>
                <a:lnTo>
                  <a:pt x="228333" y="1409656"/>
                </a:lnTo>
                <a:lnTo>
                  <a:pt x="228333" y="0"/>
                </a:lnTo>
                <a:lnTo>
                  <a:pt x="0" y="0"/>
                </a:lnTo>
                <a:lnTo>
                  <a:pt x="0" y="1409656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38102" y="2300096"/>
            <a:ext cx="0" cy="2943860"/>
          </a:xfrm>
          <a:custGeom>
            <a:avLst/>
            <a:gdLst/>
            <a:ahLst/>
            <a:cxnLst/>
            <a:rect l="l" t="t" r="r" b="b"/>
            <a:pathLst>
              <a:path h="2943860">
                <a:moveTo>
                  <a:pt x="0" y="0"/>
                </a:moveTo>
                <a:lnTo>
                  <a:pt x="0" y="2943483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00047" y="525307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0047" y="451943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00047" y="377662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00047" y="304330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00047" y="230009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38104" y="5253079"/>
            <a:ext cx="7981950" cy="0"/>
          </a:xfrm>
          <a:custGeom>
            <a:avLst/>
            <a:gdLst/>
            <a:ahLst/>
            <a:cxnLst/>
            <a:rect l="l" t="t" r="r" b="b"/>
            <a:pathLst>
              <a:path w="7981950">
                <a:moveTo>
                  <a:pt x="0" y="0"/>
                </a:moveTo>
                <a:lnTo>
                  <a:pt x="7981919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38102" y="526258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7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38307" y="526258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7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38385" y="526258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7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929330" y="526258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7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929535" y="526258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7"/>
                </a:moveTo>
                <a:lnTo>
                  <a:pt x="0" y="0"/>
                </a:lnTo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1035129" y="38417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72</a:t>
            </a:r>
            <a:endParaRPr sz="95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035335" y="382278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73</a:t>
            </a:r>
            <a:endParaRPr sz="95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5035413" y="398464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65</a:t>
            </a:r>
            <a:endParaRPr sz="95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026104" y="408938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59</a:t>
            </a:r>
            <a:endParaRPr sz="95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263780" y="40036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63</a:t>
            </a:r>
            <a:endParaRPr sz="95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264000" y="429904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254692" y="441335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41</a:t>
            </a:r>
            <a:endParaRPr sz="9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501628" y="404163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61</a:t>
            </a:r>
            <a:endParaRPr sz="9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263924" y="4098885"/>
            <a:ext cx="3968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58 </a:t>
            </a:r>
            <a:r>
              <a:rPr sz="950" spc="19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58</a:t>
            </a:r>
            <a:endParaRPr sz="9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502229" y="428955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48</a:t>
            </a:r>
            <a:endParaRPr sz="9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492921" y="432754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46</a:t>
            </a:r>
            <a:endParaRPr sz="95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730279" y="433704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45</a:t>
            </a:r>
            <a:endParaRPr sz="95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730357" y="411788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57</a:t>
            </a:r>
            <a:endParaRPr sz="95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5730563" y="43750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21254" y="429904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968381" y="42797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48</a:t>
            </a:r>
            <a:endParaRPr sz="95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968586" y="409888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58</a:t>
            </a:r>
            <a:endParaRPr sz="95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959356" y="442285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41</a:t>
            </a:r>
            <a:endParaRPr sz="95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2197095" y="440385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42</a:t>
            </a:r>
            <a:endParaRPr sz="95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959279" y="4422852"/>
            <a:ext cx="3873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40 </a:t>
            </a:r>
            <a:r>
              <a:rPr sz="950" spc="12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41</a:t>
            </a:r>
            <a:endParaRPr sz="95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8187943" y="429904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425810" y="439403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42</a:t>
            </a:r>
            <a:endParaRPr sz="95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4197300" y="4117883"/>
            <a:ext cx="3873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57 </a:t>
            </a:r>
            <a:r>
              <a:rPr sz="950" spc="120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57</a:t>
            </a:r>
            <a:endParaRPr sz="9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6425966" y="445135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39</a:t>
            </a:r>
            <a:endParaRPr sz="9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8416657" y="441335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41</a:t>
            </a:r>
            <a:endParaRPr sz="9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2663658" y="451784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36</a:t>
            </a:r>
            <a:endParaRPr sz="9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4664116" y="421324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52</a:t>
            </a:r>
            <a:endParaRPr sz="9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654681" y="460365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31</a:t>
            </a:r>
            <a:endParaRPr sz="9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654759" y="447034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38</a:t>
            </a:r>
            <a:endParaRPr sz="9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758909" y="5175176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91994" y="444185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691994" y="369865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91994" y="22225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679500" y="1930908"/>
            <a:ext cx="104203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%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3102993" y="5363338"/>
            <a:ext cx="16541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Other- </a:t>
            </a:r>
            <a:r>
              <a:rPr sz="1000" spc="-10" dirty="0">
                <a:latin typeface="Arial"/>
                <a:cs typeface="Arial"/>
              </a:rPr>
              <a:t>relative </a:t>
            </a:r>
            <a:r>
              <a:rPr sz="1000" spc="-5" dirty="0">
                <a:latin typeface="Arial"/>
                <a:cs typeface="Arial"/>
              </a:rPr>
              <a:t>or close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friend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610613" y="5363338"/>
            <a:ext cx="63627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Gra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dch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10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695058" y="5363338"/>
            <a:ext cx="4540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p</a:t>
            </a:r>
            <a:r>
              <a:rPr sz="1000" spc="-10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use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5418835" y="5363338"/>
            <a:ext cx="10134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Child/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child-in-law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3113023" y="6191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113023" y="6191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908677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908677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677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908677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113023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113023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990602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990602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90602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90602" y="59880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990602" y="6191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990602" y="61912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113023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113023" y="578485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6127241" y="5728516"/>
            <a:ext cx="2392045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Phone hotline </a:t>
            </a:r>
            <a:r>
              <a:rPr sz="1000" dirty="0">
                <a:latin typeface="Arial"/>
                <a:cs typeface="Arial"/>
              </a:rPr>
              <a:t>for </a:t>
            </a:r>
            <a:r>
              <a:rPr sz="1000" spc="-5" dirty="0">
                <a:latin typeface="Arial"/>
                <a:cs typeface="Arial"/>
              </a:rPr>
              <a:t>information and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planning  </a:t>
            </a:r>
            <a:r>
              <a:rPr sz="1000" spc="-5" dirty="0">
                <a:latin typeface="Arial"/>
                <a:cs typeface="Arial"/>
              </a:rPr>
              <a:t>Phone support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groups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208330" y="5728516"/>
            <a:ext cx="1814195" cy="614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7846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In person care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consultant  Online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classes/webinars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"/>
                <a:cs typeface="Arial"/>
              </a:rPr>
              <a:t>Online </a:t>
            </a:r>
            <a:r>
              <a:rPr sz="1000" dirty="0">
                <a:latin typeface="Arial"/>
                <a:cs typeface="Arial"/>
              </a:rPr>
              <a:t>forums/ message</a:t>
            </a:r>
            <a:r>
              <a:rPr sz="1000" spc="-1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boards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3331209" y="5728516"/>
            <a:ext cx="2488565" cy="614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3030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In person support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group  In person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classes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"/>
                <a:cs typeface="Arial"/>
              </a:rPr>
              <a:t>Phone hotline </a:t>
            </a:r>
            <a:r>
              <a:rPr sz="1000" dirty="0">
                <a:latin typeface="Arial"/>
                <a:cs typeface="Arial"/>
              </a:rPr>
              <a:t>for </a:t>
            </a:r>
            <a:r>
              <a:rPr sz="1000" spc="-5" dirty="0">
                <a:latin typeface="Arial"/>
                <a:cs typeface="Arial"/>
              </a:rPr>
              <a:t>crisis or emotional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support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528639" y="1454264"/>
            <a:ext cx="8498205" cy="369570"/>
          </a:xfrm>
          <a:custGeom>
            <a:avLst/>
            <a:gdLst/>
            <a:ahLst/>
            <a:cxnLst/>
            <a:rect l="l" t="t" r="r" b="b"/>
            <a:pathLst>
              <a:path w="8498205" h="369569">
                <a:moveTo>
                  <a:pt x="0" y="369328"/>
                </a:moveTo>
                <a:lnTo>
                  <a:pt x="8497951" y="369328"/>
                </a:lnTo>
                <a:lnTo>
                  <a:pt x="8497951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641401" y="1545082"/>
            <a:ext cx="82708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Question: </a:t>
            </a:r>
            <a:r>
              <a:rPr sz="1200" b="1" spc="-5" dirty="0">
                <a:latin typeface="Arial"/>
                <a:cs typeface="Arial"/>
              </a:rPr>
              <a:t>"How likely </a:t>
            </a:r>
            <a:r>
              <a:rPr sz="1200" b="1" spc="5" dirty="0">
                <a:latin typeface="Arial"/>
                <a:cs typeface="Arial"/>
              </a:rPr>
              <a:t>would </a:t>
            </a:r>
            <a:r>
              <a:rPr sz="1200" b="1" spc="-10" dirty="0">
                <a:latin typeface="Arial"/>
                <a:cs typeface="Arial"/>
              </a:rPr>
              <a:t>you </a:t>
            </a:r>
            <a:r>
              <a:rPr sz="1200" b="1" dirty="0">
                <a:latin typeface="Arial"/>
                <a:cs typeface="Arial"/>
              </a:rPr>
              <a:t>be to </a:t>
            </a:r>
            <a:r>
              <a:rPr sz="1200" b="1" spc="-5" dirty="0">
                <a:latin typeface="Arial"/>
                <a:cs typeface="Arial"/>
              </a:rPr>
              <a:t>use the </a:t>
            </a:r>
            <a:r>
              <a:rPr sz="1200" b="1" dirty="0">
                <a:latin typeface="Arial"/>
                <a:cs typeface="Arial"/>
              </a:rPr>
              <a:t>[following] if they </a:t>
            </a:r>
            <a:r>
              <a:rPr sz="1200" b="1" spc="5" dirty="0">
                <a:latin typeface="Arial"/>
                <a:cs typeface="Arial"/>
              </a:rPr>
              <a:t>were </a:t>
            </a:r>
            <a:r>
              <a:rPr sz="1200" b="1" spc="-5" dirty="0">
                <a:latin typeface="Arial"/>
                <a:cs typeface="Arial"/>
              </a:rPr>
              <a:t>convenient for you?"...by </a:t>
            </a:r>
            <a:r>
              <a:rPr sz="1200" b="1" dirty="0">
                <a:latin typeface="Arial"/>
                <a:cs typeface="Arial"/>
              </a:rPr>
              <a:t>PWD</a:t>
            </a:r>
            <a:r>
              <a:rPr sz="1200" b="1" spc="1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relationship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91994" y="2386838"/>
            <a:ext cx="7492365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endParaRPr lang="en-US" sz="950" spc="-1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lang="en-US" sz="950" spc="-1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950" spc="-10" dirty="0" smtClean="0">
                <a:latin typeface="Arial"/>
                <a:cs typeface="Arial"/>
              </a:rPr>
              <a:t>60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49" name="object 149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146" name="object 146"/>
          <p:cNvSpPr txBox="1"/>
          <p:nvPr/>
        </p:nvSpPr>
        <p:spPr>
          <a:xfrm>
            <a:off x="323901" y="175402"/>
            <a:ext cx="8382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Rankings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for resources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use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future</a:t>
            </a:r>
            <a:r>
              <a:rPr sz="2400" b="1" spc="-2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roughly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similar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across caregiver</a:t>
            </a:r>
            <a:r>
              <a:rPr sz="2400" b="1" spc="-2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types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205002" y="3272015"/>
            <a:ext cx="152400" cy="2066925"/>
          </a:xfrm>
          <a:custGeom>
            <a:avLst/>
            <a:gdLst/>
            <a:ahLst/>
            <a:cxnLst/>
            <a:rect l="l" t="t" r="r" b="b"/>
            <a:pathLst>
              <a:path w="152400" h="2066925">
                <a:moveTo>
                  <a:pt x="0" y="2066854"/>
                </a:moveTo>
                <a:lnTo>
                  <a:pt x="152227" y="2066854"/>
                </a:lnTo>
                <a:lnTo>
                  <a:pt x="152227" y="0"/>
                </a:lnTo>
                <a:lnTo>
                  <a:pt x="0" y="0"/>
                </a:lnTo>
                <a:lnTo>
                  <a:pt x="0" y="206685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5002" y="3272015"/>
            <a:ext cx="152400" cy="2066925"/>
          </a:xfrm>
          <a:custGeom>
            <a:avLst/>
            <a:gdLst/>
            <a:ahLst/>
            <a:cxnLst/>
            <a:rect l="l" t="t" r="r" b="b"/>
            <a:pathLst>
              <a:path w="152400" h="2066925">
                <a:moveTo>
                  <a:pt x="0" y="2066854"/>
                </a:moveTo>
                <a:lnTo>
                  <a:pt x="152227" y="2066854"/>
                </a:lnTo>
                <a:lnTo>
                  <a:pt x="152227" y="0"/>
                </a:lnTo>
                <a:lnTo>
                  <a:pt x="0" y="0"/>
                </a:lnTo>
                <a:lnTo>
                  <a:pt x="0" y="20668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19290" y="3062391"/>
            <a:ext cx="153035" cy="2276475"/>
          </a:xfrm>
          <a:custGeom>
            <a:avLst/>
            <a:gdLst/>
            <a:ahLst/>
            <a:cxnLst/>
            <a:rect l="l" t="t" r="r" b="b"/>
            <a:pathLst>
              <a:path w="153035" h="2276475">
                <a:moveTo>
                  <a:pt x="0" y="2276478"/>
                </a:moveTo>
                <a:lnTo>
                  <a:pt x="152544" y="2276478"/>
                </a:lnTo>
                <a:lnTo>
                  <a:pt x="152544" y="0"/>
                </a:lnTo>
                <a:lnTo>
                  <a:pt x="0" y="0"/>
                </a:lnTo>
                <a:lnTo>
                  <a:pt x="0" y="227647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19290" y="3062391"/>
            <a:ext cx="153035" cy="2276475"/>
          </a:xfrm>
          <a:custGeom>
            <a:avLst/>
            <a:gdLst/>
            <a:ahLst/>
            <a:cxnLst/>
            <a:rect l="l" t="t" r="r" b="b"/>
            <a:pathLst>
              <a:path w="153035" h="2276475">
                <a:moveTo>
                  <a:pt x="0" y="2276478"/>
                </a:moveTo>
                <a:lnTo>
                  <a:pt x="152544" y="2276478"/>
                </a:lnTo>
                <a:lnTo>
                  <a:pt x="152544" y="0"/>
                </a:lnTo>
                <a:lnTo>
                  <a:pt x="0" y="0"/>
                </a:lnTo>
                <a:lnTo>
                  <a:pt x="0" y="227647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33773" y="3119384"/>
            <a:ext cx="153035" cy="2219960"/>
          </a:xfrm>
          <a:custGeom>
            <a:avLst/>
            <a:gdLst/>
            <a:ahLst/>
            <a:cxnLst/>
            <a:rect l="l" t="t" r="r" b="b"/>
            <a:pathLst>
              <a:path w="153035" h="2219960">
                <a:moveTo>
                  <a:pt x="0" y="2219481"/>
                </a:moveTo>
                <a:lnTo>
                  <a:pt x="152544" y="2219481"/>
                </a:lnTo>
                <a:lnTo>
                  <a:pt x="152544" y="0"/>
                </a:lnTo>
                <a:lnTo>
                  <a:pt x="0" y="0"/>
                </a:lnTo>
                <a:lnTo>
                  <a:pt x="0" y="221948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33773" y="3119384"/>
            <a:ext cx="153035" cy="2219960"/>
          </a:xfrm>
          <a:custGeom>
            <a:avLst/>
            <a:gdLst/>
            <a:ahLst/>
            <a:cxnLst/>
            <a:rect l="l" t="t" r="r" b="b"/>
            <a:pathLst>
              <a:path w="153035" h="2219960">
                <a:moveTo>
                  <a:pt x="0" y="2219481"/>
                </a:moveTo>
                <a:lnTo>
                  <a:pt x="152544" y="2219481"/>
                </a:lnTo>
                <a:lnTo>
                  <a:pt x="152544" y="0"/>
                </a:lnTo>
                <a:lnTo>
                  <a:pt x="0" y="0"/>
                </a:lnTo>
                <a:lnTo>
                  <a:pt x="0" y="221948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48251" y="3329008"/>
            <a:ext cx="152400" cy="2010410"/>
          </a:xfrm>
          <a:custGeom>
            <a:avLst/>
            <a:gdLst/>
            <a:ahLst/>
            <a:cxnLst/>
            <a:rect l="l" t="t" r="r" b="b"/>
            <a:pathLst>
              <a:path w="152400" h="2010410">
                <a:moveTo>
                  <a:pt x="0" y="2009857"/>
                </a:moveTo>
                <a:lnTo>
                  <a:pt x="152227" y="2009857"/>
                </a:lnTo>
                <a:lnTo>
                  <a:pt x="152227" y="0"/>
                </a:lnTo>
                <a:lnTo>
                  <a:pt x="0" y="0"/>
                </a:lnTo>
                <a:lnTo>
                  <a:pt x="0" y="200985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48251" y="3329008"/>
            <a:ext cx="152400" cy="2010410"/>
          </a:xfrm>
          <a:custGeom>
            <a:avLst/>
            <a:gdLst/>
            <a:ahLst/>
            <a:cxnLst/>
            <a:rect l="l" t="t" r="r" b="b"/>
            <a:pathLst>
              <a:path w="152400" h="2010410">
                <a:moveTo>
                  <a:pt x="0" y="2009857"/>
                </a:moveTo>
                <a:lnTo>
                  <a:pt x="152227" y="2009857"/>
                </a:lnTo>
                <a:lnTo>
                  <a:pt x="152227" y="0"/>
                </a:lnTo>
                <a:lnTo>
                  <a:pt x="0" y="0"/>
                </a:lnTo>
                <a:lnTo>
                  <a:pt x="0" y="200985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53090" y="3272015"/>
            <a:ext cx="153035" cy="2066925"/>
          </a:xfrm>
          <a:custGeom>
            <a:avLst/>
            <a:gdLst/>
            <a:ahLst/>
            <a:cxnLst/>
            <a:rect l="l" t="t" r="r" b="b"/>
            <a:pathLst>
              <a:path w="153034" h="2066925">
                <a:moveTo>
                  <a:pt x="0" y="2066854"/>
                </a:moveTo>
                <a:lnTo>
                  <a:pt x="152544" y="2066854"/>
                </a:lnTo>
                <a:lnTo>
                  <a:pt x="152544" y="0"/>
                </a:lnTo>
                <a:lnTo>
                  <a:pt x="0" y="0"/>
                </a:lnTo>
                <a:lnTo>
                  <a:pt x="0" y="206685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53090" y="3272015"/>
            <a:ext cx="153035" cy="2066925"/>
          </a:xfrm>
          <a:custGeom>
            <a:avLst/>
            <a:gdLst/>
            <a:ahLst/>
            <a:cxnLst/>
            <a:rect l="l" t="t" r="r" b="b"/>
            <a:pathLst>
              <a:path w="153034" h="2066925">
                <a:moveTo>
                  <a:pt x="0" y="2066854"/>
                </a:moveTo>
                <a:lnTo>
                  <a:pt x="152544" y="2066854"/>
                </a:lnTo>
                <a:lnTo>
                  <a:pt x="152544" y="0"/>
                </a:lnTo>
                <a:lnTo>
                  <a:pt x="0" y="0"/>
                </a:lnTo>
                <a:lnTo>
                  <a:pt x="0" y="206685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767572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767572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57227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4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57227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4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71773" y="3548136"/>
            <a:ext cx="152400" cy="1791335"/>
          </a:xfrm>
          <a:custGeom>
            <a:avLst/>
            <a:gdLst/>
            <a:ahLst/>
            <a:cxnLst/>
            <a:rect l="l" t="t" r="r" b="b"/>
            <a:pathLst>
              <a:path w="152400" h="1791335">
                <a:moveTo>
                  <a:pt x="0" y="1790733"/>
                </a:moveTo>
                <a:lnTo>
                  <a:pt x="152227" y="1790733"/>
                </a:lnTo>
                <a:lnTo>
                  <a:pt x="152227" y="0"/>
                </a:lnTo>
                <a:lnTo>
                  <a:pt x="0" y="0"/>
                </a:lnTo>
                <a:lnTo>
                  <a:pt x="0" y="179073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71773" y="3548136"/>
            <a:ext cx="152400" cy="1791335"/>
          </a:xfrm>
          <a:custGeom>
            <a:avLst/>
            <a:gdLst/>
            <a:ahLst/>
            <a:cxnLst/>
            <a:rect l="l" t="t" r="r" b="b"/>
            <a:pathLst>
              <a:path w="152400" h="1791335">
                <a:moveTo>
                  <a:pt x="0" y="1790733"/>
                </a:moveTo>
                <a:lnTo>
                  <a:pt x="152227" y="1790733"/>
                </a:lnTo>
                <a:lnTo>
                  <a:pt x="152227" y="0"/>
                </a:lnTo>
                <a:lnTo>
                  <a:pt x="0" y="0"/>
                </a:lnTo>
                <a:lnTo>
                  <a:pt x="0" y="179073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86378" y="3634012"/>
            <a:ext cx="152400" cy="1704975"/>
          </a:xfrm>
          <a:custGeom>
            <a:avLst/>
            <a:gdLst/>
            <a:ahLst/>
            <a:cxnLst/>
            <a:rect l="l" t="t" r="r" b="b"/>
            <a:pathLst>
              <a:path w="152400" h="1704975">
                <a:moveTo>
                  <a:pt x="0" y="1704857"/>
                </a:moveTo>
                <a:lnTo>
                  <a:pt x="152227" y="1704857"/>
                </a:lnTo>
                <a:lnTo>
                  <a:pt x="152227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86378" y="3634012"/>
            <a:ext cx="152400" cy="1704975"/>
          </a:xfrm>
          <a:custGeom>
            <a:avLst/>
            <a:gdLst/>
            <a:ahLst/>
            <a:cxnLst/>
            <a:rect l="l" t="t" r="r" b="b"/>
            <a:pathLst>
              <a:path w="152400" h="1704975">
                <a:moveTo>
                  <a:pt x="0" y="1704857"/>
                </a:moveTo>
                <a:lnTo>
                  <a:pt x="152227" y="1704857"/>
                </a:lnTo>
                <a:lnTo>
                  <a:pt x="152227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00480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5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00480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5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05573" y="3881634"/>
            <a:ext cx="152400" cy="1457325"/>
          </a:xfrm>
          <a:custGeom>
            <a:avLst/>
            <a:gdLst/>
            <a:ahLst/>
            <a:cxnLst/>
            <a:rect l="l" t="t" r="r" b="b"/>
            <a:pathLst>
              <a:path w="152400" h="1457325">
                <a:moveTo>
                  <a:pt x="0" y="1457235"/>
                </a:moveTo>
                <a:lnTo>
                  <a:pt x="152227" y="1457235"/>
                </a:lnTo>
                <a:lnTo>
                  <a:pt x="152227" y="0"/>
                </a:lnTo>
                <a:lnTo>
                  <a:pt x="0" y="0"/>
                </a:lnTo>
                <a:lnTo>
                  <a:pt x="0" y="145723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05573" y="3881634"/>
            <a:ext cx="152400" cy="1457325"/>
          </a:xfrm>
          <a:custGeom>
            <a:avLst/>
            <a:gdLst/>
            <a:ahLst/>
            <a:cxnLst/>
            <a:rect l="l" t="t" r="r" b="b"/>
            <a:pathLst>
              <a:path w="152400" h="1457325">
                <a:moveTo>
                  <a:pt x="0" y="1457235"/>
                </a:moveTo>
                <a:lnTo>
                  <a:pt x="152227" y="1457235"/>
                </a:lnTo>
                <a:lnTo>
                  <a:pt x="152227" y="0"/>
                </a:lnTo>
                <a:lnTo>
                  <a:pt x="0" y="0"/>
                </a:lnTo>
                <a:lnTo>
                  <a:pt x="0" y="14572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919797" y="4157756"/>
            <a:ext cx="153035" cy="1181735"/>
          </a:xfrm>
          <a:custGeom>
            <a:avLst/>
            <a:gdLst/>
            <a:ahLst/>
            <a:cxnLst/>
            <a:rect l="l" t="t" r="r" b="b"/>
            <a:pathLst>
              <a:path w="153034" h="1181735">
                <a:moveTo>
                  <a:pt x="0" y="1181114"/>
                </a:moveTo>
                <a:lnTo>
                  <a:pt x="152544" y="1181114"/>
                </a:lnTo>
                <a:lnTo>
                  <a:pt x="152544" y="0"/>
                </a:lnTo>
                <a:lnTo>
                  <a:pt x="0" y="0"/>
                </a:lnTo>
                <a:lnTo>
                  <a:pt x="0" y="118111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19797" y="4157756"/>
            <a:ext cx="153035" cy="1181735"/>
          </a:xfrm>
          <a:custGeom>
            <a:avLst/>
            <a:gdLst/>
            <a:ahLst/>
            <a:cxnLst/>
            <a:rect l="l" t="t" r="r" b="b"/>
            <a:pathLst>
              <a:path w="153034" h="1181735">
                <a:moveTo>
                  <a:pt x="0" y="1181114"/>
                </a:moveTo>
                <a:lnTo>
                  <a:pt x="152544" y="1181114"/>
                </a:lnTo>
                <a:lnTo>
                  <a:pt x="152544" y="0"/>
                </a:lnTo>
                <a:lnTo>
                  <a:pt x="0" y="0"/>
                </a:lnTo>
                <a:lnTo>
                  <a:pt x="0" y="118111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09771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9771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23998" y="3481382"/>
            <a:ext cx="153035" cy="1858010"/>
          </a:xfrm>
          <a:custGeom>
            <a:avLst/>
            <a:gdLst/>
            <a:ahLst/>
            <a:cxnLst/>
            <a:rect l="l" t="t" r="r" b="b"/>
            <a:pathLst>
              <a:path w="153035" h="1858010">
                <a:moveTo>
                  <a:pt x="0" y="1857484"/>
                </a:moveTo>
                <a:lnTo>
                  <a:pt x="152544" y="1857484"/>
                </a:lnTo>
                <a:lnTo>
                  <a:pt x="152544" y="0"/>
                </a:lnTo>
                <a:lnTo>
                  <a:pt x="0" y="0"/>
                </a:lnTo>
                <a:lnTo>
                  <a:pt x="0" y="185748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23998" y="3481382"/>
            <a:ext cx="153035" cy="1858010"/>
          </a:xfrm>
          <a:custGeom>
            <a:avLst/>
            <a:gdLst/>
            <a:ahLst/>
            <a:cxnLst/>
            <a:rect l="l" t="t" r="r" b="b"/>
            <a:pathLst>
              <a:path w="153035" h="1858010">
                <a:moveTo>
                  <a:pt x="0" y="1857484"/>
                </a:moveTo>
                <a:lnTo>
                  <a:pt x="152544" y="1857484"/>
                </a:lnTo>
                <a:lnTo>
                  <a:pt x="152544" y="0"/>
                </a:lnTo>
                <a:lnTo>
                  <a:pt x="0" y="0"/>
                </a:lnTo>
                <a:lnTo>
                  <a:pt x="0" y="185748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38607" y="3605133"/>
            <a:ext cx="153035" cy="1734185"/>
          </a:xfrm>
          <a:custGeom>
            <a:avLst/>
            <a:gdLst/>
            <a:ahLst/>
            <a:cxnLst/>
            <a:rect l="l" t="t" r="r" b="b"/>
            <a:pathLst>
              <a:path w="153035" h="1734185">
                <a:moveTo>
                  <a:pt x="0" y="1733736"/>
                </a:moveTo>
                <a:lnTo>
                  <a:pt x="152544" y="1733736"/>
                </a:lnTo>
                <a:lnTo>
                  <a:pt x="152544" y="0"/>
                </a:lnTo>
                <a:lnTo>
                  <a:pt x="0" y="0"/>
                </a:lnTo>
                <a:lnTo>
                  <a:pt x="0" y="173373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38607" y="3605133"/>
            <a:ext cx="153035" cy="1734185"/>
          </a:xfrm>
          <a:custGeom>
            <a:avLst/>
            <a:gdLst/>
            <a:ahLst/>
            <a:cxnLst/>
            <a:rect l="l" t="t" r="r" b="b"/>
            <a:pathLst>
              <a:path w="153035" h="1734185">
                <a:moveTo>
                  <a:pt x="0" y="1733736"/>
                </a:moveTo>
                <a:lnTo>
                  <a:pt x="152544" y="1733736"/>
                </a:lnTo>
                <a:lnTo>
                  <a:pt x="152544" y="0"/>
                </a:lnTo>
                <a:lnTo>
                  <a:pt x="0" y="0"/>
                </a:lnTo>
                <a:lnTo>
                  <a:pt x="0" y="1733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453086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453086" y="3700509"/>
            <a:ext cx="152400" cy="1638935"/>
          </a:xfrm>
          <a:custGeom>
            <a:avLst/>
            <a:gdLst/>
            <a:ahLst/>
            <a:cxnLst/>
            <a:rect l="l" t="t" r="r" b="b"/>
            <a:pathLst>
              <a:path w="152400" h="1638935">
                <a:moveTo>
                  <a:pt x="0" y="1638360"/>
                </a:moveTo>
                <a:lnTo>
                  <a:pt x="152227" y="1638360"/>
                </a:lnTo>
                <a:lnTo>
                  <a:pt x="152227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757798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4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57798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4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072407" y="4310065"/>
            <a:ext cx="152400" cy="1029335"/>
          </a:xfrm>
          <a:custGeom>
            <a:avLst/>
            <a:gdLst/>
            <a:ahLst/>
            <a:cxnLst/>
            <a:rect l="l" t="t" r="r" b="b"/>
            <a:pathLst>
              <a:path w="152400" h="1029335">
                <a:moveTo>
                  <a:pt x="0" y="1028804"/>
                </a:moveTo>
                <a:lnTo>
                  <a:pt x="152227" y="1028804"/>
                </a:lnTo>
                <a:lnTo>
                  <a:pt x="152227" y="0"/>
                </a:lnTo>
                <a:lnTo>
                  <a:pt x="0" y="0"/>
                </a:lnTo>
                <a:lnTo>
                  <a:pt x="0" y="102880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72407" y="4310065"/>
            <a:ext cx="152400" cy="1029335"/>
          </a:xfrm>
          <a:custGeom>
            <a:avLst/>
            <a:gdLst/>
            <a:ahLst/>
            <a:cxnLst/>
            <a:rect l="l" t="t" r="r" b="b"/>
            <a:pathLst>
              <a:path w="152400" h="1029335">
                <a:moveTo>
                  <a:pt x="0" y="1028804"/>
                </a:moveTo>
                <a:lnTo>
                  <a:pt x="152227" y="1028804"/>
                </a:lnTo>
                <a:lnTo>
                  <a:pt x="152227" y="0"/>
                </a:lnTo>
                <a:lnTo>
                  <a:pt x="0" y="0"/>
                </a:lnTo>
                <a:lnTo>
                  <a:pt x="0" y="102880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61999" y="3967131"/>
            <a:ext cx="153035" cy="1372235"/>
          </a:xfrm>
          <a:custGeom>
            <a:avLst/>
            <a:gdLst/>
            <a:ahLst/>
            <a:cxnLst/>
            <a:rect l="l" t="t" r="r" b="b"/>
            <a:pathLst>
              <a:path w="153035" h="1372235">
                <a:moveTo>
                  <a:pt x="0" y="1371739"/>
                </a:moveTo>
                <a:lnTo>
                  <a:pt x="152544" y="1371739"/>
                </a:lnTo>
                <a:lnTo>
                  <a:pt x="152544" y="0"/>
                </a:lnTo>
                <a:lnTo>
                  <a:pt x="0" y="0"/>
                </a:lnTo>
                <a:lnTo>
                  <a:pt x="0" y="137173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61999" y="3967131"/>
            <a:ext cx="153035" cy="1372235"/>
          </a:xfrm>
          <a:custGeom>
            <a:avLst/>
            <a:gdLst/>
            <a:ahLst/>
            <a:cxnLst/>
            <a:rect l="l" t="t" r="r" b="b"/>
            <a:pathLst>
              <a:path w="153035" h="1372235">
                <a:moveTo>
                  <a:pt x="0" y="1371739"/>
                </a:moveTo>
                <a:lnTo>
                  <a:pt x="152544" y="1371739"/>
                </a:lnTo>
                <a:lnTo>
                  <a:pt x="152544" y="0"/>
                </a:lnTo>
                <a:lnTo>
                  <a:pt x="0" y="0"/>
                </a:lnTo>
                <a:lnTo>
                  <a:pt x="0" y="137173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76608" y="3634012"/>
            <a:ext cx="152400" cy="1704975"/>
          </a:xfrm>
          <a:custGeom>
            <a:avLst/>
            <a:gdLst/>
            <a:ahLst/>
            <a:cxnLst/>
            <a:rect l="l" t="t" r="r" b="b"/>
            <a:pathLst>
              <a:path w="152400" h="1704975">
                <a:moveTo>
                  <a:pt x="0" y="1704857"/>
                </a:moveTo>
                <a:lnTo>
                  <a:pt x="152227" y="1704857"/>
                </a:lnTo>
                <a:lnTo>
                  <a:pt x="152227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76608" y="3634012"/>
            <a:ext cx="152400" cy="1704975"/>
          </a:xfrm>
          <a:custGeom>
            <a:avLst/>
            <a:gdLst/>
            <a:ahLst/>
            <a:cxnLst/>
            <a:rect l="l" t="t" r="r" b="b"/>
            <a:pathLst>
              <a:path w="152400" h="1704975">
                <a:moveTo>
                  <a:pt x="0" y="1704857"/>
                </a:moveTo>
                <a:lnTo>
                  <a:pt x="152227" y="1704857"/>
                </a:lnTo>
                <a:lnTo>
                  <a:pt x="152227" y="0"/>
                </a:lnTo>
                <a:lnTo>
                  <a:pt x="0" y="0"/>
                </a:lnTo>
                <a:lnTo>
                  <a:pt x="0" y="170485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291087" y="3729004"/>
            <a:ext cx="152400" cy="1610360"/>
          </a:xfrm>
          <a:custGeom>
            <a:avLst/>
            <a:gdLst/>
            <a:ahLst/>
            <a:cxnLst/>
            <a:rect l="l" t="t" r="r" b="b"/>
            <a:pathLst>
              <a:path w="152400" h="1610360">
                <a:moveTo>
                  <a:pt x="0" y="1609861"/>
                </a:moveTo>
                <a:lnTo>
                  <a:pt x="152227" y="1609861"/>
                </a:lnTo>
                <a:lnTo>
                  <a:pt x="152227" y="0"/>
                </a:lnTo>
                <a:lnTo>
                  <a:pt x="0" y="0"/>
                </a:lnTo>
                <a:lnTo>
                  <a:pt x="0" y="160986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91087" y="3729004"/>
            <a:ext cx="152400" cy="1610360"/>
          </a:xfrm>
          <a:custGeom>
            <a:avLst/>
            <a:gdLst/>
            <a:ahLst/>
            <a:cxnLst/>
            <a:rect l="l" t="t" r="r" b="b"/>
            <a:pathLst>
              <a:path w="152400" h="1610360">
                <a:moveTo>
                  <a:pt x="0" y="1609861"/>
                </a:moveTo>
                <a:lnTo>
                  <a:pt x="152227" y="1609861"/>
                </a:lnTo>
                <a:lnTo>
                  <a:pt x="152227" y="0"/>
                </a:lnTo>
                <a:lnTo>
                  <a:pt x="0" y="0"/>
                </a:lnTo>
                <a:lnTo>
                  <a:pt x="0" y="160986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605314" y="3852756"/>
            <a:ext cx="153035" cy="1486535"/>
          </a:xfrm>
          <a:custGeom>
            <a:avLst/>
            <a:gdLst/>
            <a:ahLst/>
            <a:cxnLst/>
            <a:rect l="l" t="t" r="r" b="b"/>
            <a:pathLst>
              <a:path w="153035" h="1486535">
                <a:moveTo>
                  <a:pt x="0" y="1486113"/>
                </a:moveTo>
                <a:lnTo>
                  <a:pt x="152544" y="1486113"/>
                </a:lnTo>
                <a:lnTo>
                  <a:pt x="152544" y="0"/>
                </a:lnTo>
                <a:lnTo>
                  <a:pt x="0" y="0"/>
                </a:lnTo>
                <a:lnTo>
                  <a:pt x="0" y="148611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5314" y="3852756"/>
            <a:ext cx="153035" cy="1486535"/>
          </a:xfrm>
          <a:custGeom>
            <a:avLst/>
            <a:gdLst/>
            <a:ahLst/>
            <a:cxnLst/>
            <a:rect l="l" t="t" r="r" b="b"/>
            <a:pathLst>
              <a:path w="153035" h="1486535">
                <a:moveTo>
                  <a:pt x="0" y="1486113"/>
                </a:moveTo>
                <a:lnTo>
                  <a:pt x="152544" y="1486113"/>
                </a:lnTo>
                <a:lnTo>
                  <a:pt x="152544" y="0"/>
                </a:lnTo>
                <a:lnTo>
                  <a:pt x="0" y="0"/>
                </a:lnTo>
                <a:lnTo>
                  <a:pt x="0" y="148611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10408" y="3938628"/>
            <a:ext cx="152400" cy="1400810"/>
          </a:xfrm>
          <a:custGeom>
            <a:avLst/>
            <a:gdLst/>
            <a:ahLst/>
            <a:cxnLst/>
            <a:rect l="l" t="t" r="r" b="b"/>
            <a:pathLst>
              <a:path w="152400" h="1400810">
                <a:moveTo>
                  <a:pt x="0" y="1400237"/>
                </a:moveTo>
                <a:lnTo>
                  <a:pt x="152227" y="1400237"/>
                </a:lnTo>
                <a:lnTo>
                  <a:pt x="152227" y="0"/>
                </a:lnTo>
                <a:lnTo>
                  <a:pt x="0" y="0"/>
                </a:lnTo>
                <a:lnTo>
                  <a:pt x="0" y="140023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10408" y="3938628"/>
            <a:ext cx="152400" cy="1400810"/>
          </a:xfrm>
          <a:custGeom>
            <a:avLst/>
            <a:gdLst/>
            <a:ahLst/>
            <a:cxnLst/>
            <a:rect l="l" t="t" r="r" b="b"/>
            <a:pathLst>
              <a:path w="152400" h="1400810">
                <a:moveTo>
                  <a:pt x="0" y="1400237"/>
                </a:moveTo>
                <a:lnTo>
                  <a:pt x="152227" y="1400237"/>
                </a:lnTo>
                <a:lnTo>
                  <a:pt x="152227" y="0"/>
                </a:lnTo>
                <a:lnTo>
                  <a:pt x="0" y="0"/>
                </a:lnTo>
                <a:lnTo>
                  <a:pt x="0" y="140023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224632" y="4157756"/>
            <a:ext cx="153035" cy="1181735"/>
          </a:xfrm>
          <a:custGeom>
            <a:avLst/>
            <a:gdLst/>
            <a:ahLst/>
            <a:cxnLst/>
            <a:rect l="l" t="t" r="r" b="b"/>
            <a:pathLst>
              <a:path w="153034" h="1181735">
                <a:moveTo>
                  <a:pt x="0" y="1181114"/>
                </a:moveTo>
                <a:lnTo>
                  <a:pt x="152544" y="1181114"/>
                </a:lnTo>
                <a:lnTo>
                  <a:pt x="152544" y="0"/>
                </a:lnTo>
                <a:lnTo>
                  <a:pt x="0" y="0"/>
                </a:lnTo>
                <a:lnTo>
                  <a:pt x="0" y="118111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224632" y="4157756"/>
            <a:ext cx="153035" cy="1181735"/>
          </a:xfrm>
          <a:custGeom>
            <a:avLst/>
            <a:gdLst/>
            <a:ahLst/>
            <a:cxnLst/>
            <a:rect l="l" t="t" r="r" b="b"/>
            <a:pathLst>
              <a:path w="153034" h="1181735">
                <a:moveTo>
                  <a:pt x="0" y="1181114"/>
                </a:moveTo>
                <a:lnTo>
                  <a:pt x="152544" y="1181114"/>
                </a:lnTo>
                <a:lnTo>
                  <a:pt x="152544" y="0"/>
                </a:lnTo>
                <a:lnTo>
                  <a:pt x="0" y="0"/>
                </a:lnTo>
                <a:lnTo>
                  <a:pt x="0" y="118111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14543" y="3910129"/>
            <a:ext cx="152400" cy="1428750"/>
          </a:xfrm>
          <a:custGeom>
            <a:avLst/>
            <a:gdLst/>
            <a:ahLst/>
            <a:cxnLst/>
            <a:rect l="l" t="t" r="r" b="b"/>
            <a:pathLst>
              <a:path w="152400" h="1428750">
                <a:moveTo>
                  <a:pt x="0" y="1428736"/>
                </a:moveTo>
                <a:lnTo>
                  <a:pt x="152227" y="1428736"/>
                </a:lnTo>
                <a:lnTo>
                  <a:pt x="152227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814543" y="3910129"/>
            <a:ext cx="152400" cy="1428750"/>
          </a:xfrm>
          <a:custGeom>
            <a:avLst/>
            <a:gdLst/>
            <a:ahLst/>
            <a:cxnLst/>
            <a:rect l="l" t="t" r="r" b="b"/>
            <a:pathLst>
              <a:path w="152400" h="1428750">
                <a:moveTo>
                  <a:pt x="0" y="1428736"/>
                </a:moveTo>
                <a:lnTo>
                  <a:pt x="152227" y="1428736"/>
                </a:lnTo>
                <a:lnTo>
                  <a:pt x="152227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28833" y="3700509"/>
            <a:ext cx="153035" cy="1638935"/>
          </a:xfrm>
          <a:custGeom>
            <a:avLst/>
            <a:gdLst/>
            <a:ahLst/>
            <a:cxnLst/>
            <a:rect l="l" t="t" r="r" b="b"/>
            <a:pathLst>
              <a:path w="153035" h="1638935">
                <a:moveTo>
                  <a:pt x="0" y="1638360"/>
                </a:moveTo>
                <a:lnTo>
                  <a:pt x="152544" y="1638360"/>
                </a:lnTo>
                <a:lnTo>
                  <a:pt x="152544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28833" y="3700509"/>
            <a:ext cx="153035" cy="1638935"/>
          </a:xfrm>
          <a:custGeom>
            <a:avLst/>
            <a:gdLst/>
            <a:ahLst/>
            <a:cxnLst/>
            <a:rect l="l" t="t" r="r" b="b"/>
            <a:pathLst>
              <a:path w="153035" h="1638935">
                <a:moveTo>
                  <a:pt x="0" y="1638360"/>
                </a:moveTo>
                <a:lnTo>
                  <a:pt x="152544" y="1638360"/>
                </a:lnTo>
                <a:lnTo>
                  <a:pt x="152544" y="0"/>
                </a:lnTo>
                <a:lnTo>
                  <a:pt x="0" y="0"/>
                </a:lnTo>
                <a:lnTo>
                  <a:pt x="0" y="163836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443315" y="3786255"/>
            <a:ext cx="153035" cy="1553210"/>
          </a:xfrm>
          <a:custGeom>
            <a:avLst/>
            <a:gdLst/>
            <a:ahLst/>
            <a:cxnLst/>
            <a:rect l="l" t="t" r="r" b="b"/>
            <a:pathLst>
              <a:path w="153035" h="1553210">
                <a:moveTo>
                  <a:pt x="0" y="1552611"/>
                </a:moveTo>
                <a:lnTo>
                  <a:pt x="152544" y="1552611"/>
                </a:lnTo>
                <a:lnTo>
                  <a:pt x="152544" y="0"/>
                </a:lnTo>
                <a:lnTo>
                  <a:pt x="0" y="0"/>
                </a:lnTo>
                <a:lnTo>
                  <a:pt x="0" y="155261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443315" y="3786255"/>
            <a:ext cx="153035" cy="1553210"/>
          </a:xfrm>
          <a:custGeom>
            <a:avLst/>
            <a:gdLst/>
            <a:ahLst/>
            <a:cxnLst/>
            <a:rect l="l" t="t" r="r" b="b"/>
            <a:pathLst>
              <a:path w="153035" h="1553210">
                <a:moveTo>
                  <a:pt x="0" y="1552611"/>
                </a:moveTo>
                <a:lnTo>
                  <a:pt x="152544" y="1552611"/>
                </a:lnTo>
                <a:lnTo>
                  <a:pt x="152544" y="0"/>
                </a:lnTo>
                <a:lnTo>
                  <a:pt x="0" y="0"/>
                </a:lnTo>
                <a:lnTo>
                  <a:pt x="0" y="155261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57922" y="3910129"/>
            <a:ext cx="142875" cy="633730"/>
          </a:xfrm>
          <a:custGeom>
            <a:avLst/>
            <a:gdLst/>
            <a:ahLst/>
            <a:cxnLst/>
            <a:rect l="l" t="t" r="r" b="b"/>
            <a:pathLst>
              <a:path w="142875" h="633729">
                <a:moveTo>
                  <a:pt x="0" y="633295"/>
                </a:moveTo>
                <a:lnTo>
                  <a:pt x="142712" y="633295"/>
                </a:lnTo>
                <a:lnTo>
                  <a:pt x="142712" y="0"/>
                </a:lnTo>
                <a:lnTo>
                  <a:pt x="0" y="0"/>
                </a:lnTo>
                <a:lnTo>
                  <a:pt x="0" y="63329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757922" y="4695829"/>
            <a:ext cx="142875" cy="643255"/>
          </a:xfrm>
          <a:custGeom>
            <a:avLst/>
            <a:gdLst/>
            <a:ahLst/>
            <a:cxnLst/>
            <a:rect l="l" t="t" r="r" b="b"/>
            <a:pathLst>
              <a:path w="142875" h="643254">
                <a:moveTo>
                  <a:pt x="0" y="643041"/>
                </a:moveTo>
                <a:lnTo>
                  <a:pt x="142712" y="643041"/>
                </a:lnTo>
                <a:lnTo>
                  <a:pt x="142712" y="0"/>
                </a:lnTo>
                <a:lnTo>
                  <a:pt x="0" y="0"/>
                </a:lnTo>
                <a:lnTo>
                  <a:pt x="0" y="64304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57922" y="3910129"/>
            <a:ext cx="142875" cy="1428750"/>
          </a:xfrm>
          <a:custGeom>
            <a:avLst/>
            <a:gdLst/>
            <a:ahLst/>
            <a:cxnLst/>
            <a:rect l="l" t="t" r="r" b="b"/>
            <a:pathLst>
              <a:path w="142875" h="1428750">
                <a:moveTo>
                  <a:pt x="0" y="1428736"/>
                </a:moveTo>
                <a:lnTo>
                  <a:pt x="142712" y="1428736"/>
                </a:lnTo>
                <a:lnTo>
                  <a:pt x="142712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062633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4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062633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4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377113" y="4090938"/>
            <a:ext cx="153035" cy="1248410"/>
          </a:xfrm>
          <a:custGeom>
            <a:avLst/>
            <a:gdLst/>
            <a:ahLst/>
            <a:cxnLst/>
            <a:rect l="l" t="t" r="r" b="b"/>
            <a:pathLst>
              <a:path w="153034" h="1248410">
                <a:moveTo>
                  <a:pt x="0" y="1247927"/>
                </a:moveTo>
                <a:lnTo>
                  <a:pt x="152544" y="1247927"/>
                </a:lnTo>
                <a:lnTo>
                  <a:pt x="152544" y="0"/>
                </a:lnTo>
                <a:lnTo>
                  <a:pt x="0" y="0"/>
                </a:lnTo>
                <a:lnTo>
                  <a:pt x="0" y="124792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377113" y="4090938"/>
            <a:ext cx="153035" cy="1248410"/>
          </a:xfrm>
          <a:custGeom>
            <a:avLst/>
            <a:gdLst/>
            <a:ahLst/>
            <a:cxnLst/>
            <a:rect l="l" t="t" r="r" b="b"/>
            <a:pathLst>
              <a:path w="153034" h="1248410">
                <a:moveTo>
                  <a:pt x="0" y="1247927"/>
                </a:moveTo>
                <a:lnTo>
                  <a:pt x="152544" y="1247927"/>
                </a:lnTo>
                <a:lnTo>
                  <a:pt x="152544" y="0"/>
                </a:lnTo>
                <a:lnTo>
                  <a:pt x="0" y="0"/>
                </a:lnTo>
                <a:lnTo>
                  <a:pt x="0" y="124792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966772" y="3852756"/>
            <a:ext cx="153035" cy="1486535"/>
          </a:xfrm>
          <a:custGeom>
            <a:avLst/>
            <a:gdLst/>
            <a:ahLst/>
            <a:cxnLst/>
            <a:rect l="l" t="t" r="r" b="b"/>
            <a:pathLst>
              <a:path w="153035" h="1486535">
                <a:moveTo>
                  <a:pt x="0" y="1486113"/>
                </a:moveTo>
                <a:lnTo>
                  <a:pt x="152544" y="1486113"/>
                </a:lnTo>
                <a:lnTo>
                  <a:pt x="152544" y="0"/>
                </a:lnTo>
                <a:lnTo>
                  <a:pt x="0" y="0"/>
                </a:lnTo>
                <a:lnTo>
                  <a:pt x="0" y="1486113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966772" y="3852756"/>
            <a:ext cx="153035" cy="1486535"/>
          </a:xfrm>
          <a:custGeom>
            <a:avLst/>
            <a:gdLst/>
            <a:ahLst/>
            <a:cxnLst/>
            <a:rect l="l" t="t" r="r" b="b"/>
            <a:pathLst>
              <a:path w="153035" h="1486535">
                <a:moveTo>
                  <a:pt x="0" y="1486113"/>
                </a:moveTo>
                <a:lnTo>
                  <a:pt x="152544" y="1486113"/>
                </a:lnTo>
                <a:lnTo>
                  <a:pt x="152544" y="0"/>
                </a:lnTo>
                <a:lnTo>
                  <a:pt x="0" y="0"/>
                </a:lnTo>
                <a:lnTo>
                  <a:pt x="0" y="148611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81314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5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281314" y="3672010"/>
            <a:ext cx="153035" cy="1666875"/>
          </a:xfrm>
          <a:custGeom>
            <a:avLst/>
            <a:gdLst/>
            <a:ahLst/>
            <a:cxnLst/>
            <a:rect l="l" t="t" r="r" b="b"/>
            <a:pathLst>
              <a:path w="153035" h="1666875">
                <a:moveTo>
                  <a:pt x="0" y="1666859"/>
                </a:moveTo>
                <a:lnTo>
                  <a:pt x="152544" y="1666859"/>
                </a:lnTo>
                <a:lnTo>
                  <a:pt x="152544" y="0"/>
                </a:lnTo>
                <a:lnTo>
                  <a:pt x="0" y="0"/>
                </a:lnTo>
                <a:lnTo>
                  <a:pt x="0" y="166685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95923" y="3786255"/>
            <a:ext cx="152400" cy="1553210"/>
          </a:xfrm>
          <a:custGeom>
            <a:avLst/>
            <a:gdLst/>
            <a:ahLst/>
            <a:cxnLst/>
            <a:rect l="l" t="t" r="r" b="b"/>
            <a:pathLst>
              <a:path w="152400" h="1553210">
                <a:moveTo>
                  <a:pt x="0" y="1552611"/>
                </a:moveTo>
                <a:lnTo>
                  <a:pt x="152227" y="1552611"/>
                </a:lnTo>
                <a:lnTo>
                  <a:pt x="152227" y="0"/>
                </a:lnTo>
                <a:lnTo>
                  <a:pt x="0" y="0"/>
                </a:lnTo>
                <a:lnTo>
                  <a:pt x="0" y="155261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95923" y="3786255"/>
            <a:ext cx="152400" cy="1553210"/>
          </a:xfrm>
          <a:custGeom>
            <a:avLst/>
            <a:gdLst/>
            <a:ahLst/>
            <a:cxnLst/>
            <a:rect l="l" t="t" r="r" b="b"/>
            <a:pathLst>
              <a:path w="152400" h="1553210">
                <a:moveTo>
                  <a:pt x="0" y="1552611"/>
                </a:moveTo>
                <a:lnTo>
                  <a:pt x="152227" y="1552611"/>
                </a:lnTo>
                <a:lnTo>
                  <a:pt x="152227" y="0"/>
                </a:lnTo>
                <a:lnTo>
                  <a:pt x="0" y="0"/>
                </a:lnTo>
                <a:lnTo>
                  <a:pt x="0" y="155261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00635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00635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215113" y="4062380"/>
            <a:ext cx="152400" cy="1276985"/>
          </a:xfrm>
          <a:custGeom>
            <a:avLst/>
            <a:gdLst/>
            <a:ahLst/>
            <a:cxnLst/>
            <a:rect l="l" t="t" r="r" b="b"/>
            <a:pathLst>
              <a:path w="152400" h="1276985">
                <a:moveTo>
                  <a:pt x="0" y="1276489"/>
                </a:moveTo>
                <a:lnTo>
                  <a:pt x="152227" y="1276489"/>
                </a:lnTo>
                <a:lnTo>
                  <a:pt x="152227" y="0"/>
                </a:lnTo>
                <a:lnTo>
                  <a:pt x="0" y="0"/>
                </a:lnTo>
                <a:lnTo>
                  <a:pt x="0" y="127648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215113" y="4062380"/>
            <a:ext cx="152400" cy="1276985"/>
          </a:xfrm>
          <a:custGeom>
            <a:avLst/>
            <a:gdLst/>
            <a:ahLst/>
            <a:cxnLst/>
            <a:rect l="l" t="t" r="r" b="b"/>
            <a:pathLst>
              <a:path w="152400" h="1276985">
                <a:moveTo>
                  <a:pt x="0" y="1276489"/>
                </a:moveTo>
                <a:lnTo>
                  <a:pt x="152227" y="1276489"/>
                </a:lnTo>
                <a:lnTo>
                  <a:pt x="152227" y="0"/>
                </a:lnTo>
                <a:lnTo>
                  <a:pt x="0" y="0"/>
                </a:lnTo>
                <a:lnTo>
                  <a:pt x="0" y="127648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529723" y="4033877"/>
            <a:ext cx="152400" cy="1305560"/>
          </a:xfrm>
          <a:custGeom>
            <a:avLst/>
            <a:gdLst/>
            <a:ahLst/>
            <a:cxnLst/>
            <a:rect l="l" t="t" r="r" b="b"/>
            <a:pathLst>
              <a:path w="152400" h="1305560">
                <a:moveTo>
                  <a:pt x="0" y="1304988"/>
                </a:moveTo>
                <a:lnTo>
                  <a:pt x="152227" y="1304988"/>
                </a:lnTo>
                <a:lnTo>
                  <a:pt x="152227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529723" y="4033877"/>
            <a:ext cx="152400" cy="1305560"/>
          </a:xfrm>
          <a:custGeom>
            <a:avLst/>
            <a:gdLst/>
            <a:ahLst/>
            <a:cxnLst/>
            <a:rect l="l" t="t" r="r" b="b"/>
            <a:pathLst>
              <a:path w="152400" h="1305560">
                <a:moveTo>
                  <a:pt x="0" y="1304988"/>
                </a:moveTo>
                <a:lnTo>
                  <a:pt x="152227" y="1304988"/>
                </a:lnTo>
                <a:lnTo>
                  <a:pt x="152227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119314" y="3814757"/>
            <a:ext cx="152400" cy="1524635"/>
          </a:xfrm>
          <a:custGeom>
            <a:avLst/>
            <a:gdLst/>
            <a:ahLst/>
            <a:cxnLst/>
            <a:rect l="l" t="t" r="r" b="b"/>
            <a:pathLst>
              <a:path w="152400" h="1524635">
                <a:moveTo>
                  <a:pt x="0" y="1524112"/>
                </a:moveTo>
                <a:lnTo>
                  <a:pt x="152227" y="1524112"/>
                </a:lnTo>
                <a:lnTo>
                  <a:pt x="152227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119314" y="3814757"/>
            <a:ext cx="152400" cy="1524635"/>
          </a:xfrm>
          <a:custGeom>
            <a:avLst/>
            <a:gdLst/>
            <a:ahLst/>
            <a:cxnLst/>
            <a:rect l="l" t="t" r="r" b="b"/>
            <a:pathLst>
              <a:path w="152400" h="1524635">
                <a:moveTo>
                  <a:pt x="0" y="1524112"/>
                </a:moveTo>
                <a:lnTo>
                  <a:pt x="152227" y="1524112"/>
                </a:lnTo>
                <a:lnTo>
                  <a:pt x="152227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433923" y="3757756"/>
            <a:ext cx="152400" cy="1581150"/>
          </a:xfrm>
          <a:custGeom>
            <a:avLst/>
            <a:gdLst/>
            <a:ahLst/>
            <a:cxnLst/>
            <a:rect l="l" t="t" r="r" b="b"/>
            <a:pathLst>
              <a:path w="152400" h="1581150">
                <a:moveTo>
                  <a:pt x="0" y="1581109"/>
                </a:moveTo>
                <a:lnTo>
                  <a:pt x="152227" y="1581109"/>
                </a:lnTo>
                <a:lnTo>
                  <a:pt x="152227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433923" y="3757756"/>
            <a:ext cx="152400" cy="1581150"/>
          </a:xfrm>
          <a:custGeom>
            <a:avLst/>
            <a:gdLst/>
            <a:ahLst/>
            <a:cxnLst/>
            <a:rect l="l" t="t" r="r" b="b"/>
            <a:pathLst>
              <a:path w="152400" h="1581150">
                <a:moveTo>
                  <a:pt x="0" y="1581109"/>
                </a:moveTo>
                <a:lnTo>
                  <a:pt x="152227" y="1581109"/>
                </a:lnTo>
                <a:lnTo>
                  <a:pt x="152227" y="0"/>
                </a:lnTo>
                <a:lnTo>
                  <a:pt x="0" y="0"/>
                </a:lnTo>
                <a:lnTo>
                  <a:pt x="0" y="158110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748150" y="3814757"/>
            <a:ext cx="153035" cy="1524635"/>
          </a:xfrm>
          <a:custGeom>
            <a:avLst/>
            <a:gdLst/>
            <a:ahLst/>
            <a:cxnLst/>
            <a:rect l="l" t="t" r="r" b="b"/>
            <a:pathLst>
              <a:path w="153035" h="1524635">
                <a:moveTo>
                  <a:pt x="0" y="1524112"/>
                </a:moveTo>
                <a:lnTo>
                  <a:pt x="152544" y="1524112"/>
                </a:lnTo>
                <a:lnTo>
                  <a:pt x="152544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748150" y="3814757"/>
            <a:ext cx="153035" cy="1524635"/>
          </a:xfrm>
          <a:custGeom>
            <a:avLst/>
            <a:gdLst/>
            <a:ahLst/>
            <a:cxnLst/>
            <a:rect l="l" t="t" r="r" b="b"/>
            <a:pathLst>
              <a:path w="153035" h="1524635">
                <a:moveTo>
                  <a:pt x="0" y="1524112"/>
                </a:moveTo>
                <a:lnTo>
                  <a:pt x="152544" y="1524112"/>
                </a:lnTo>
                <a:lnTo>
                  <a:pt x="152544" y="0"/>
                </a:lnTo>
                <a:lnTo>
                  <a:pt x="0" y="0"/>
                </a:lnTo>
                <a:lnTo>
                  <a:pt x="0" y="15241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053114" y="3938628"/>
            <a:ext cx="152400" cy="1400810"/>
          </a:xfrm>
          <a:custGeom>
            <a:avLst/>
            <a:gdLst/>
            <a:ahLst/>
            <a:cxnLst/>
            <a:rect l="l" t="t" r="r" b="b"/>
            <a:pathLst>
              <a:path w="152400" h="1400810">
                <a:moveTo>
                  <a:pt x="0" y="1400237"/>
                </a:moveTo>
                <a:lnTo>
                  <a:pt x="152227" y="1400237"/>
                </a:lnTo>
                <a:lnTo>
                  <a:pt x="152227" y="0"/>
                </a:lnTo>
                <a:lnTo>
                  <a:pt x="0" y="0"/>
                </a:lnTo>
                <a:lnTo>
                  <a:pt x="0" y="140023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053114" y="3938628"/>
            <a:ext cx="152400" cy="1400810"/>
          </a:xfrm>
          <a:custGeom>
            <a:avLst/>
            <a:gdLst/>
            <a:ahLst/>
            <a:cxnLst/>
            <a:rect l="l" t="t" r="r" b="b"/>
            <a:pathLst>
              <a:path w="152400" h="1400810">
                <a:moveTo>
                  <a:pt x="0" y="1400237"/>
                </a:moveTo>
                <a:lnTo>
                  <a:pt x="152227" y="1400237"/>
                </a:lnTo>
                <a:lnTo>
                  <a:pt x="152227" y="0"/>
                </a:lnTo>
                <a:lnTo>
                  <a:pt x="0" y="0"/>
                </a:lnTo>
                <a:lnTo>
                  <a:pt x="0" y="140023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67342" y="4062380"/>
            <a:ext cx="153035" cy="1276985"/>
          </a:xfrm>
          <a:custGeom>
            <a:avLst/>
            <a:gdLst/>
            <a:ahLst/>
            <a:cxnLst/>
            <a:rect l="l" t="t" r="r" b="b"/>
            <a:pathLst>
              <a:path w="153034" h="1276985">
                <a:moveTo>
                  <a:pt x="0" y="1276489"/>
                </a:moveTo>
                <a:lnTo>
                  <a:pt x="152544" y="1276489"/>
                </a:lnTo>
                <a:lnTo>
                  <a:pt x="152544" y="0"/>
                </a:lnTo>
                <a:lnTo>
                  <a:pt x="0" y="0"/>
                </a:lnTo>
                <a:lnTo>
                  <a:pt x="0" y="1276489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367342" y="4062380"/>
            <a:ext cx="153035" cy="1276985"/>
          </a:xfrm>
          <a:custGeom>
            <a:avLst/>
            <a:gdLst/>
            <a:ahLst/>
            <a:cxnLst/>
            <a:rect l="l" t="t" r="r" b="b"/>
            <a:pathLst>
              <a:path w="153034" h="1276985">
                <a:moveTo>
                  <a:pt x="0" y="1276489"/>
                </a:moveTo>
                <a:lnTo>
                  <a:pt x="152544" y="1276489"/>
                </a:lnTo>
                <a:lnTo>
                  <a:pt x="152544" y="0"/>
                </a:lnTo>
                <a:lnTo>
                  <a:pt x="0" y="0"/>
                </a:lnTo>
                <a:lnTo>
                  <a:pt x="0" y="127648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681947" y="4338881"/>
            <a:ext cx="153035" cy="1000125"/>
          </a:xfrm>
          <a:custGeom>
            <a:avLst/>
            <a:gdLst/>
            <a:ahLst/>
            <a:cxnLst/>
            <a:rect l="l" t="t" r="r" b="b"/>
            <a:pathLst>
              <a:path w="153034" h="1000125">
                <a:moveTo>
                  <a:pt x="0" y="999988"/>
                </a:moveTo>
                <a:lnTo>
                  <a:pt x="152544" y="999988"/>
                </a:lnTo>
                <a:lnTo>
                  <a:pt x="152544" y="0"/>
                </a:lnTo>
                <a:lnTo>
                  <a:pt x="0" y="0"/>
                </a:lnTo>
                <a:lnTo>
                  <a:pt x="0" y="999988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681947" y="4338881"/>
            <a:ext cx="153035" cy="1000125"/>
          </a:xfrm>
          <a:custGeom>
            <a:avLst/>
            <a:gdLst/>
            <a:ahLst/>
            <a:cxnLst/>
            <a:rect l="l" t="t" r="r" b="b"/>
            <a:pathLst>
              <a:path w="153034" h="1000125">
                <a:moveTo>
                  <a:pt x="0" y="999988"/>
                </a:moveTo>
                <a:lnTo>
                  <a:pt x="152544" y="999988"/>
                </a:lnTo>
                <a:lnTo>
                  <a:pt x="152544" y="0"/>
                </a:lnTo>
                <a:lnTo>
                  <a:pt x="0" y="0"/>
                </a:lnTo>
                <a:lnTo>
                  <a:pt x="0" y="999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271543" y="4033877"/>
            <a:ext cx="153035" cy="1305560"/>
          </a:xfrm>
          <a:custGeom>
            <a:avLst/>
            <a:gdLst/>
            <a:ahLst/>
            <a:cxnLst/>
            <a:rect l="l" t="t" r="r" b="b"/>
            <a:pathLst>
              <a:path w="153035" h="1305560">
                <a:moveTo>
                  <a:pt x="0" y="1304988"/>
                </a:moveTo>
                <a:lnTo>
                  <a:pt x="152544" y="1304988"/>
                </a:lnTo>
                <a:lnTo>
                  <a:pt x="152544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271543" y="4033877"/>
            <a:ext cx="153035" cy="1305560"/>
          </a:xfrm>
          <a:custGeom>
            <a:avLst/>
            <a:gdLst/>
            <a:ahLst/>
            <a:cxnLst/>
            <a:rect l="l" t="t" r="r" b="b"/>
            <a:pathLst>
              <a:path w="153035" h="1305560">
                <a:moveTo>
                  <a:pt x="0" y="1304988"/>
                </a:moveTo>
                <a:lnTo>
                  <a:pt x="152544" y="1304988"/>
                </a:lnTo>
                <a:lnTo>
                  <a:pt x="152544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586148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586148" y="391012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36"/>
                </a:moveTo>
                <a:lnTo>
                  <a:pt x="152544" y="1428736"/>
                </a:lnTo>
                <a:lnTo>
                  <a:pt x="152544" y="0"/>
                </a:lnTo>
                <a:lnTo>
                  <a:pt x="0" y="0"/>
                </a:lnTo>
                <a:lnTo>
                  <a:pt x="0" y="14287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900630" y="4033877"/>
            <a:ext cx="152400" cy="1305560"/>
          </a:xfrm>
          <a:custGeom>
            <a:avLst/>
            <a:gdLst/>
            <a:ahLst/>
            <a:cxnLst/>
            <a:rect l="l" t="t" r="r" b="b"/>
            <a:pathLst>
              <a:path w="152400" h="1305560">
                <a:moveTo>
                  <a:pt x="0" y="1304988"/>
                </a:moveTo>
                <a:lnTo>
                  <a:pt x="152227" y="1304988"/>
                </a:lnTo>
                <a:lnTo>
                  <a:pt x="152227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900630" y="4033877"/>
            <a:ext cx="152400" cy="1305560"/>
          </a:xfrm>
          <a:custGeom>
            <a:avLst/>
            <a:gdLst/>
            <a:ahLst/>
            <a:cxnLst/>
            <a:rect l="l" t="t" r="r" b="b"/>
            <a:pathLst>
              <a:path w="152400" h="1305560">
                <a:moveTo>
                  <a:pt x="0" y="1304988"/>
                </a:moveTo>
                <a:lnTo>
                  <a:pt x="152227" y="1304988"/>
                </a:lnTo>
                <a:lnTo>
                  <a:pt x="152227" y="0"/>
                </a:lnTo>
                <a:lnTo>
                  <a:pt x="0" y="0"/>
                </a:lnTo>
                <a:lnTo>
                  <a:pt x="0" y="1304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205343" y="4119753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12"/>
                </a:moveTo>
                <a:lnTo>
                  <a:pt x="152544" y="1219112"/>
                </a:lnTo>
                <a:lnTo>
                  <a:pt x="152544" y="0"/>
                </a:lnTo>
                <a:lnTo>
                  <a:pt x="0" y="0"/>
                </a:lnTo>
                <a:lnTo>
                  <a:pt x="0" y="1219112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205343" y="4119753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12"/>
                </a:moveTo>
                <a:lnTo>
                  <a:pt x="152544" y="1219112"/>
                </a:lnTo>
                <a:lnTo>
                  <a:pt x="152544" y="0"/>
                </a:lnTo>
                <a:lnTo>
                  <a:pt x="0" y="0"/>
                </a:lnTo>
                <a:lnTo>
                  <a:pt x="0" y="121911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519949" y="4243569"/>
            <a:ext cx="153035" cy="1095375"/>
          </a:xfrm>
          <a:custGeom>
            <a:avLst/>
            <a:gdLst/>
            <a:ahLst/>
            <a:cxnLst/>
            <a:rect l="l" t="t" r="r" b="b"/>
            <a:pathLst>
              <a:path w="153034" h="1095375">
                <a:moveTo>
                  <a:pt x="0" y="1095301"/>
                </a:moveTo>
                <a:lnTo>
                  <a:pt x="152544" y="1095301"/>
                </a:lnTo>
                <a:lnTo>
                  <a:pt x="152544" y="0"/>
                </a:lnTo>
                <a:lnTo>
                  <a:pt x="0" y="0"/>
                </a:lnTo>
                <a:lnTo>
                  <a:pt x="0" y="1095301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519949" y="4243569"/>
            <a:ext cx="153035" cy="1095375"/>
          </a:xfrm>
          <a:custGeom>
            <a:avLst/>
            <a:gdLst/>
            <a:ahLst/>
            <a:cxnLst/>
            <a:rect l="l" t="t" r="r" b="b"/>
            <a:pathLst>
              <a:path w="153034" h="1095375">
                <a:moveTo>
                  <a:pt x="0" y="1095301"/>
                </a:moveTo>
                <a:lnTo>
                  <a:pt x="152544" y="1095301"/>
                </a:lnTo>
                <a:lnTo>
                  <a:pt x="152544" y="0"/>
                </a:lnTo>
                <a:lnTo>
                  <a:pt x="0" y="0"/>
                </a:lnTo>
                <a:lnTo>
                  <a:pt x="0" y="1095301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834430" y="4491191"/>
            <a:ext cx="152400" cy="847725"/>
          </a:xfrm>
          <a:custGeom>
            <a:avLst/>
            <a:gdLst/>
            <a:ahLst/>
            <a:cxnLst/>
            <a:rect l="l" t="t" r="r" b="b"/>
            <a:pathLst>
              <a:path w="152400" h="847725">
                <a:moveTo>
                  <a:pt x="0" y="847679"/>
                </a:moveTo>
                <a:lnTo>
                  <a:pt x="152227" y="847679"/>
                </a:lnTo>
                <a:lnTo>
                  <a:pt x="152227" y="0"/>
                </a:lnTo>
                <a:lnTo>
                  <a:pt x="0" y="0"/>
                </a:lnTo>
                <a:lnTo>
                  <a:pt x="0" y="847679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834430" y="4491191"/>
            <a:ext cx="152400" cy="847725"/>
          </a:xfrm>
          <a:custGeom>
            <a:avLst/>
            <a:gdLst/>
            <a:ahLst/>
            <a:cxnLst/>
            <a:rect l="l" t="t" r="r" b="b"/>
            <a:pathLst>
              <a:path w="152400" h="847725">
                <a:moveTo>
                  <a:pt x="0" y="847679"/>
                </a:moveTo>
                <a:lnTo>
                  <a:pt x="152227" y="847679"/>
                </a:lnTo>
                <a:lnTo>
                  <a:pt x="152227" y="0"/>
                </a:lnTo>
                <a:lnTo>
                  <a:pt x="0" y="0"/>
                </a:lnTo>
                <a:lnTo>
                  <a:pt x="0" y="84767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157429" y="2300270"/>
            <a:ext cx="0" cy="3029585"/>
          </a:xfrm>
          <a:custGeom>
            <a:avLst/>
            <a:gdLst/>
            <a:ahLst/>
            <a:cxnLst/>
            <a:rect l="l" t="t" r="r" b="b"/>
            <a:pathLst>
              <a:path h="3029585">
                <a:moveTo>
                  <a:pt x="0" y="0"/>
                </a:moveTo>
                <a:lnTo>
                  <a:pt x="0" y="3029098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19056" y="53388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119056" y="472930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119056" y="411975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119056" y="351963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119056" y="290976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119056" y="230026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157429" y="5338866"/>
            <a:ext cx="7867650" cy="0"/>
          </a:xfrm>
          <a:custGeom>
            <a:avLst/>
            <a:gdLst/>
            <a:ahLst/>
            <a:cxnLst/>
            <a:rect l="l" t="t" r="r" b="b"/>
            <a:pathLst>
              <a:path w="7867650">
                <a:moveTo>
                  <a:pt x="0" y="0"/>
                </a:moveTo>
                <a:lnTo>
                  <a:pt x="7867282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157429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471719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786200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100426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405519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720000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034226" y="5348369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1197058" y="42229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68</a:t>
            </a:r>
            <a:endParaRPr sz="9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2511284" y="411816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75</a:t>
            </a:r>
            <a:endParaRPr sz="95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3825764" y="414666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73</a:t>
            </a:r>
            <a:endParaRPr sz="9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140371" y="425147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66</a:t>
            </a:r>
            <a:endParaRPr sz="95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445084" y="42229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68</a:t>
            </a:r>
            <a:endParaRPr sz="9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7759691" y="444178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54</a:t>
            </a:r>
            <a:endParaRPr sz="9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349286" y="4422786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55</a:t>
            </a:r>
            <a:r>
              <a:rPr sz="950" spc="-215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54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3978374" y="4403786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56</a:t>
            </a:r>
            <a:r>
              <a:rPr sz="950" spc="-220" dirty="0">
                <a:latin typeface="Arial"/>
                <a:cs typeface="Arial"/>
              </a:rPr>
              <a:t> </a:t>
            </a:r>
            <a:r>
              <a:rPr sz="1425" spc="-15" baseline="2923" dirty="0">
                <a:latin typeface="Arial"/>
                <a:cs typeface="Arial"/>
              </a:rPr>
              <a:t>57</a:t>
            </a:r>
            <a:endParaRPr sz="1425" baseline="2923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5292601" y="4422786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55</a:t>
            </a:r>
            <a:r>
              <a:rPr sz="950" spc="-220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54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911918" y="4670408"/>
            <a:ext cx="4635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39</a:t>
            </a:r>
            <a:r>
              <a:rPr sz="950" spc="-175" dirty="0">
                <a:latin typeface="Arial"/>
                <a:cs typeface="Arial"/>
              </a:rPr>
              <a:t> </a:t>
            </a:r>
            <a:r>
              <a:rPr sz="1425" baseline="-35087" dirty="0">
                <a:latin typeface="Arial"/>
                <a:cs typeface="Arial"/>
              </a:rPr>
              <a:t>34</a:t>
            </a:r>
            <a:r>
              <a:rPr sz="1425" spc="-262" baseline="-35087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1654057" y="4518098"/>
            <a:ext cx="4635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26315" dirty="0">
                <a:latin typeface="Arial"/>
                <a:cs typeface="Arial"/>
              </a:rPr>
              <a:t>45</a:t>
            </a:r>
            <a:r>
              <a:rPr sz="1425" spc="-254" baseline="-26315" dirty="0">
                <a:latin typeface="Arial"/>
                <a:cs typeface="Arial"/>
              </a:rPr>
              <a:t> </a:t>
            </a:r>
            <a:r>
              <a:rPr sz="1425" baseline="-11695" dirty="0">
                <a:latin typeface="Arial"/>
                <a:cs typeface="Arial"/>
              </a:rPr>
              <a:t>47</a:t>
            </a:r>
            <a:r>
              <a:rPr sz="1425" spc="-262" baseline="-1169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663892" y="4327790"/>
            <a:ext cx="7683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7543" dirty="0">
                <a:latin typeface="Arial"/>
                <a:cs typeface="Arial"/>
              </a:rPr>
              <a:t>59</a:t>
            </a:r>
            <a:r>
              <a:rPr sz="1425" spc="-225" baseline="-17543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61</a:t>
            </a:r>
            <a:r>
              <a:rPr sz="950" spc="-150" dirty="0">
                <a:latin typeface="Arial"/>
                <a:cs typeface="Arial"/>
              </a:rPr>
              <a:t> </a:t>
            </a:r>
            <a:r>
              <a:rPr sz="1425" baseline="-35087" dirty="0">
                <a:latin typeface="Arial"/>
                <a:cs typeface="Arial"/>
              </a:rPr>
              <a:t>56</a:t>
            </a:r>
            <a:r>
              <a:rPr sz="1425" spc="-217" baseline="-35087" dirty="0">
                <a:latin typeface="Arial"/>
                <a:cs typeface="Arial"/>
              </a:rPr>
              <a:t> </a:t>
            </a:r>
            <a:r>
              <a:rPr sz="1425" baseline="-52631" dirty="0">
                <a:latin typeface="Arial"/>
                <a:cs typeface="Arial"/>
              </a:rPr>
              <a:t>54</a:t>
            </a:r>
            <a:r>
              <a:rPr sz="1425" spc="-225" baseline="-52631" dirty="0">
                <a:latin typeface="Arial"/>
                <a:cs typeface="Arial"/>
              </a:rPr>
              <a:t> </a:t>
            </a:r>
            <a:r>
              <a:rPr sz="1425" spc="-15" baseline="-43859" dirty="0">
                <a:latin typeface="Arial"/>
                <a:cs typeface="Arial"/>
              </a:rPr>
              <a:t>55</a:t>
            </a:r>
            <a:endParaRPr sz="1425" baseline="-43859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8369108" y="4603910"/>
            <a:ext cx="3117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1695" dirty="0">
                <a:latin typeface="Arial"/>
                <a:cs typeface="Arial"/>
              </a:rPr>
              <a:t>41</a:t>
            </a:r>
            <a:r>
              <a:rPr sz="1425" spc="-322" baseline="-1169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2111307" y="449909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425915" y="447060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52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4283209" y="4480100"/>
            <a:ext cx="6159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11695" dirty="0">
                <a:latin typeface="Arial"/>
                <a:cs typeface="Arial"/>
              </a:rPr>
              <a:t>53</a:t>
            </a:r>
            <a:r>
              <a:rPr sz="1425" spc="-240" baseline="11695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51</a:t>
            </a:r>
            <a:r>
              <a:rPr sz="950" spc="-16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51</a:t>
            </a:r>
            <a:r>
              <a:rPr sz="950" spc="-160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50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597565" y="4556095"/>
            <a:ext cx="920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11695" dirty="0">
                <a:latin typeface="Arial"/>
                <a:cs typeface="Arial"/>
              </a:rPr>
              <a:t>48</a:t>
            </a:r>
            <a:r>
              <a:rPr sz="1425" spc="-217" baseline="11695" dirty="0">
                <a:latin typeface="Arial"/>
                <a:cs typeface="Arial"/>
              </a:rPr>
              <a:t> </a:t>
            </a:r>
            <a:r>
              <a:rPr sz="1425" baseline="2923" dirty="0">
                <a:latin typeface="Arial"/>
                <a:cs typeface="Arial"/>
              </a:rPr>
              <a:t>47</a:t>
            </a:r>
            <a:r>
              <a:rPr sz="1425" spc="-209" baseline="2923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46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1425" baseline="2923" dirty="0">
                <a:latin typeface="Arial"/>
                <a:cs typeface="Arial"/>
              </a:rPr>
              <a:t>47</a:t>
            </a:r>
            <a:r>
              <a:rPr sz="1425" spc="-209" baseline="2923" dirty="0">
                <a:latin typeface="Arial"/>
                <a:cs typeface="Arial"/>
              </a:rPr>
              <a:t> </a:t>
            </a:r>
            <a:r>
              <a:rPr sz="1425" baseline="-32163" dirty="0">
                <a:latin typeface="Arial"/>
                <a:cs typeface="Arial"/>
              </a:rPr>
              <a:t>42</a:t>
            </a:r>
            <a:r>
              <a:rPr sz="1425" spc="-217" baseline="-32163" dirty="0">
                <a:latin typeface="Arial"/>
                <a:cs typeface="Arial"/>
              </a:rPr>
              <a:t> </a:t>
            </a:r>
            <a:r>
              <a:rPr sz="1425" spc="-15" baseline="-32163" dirty="0">
                <a:latin typeface="Arial"/>
                <a:cs typeface="Arial"/>
              </a:rPr>
              <a:t>42</a:t>
            </a:r>
            <a:endParaRPr sz="1425" baseline="-32163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673941" y="475622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263535" y="460391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578143" y="454659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892749" y="460391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6197462" y="46514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7511942" y="470872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36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826422" y="48325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977914" y="526096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911315" y="46514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911315" y="404178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911315" y="344179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911315" y="283217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7959343" y="5449316"/>
            <a:ext cx="828675" cy="316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&gt;10 years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672454" y="5449319"/>
            <a:ext cx="77470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5-</a:t>
            </a:r>
            <a:endParaRPr sz="1000">
              <a:latin typeface="Arial"/>
              <a:cs typeface="Arial"/>
            </a:endParaRPr>
          </a:p>
          <a:p>
            <a:pPr marL="2286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10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5362446" y="5449319"/>
            <a:ext cx="774701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2-</a:t>
            </a:r>
            <a:endParaRPr sz="1000">
              <a:latin typeface="Arial"/>
              <a:cs typeface="Arial"/>
            </a:endParaRPr>
          </a:p>
          <a:p>
            <a:pPr marL="5778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5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5729225" y="454342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0" y="152400"/>
                </a:moveTo>
                <a:lnTo>
                  <a:pt x="190500" y="152400"/>
                </a:lnTo>
                <a:lnTo>
                  <a:pt x="1905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5597306" y="4549746"/>
            <a:ext cx="6070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17543" dirty="0">
                <a:latin typeface="Arial"/>
                <a:cs typeface="Arial"/>
              </a:rPr>
              <a:t>49</a:t>
            </a:r>
            <a:r>
              <a:rPr sz="1425" spc="-330" baseline="17543" dirty="0">
                <a:latin typeface="Arial"/>
                <a:cs typeface="Arial"/>
              </a:rPr>
              <a:t> </a:t>
            </a:r>
            <a:r>
              <a:rPr sz="1500" spc="22" baseline="2777" dirty="0">
                <a:latin typeface="Arial"/>
                <a:cs typeface="Arial"/>
              </a:rPr>
              <a:t>47</a:t>
            </a:r>
            <a:r>
              <a:rPr sz="1425" spc="22" baseline="2923" dirty="0">
                <a:latin typeface="Arial"/>
                <a:cs typeface="Arial"/>
              </a:rPr>
              <a:t>47</a:t>
            </a:r>
            <a:r>
              <a:rPr sz="1425" spc="-270" baseline="292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46</a:t>
            </a:r>
            <a:endParaRPr sz="9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4052442" y="5449319"/>
            <a:ext cx="77533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1-</a:t>
            </a:r>
            <a:endParaRPr sz="1000">
              <a:latin typeface="Arial"/>
              <a:cs typeface="Arial"/>
            </a:endParaRPr>
          </a:p>
          <a:p>
            <a:pPr marL="58419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2 </a:t>
            </a:r>
            <a:r>
              <a:rPr sz="1000" spc="-10" dirty="0">
                <a:latin typeface="Arial"/>
                <a:cs typeface="Arial"/>
              </a:rPr>
              <a:t>years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2586992" y="5449319"/>
            <a:ext cx="107759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208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 6  </a:t>
            </a:r>
            <a:r>
              <a:rPr sz="1000" dirty="0">
                <a:latin typeface="Arial"/>
                <a:cs typeface="Arial"/>
              </a:rPr>
              <a:t>months-1 </a:t>
            </a:r>
            <a:r>
              <a:rPr sz="1000" spc="-15" dirty="0">
                <a:latin typeface="Arial"/>
                <a:cs typeface="Arial"/>
              </a:rPr>
              <a:t>year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407415" y="5449319"/>
            <a:ext cx="80581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 marR="5080" indent="-6096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Diagnosed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&lt;6  </a:t>
            </a:r>
            <a:r>
              <a:rPr sz="1000" dirty="0">
                <a:latin typeface="Arial"/>
                <a:cs typeface="Arial"/>
              </a:rPr>
              <a:t>months</a:t>
            </a:r>
            <a:r>
              <a:rPr sz="1000" spc="-14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ago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3757551" y="64055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757551" y="64055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299202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299202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299202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299202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757551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757551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757551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757551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4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825627" y="64055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825627" y="640556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825627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825627" y="6218237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825627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825627" y="6030912"/>
            <a:ext cx="160655" cy="120650"/>
          </a:xfrm>
          <a:custGeom>
            <a:avLst/>
            <a:gdLst/>
            <a:ahLst/>
            <a:cxnLst/>
            <a:rect l="l" t="t" r="r" b="b"/>
            <a:pathLst>
              <a:path w="160655" h="120650">
                <a:moveTo>
                  <a:pt x="0" y="120650"/>
                </a:moveTo>
                <a:lnTo>
                  <a:pt x="160337" y="120650"/>
                </a:lnTo>
                <a:lnTo>
                  <a:pt x="160337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6498718" y="6025897"/>
            <a:ext cx="217106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Phone </a:t>
            </a:r>
            <a:r>
              <a:rPr sz="900" dirty="0">
                <a:latin typeface="Arial"/>
                <a:cs typeface="Arial"/>
              </a:rPr>
              <a:t>hotline for information </a:t>
            </a:r>
            <a:r>
              <a:rPr sz="900" spc="-5" dirty="0">
                <a:latin typeface="Arial"/>
                <a:cs typeface="Arial"/>
              </a:rPr>
              <a:t>and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planning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900" dirty="0">
                <a:latin typeface="Arial"/>
                <a:cs typeface="Arial"/>
              </a:rPr>
              <a:t>Phone support</a:t>
            </a:r>
            <a:r>
              <a:rPr sz="900" spc="-1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groups</a:t>
            </a:r>
            <a:endParaRPr sz="9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3956686" y="6025898"/>
            <a:ext cx="2253615" cy="5180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In person support</a:t>
            </a:r>
            <a:r>
              <a:rPr sz="900" spc="-1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group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900" dirty="0">
                <a:latin typeface="Arial"/>
                <a:cs typeface="Arial"/>
              </a:rPr>
              <a:t>In person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classes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900" spc="-5" dirty="0">
                <a:latin typeface="Arial"/>
                <a:cs typeface="Arial"/>
              </a:rPr>
              <a:t>Phone </a:t>
            </a:r>
            <a:r>
              <a:rPr sz="900" dirty="0">
                <a:latin typeface="Arial"/>
                <a:cs typeface="Arial"/>
              </a:rPr>
              <a:t>hotline for crisis or emotional</a:t>
            </a:r>
            <a:r>
              <a:rPr sz="900" spc="-1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support</a:t>
            </a:r>
            <a:endParaRPr sz="90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2024255" y="6025898"/>
            <a:ext cx="1642745" cy="5180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In person care</a:t>
            </a:r>
            <a:r>
              <a:rPr sz="900" spc="-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consultant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900" dirty="0">
                <a:latin typeface="Arial"/>
                <a:cs typeface="Arial"/>
              </a:rPr>
              <a:t>Online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classes/webinars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900" spc="-5" dirty="0">
                <a:latin typeface="Arial"/>
                <a:cs typeface="Arial"/>
              </a:rPr>
              <a:t>Online </a:t>
            </a:r>
            <a:r>
              <a:rPr sz="900" dirty="0">
                <a:latin typeface="Arial"/>
                <a:cs typeface="Arial"/>
              </a:rPr>
              <a:t>forums/ message</a:t>
            </a:r>
            <a:r>
              <a:rPr sz="900" spc="-14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boards</a:t>
            </a:r>
            <a:endParaRPr sz="900">
              <a:latin typeface="Arial"/>
              <a:cs typeface="Arial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528639" y="1454264"/>
            <a:ext cx="8498205" cy="369570"/>
          </a:xfrm>
          <a:custGeom>
            <a:avLst/>
            <a:gdLst/>
            <a:ahLst/>
            <a:cxnLst/>
            <a:rect l="l" t="t" r="r" b="b"/>
            <a:pathLst>
              <a:path w="8498205" h="369569">
                <a:moveTo>
                  <a:pt x="0" y="369328"/>
                </a:moveTo>
                <a:lnTo>
                  <a:pt x="8497951" y="369328"/>
                </a:lnTo>
                <a:lnTo>
                  <a:pt x="8497951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 txBox="1"/>
          <p:nvPr/>
        </p:nvSpPr>
        <p:spPr>
          <a:xfrm>
            <a:off x="667310" y="1545086"/>
            <a:ext cx="8213725" cy="8386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Question: </a:t>
            </a:r>
            <a:r>
              <a:rPr sz="1200" b="1" spc="-5" dirty="0">
                <a:latin typeface="Arial"/>
                <a:cs typeface="Arial"/>
              </a:rPr>
              <a:t>"How likely </a:t>
            </a:r>
            <a:r>
              <a:rPr sz="1200" b="1" spc="5" dirty="0">
                <a:latin typeface="Arial"/>
                <a:cs typeface="Arial"/>
              </a:rPr>
              <a:t>would </a:t>
            </a:r>
            <a:r>
              <a:rPr sz="1200" b="1" spc="-10" dirty="0">
                <a:latin typeface="Arial"/>
                <a:cs typeface="Arial"/>
              </a:rPr>
              <a:t>you </a:t>
            </a:r>
            <a:r>
              <a:rPr sz="1200" b="1" dirty="0">
                <a:latin typeface="Arial"/>
                <a:cs typeface="Arial"/>
              </a:rPr>
              <a:t>be to </a:t>
            </a:r>
            <a:r>
              <a:rPr sz="1200" b="1" spc="-5" dirty="0">
                <a:latin typeface="Arial"/>
                <a:cs typeface="Arial"/>
              </a:rPr>
              <a:t>use the </a:t>
            </a:r>
            <a:r>
              <a:rPr sz="1200" b="1" dirty="0">
                <a:latin typeface="Arial"/>
                <a:cs typeface="Arial"/>
              </a:rPr>
              <a:t>[following] if they </a:t>
            </a:r>
            <a:r>
              <a:rPr sz="1200" b="1" spc="5" dirty="0">
                <a:latin typeface="Arial"/>
                <a:cs typeface="Arial"/>
              </a:rPr>
              <a:t>were </a:t>
            </a:r>
            <a:r>
              <a:rPr sz="1200" b="1" spc="-5" dirty="0">
                <a:latin typeface="Arial"/>
                <a:cs typeface="Arial"/>
              </a:rPr>
              <a:t>convenient for you?"...by </a:t>
            </a:r>
            <a:r>
              <a:rPr sz="1200" b="1" dirty="0">
                <a:latin typeface="Arial"/>
                <a:cs typeface="Arial"/>
              </a:rPr>
              <a:t>diagnosis</a:t>
            </a:r>
            <a:r>
              <a:rPr sz="1200" b="1" spc="1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timing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17399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% </a:t>
            </a:r>
            <a:r>
              <a:rPr sz="1200" spc="-5" dirty="0">
                <a:latin typeface="Arial"/>
                <a:cs typeface="Arial"/>
              </a:rPr>
              <a:t>respondents likely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use</a:t>
            </a:r>
            <a:endParaRPr sz="1200">
              <a:latin typeface="Arial"/>
              <a:cs typeface="Arial"/>
            </a:endParaRPr>
          </a:p>
          <a:p>
            <a:pPr marL="189230">
              <a:lnSpc>
                <a:spcPct val="100000"/>
              </a:lnSpc>
              <a:spcBef>
                <a:spcPts val="855"/>
              </a:spcBef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81" name="object 181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178" name="object 178"/>
          <p:cNvSpPr txBox="1"/>
          <p:nvPr/>
        </p:nvSpPr>
        <p:spPr>
          <a:xfrm>
            <a:off x="337344" y="201614"/>
            <a:ext cx="860107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Support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groups are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low in relative importance shortly</a:t>
            </a:r>
            <a:r>
              <a:rPr sz="2400" b="1" spc="-9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after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diagnosis; only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moderately more important later</a:t>
            </a:r>
            <a:r>
              <a:rPr sz="2400" b="1" spc="-9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on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405020" y="2471859"/>
            <a:ext cx="3771900" cy="238125"/>
          </a:xfrm>
          <a:custGeom>
            <a:avLst/>
            <a:gdLst/>
            <a:ahLst/>
            <a:cxnLst/>
            <a:rect l="l" t="t" r="r" b="b"/>
            <a:pathLst>
              <a:path w="3771900" h="238125">
                <a:moveTo>
                  <a:pt x="0" y="237815"/>
                </a:moveTo>
                <a:lnTo>
                  <a:pt x="3771797" y="237815"/>
                </a:lnTo>
                <a:lnTo>
                  <a:pt x="3771797" y="0"/>
                </a:lnTo>
                <a:lnTo>
                  <a:pt x="0" y="0"/>
                </a:lnTo>
                <a:lnTo>
                  <a:pt x="0" y="23781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5020" y="2471859"/>
            <a:ext cx="3771900" cy="238125"/>
          </a:xfrm>
          <a:custGeom>
            <a:avLst/>
            <a:gdLst/>
            <a:ahLst/>
            <a:cxnLst/>
            <a:rect l="l" t="t" r="r" b="b"/>
            <a:pathLst>
              <a:path w="3771900" h="238125">
                <a:moveTo>
                  <a:pt x="0" y="237815"/>
                </a:moveTo>
                <a:lnTo>
                  <a:pt x="3771797" y="237815"/>
                </a:lnTo>
                <a:lnTo>
                  <a:pt x="3771797" y="0"/>
                </a:lnTo>
                <a:lnTo>
                  <a:pt x="0" y="0"/>
                </a:lnTo>
                <a:lnTo>
                  <a:pt x="0" y="237815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5020" y="2852807"/>
            <a:ext cx="3314700" cy="238125"/>
          </a:xfrm>
          <a:custGeom>
            <a:avLst/>
            <a:gdLst/>
            <a:ahLst/>
            <a:cxnLst/>
            <a:rect l="l" t="t" r="r" b="b"/>
            <a:pathLst>
              <a:path w="3314700" h="238125">
                <a:moveTo>
                  <a:pt x="0" y="238131"/>
                </a:moveTo>
                <a:lnTo>
                  <a:pt x="3314667" y="238131"/>
                </a:lnTo>
                <a:lnTo>
                  <a:pt x="3314667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05020" y="2852807"/>
            <a:ext cx="3314700" cy="238125"/>
          </a:xfrm>
          <a:custGeom>
            <a:avLst/>
            <a:gdLst/>
            <a:ahLst/>
            <a:cxnLst/>
            <a:rect l="l" t="t" r="r" b="b"/>
            <a:pathLst>
              <a:path w="3314700" h="238125">
                <a:moveTo>
                  <a:pt x="0" y="238131"/>
                </a:moveTo>
                <a:lnTo>
                  <a:pt x="3314667" y="238131"/>
                </a:lnTo>
                <a:lnTo>
                  <a:pt x="3314667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05020" y="3233691"/>
            <a:ext cx="2571750" cy="238125"/>
          </a:xfrm>
          <a:custGeom>
            <a:avLst/>
            <a:gdLst/>
            <a:ahLst/>
            <a:cxnLst/>
            <a:rect l="l" t="t" r="r" b="b"/>
            <a:pathLst>
              <a:path w="2571750" h="238125">
                <a:moveTo>
                  <a:pt x="0" y="238131"/>
                </a:moveTo>
                <a:lnTo>
                  <a:pt x="2571593" y="238131"/>
                </a:lnTo>
                <a:lnTo>
                  <a:pt x="257159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05020" y="3233691"/>
            <a:ext cx="2571750" cy="238125"/>
          </a:xfrm>
          <a:custGeom>
            <a:avLst/>
            <a:gdLst/>
            <a:ahLst/>
            <a:cxnLst/>
            <a:rect l="l" t="t" r="r" b="b"/>
            <a:pathLst>
              <a:path w="2571750" h="238125">
                <a:moveTo>
                  <a:pt x="0" y="238131"/>
                </a:moveTo>
                <a:lnTo>
                  <a:pt x="2571593" y="238131"/>
                </a:lnTo>
                <a:lnTo>
                  <a:pt x="257159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05020" y="3614698"/>
            <a:ext cx="1657350" cy="238125"/>
          </a:xfrm>
          <a:custGeom>
            <a:avLst/>
            <a:gdLst/>
            <a:ahLst/>
            <a:cxnLst/>
            <a:rect l="l" t="t" r="r" b="b"/>
            <a:pathLst>
              <a:path w="1657350" h="238125">
                <a:moveTo>
                  <a:pt x="0" y="238131"/>
                </a:moveTo>
                <a:lnTo>
                  <a:pt x="1657333" y="238131"/>
                </a:lnTo>
                <a:lnTo>
                  <a:pt x="165733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05020" y="3614698"/>
            <a:ext cx="1657350" cy="238125"/>
          </a:xfrm>
          <a:custGeom>
            <a:avLst/>
            <a:gdLst/>
            <a:ahLst/>
            <a:cxnLst/>
            <a:rect l="l" t="t" r="r" b="b"/>
            <a:pathLst>
              <a:path w="1657350" h="238125">
                <a:moveTo>
                  <a:pt x="0" y="238131"/>
                </a:moveTo>
                <a:lnTo>
                  <a:pt x="1657333" y="238131"/>
                </a:lnTo>
                <a:lnTo>
                  <a:pt x="165733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05023" y="3995582"/>
            <a:ext cx="1600835" cy="238125"/>
          </a:xfrm>
          <a:custGeom>
            <a:avLst/>
            <a:gdLst/>
            <a:ahLst/>
            <a:cxnLst/>
            <a:rect l="l" t="t" r="r" b="b"/>
            <a:pathLst>
              <a:path w="1600835" h="238125">
                <a:moveTo>
                  <a:pt x="0" y="238131"/>
                </a:moveTo>
                <a:lnTo>
                  <a:pt x="1600271" y="238131"/>
                </a:lnTo>
                <a:lnTo>
                  <a:pt x="1600271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05023" y="3995582"/>
            <a:ext cx="1600835" cy="238125"/>
          </a:xfrm>
          <a:custGeom>
            <a:avLst/>
            <a:gdLst/>
            <a:ahLst/>
            <a:cxnLst/>
            <a:rect l="l" t="t" r="r" b="b"/>
            <a:pathLst>
              <a:path w="1600835" h="238125">
                <a:moveTo>
                  <a:pt x="0" y="238131"/>
                </a:moveTo>
                <a:lnTo>
                  <a:pt x="1600271" y="238131"/>
                </a:lnTo>
                <a:lnTo>
                  <a:pt x="1600271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05022" y="4376597"/>
            <a:ext cx="743585" cy="238125"/>
          </a:xfrm>
          <a:custGeom>
            <a:avLst/>
            <a:gdLst/>
            <a:ahLst/>
            <a:cxnLst/>
            <a:rect l="l" t="t" r="r" b="b"/>
            <a:pathLst>
              <a:path w="743585" h="238125">
                <a:moveTo>
                  <a:pt x="0" y="238131"/>
                </a:moveTo>
                <a:lnTo>
                  <a:pt x="743073" y="238131"/>
                </a:lnTo>
                <a:lnTo>
                  <a:pt x="74307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05022" y="4376597"/>
            <a:ext cx="743585" cy="238125"/>
          </a:xfrm>
          <a:custGeom>
            <a:avLst/>
            <a:gdLst/>
            <a:ahLst/>
            <a:cxnLst/>
            <a:rect l="l" t="t" r="r" b="b"/>
            <a:pathLst>
              <a:path w="743585" h="238125">
                <a:moveTo>
                  <a:pt x="0" y="238131"/>
                </a:moveTo>
                <a:lnTo>
                  <a:pt x="743073" y="238131"/>
                </a:lnTo>
                <a:lnTo>
                  <a:pt x="743073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05023" y="4757861"/>
            <a:ext cx="400685" cy="238125"/>
          </a:xfrm>
          <a:custGeom>
            <a:avLst/>
            <a:gdLst/>
            <a:ahLst/>
            <a:cxnLst/>
            <a:rect l="l" t="t" r="r" b="b"/>
            <a:pathLst>
              <a:path w="400685" h="238125">
                <a:moveTo>
                  <a:pt x="0" y="238131"/>
                </a:moveTo>
                <a:lnTo>
                  <a:pt x="400067" y="238131"/>
                </a:lnTo>
                <a:lnTo>
                  <a:pt x="400067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05023" y="4757861"/>
            <a:ext cx="400685" cy="238125"/>
          </a:xfrm>
          <a:custGeom>
            <a:avLst/>
            <a:gdLst/>
            <a:ahLst/>
            <a:cxnLst/>
            <a:rect l="l" t="t" r="r" b="b"/>
            <a:pathLst>
              <a:path w="400685" h="238125">
                <a:moveTo>
                  <a:pt x="0" y="238131"/>
                </a:moveTo>
                <a:lnTo>
                  <a:pt x="400067" y="238131"/>
                </a:lnTo>
                <a:lnTo>
                  <a:pt x="400067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05022" y="5138808"/>
            <a:ext cx="114935" cy="238125"/>
          </a:xfrm>
          <a:custGeom>
            <a:avLst/>
            <a:gdLst/>
            <a:ahLst/>
            <a:cxnLst/>
            <a:rect l="l" t="t" r="r" b="b"/>
            <a:pathLst>
              <a:path w="114935" h="238125">
                <a:moveTo>
                  <a:pt x="0" y="238131"/>
                </a:moveTo>
                <a:lnTo>
                  <a:pt x="114440" y="238131"/>
                </a:lnTo>
                <a:lnTo>
                  <a:pt x="114440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05022" y="5138808"/>
            <a:ext cx="114935" cy="238125"/>
          </a:xfrm>
          <a:custGeom>
            <a:avLst/>
            <a:gdLst/>
            <a:ahLst/>
            <a:cxnLst/>
            <a:rect l="l" t="t" r="r" b="b"/>
            <a:pathLst>
              <a:path w="114935" h="238125">
                <a:moveTo>
                  <a:pt x="0" y="238131"/>
                </a:moveTo>
                <a:lnTo>
                  <a:pt x="114440" y="238131"/>
                </a:lnTo>
                <a:lnTo>
                  <a:pt x="114440" y="0"/>
                </a:lnTo>
                <a:lnTo>
                  <a:pt x="0" y="0"/>
                </a:lnTo>
                <a:lnTo>
                  <a:pt x="0" y="238131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05022" y="5452936"/>
            <a:ext cx="5705475" cy="0"/>
          </a:xfrm>
          <a:custGeom>
            <a:avLst/>
            <a:gdLst/>
            <a:ahLst/>
            <a:cxnLst/>
            <a:rect l="l" t="t" r="r" b="b"/>
            <a:pathLst>
              <a:path w="5705475">
                <a:moveTo>
                  <a:pt x="0" y="0"/>
                </a:moveTo>
                <a:lnTo>
                  <a:pt x="5705311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405020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48162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91050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34191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976953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19841" y="5462439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6"/>
                </a:moveTo>
                <a:lnTo>
                  <a:pt x="0" y="0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05020" y="2405043"/>
            <a:ext cx="0" cy="3038475"/>
          </a:xfrm>
          <a:custGeom>
            <a:avLst/>
            <a:gdLst/>
            <a:ahLst/>
            <a:cxnLst/>
            <a:rect l="l" t="t" r="r" b="b"/>
            <a:pathLst>
              <a:path h="3038475">
                <a:moveTo>
                  <a:pt x="0" y="0"/>
                </a:moveTo>
                <a:lnTo>
                  <a:pt x="0" y="3038396"/>
                </a:lnTo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366978" y="240503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66978" y="278592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66978" y="316693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66978" y="354781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366978" y="392908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366978" y="431009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366978" y="46910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66978" y="507198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366978" y="545293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206891" y="250820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66</a:t>
            </a:r>
            <a:endParaRPr sz="9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978389" y="288921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58</a:t>
            </a:r>
            <a:endParaRPr sz="9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606852" y="32701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45</a:t>
            </a:r>
            <a:endParaRPr sz="9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149659" y="365111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21128" y="403237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92529" y="441326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13</a:t>
            </a:r>
            <a:endParaRPr sz="9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559068" y="4794274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416095" y="5175221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2</a:t>
            </a:r>
            <a:endParaRPr sz="9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359033" y="555616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463817" y="55561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606959" y="55561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749720" y="55561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892989" y="555616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007221" y="5556168"/>
            <a:ext cx="2254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241795" y="5817007"/>
            <a:ext cx="95631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%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03682" y="5174362"/>
            <a:ext cx="80899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None of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55930" y="3573911"/>
            <a:ext cx="1257935" cy="14619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9760" marR="5715" indent="-90170" algn="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Reach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out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to  a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specialist</a:t>
            </a:r>
            <a:endParaRPr sz="1000">
              <a:latin typeface="Arial"/>
              <a:cs typeface="Arial"/>
            </a:endParaRPr>
          </a:p>
          <a:p>
            <a:pPr marR="43815" algn="r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"/>
                <a:cs typeface="Arial"/>
              </a:rPr>
              <a:t>Talk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to</a:t>
            </a:r>
            <a:endParaRPr sz="1000">
              <a:latin typeface="Arial"/>
              <a:cs typeface="Arial"/>
            </a:endParaRPr>
          </a:p>
          <a:p>
            <a:pPr marR="8890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the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</a:t>
            </a:r>
            <a:endParaRPr sz="1000">
              <a:latin typeface="Arial"/>
              <a:cs typeface="Arial"/>
            </a:endParaRPr>
          </a:p>
          <a:p>
            <a:pPr marL="12700" marR="5080" indent="116839" algn="r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"/>
                <a:cs typeface="Arial"/>
              </a:rPr>
              <a:t>Call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organization 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who specializes </a:t>
            </a:r>
            <a:r>
              <a:rPr sz="1000" spc="-5" dirty="0">
                <a:latin typeface="Arial"/>
                <a:cs typeface="Arial"/>
              </a:rPr>
              <a:t>in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AD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"/>
                <a:cs typeface="Arial"/>
              </a:rPr>
              <a:t>Go to a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memory</a:t>
            </a:r>
            <a:endParaRPr sz="1000">
              <a:latin typeface="Arial"/>
              <a:cs typeface="Arial"/>
            </a:endParaRPr>
          </a:p>
          <a:p>
            <a:pPr marR="8255" algn="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loss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event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93954" y="3269109"/>
            <a:ext cx="91630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Online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research</a:t>
            </a:r>
            <a:endParaRPr sz="10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125729" y="2888109"/>
            <a:ext cx="118237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Talk to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family/friends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74800" y="2506728"/>
            <a:ext cx="11366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Reach out to a</a:t>
            </a:r>
            <a:r>
              <a:rPr sz="1000" spc="-1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PCP</a:t>
            </a:r>
            <a:endParaRPr sz="100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915989" y="1632343"/>
            <a:ext cx="7640320" cy="615950"/>
          </a:xfrm>
          <a:custGeom>
            <a:avLst/>
            <a:gdLst/>
            <a:ahLst/>
            <a:cxnLst/>
            <a:rect l="l" t="t" r="r" b="b"/>
            <a:pathLst>
              <a:path w="7640320" h="615950">
                <a:moveTo>
                  <a:pt x="0" y="615556"/>
                </a:moveTo>
                <a:lnTo>
                  <a:pt x="7640193" y="615556"/>
                </a:lnTo>
                <a:lnTo>
                  <a:pt x="7640193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060805" y="1724789"/>
            <a:ext cx="734885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</a:t>
            </a:r>
            <a:r>
              <a:rPr sz="1400" b="1" spc="-5" dirty="0">
                <a:latin typeface="Arial"/>
                <a:cs typeface="Arial"/>
              </a:rPr>
              <a:t>When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first noticed </a:t>
            </a:r>
            <a:r>
              <a:rPr sz="1400" b="1" spc="-10" dirty="0">
                <a:latin typeface="Arial"/>
                <a:cs typeface="Arial"/>
              </a:rPr>
              <a:t>symptoms </a:t>
            </a:r>
            <a:r>
              <a:rPr sz="1400" b="1" spc="-5" dirty="0">
                <a:latin typeface="Arial"/>
                <a:cs typeface="Arial"/>
              </a:rPr>
              <a:t>of </a:t>
            </a:r>
            <a:r>
              <a:rPr sz="1400" b="1" dirty="0">
                <a:latin typeface="Arial"/>
                <a:cs typeface="Arial"/>
              </a:rPr>
              <a:t>dementia, </a:t>
            </a:r>
            <a:r>
              <a:rPr sz="1400" b="1" spc="5" dirty="0">
                <a:latin typeface="Arial"/>
                <a:cs typeface="Arial"/>
              </a:rPr>
              <a:t>what </a:t>
            </a:r>
            <a:r>
              <a:rPr sz="1400" b="1" spc="-5" dirty="0">
                <a:latin typeface="Arial"/>
                <a:cs typeface="Arial"/>
              </a:rPr>
              <a:t>did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do?  Check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all</a:t>
            </a:r>
            <a:endParaRPr sz="14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0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apply."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63" name="object 63"/>
          <p:cNvSpPr txBox="1"/>
          <p:nvPr/>
        </p:nvSpPr>
        <p:spPr>
          <a:xfrm>
            <a:off x="363358" y="260026"/>
            <a:ext cx="7817484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Majority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of caregivers contact a doctor upon</a:t>
            </a: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noticing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symptoms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23865" y="1493024"/>
            <a:ext cx="4064635" cy="615950"/>
          </a:xfrm>
          <a:custGeom>
            <a:avLst/>
            <a:gdLst/>
            <a:ahLst/>
            <a:cxnLst/>
            <a:rect l="l" t="t" r="r" b="b"/>
            <a:pathLst>
              <a:path w="4064635" h="615950">
                <a:moveTo>
                  <a:pt x="0" y="615556"/>
                </a:moveTo>
                <a:lnTo>
                  <a:pt x="4064127" y="615556"/>
                </a:lnTo>
                <a:lnTo>
                  <a:pt x="4064127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85622" y="1585214"/>
            <a:ext cx="3741420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2690" marR="5080" indent="-119062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</a:t>
            </a:r>
            <a:r>
              <a:rPr sz="1400" b="1" spc="-15" dirty="0">
                <a:latin typeface="Arial"/>
                <a:cs typeface="Arial"/>
              </a:rPr>
              <a:t>type </a:t>
            </a:r>
            <a:r>
              <a:rPr sz="1400" b="1" spc="-5" dirty="0">
                <a:latin typeface="Arial"/>
                <a:cs typeface="Arial"/>
              </a:rPr>
              <a:t>of </a:t>
            </a:r>
            <a:r>
              <a:rPr sz="1400" b="1" spc="-10" dirty="0">
                <a:latin typeface="Arial"/>
                <a:cs typeface="Arial"/>
              </a:rPr>
              <a:t>physician </a:t>
            </a:r>
            <a:r>
              <a:rPr sz="1400" b="1" spc="-5" dirty="0">
                <a:latin typeface="Arial"/>
                <a:cs typeface="Arial"/>
              </a:rPr>
              <a:t>delivered  the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diagnosis?"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4903" y="218324"/>
            <a:ext cx="811657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PCPs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provide most diagnoses; </a:t>
            </a: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PCPs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more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likely to</a:t>
            </a:r>
            <a:r>
              <a:rPr sz="2400" b="1" spc="4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use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general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terms e.g. 'memory loss'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and</a:t>
            </a:r>
            <a:r>
              <a:rPr sz="2400" b="1" spc="-8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'dementia'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30802" y="1371853"/>
            <a:ext cx="3769995" cy="651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</a:t>
            </a:r>
            <a:r>
              <a:rPr sz="1400" b="1" spc="-5" dirty="0">
                <a:latin typeface="Arial"/>
                <a:cs typeface="Arial"/>
              </a:rPr>
              <a:t>What </a:t>
            </a:r>
            <a:r>
              <a:rPr sz="1400" b="1" dirty="0">
                <a:latin typeface="Arial"/>
                <a:cs typeface="Arial"/>
              </a:rPr>
              <a:t>form/stage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1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dementia/AD  </a:t>
            </a:r>
            <a:r>
              <a:rPr sz="1400" b="1" spc="5" dirty="0">
                <a:latin typeface="Arial"/>
                <a:cs typeface="Arial"/>
              </a:rPr>
              <a:t>were </a:t>
            </a:r>
            <a:r>
              <a:rPr sz="1400" b="1" spc="-5" dirty="0">
                <a:latin typeface="Arial"/>
                <a:cs typeface="Arial"/>
              </a:rPr>
              <a:t>they initially diagnosed with?"...by  </a:t>
            </a:r>
            <a:r>
              <a:rPr sz="1400" b="1" spc="-10" dirty="0" smtClean="0">
                <a:latin typeface="Arial"/>
                <a:cs typeface="Arial"/>
              </a:rPr>
              <a:t>physician</a:t>
            </a:r>
            <a:r>
              <a:rPr sz="1400" b="1" spc="-70" dirty="0" smtClean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type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743327" y="2505075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8125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05150" y="2590800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8125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09677" y="3819525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8125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4032" y="3824337"/>
            <a:ext cx="390525" cy="1600200"/>
          </a:xfrm>
          <a:custGeom>
            <a:avLst/>
            <a:gdLst/>
            <a:ahLst/>
            <a:cxnLst/>
            <a:rect l="l" t="t" r="r" b="b"/>
            <a:pathLst>
              <a:path w="390525" h="1600200">
                <a:moveTo>
                  <a:pt x="0" y="1600209"/>
                </a:moveTo>
                <a:lnTo>
                  <a:pt x="390294" y="1600209"/>
                </a:lnTo>
                <a:lnTo>
                  <a:pt x="390294" y="0"/>
                </a:lnTo>
                <a:lnTo>
                  <a:pt x="0" y="0"/>
                </a:lnTo>
                <a:lnTo>
                  <a:pt x="0" y="1600209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90650" y="2738288"/>
            <a:ext cx="391160" cy="153035"/>
          </a:xfrm>
          <a:custGeom>
            <a:avLst/>
            <a:gdLst/>
            <a:ahLst/>
            <a:cxnLst/>
            <a:rect l="l" t="t" r="r" b="b"/>
            <a:pathLst>
              <a:path w="391160" h="153035">
                <a:moveTo>
                  <a:pt x="0" y="152612"/>
                </a:moveTo>
                <a:lnTo>
                  <a:pt x="390611" y="152612"/>
                </a:lnTo>
                <a:lnTo>
                  <a:pt x="390611" y="0"/>
                </a:lnTo>
                <a:lnTo>
                  <a:pt x="0" y="0"/>
                </a:lnTo>
                <a:lnTo>
                  <a:pt x="0" y="152612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19431" y="2595492"/>
            <a:ext cx="391160" cy="142875"/>
          </a:xfrm>
          <a:custGeom>
            <a:avLst/>
            <a:gdLst/>
            <a:ahLst/>
            <a:cxnLst/>
            <a:rect l="l" t="t" r="r" b="b"/>
            <a:pathLst>
              <a:path w="391160" h="142875">
                <a:moveTo>
                  <a:pt x="0" y="142796"/>
                </a:moveTo>
                <a:lnTo>
                  <a:pt x="390611" y="142796"/>
                </a:lnTo>
                <a:lnTo>
                  <a:pt x="390611" y="0"/>
                </a:lnTo>
                <a:lnTo>
                  <a:pt x="0" y="0"/>
                </a:lnTo>
                <a:lnTo>
                  <a:pt x="0" y="142796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97275" y="2509747"/>
            <a:ext cx="151130" cy="86360"/>
          </a:xfrm>
          <a:custGeom>
            <a:avLst/>
            <a:gdLst/>
            <a:ahLst/>
            <a:cxnLst/>
            <a:rect l="l" t="t" r="r" b="b"/>
            <a:pathLst>
              <a:path w="151129" h="86360">
                <a:moveTo>
                  <a:pt x="0" y="85804"/>
                </a:moveTo>
                <a:lnTo>
                  <a:pt x="150795" y="85804"/>
                </a:lnTo>
                <a:lnTo>
                  <a:pt x="150795" y="0"/>
                </a:lnTo>
                <a:lnTo>
                  <a:pt x="0" y="0"/>
                </a:lnTo>
                <a:lnTo>
                  <a:pt x="0" y="85804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347957" y="2509747"/>
            <a:ext cx="141605" cy="86360"/>
          </a:xfrm>
          <a:custGeom>
            <a:avLst/>
            <a:gdLst/>
            <a:ahLst/>
            <a:cxnLst/>
            <a:rect l="l" t="t" r="r" b="b"/>
            <a:pathLst>
              <a:path w="141604" h="86360">
                <a:moveTo>
                  <a:pt x="0" y="85804"/>
                </a:moveTo>
                <a:lnTo>
                  <a:pt x="141369" y="85804"/>
                </a:lnTo>
                <a:lnTo>
                  <a:pt x="141369" y="0"/>
                </a:lnTo>
                <a:lnTo>
                  <a:pt x="0" y="0"/>
                </a:lnTo>
                <a:lnTo>
                  <a:pt x="0" y="85804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86240" y="2509725"/>
            <a:ext cx="390525" cy="2915285"/>
          </a:xfrm>
          <a:custGeom>
            <a:avLst/>
            <a:gdLst/>
            <a:ahLst/>
            <a:cxnLst/>
            <a:rect l="l" t="t" r="r" b="b"/>
            <a:pathLst>
              <a:path w="390525" h="2915285">
                <a:moveTo>
                  <a:pt x="0" y="2914826"/>
                </a:moveTo>
                <a:lnTo>
                  <a:pt x="390294" y="2914826"/>
                </a:lnTo>
                <a:lnTo>
                  <a:pt x="390294" y="0"/>
                </a:lnTo>
                <a:lnTo>
                  <a:pt x="0" y="0"/>
                </a:lnTo>
                <a:lnTo>
                  <a:pt x="0" y="2914826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09667" y="2509683"/>
            <a:ext cx="0" cy="2905760"/>
          </a:xfrm>
          <a:custGeom>
            <a:avLst/>
            <a:gdLst/>
            <a:ahLst/>
            <a:cxnLst/>
            <a:rect l="l" t="t" r="r" b="b"/>
            <a:pathLst>
              <a:path h="2905760">
                <a:moveTo>
                  <a:pt x="0" y="0"/>
                </a:moveTo>
                <a:lnTo>
                  <a:pt x="0" y="2905365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1651" y="542454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71651" y="484354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1651" y="426250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1651" y="367206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71651" y="309074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1651" y="250968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1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09669" y="5424547"/>
            <a:ext cx="3781425" cy="0"/>
          </a:xfrm>
          <a:custGeom>
            <a:avLst/>
            <a:gdLst/>
            <a:ahLst/>
            <a:cxnLst/>
            <a:rect l="l" t="t" r="r" b="b"/>
            <a:pathLst>
              <a:path w="3781425">
                <a:moveTo>
                  <a:pt x="0" y="0"/>
                </a:moveTo>
                <a:lnTo>
                  <a:pt x="3781293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09667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38194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76603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05129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33655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71938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500464" y="5434050"/>
            <a:ext cx="0" cy="29209"/>
          </a:xfrm>
          <a:custGeom>
            <a:avLst/>
            <a:gdLst/>
            <a:ahLst/>
            <a:cxnLst/>
            <a:rect l="l" t="t" r="r" b="b"/>
            <a:pathLst>
              <a:path h="29210">
                <a:moveTo>
                  <a:pt x="0" y="28812"/>
                </a:moveTo>
                <a:lnTo>
                  <a:pt x="0" y="0"/>
                </a:lnTo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930129" y="4543708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55</a:t>
            </a:r>
            <a:endParaRPr sz="9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452558" y="2890899"/>
            <a:ext cx="400685" cy="538609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32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835150" y="2733540"/>
            <a:ext cx="489584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8765" algn="l"/>
                <a:tab pos="412750" algn="l"/>
              </a:tabLst>
            </a:pPr>
            <a:r>
              <a:rPr sz="900" u="dash" dirty="0">
                <a:latin typeface="Arial"/>
                <a:cs typeface="Arial"/>
              </a:rPr>
              <a:t> 	</a:t>
            </a:r>
            <a:r>
              <a:rPr sz="900" dirty="0">
                <a:latin typeface="Arial"/>
                <a:cs typeface="Arial"/>
              </a:rPr>
              <a:t>	5</a:t>
            </a:r>
            <a:endParaRPr sz="9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63800" y="2581308"/>
            <a:ext cx="489584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8765" algn="l"/>
                <a:tab pos="412115" algn="l"/>
              </a:tabLst>
            </a:pPr>
            <a:r>
              <a:rPr sz="900" u="dash" dirty="0">
                <a:latin typeface="Arial"/>
                <a:cs typeface="Arial"/>
              </a:rPr>
              <a:t> 	</a:t>
            </a:r>
            <a:r>
              <a:rPr sz="900" dirty="0">
                <a:latin typeface="Arial"/>
                <a:cs typeface="Arial"/>
              </a:rPr>
              <a:t>	5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063889" y="3886426"/>
            <a:ext cx="22542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100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0333" y="5343813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3487" y="4762811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3487" y="4181518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3487" y="3590950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63487" y="3010015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80</a:t>
            </a:r>
            <a:endParaRPr sz="9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96961" y="2428949"/>
            <a:ext cx="22542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100</a:t>
            </a:r>
            <a:endParaRPr sz="9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489324" y="2479679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499487" y="2476757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11278" y="2175256"/>
            <a:ext cx="95631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%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286507" y="5522673"/>
            <a:ext cx="511809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01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No  diagno</a:t>
            </a:r>
            <a:r>
              <a:rPr sz="900" spc="5" dirty="0">
                <a:latin typeface="Arial"/>
                <a:cs typeface="Arial"/>
              </a:rPr>
              <a:t>s</a:t>
            </a:r>
            <a:r>
              <a:rPr sz="900" spc="-5" dirty="0">
                <a:latin typeface="Arial"/>
                <a:cs typeface="Arial"/>
              </a:rPr>
              <a:t>i</a:t>
            </a:r>
            <a:r>
              <a:rPr sz="900" dirty="0"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037457" y="5522675"/>
            <a:ext cx="2794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T</a:t>
            </a:r>
            <a:r>
              <a:rPr sz="900" spc="-5" dirty="0">
                <a:latin typeface="Arial"/>
                <a:cs typeface="Arial"/>
              </a:rPr>
              <a:t>o</a:t>
            </a:r>
            <a:r>
              <a:rPr sz="900" dirty="0">
                <a:latin typeface="Arial"/>
                <a:cs typeface="Arial"/>
              </a:rPr>
              <a:t>ta</a:t>
            </a:r>
            <a:r>
              <a:rPr sz="900" spc="-5" dirty="0">
                <a:latin typeface="Arial"/>
                <a:cs typeface="Arial"/>
              </a:rPr>
              <a:t>l</a:t>
            </a:r>
            <a:endParaRPr sz="9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44549" y="5522675"/>
            <a:ext cx="187198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Neurologist Psychiatrist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Geriatrician</a:t>
            </a:r>
            <a:endParaRPr sz="9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84023" y="5522675"/>
            <a:ext cx="2609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PCP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357689" y="4967129"/>
            <a:ext cx="524510" cy="438784"/>
          </a:xfrm>
          <a:custGeom>
            <a:avLst/>
            <a:gdLst/>
            <a:ahLst/>
            <a:cxnLst/>
            <a:rect l="l" t="t" r="r" b="b"/>
            <a:pathLst>
              <a:path w="524510" h="438785">
                <a:moveTo>
                  <a:pt x="0" y="438439"/>
                </a:moveTo>
                <a:lnTo>
                  <a:pt x="524094" y="438439"/>
                </a:lnTo>
                <a:lnTo>
                  <a:pt x="524094" y="0"/>
                </a:lnTo>
                <a:lnTo>
                  <a:pt x="0" y="0"/>
                </a:lnTo>
                <a:lnTo>
                  <a:pt x="0" y="438439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57689" y="4967129"/>
            <a:ext cx="524510" cy="438784"/>
          </a:xfrm>
          <a:custGeom>
            <a:avLst/>
            <a:gdLst/>
            <a:ahLst/>
            <a:cxnLst/>
            <a:rect l="l" t="t" r="r" b="b"/>
            <a:pathLst>
              <a:path w="524510" h="438785">
                <a:moveTo>
                  <a:pt x="0" y="438439"/>
                </a:moveTo>
                <a:lnTo>
                  <a:pt x="524094" y="438439"/>
                </a:lnTo>
                <a:lnTo>
                  <a:pt x="524094" y="0"/>
                </a:lnTo>
                <a:lnTo>
                  <a:pt x="0" y="0"/>
                </a:lnTo>
                <a:lnTo>
                  <a:pt x="0" y="438439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195926" y="5081725"/>
            <a:ext cx="534035" cy="323850"/>
          </a:xfrm>
          <a:custGeom>
            <a:avLst/>
            <a:gdLst/>
            <a:ahLst/>
            <a:cxnLst/>
            <a:rect l="l" t="t" r="r" b="b"/>
            <a:pathLst>
              <a:path w="534034" h="323850">
                <a:moveTo>
                  <a:pt x="0" y="323843"/>
                </a:moveTo>
                <a:lnTo>
                  <a:pt x="533595" y="323843"/>
                </a:lnTo>
                <a:lnTo>
                  <a:pt x="533595" y="0"/>
                </a:lnTo>
                <a:lnTo>
                  <a:pt x="0" y="0"/>
                </a:lnTo>
                <a:lnTo>
                  <a:pt x="0" y="3238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95926" y="5081725"/>
            <a:ext cx="534035" cy="323850"/>
          </a:xfrm>
          <a:custGeom>
            <a:avLst/>
            <a:gdLst/>
            <a:ahLst/>
            <a:cxnLst/>
            <a:rect l="l" t="t" r="r" b="b"/>
            <a:pathLst>
              <a:path w="534034" h="323850">
                <a:moveTo>
                  <a:pt x="0" y="323843"/>
                </a:moveTo>
                <a:lnTo>
                  <a:pt x="533595" y="323843"/>
                </a:lnTo>
                <a:lnTo>
                  <a:pt x="533595" y="0"/>
                </a:lnTo>
                <a:lnTo>
                  <a:pt x="0" y="0"/>
                </a:lnTo>
                <a:lnTo>
                  <a:pt x="0" y="323843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043979" y="5176698"/>
            <a:ext cx="523875" cy="229235"/>
          </a:xfrm>
          <a:custGeom>
            <a:avLst/>
            <a:gdLst/>
            <a:ahLst/>
            <a:cxnLst/>
            <a:rect l="l" t="t" r="r" b="b"/>
            <a:pathLst>
              <a:path w="523875" h="229235">
                <a:moveTo>
                  <a:pt x="0" y="228874"/>
                </a:moveTo>
                <a:lnTo>
                  <a:pt x="523778" y="228874"/>
                </a:lnTo>
                <a:lnTo>
                  <a:pt x="523778" y="0"/>
                </a:lnTo>
                <a:lnTo>
                  <a:pt x="0" y="0"/>
                </a:lnTo>
                <a:lnTo>
                  <a:pt x="0" y="22887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043979" y="5176698"/>
            <a:ext cx="523875" cy="229235"/>
          </a:xfrm>
          <a:custGeom>
            <a:avLst/>
            <a:gdLst/>
            <a:ahLst/>
            <a:cxnLst/>
            <a:rect l="l" t="t" r="r" b="b"/>
            <a:pathLst>
              <a:path w="523875" h="229235">
                <a:moveTo>
                  <a:pt x="0" y="228874"/>
                </a:moveTo>
                <a:lnTo>
                  <a:pt x="523778" y="228874"/>
                </a:lnTo>
                <a:lnTo>
                  <a:pt x="523778" y="0"/>
                </a:lnTo>
                <a:lnTo>
                  <a:pt x="0" y="0"/>
                </a:lnTo>
                <a:lnTo>
                  <a:pt x="0" y="228874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199373" y="5319780"/>
            <a:ext cx="207010" cy="86360"/>
          </a:xfrm>
          <a:custGeom>
            <a:avLst/>
            <a:gdLst/>
            <a:ahLst/>
            <a:cxnLst/>
            <a:rect l="l" t="t" r="r" b="b"/>
            <a:pathLst>
              <a:path w="207009" h="86360">
                <a:moveTo>
                  <a:pt x="0" y="85788"/>
                </a:moveTo>
                <a:lnTo>
                  <a:pt x="206680" y="85788"/>
                </a:lnTo>
                <a:lnTo>
                  <a:pt x="206680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882275" y="5319780"/>
            <a:ext cx="196850" cy="86360"/>
          </a:xfrm>
          <a:custGeom>
            <a:avLst/>
            <a:gdLst/>
            <a:ahLst/>
            <a:cxnLst/>
            <a:rect l="l" t="t" r="r" b="b"/>
            <a:pathLst>
              <a:path w="196850" h="86360">
                <a:moveTo>
                  <a:pt x="0" y="85788"/>
                </a:moveTo>
                <a:lnTo>
                  <a:pt x="196448" y="85788"/>
                </a:lnTo>
                <a:lnTo>
                  <a:pt x="196448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882278" y="5319780"/>
            <a:ext cx="523875" cy="86360"/>
          </a:xfrm>
          <a:custGeom>
            <a:avLst/>
            <a:gdLst/>
            <a:ahLst/>
            <a:cxnLst/>
            <a:rect l="l" t="t" r="r" b="b"/>
            <a:pathLst>
              <a:path w="523875" h="86360">
                <a:moveTo>
                  <a:pt x="0" y="85788"/>
                </a:moveTo>
                <a:lnTo>
                  <a:pt x="523778" y="85788"/>
                </a:lnTo>
                <a:lnTo>
                  <a:pt x="523778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57689" y="4186168"/>
            <a:ext cx="524510" cy="781050"/>
          </a:xfrm>
          <a:custGeom>
            <a:avLst/>
            <a:gdLst/>
            <a:ahLst/>
            <a:cxnLst/>
            <a:rect l="l" t="t" r="r" b="b"/>
            <a:pathLst>
              <a:path w="524510" h="781050">
                <a:moveTo>
                  <a:pt x="0" y="780960"/>
                </a:moveTo>
                <a:lnTo>
                  <a:pt x="524094" y="780960"/>
                </a:lnTo>
                <a:lnTo>
                  <a:pt x="524094" y="0"/>
                </a:lnTo>
                <a:lnTo>
                  <a:pt x="0" y="0"/>
                </a:lnTo>
                <a:lnTo>
                  <a:pt x="0" y="78096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357689" y="4186168"/>
            <a:ext cx="524510" cy="781050"/>
          </a:xfrm>
          <a:custGeom>
            <a:avLst/>
            <a:gdLst/>
            <a:ahLst/>
            <a:cxnLst/>
            <a:rect l="l" t="t" r="r" b="b"/>
            <a:pathLst>
              <a:path w="524510" h="781050">
                <a:moveTo>
                  <a:pt x="0" y="780960"/>
                </a:moveTo>
                <a:lnTo>
                  <a:pt x="524094" y="780960"/>
                </a:lnTo>
                <a:lnTo>
                  <a:pt x="524094" y="0"/>
                </a:lnTo>
                <a:lnTo>
                  <a:pt x="0" y="0"/>
                </a:lnTo>
                <a:lnTo>
                  <a:pt x="0" y="780960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195926" y="4472029"/>
            <a:ext cx="534035" cy="610235"/>
          </a:xfrm>
          <a:custGeom>
            <a:avLst/>
            <a:gdLst/>
            <a:ahLst/>
            <a:cxnLst/>
            <a:rect l="l" t="t" r="r" b="b"/>
            <a:pathLst>
              <a:path w="534034" h="610235">
                <a:moveTo>
                  <a:pt x="0" y="609700"/>
                </a:moveTo>
                <a:lnTo>
                  <a:pt x="533595" y="609700"/>
                </a:lnTo>
                <a:lnTo>
                  <a:pt x="533595" y="0"/>
                </a:lnTo>
                <a:lnTo>
                  <a:pt x="0" y="0"/>
                </a:lnTo>
                <a:lnTo>
                  <a:pt x="0" y="60970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95926" y="4472029"/>
            <a:ext cx="534035" cy="610235"/>
          </a:xfrm>
          <a:custGeom>
            <a:avLst/>
            <a:gdLst/>
            <a:ahLst/>
            <a:cxnLst/>
            <a:rect l="l" t="t" r="r" b="b"/>
            <a:pathLst>
              <a:path w="534034" h="610235">
                <a:moveTo>
                  <a:pt x="0" y="609700"/>
                </a:moveTo>
                <a:lnTo>
                  <a:pt x="533595" y="609700"/>
                </a:lnTo>
                <a:lnTo>
                  <a:pt x="533595" y="0"/>
                </a:lnTo>
                <a:lnTo>
                  <a:pt x="0" y="0"/>
                </a:lnTo>
                <a:lnTo>
                  <a:pt x="0" y="609700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043979" y="4300448"/>
            <a:ext cx="523875" cy="876300"/>
          </a:xfrm>
          <a:custGeom>
            <a:avLst/>
            <a:gdLst/>
            <a:ahLst/>
            <a:cxnLst/>
            <a:rect l="l" t="t" r="r" b="b"/>
            <a:pathLst>
              <a:path w="523875" h="876300">
                <a:moveTo>
                  <a:pt x="0" y="876246"/>
                </a:moveTo>
                <a:lnTo>
                  <a:pt x="523778" y="876246"/>
                </a:lnTo>
                <a:lnTo>
                  <a:pt x="523778" y="0"/>
                </a:lnTo>
                <a:lnTo>
                  <a:pt x="0" y="0"/>
                </a:lnTo>
                <a:lnTo>
                  <a:pt x="0" y="87624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043979" y="4300448"/>
            <a:ext cx="523875" cy="876300"/>
          </a:xfrm>
          <a:custGeom>
            <a:avLst/>
            <a:gdLst/>
            <a:ahLst/>
            <a:cxnLst/>
            <a:rect l="l" t="t" r="r" b="b"/>
            <a:pathLst>
              <a:path w="523875" h="876300">
                <a:moveTo>
                  <a:pt x="0" y="876246"/>
                </a:moveTo>
                <a:lnTo>
                  <a:pt x="523778" y="876246"/>
                </a:lnTo>
                <a:lnTo>
                  <a:pt x="523778" y="0"/>
                </a:lnTo>
                <a:lnTo>
                  <a:pt x="0" y="0"/>
                </a:lnTo>
                <a:lnTo>
                  <a:pt x="0" y="876246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882278" y="4500519"/>
            <a:ext cx="523875" cy="819785"/>
          </a:xfrm>
          <a:custGeom>
            <a:avLst/>
            <a:gdLst/>
            <a:ahLst/>
            <a:cxnLst/>
            <a:rect l="l" t="t" r="r" b="b"/>
            <a:pathLst>
              <a:path w="523875" h="819785">
                <a:moveTo>
                  <a:pt x="0" y="819264"/>
                </a:moveTo>
                <a:lnTo>
                  <a:pt x="523778" y="819264"/>
                </a:lnTo>
                <a:lnTo>
                  <a:pt x="523778" y="0"/>
                </a:lnTo>
                <a:lnTo>
                  <a:pt x="0" y="0"/>
                </a:lnTo>
                <a:lnTo>
                  <a:pt x="0" y="81926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882278" y="4500519"/>
            <a:ext cx="523875" cy="819785"/>
          </a:xfrm>
          <a:custGeom>
            <a:avLst/>
            <a:gdLst/>
            <a:ahLst/>
            <a:cxnLst/>
            <a:rect l="l" t="t" r="r" b="b"/>
            <a:pathLst>
              <a:path w="523875" h="819785">
                <a:moveTo>
                  <a:pt x="0" y="819264"/>
                </a:moveTo>
                <a:lnTo>
                  <a:pt x="523778" y="819264"/>
                </a:lnTo>
                <a:lnTo>
                  <a:pt x="523778" y="0"/>
                </a:lnTo>
                <a:lnTo>
                  <a:pt x="0" y="0"/>
                </a:lnTo>
                <a:lnTo>
                  <a:pt x="0" y="819264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357689" y="3957597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558"/>
                </a:moveTo>
                <a:lnTo>
                  <a:pt x="524094" y="228558"/>
                </a:lnTo>
                <a:lnTo>
                  <a:pt x="524094" y="0"/>
                </a:lnTo>
                <a:lnTo>
                  <a:pt x="0" y="0"/>
                </a:lnTo>
                <a:lnTo>
                  <a:pt x="0" y="22855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357689" y="3957597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558"/>
                </a:moveTo>
                <a:lnTo>
                  <a:pt x="524094" y="228558"/>
                </a:lnTo>
                <a:lnTo>
                  <a:pt x="524094" y="0"/>
                </a:lnTo>
                <a:lnTo>
                  <a:pt x="0" y="0"/>
                </a:lnTo>
                <a:lnTo>
                  <a:pt x="0" y="228558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95926" y="4186172"/>
            <a:ext cx="534035" cy="286385"/>
          </a:xfrm>
          <a:custGeom>
            <a:avLst/>
            <a:gdLst/>
            <a:ahLst/>
            <a:cxnLst/>
            <a:rect l="l" t="t" r="r" b="b"/>
            <a:pathLst>
              <a:path w="534034" h="286385">
                <a:moveTo>
                  <a:pt x="0" y="285856"/>
                </a:moveTo>
                <a:lnTo>
                  <a:pt x="533595" y="285856"/>
                </a:lnTo>
                <a:lnTo>
                  <a:pt x="533595" y="0"/>
                </a:lnTo>
                <a:lnTo>
                  <a:pt x="0" y="0"/>
                </a:lnTo>
                <a:lnTo>
                  <a:pt x="0" y="28585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195926" y="4186172"/>
            <a:ext cx="534035" cy="286385"/>
          </a:xfrm>
          <a:custGeom>
            <a:avLst/>
            <a:gdLst/>
            <a:ahLst/>
            <a:cxnLst/>
            <a:rect l="l" t="t" r="r" b="b"/>
            <a:pathLst>
              <a:path w="534034" h="286385">
                <a:moveTo>
                  <a:pt x="0" y="285856"/>
                </a:moveTo>
                <a:lnTo>
                  <a:pt x="533595" y="285856"/>
                </a:lnTo>
                <a:lnTo>
                  <a:pt x="533595" y="0"/>
                </a:lnTo>
                <a:lnTo>
                  <a:pt x="0" y="0"/>
                </a:lnTo>
                <a:lnTo>
                  <a:pt x="0" y="285856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043979" y="3862325"/>
            <a:ext cx="523875" cy="438150"/>
          </a:xfrm>
          <a:custGeom>
            <a:avLst/>
            <a:gdLst/>
            <a:ahLst/>
            <a:cxnLst/>
            <a:rect l="l" t="t" r="r" b="b"/>
            <a:pathLst>
              <a:path w="523875" h="438150">
                <a:moveTo>
                  <a:pt x="0" y="438123"/>
                </a:moveTo>
                <a:lnTo>
                  <a:pt x="523778" y="438123"/>
                </a:lnTo>
                <a:lnTo>
                  <a:pt x="523778" y="0"/>
                </a:lnTo>
                <a:lnTo>
                  <a:pt x="0" y="0"/>
                </a:lnTo>
                <a:lnTo>
                  <a:pt x="0" y="43812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043979" y="3862325"/>
            <a:ext cx="523875" cy="438150"/>
          </a:xfrm>
          <a:custGeom>
            <a:avLst/>
            <a:gdLst/>
            <a:ahLst/>
            <a:cxnLst/>
            <a:rect l="l" t="t" r="r" b="b"/>
            <a:pathLst>
              <a:path w="523875" h="438150">
                <a:moveTo>
                  <a:pt x="0" y="438123"/>
                </a:moveTo>
                <a:lnTo>
                  <a:pt x="523778" y="438123"/>
                </a:lnTo>
                <a:lnTo>
                  <a:pt x="523778" y="0"/>
                </a:lnTo>
                <a:lnTo>
                  <a:pt x="0" y="0"/>
                </a:lnTo>
                <a:lnTo>
                  <a:pt x="0" y="438123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882278" y="4129191"/>
            <a:ext cx="523875" cy="371475"/>
          </a:xfrm>
          <a:custGeom>
            <a:avLst/>
            <a:gdLst/>
            <a:ahLst/>
            <a:cxnLst/>
            <a:rect l="l" t="t" r="r" b="b"/>
            <a:pathLst>
              <a:path w="523875" h="371475">
                <a:moveTo>
                  <a:pt x="0" y="371328"/>
                </a:moveTo>
                <a:lnTo>
                  <a:pt x="523778" y="371328"/>
                </a:lnTo>
                <a:lnTo>
                  <a:pt x="523778" y="0"/>
                </a:lnTo>
                <a:lnTo>
                  <a:pt x="0" y="0"/>
                </a:lnTo>
                <a:lnTo>
                  <a:pt x="0" y="37132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882278" y="4129191"/>
            <a:ext cx="523875" cy="371475"/>
          </a:xfrm>
          <a:custGeom>
            <a:avLst/>
            <a:gdLst/>
            <a:ahLst/>
            <a:cxnLst/>
            <a:rect l="l" t="t" r="r" b="b"/>
            <a:pathLst>
              <a:path w="523875" h="371475">
                <a:moveTo>
                  <a:pt x="0" y="371328"/>
                </a:moveTo>
                <a:lnTo>
                  <a:pt x="523778" y="371328"/>
                </a:lnTo>
                <a:lnTo>
                  <a:pt x="523778" y="0"/>
                </a:lnTo>
                <a:lnTo>
                  <a:pt x="0" y="0"/>
                </a:lnTo>
                <a:lnTo>
                  <a:pt x="0" y="371328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357689" y="3052544"/>
            <a:ext cx="524510" cy="905510"/>
          </a:xfrm>
          <a:custGeom>
            <a:avLst/>
            <a:gdLst/>
            <a:ahLst/>
            <a:cxnLst/>
            <a:rect l="l" t="t" r="r" b="b"/>
            <a:pathLst>
              <a:path w="524510" h="905510">
                <a:moveTo>
                  <a:pt x="0" y="905053"/>
                </a:moveTo>
                <a:lnTo>
                  <a:pt x="524094" y="905053"/>
                </a:lnTo>
                <a:lnTo>
                  <a:pt x="524094" y="0"/>
                </a:lnTo>
                <a:lnTo>
                  <a:pt x="0" y="0"/>
                </a:lnTo>
                <a:lnTo>
                  <a:pt x="0" y="90505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357689" y="3052544"/>
            <a:ext cx="524510" cy="905510"/>
          </a:xfrm>
          <a:custGeom>
            <a:avLst/>
            <a:gdLst/>
            <a:ahLst/>
            <a:cxnLst/>
            <a:rect l="l" t="t" r="r" b="b"/>
            <a:pathLst>
              <a:path w="524510" h="905510">
                <a:moveTo>
                  <a:pt x="0" y="905053"/>
                </a:moveTo>
                <a:lnTo>
                  <a:pt x="524094" y="905053"/>
                </a:lnTo>
                <a:lnTo>
                  <a:pt x="524094" y="0"/>
                </a:lnTo>
                <a:lnTo>
                  <a:pt x="0" y="0"/>
                </a:lnTo>
                <a:lnTo>
                  <a:pt x="0" y="905053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195926" y="3281420"/>
            <a:ext cx="534035" cy="904875"/>
          </a:xfrm>
          <a:custGeom>
            <a:avLst/>
            <a:gdLst/>
            <a:ahLst/>
            <a:cxnLst/>
            <a:rect l="l" t="t" r="r" b="b"/>
            <a:pathLst>
              <a:path w="534034" h="904875">
                <a:moveTo>
                  <a:pt x="0" y="904736"/>
                </a:moveTo>
                <a:lnTo>
                  <a:pt x="533595" y="904736"/>
                </a:lnTo>
                <a:lnTo>
                  <a:pt x="533595" y="0"/>
                </a:lnTo>
                <a:lnTo>
                  <a:pt x="0" y="0"/>
                </a:lnTo>
                <a:lnTo>
                  <a:pt x="0" y="90473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195926" y="3281420"/>
            <a:ext cx="534035" cy="904875"/>
          </a:xfrm>
          <a:custGeom>
            <a:avLst/>
            <a:gdLst/>
            <a:ahLst/>
            <a:cxnLst/>
            <a:rect l="l" t="t" r="r" b="b"/>
            <a:pathLst>
              <a:path w="534034" h="904875">
                <a:moveTo>
                  <a:pt x="0" y="904736"/>
                </a:moveTo>
                <a:lnTo>
                  <a:pt x="533595" y="904736"/>
                </a:lnTo>
                <a:lnTo>
                  <a:pt x="533595" y="0"/>
                </a:lnTo>
                <a:lnTo>
                  <a:pt x="0" y="0"/>
                </a:lnTo>
                <a:lnTo>
                  <a:pt x="0" y="904736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043979" y="3109909"/>
            <a:ext cx="523875" cy="752475"/>
          </a:xfrm>
          <a:custGeom>
            <a:avLst/>
            <a:gdLst/>
            <a:ahLst/>
            <a:cxnLst/>
            <a:rect l="l" t="t" r="r" b="b"/>
            <a:pathLst>
              <a:path w="523875" h="752475">
                <a:moveTo>
                  <a:pt x="0" y="752470"/>
                </a:moveTo>
                <a:lnTo>
                  <a:pt x="523778" y="752470"/>
                </a:lnTo>
                <a:lnTo>
                  <a:pt x="523778" y="0"/>
                </a:lnTo>
                <a:lnTo>
                  <a:pt x="0" y="0"/>
                </a:lnTo>
                <a:lnTo>
                  <a:pt x="0" y="75247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043979" y="3109909"/>
            <a:ext cx="523875" cy="752475"/>
          </a:xfrm>
          <a:custGeom>
            <a:avLst/>
            <a:gdLst/>
            <a:ahLst/>
            <a:cxnLst/>
            <a:rect l="l" t="t" r="r" b="b"/>
            <a:pathLst>
              <a:path w="523875" h="752475">
                <a:moveTo>
                  <a:pt x="0" y="752470"/>
                </a:moveTo>
                <a:lnTo>
                  <a:pt x="523778" y="752470"/>
                </a:lnTo>
                <a:lnTo>
                  <a:pt x="523778" y="0"/>
                </a:lnTo>
                <a:lnTo>
                  <a:pt x="0" y="0"/>
                </a:lnTo>
                <a:lnTo>
                  <a:pt x="0" y="752470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882278" y="3252616"/>
            <a:ext cx="523875" cy="876935"/>
          </a:xfrm>
          <a:custGeom>
            <a:avLst/>
            <a:gdLst/>
            <a:ahLst/>
            <a:cxnLst/>
            <a:rect l="l" t="t" r="r" b="b"/>
            <a:pathLst>
              <a:path w="523875" h="876935">
                <a:moveTo>
                  <a:pt x="0" y="876562"/>
                </a:moveTo>
                <a:lnTo>
                  <a:pt x="523778" y="876562"/>
                </a:lnTo>
                <a:lnTo>
                  <a:pt x="523778" y="0"/>
                </a:lnTo>
                <a:lnTo>
                  <a:pt x="0" y="0"/>
                </a:lnTo>
                <a:lnTo>
                  <a:pt x="0" y="876562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882278" y="3252616"/>
            <a:ext cx="523875" cy="876935"/>
          </a:xfrm>
          <a:custGeom>
            <a:avLst/>
            <a:gdLst/>
            <a:ahLst/>
            <a:cxnLst/>
            <a:rect l="l" t="t" r="r" b="b"/>
            <a:pathLst>
              <a:path w="523875" h="876935">
                <a:moveTo>
                  <a:pt x="0" y="876562"/>
                </a:moveTo>
                <a:lnTo>
                  <a:pt x="523778" y="876562"/>
                </a:lnTo>
                <a:lnTo>
                  <a:pt x="523778" y="0"/>
                </a:lnTo>
                <a:lnTo>
                  <a:pt x="0" y="0"/>
                </a:lnTo>
                <a:lnTo>
                  <a:pt x="0" y="876562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357689" y="2585998"/>
            <a:ext cx="524510" cy="466725"/>
          </a:xfrm>
          <a:custGeom>
            <a:avLst/>
            <a:gdLst/>
            <a:ahLst/>
            <a:cxnLst/>
            <a:rect l="l" t="t" r="r" b="b"/>
            <a:pathLst>
              <a:path w="524510" h="466725">
                <a:moveTo>
                  <a:pt x="0" y="466613"/>
                </a:moveTo>
                <a:lnTo>
                  <a:pt x="524094" y="466613"/>
                </a:lnTo>
                <a:lnTo>
                  <a:pt x="524094" y="0"/>
                </a:lnTo>
                <a:lnTo>
                  <a:pt x="0" y="0"/>
                </a:lnTo>
                <a:lnTo>
                  <a:pt x="0" y="466613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357689" y="2585998"/>
            <a:ext cx="524510" cy="466725"/>
          </a:xfrm>
          <a:custGeom>
            <a:avLst/>
            <a:gdLst/>
            <a:ahLst/>
            <a:cxnLst/>
            <a:rect l="l" t="t" r="r" b="b"/>
            <a:pathLst>
              <a:path w="524510" h="466725">
                <a:moveTo>
                  <a:pt x="0" y="466613"/>
                </a:moveTo>
                <a:lnTo>
                  <a:pt x="524094" y="466613"/>
                </a:lnTo>
                <a:lnTo>
                  <a:pt x="524094" y="0"/>
                </a:lnTo>
                <a:lnTo>
                  <a:pt x="0" y="0"/>
                </a:lnTo>
                <a:lnTo>
                  <a:pt x="0" y="466613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195926" y="2643228"/>
            <a:ext cx="534035" cy="638810"/>
          </a:xfrm>
          <a:custGeom>
            <a:avLst/>
            <a:gdLst/>
            <a:ahLst/>
            <a:cxnLst/>
            <a:rect l="l" t="t" r="r" b="b"/>
            <a:pathLst>
              <a:path w="534034" h="638810">
                <a:moveTo>
                  <a:pt x="0" y="638190"/>
                </a:moveTo>
                <a:lnTo>
                  <a:pt x="533595" y="638190"/>
                </a:lnTo>
                <a:lnTo>
                  <a:pt x="533595" y="0"/>
                </a:lnTo>
                <a:lnTo>
                  <a:pt x="0" y="0"/>
                </a:lnTo>
                <a:lnTo>
                  <a:pt x="0" y="63819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195926" y="2643228"/>
            <a:ext cx="534035" cy="638810"/>
          </a:xfrm>
          <a:custGeom>
            <a:avLst/>
            <a:gdLst/>
            <a:ahLst/>
            <a:cxnLst/>
            <a:rect l="l" t="t" r="r" b="b"/>
            <a:pathLst>
              <a:path w="534034" h="638810">
                <a:moveTo>
                  <a:pt x="0" y="638190"/>
                </a:moveTo>
                <a:lnTo>
                  <a:pt x="533595" y="638190"/>
                </a:lnTo>
                <a:lnTo>
                  <a:pt x="533595" y="0"/>
                </a:lnTo>
                <a:lnTo>
                  <a:pt x="0" y="0"/>
                </a:lnTo>
                <a:lnTo>
                  <a:pt x="0" y="638190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043979" y="2671719"/>
            <a:ext cx="523875" cy="438150"/>
          </a:xfrm>
          <a:custGeom>
            <a:avLst/>
            <a:gdLst/>
            <a:ahLst/>
            <a:cxnLst/>
            <a:rect l="l" t="t" r="r" b="b"/>
            <a:pathLst>
              <a:path w="523875" h="438150">
                <a:moveTo>
                  <a:pt x="0" y="438123"/>
                </a:moveTo>
                <a:lnTo>
                  <a:pt x="523778" y="438123"/>
                </a:lnTo>
                <a:lnTo>
                  <a:pt x="523778" y="0"/>
                </a:lnTo>
                <a:lnTo>
                  <a:pt x="0" y="0"/>
                </a:lnTo>
                <a:lnTo>
                  <a:pt x="0" y="438123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043979" y="2671719"/>
            <a:ext cx="523875" cy="438150"/>
          </a:xfrm>
          <a:custGeom>
            <a:avLst/>
            <a:gdLst/>
            <a:ahLst/>
            <a:cxnLst/>
            <a:rect l="l" t="t" r="r" b="b"/>
            <a:pathLst>
              <a:path w="523875" h="438150">
                <a:moveTo>
                  <a:pt x="0" y="438123"/>
                </a:moveTo>
                <a:lnTo>
                  <a:pt x="523778" y="438123"/>
                </a:lnTo>
                <a:lnTo>
                  <a:pt x="523778" y="0"/>
                </a:lnTo>
                <a:lnTo>
                  <a:pt x="0" y="0"/>
                </a:lnTo>
                <a:lnTo>
                  <a:pt x="0" y="438123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882278" y="2585994"/>
            <a:ext cx="523875" cy="666750"/>
          </a:xfrm>
          <a:custGeom>
            <a:avLst/>
            <a:gdLst/>
            <a:ahLst/>
            <a:cxnLst/>
            <a:rect l="l" t="t" r="r" b="b"/>
            <a:pathLst>
              <a:path w="523875" h="666750">
                <a:moveTo>
                  <a:pt x="0" y="666681"/>
                </a:moveTo>
                <a:lnTo>
                  <a:pt x="523778" y="666681"/>
                </a:lnTo>
                <a:lnTo>
                  <a:pt x="523778" y="0"/>
                </a:lnTo>
                <a:lnTo>
                  <a:pt x="0" y="0"/>
                </a:lnTo>
                <a:lnTo>
                  <a:pt x="0" y="66668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882278" y="2585994"/>
            <a:ext cx="523875" cy="666750"/>
          </a:xfrm>
          <a:custGeom>
            <a:avLst/>
            <a:gdLst/>
            <a:ahLst/>
            <a:cxnLst/>
            <a:rect l="l" t="t" r="r" b="b"/>
            <a:pathLst>
              <a:path w="523875" h="666750">
                <a:moveTo>
                  <a:pt x="0" y="666681"/>
                </a:moveTo>
                <a:lnTo>
                  <a:pt x="523778" y="666681"/>
                </a:lnTo>
                <a:lnTo>
                  <a:pt x="523778" y="0"/>
                </a:lnTo>
                <a:lnTo>
                  <a:pt x="0" y="0"/>
                </a:lnTo>
                <a:lnTo>
                  <a:pt x="0" y="666681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05425" y="2529012"/>
            <a:ext cx="76835" cy="57150"/>
          </a:xfrm>
          <a:custGeom>
            <a:avLst/>
            <a:gdLst/>
            <a:ahLst/>
            <a:cxnLst/>
            <a:rect l="l" t="t" r="r" b="b"/>
            <a:pathLst>
              <a:path w="76835" h="57150">
                <a:moveTo>
                  <a:pt x="0" y="56981"/>
                </a:moveTo>
                <a:lnTo>
                  <a:pt x="76360" y="56981"/>
                </a:lnTo>
                <a:lnTo>
                  <a:pt x="76360" y="0"/>
                </a:lnTo>
                <a:lnTo>
                  <a:pt x="0" y="0"/>
                </a:lnTo>
                <a:lnTo>
                  <a:pt x="0" y="5698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543552" y="2529012"/>
            <a:ext cx="141605" cy="57150"/>
          </a:xfrm>
          <a:custGeom>
            <a:avLst/>
            <a:gdLst/>
            <a:ahLst/>
            <a:cxnLst/>
            <a:rect l="l" t="t" r="r" b="b"/>
            <a:pathLst>
              <a:path w="141604" h="57150">
                <a:moveTo>
                  <a:pt x="0" y="56981"/>
                </a:moveTo>
                <a:lnTo>
                  <a:pt x="141224" y="56981"/>
                </a:lnTo>
                <a:lnTo>
                  <a:pt x="141224" y="0"/>
                </a:lnTo>
                <a:lnTo>
                  <a:pt x="0" y="0"/>
                </a:lnTo>
                <a:lnTo>
                  <a:pt x="0" y="5698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57691" y="2529012"/>
            <a:ext cx="65405" cy="57150"/>
          </a:xfrm>
          <a:custGeom>
            <a:avLst/>
            <a:gdLst/>
            <a:ahLst/>
            <a:cxnLst/>
            <a:rect l="l" t="t" r="r" b="b"/>
            <a:pathLst>
              <a:path w="65404" h="57150">
                <a:moveTo>
                  <a:pt x="0" y="56981"/>
                </a:moveTo>
                <a:lnTo>
                  <a:pt x="65210" y="56981"/>
                </a:lnTo>
                <a:lnTo>
                  <a:pt x="65210" y="0"/>
                </a:lnTo>
                <a:lnTo>
                  <a:pt x="0" y="0"/>
                </a:lnTo>
                <a:lnTo>
                  <a:pt x="0" y="56981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357689" y="2529012"/>
            <a:ext cx="524510" cy="57150"/>
          </a:xfrm>
          <a:custGeom>
            <a:avLst/>
            <a:gdLst/>
            <a:ahLst/>
            <a:cxnLst/>
            <a:rect l="l" t="t" r="r" b="b"/>
            <a:pathLst>
              <a:path w="524510" h="57150">
                <a:moveTo>
                  <a:pt x="0" y="56981"/>
                </a:moveTo>
                <a:lnTo>
                  <a:pt x="524094" y="56981"/>
                </a:lnTo>
                <a:lnTo>
                  <a:pt x="524094" y="0"/>
                </a:lnTo>
                <a:lnTo>
                  <a:pt x="0" y="0"/>
                </a:lnTo>
                <a:lnTo>
                  <a:pt x="0" y="56981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384925" y="2585934"/>
            <a:ext cx="344805" cy="57785"/>
          </a:xfrm>
          <a:custGeom>
            <a:avLst/>
            <a:gdLst/>
            <a:ahLst/>
            <a:cxnLst/>
            <a:rect l="l" t="t" r="r" b="b"/>
            <a:pathLst>
              <a:path w="344804" h="57785">
                <a:moveTo>
                  <a:pt x="0" y="57297"/>
                </a:moveTo>
                <a:lnTo>
                  <a:pt x="344595" y="57297"/>
                </a:lnTo>
                <a:lnTo>
                  <a:pt x="344595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195924" y="2585934"/>
            <a:ext cx="68580" cy="57785"/>
          </a:xfrm>
          <a:custGeom>
            <a:avLst/>
            <a:gdLst/>
            <a:ahLst/>
            <a:cxnLst/>
            <a:rect l="l" t="t" r="r" b="b"/>
            <a:pathLst>
              <a:path w="68579" h="57785">
                <a:moveTo>
                  <a:pt x="0" y="57297"/>
                </a:moveTo>
                <a:lnTo>
                  <a:pt x="68349" y="57297"/>
                </a:lnTo>
                <a:lnTo>
                  <a:pt x="68349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195926" y="2585934"/>
            <a:ext cx="534035" cy="57785"/>
          </a:xfrm>
          <a:custGeom>
            <a:avLst/>
            <a:gdLst/>
            <a:ahLst/>
            <a:cxnLst/>
            <a:rect l="l" t="t" r="r" b="b"/>
            <a:pathLst>
              <a:path w="534034" h="57785">
                <a:moveTo>
                  <a:pt x="0" y="57297"/>
                </a:moveTo>
                <a:lnTo>
                  <a:pt x="533595" y="57297"/>
                </a:lnTo>
                <a:lnTo>
                  <a:pt x="533595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229477" y="2557440"/>
            <a:ext cx="338455" cy="114300"/>
          </a:xfrm>
          <a:custGeom>
            <a:avLst/>
            <a:gdLst/>
            <a:ahLst/>
            <a:cxnLst/>
            <a:rect l="l" t="t" r="r" b="b"/>
            <a:pathLst>
              <a:path w="338454" h="114300">
                <a:moveTo>
                  <a:pt x="0" y="114279"/>
                </a:moveTo>
                <a:lnTo>
                  <a:pt x="338280" y="114279"/>
                </a:lnTo>
                <a:lnTo>
                  <a:pt x="338280" y="0"/>
                </a:lnTo>
                <a:lnTo>
                  <a:pt x="0" y="0"/>
                </a:lnTo>
                <a:lnTo>
                  <a:pt x="0" y="11427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043977" y="2557440"/>
            <a:ext cx="65405" cy="114300"/>
          </a:xfrm>
          <a:custGeom>
            <a:avLst/>
            <a:gdLst/>
            <a:ahLst/>
            <a:cxnLst/>
            <a:rect l="l" t="t" r="r" b="b"/>
            <a:pathLst>
              <a:path w="65404" h="114300">
                <a:moveTo>
                  <a:pt x="0" y="114279"/>
                </a:moveTo>
                <a:lnTo>
                  <a:pt x="64847" y="114279"/>
                </a:lnTo>
                <a:lnTo>
                  <a:pt x="64847" y="0"/>
                </a:lnTo>
                <a:lnTo>
                  <a:pt x="0" y="0"/>
                </a:lnTo>
                <a:lnTo>
                  <a:pt x="0" y="114279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043979" y="2557440"/>
            <a:ext cx="523875" cy="114300"/>
          </a:xfrm>
          <a:custGeom>
            <a:avLst/>
            <a:gdLst/>
            <a:ahLst/>
            <a:cxnLst/>
            <a:rect l="l" t="t" r="r" b="b"/>
            <a:pathLst>
              <a:path w="523875" h="114300">
                <a:moveTo>
                  <a:pt x="0" y="114279"/>
                </a:moveTo>
                <a:lnTo>
                  <a:pt x="523778" y="114279"/>
                </a:lnTo>
                <a:lnTo>
                  <a:pt x="523778" y="0"/>
                </a:lnTo>
                <a:lnTo>
                  <a:pt x="0" y="0"/>
                </a:lnTo>
                <a:lnTo>
                  <a:pt x="0" y="114279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067676" y="2500205"/>
            <a:ext cx="338455" cy="86360"/>
          </a:xfrm>
          <a:custGeom>
            <a:avLst/>
            <a:gdLst/>
            <a:ahLst/>
            <a:cxnLst/>
            <a:rect l="l" t="t" r="r" b="b"/>
            <a:pathLst>
              <a:path w="338454" h="86360">
                <a:moveTo>
                  <a:pt x="0" y="85788"/>
                </a:moveTo>
                <a:lnTo>
                  <a:pt x="338379" y="85788"/>
                </a:lnTo>
                <a:lnTo>
                  <a:pt x="338379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882277" y="2500205"/>
            <a:ext cx="64769" cy="86360"/>
          </a:xfrm>
          <a:custGeom>
            <a:avLst/>
            <a:gdLst/>
            <a:ahLst/>
            <a:cxnLst/>
            <a:rect l="l" t="t" r="r" b="b"/>
            <a:pathLst>
              <a:path w="64770" h="86360">
                <a:moveTo>
                  <a:pt x="0" y="85788"/>
                </a:moveTo>
                <a:lnTo>
                  <a:pt x="64749" y="85788"/>
                </a:lnTo>
                <a:lnTo>
                  <a:pt x="64749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882278" y="2500205"/>
            <a:ext cx="523875" cy="86360"/>
          </a:xfrm>
          <a:custGeom>
            <a:avLst/>
            <a:gdLst/>
            <a:ahLst/>
            <a:cxnLst/>
            <a:rect l="l" t="t" r="r" b="b"/>
            <a:pathLst>
              <a:path w="523875" h="86360">
                <a:moveTo>
                  <a:pt x="0" y="85788"/>
                </a:moveTo>
                <a:lnTo>
                  <a:pt x="523778" y="85788"/>
                </a:lnTo>
                <a:lnTo>
                  <a:pt x="523778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805425" y="2500209"/>
            <a:ext cx="76835" cy="29209"/>
          </a:xfrm>
          <a:custGeom>
            <a:avLst/>
            <a:gdLst/>
            <a:ahLst/>
            <a:cxnLst/>
            <a:rect l="l" t="t" r="r" b="b"/>
            <a:pathLst>
              <a:path w="76835" h="29210">
                <a:moveTo>
                  <a:pt x="0" y="28807"/>
                </a:moveTo>
                <a:lnTo>
                  <a:pt x="76360" y="28807"/>
                </a:lnTo>
                <a:lnTo>
                  <a:pt x="76360" y="0"/>
                </a:lnTo>
                <a:lnTo>
                  <a:pt x="0" y="0"/>
                </a:lnTo>
                <a:lnTo>
                  <a:pt x="0" y="2880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543552" y="2500209"/>
            <a:ext cx="141605" cy="29209"/>
          </a:xfrm>
          <a:custGeom>
            <a:avLst/>
            <a:gdLst/>
            <a:ahLst/>
            <a:cxnLst/>
            <a:rect l="l" t="t" r="r" b="b"/>
            <a:pathLst>
              <a:path w="141604" h="29210">
                <a:moveTo>
                  <a:pt x="0" y="28807"/>
                </a:moveTo>
                <a:lnTo>
                  <a:pt x="141224" y="28807"/>
                </a:lnTo>
                <a:lnTo>
                  <a:pt x="141224" y="0"/>
                </a:lnTo>
                <a:lnTo>
                  <a:pt x="0" y="0"/>
                </a:lnTo>
                <a:lnTo>
                  <a:pt x="0" y="2880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357691" y="2500209"/>
            <a:ext cx="65405" cy="29209"/>
          </a:xfrm>
          <a:custGeom>
            <a:avLst/>
            <a:gdLst/>
            <a:ahLst/>
            <a:cxnLst/>
            <a:rect l="l" t="t" r="r" b="b"/>
            <a:pathLst>
              <a:path w="65404" h="29210">
                <a:moveTo>
                  <a:pt x="0" y="28807"/>
                </a:moveTo>
                <a:lnTo>
                  <a:pt x="65210" y="28807"/>
                </a:lnTo>
                <a:lnTo>
                  <a:pt x="65210" y="0"/>
                </a:lnTo>
                <a:lnTo>
                  <a:pt x="0" y="0"/>
                </a:lnTo>
                <a:lnTo>
                  <a:pt x="0" y="2880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357689" y="2500209"/>
            <a:ext cx="524510" cy="29209"/>
          </a:xfrm>
          <a:custGeom>
            <a:avLst/>
            <a:gdLst/>
            <a:ahLst/>
            <a:cxnLst/>
            <a:rect l="l" t="t" r="r" b="b"/>
            <a:pathLst>
              <a:path w="524510" h="29210">
                <a:moveTo>
                  <a:pt x="0" y="28807"/>
                </a:moveTo>
                <a:lnTo>
                  <a:pt x="524094" y="28807"/>
                </a:lnTo>
                <a:lnTo>
                  <a:pt x="524094" y="0"/>
                </a:lnTo>
                <a:lnTo>
                  <a:pt x="0" y="0"/>
                </a:lnTo>
                <a:lnTo>
                  <a:pt x="0" y="28807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651625" y="2500205"/>
            <a:ext cx="78105" cy="86360"/>
          </a:xfrm>
          <a:custGeom>
            <a:avLst/>
            <a:gdLst/>
            <a:ahLst/>
            <a:cxnLst/>
            <a:rect l="l" t="t" r="r" b="b"/>
            <a:pathLst>
              <a:path w="78104" h="86360">
                <a:moveTo>
                  <a:pt x="0" y="85788"/>
                </a:moveTo>
                <a:lnTo>
                  <a:pt x="77895" y="85788"/>
                </a:lnTo>
                <a:lnTo>
                  <a:pt x="77895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195924" y="2500205"/>
            <a:ext cx="335280" cy="86360"/>
          </a:xfrm>
          <a:custGeom>
            <a:avLst/>
            <a:gdLst/>
            <a:ahLst/>
            <a:cxnLst/>
            <a:rect l="l" t="t" r="r" b="b"/>
            <a:pathLst>
              <a:path w="335279" h="86360">
                <a:moveTo>
                  <a:pt x="0" y="85788"/>
                </a:moveTo>
                <a:lnTo>
                  <a:pt x="335049" y="85788"/>
                </a:lnTo>
                <a:lnTo>
                  <a:pt x="335049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195926" y="2500205"/>
            <a:ext cx="534035" cy="86360"/>
          </a:xfrm>
          <a:custGeom>
            <a:avLst/>
            <a:gdLst/>
            <a:ahLst/>
            <a:cxnLst/>
            <a:rect l="l" t="t" r="r" b="b"/>
            <a:pathLst>
              <a:path w="534034" h="86360">
                <a:moveTo>
                  <a:pt x="0" y="85788"/>
                </a:moveTo>
                <a:lnTo>
                  <a:pt x="533595" y="85788"/>
                </a:lnTo>
                <a:lnTo>
                  <a:pt x="533595" y="0"/>
                </a:lnTo>
                <a:lnTo>
                  <a:pt x="0" y="0"/>
                </a:lnTo>
                <a:lnTo>
                  <a:pt x="0" y="85788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491350" y="2500209"/>
            <a:ext cx="76835" cy="57785"/>
          </a:xfrm>
          <a:custGeom>
            <a:avLst/>
            <a:gdLst/>
            <a:ahLst/>
            <a:cxnLst/>
            <a:rect l="l" t="t" r="r" b="b"/>
            <a:pathLst>
              <a:path w="76834" h="57785">
                <a:moveTo>
                  <a:pt x="0" y="57297"/>
                </a:moveTo>
                <a:lnTo>
                  <a:pt x="76406" y="57297"/>
                </a:lnTo>
                <a:lnTo>
                  <a:pt x="76406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043977" y="2500209"/>
            <a:ext cx="327025" cy="57785"/>
          </a:xfrm>
          <a:custGeom>
            <a:avLst/>
            <a:gdLst/>
            <a:ahLst/>
            <a:cxnLst/>
            <a:rect l="l" t="t" r="r" b="b"/>
            <a:pathLst>
              <a:path w="327025" h="57785">
                <a:moveTo>
                  <a:pt x="0" y="57297"/>
                </a:moveTo>
                <a:lnTo>
                  <a:pt x="326721" y="57297"/>
                </a:lnTo>
                <a:lnTo>
                  <a:pt x="326721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solidFill>
            <a:srgbClr val="9080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043979" y="2500209"/>
            <a:ext cx="523875" cy="57785"/>
          </a:xfrm>
          <a:custGeom>
            <a:avLst/>
            <a:gdLst/>
            <a:ahLst/>
            <a:cxnLst/>
            <a:rect l="l" t="t" r="r" b="b"/>
            <a:pathLst>
              <a:path w="523875" h="57785">
                <a:moveTo>
                  <a:pt x="0" y="57297"/>
                </a:moveTo>
                <a:lnTo>
                  <a:pt x="523778" y="57297"/>
                </a:lnTo>
                <a:lnTo>
                  <a:pt x="523778" y="0"/>
                </a:lnTo>
                <a:lnTo>
                  <a:pt x="0" y="0"/>
                </a:lnTo>
                <a:lnTo>
                  <a:pt x="0" y="57297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205369" y="2500142"/>
            <a:ext cx="0" cy="2896235"/>
          </a:xfrm>
          <a:custGeom>
            <a:avLst/>
            <a:gdLst/>
            <a:ahLst/>
            <a:cxnLst/>
            <a:rect l="l" t="t" r="r" b="b"/>
            <a:pathLst>
              <a:path h="2896235">
                <a:moveTo>
                  <a:pt x="0" y="0"/>
                </a:moveTo>
                <a:lnTo>
                  <a:pt x="0" y="289593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167368" y="540556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167368" y="482435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67368" y="424351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167368" y="366230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167368" y="308135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167368" y="250014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0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199375" y="5405569"/>
            <a:ext cx="359410" cy="0"/>
          </a:xfrm>
          <a:custGeom>
            <a:avLst/>
            <a:gdLst/>
            <a:ahLst/>
            <a:cxnLst/>
            <a:rect l="l" t="t" r="r" b="b"/>
            <a:pathLst>
              <a:path w="359409">
                <a:moveTo>
                  <a:pt x="0" y="0"/>
                </a:moveTo>
                <a:lnTo>
                  <a:pt x="358936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205371" y="5405569"/>
            <a:ext cx="2873375" cy="0"/>
          </a:xfrm>
          <a:custGeom>
            <a:avLst/>
            <a:gdLst/>
            <a:ahLst/>
            <a:cxnLst/>
            <a:rect l="l" t="t" r="r" b="b"/>
            <a:pathLst>
              <a:path w="2873375">
                <a:moveTo>
                  <a:pt x="0" y="0"/>
                </a:moveTo>
                <a:lnTo>
                  <a:pt x="287335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205369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4"/>
                </a:moveTo>
                <a:lnTo>
                  <a:pt x="0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043605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4"/>
                </a:moveTo>
                <a:lnTo>
                  <a:pt x="0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891340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4"/>
                </a:moveTo>
                <a:lnTo>
                  <a:pt x="0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729639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4"/>
                </a:moveTo>
                <a:lnTo>
                  <a:pt x="0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567811" y="5415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4"/>
                </a:moveTo>
                <a:lnTo>
                  <a:pt x="0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5530880" y="5108594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378551" y="5165892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7255229" y="5213377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5530880" y="4498894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27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378551" y="4698962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21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7216849" y="4660974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8055148" y="4832235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568877" y="3994344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378551" y="4251342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216849" y="4003840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055148" y="4232348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13</a:t>
            </a:r>
            <a:endParaRPr sz="9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530880" y="3422631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31</a:t>
            </a:r>
            <a:endParaRPr sz="95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378551" y="3651189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31</a:t>
            </a:r>
            <a:endParaRPr sz="95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7216849" y="3403636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26</a:t>
            </a:r>
            <a:endParaRPr sz="9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8055148" y="3613202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530880" y="2736956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378551" y="2879662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7216849" y="2812931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8055148" y="2841675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4877561" y="2416302"/>
            <a:ext cx="2362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4947667" y="2997453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80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4947667" y="3578732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60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5017391" y="5322189"/>
            <a:ext cx="958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4947667" y="4160011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40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4947667" y="4740909"/>
            <a:ext cx="16573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8432800" y="5248279"/>
            <a:ext cx="44450" cy="109855"/>
          </a:xfrm>
          <a:custGeom>
            <a:avLst/>
            <a:gdLst/>
            <a:ahLst/>
            <a:cxnLst/>
            <a:rect l="l" t="t" r="r" b="b"/>
            <a:pathLst>
              <a:path w="44450" h="109854">
                <a:moveTo>
                  <a:pt x="44450" y="0"/>
                </a:moveTo>
                <a:lnTo>
                  <a:pt x="0" y="109474"/>
                </a:lnTo>
              </a:path>
            </a:pathLst>
          </a:custGeom>
          <a:ln w="63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432800" y="2538348"/>
            <a:ext cx="44450" cy="236854"/>
          </a:xfrm>
          <a:custGeom>
            <a:avLst/>
            <a:gdLst/>
            <a:ahLst/>
            <a:cxnLst/>
            <a:rect l="l" t="t" r="r" b="b"/>
            <a:pathLst>
              <a:path w="44450" h="236855">
                <a:moveTo>
                  <a:pt x="44450" y="236600"/>
                </a:moveTo>
                <a:lnTo>
                  <a:pt x="0" y="0"/>
                </a:lnTo>
              </a:path>
            </a:pathLst>
          </a:custGeom>
          <a:ln w="63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432800" y="2495550"/>
            <a:ext cx="44450" cy="76200"/>
          </a:xfrm>
          <a:custGeom>
            <a:avLst/>
            <a:gdLst/>
            <a:ahLst/>
            <a:cxnLst/>
            <a:rect l="l" t="t" r="r" b="b"/>
            <a:pathLst>
              <a:path w="44450" h="76200">
                <a:moveTo>
                  <a:pt x="44450" y="76200"/>
                </a:moveTo>
                <a:lnTo>
                  <a:pt x="0" y="0"/>
                </a:lnTo>
              </a:path>
            </a:pathLst>
          </a:custGeom>
          <a:ln w="63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5422902" y="2476500"/>
            <a:ext cx="120650" cy="152400"/>
          </a:xfrm>
          <a:prstGeom prst="rect">
            <a:avLst/>
          </a:prstGeom>
          <a:solidFill>
            <a:srgbClr val="D2DFE6"/>
          </a:solidFill>
        </p:spPr>
        <p:txBody>
          <a:bodyPr vert="horz" wrap="square" lIns="0" tIns="0" rIns="0" bIns="0" rtlCol="0">
            <a:spAutoFit/>
          </a:bodyPr>
          <a:lstStyle/>
          <a:p>
            <a:pPr marL="26034">
              <a:lnSpc>
                <a:spcPts val="1175"/>
              </a:lnSpc>
            </a:pPr>
            <a:r>
              <a:rPr sz="1000" spc="-5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6530975" y="2462148"/>
            <a:ext cx="120650" cy="152400"/>
          </a:xfrm>
          <a:prstGeom prst="rect">
            <a:avLst/>
          </a:prstGeom>
          <a:solidFill>
            <a:srgbClr val="908052"/>
          </a:solidFill>
        </p:spPr>
        <p:txBody>
          <a:bodyPr vert="horz" wrap="square" lIns="0" tIns="0" rIns="0" bIns="0" rtlCol="0">
            <a:spAutoFit/>
          </a:bodyPr>
          <a:lstStyle/>
          <a:p>
            <a:pPr marL="26034">
              <a:lnSpc>
                <a:spcPts val="1175"/>
              </a:lnSpc>
            </a:pPr>
            <a:r>
              <a:rPr sz="1000" spc="-5" dirty="0"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5472811" y="5549290"/>
            <a:ext cx="28511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</a:t>
            </a:r>
            <a:r>
              <a:rPr sz="1000" spc="-5" dirty="0">
                <a:latin typeface="Arial"/>
                <a:cs typeface="Arial"/>
              </a:rPr>
              <a:t>CP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5684773" y="2433573"/>
            <a:ext cx="120650" cy="152400"/>
          </a:xfrm>
          <a:prstGeom prst="rect">
            <a:avLst/>
          </a:prstGeom>
          <a:solidFill>
            <a:srgbClr val="908052"/>
          </a:solidFill>
        </p:spPr>
        <p:txBody>
          <a:bodyPr vert="horz" wrap="square" lIns="0" tIns="0" rIns="0" bIns="0" rtlCol="0">
            <a:spAutoFit/>
          </a:bodyPr>
          <a:lstStyle/>
          <a:p>
            <a:pPr marL="26034">
              <a:lnSpc>
                <a:spcPts val="1175"/>
              </a:lnSpc>
            </a:pPr>
            <a:r>
              <a:rPr sz="1000" spc="-5" dirty="0"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8491473" y="3607436"/>
            <a:ext cx="65659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Early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stage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8491475" y="2644802"/>
            <a:ext cx="612775" cy="409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"/>
                <a:cs typeface="Arial"/>
              </a:rPr>
              <a:t>Late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stage  </a:t>
            </a:r>
            <a:r>
              <a:rPr sz="1000" spc="-10" dirty="0">
                <a:latin typeface="Arial"/>
                <a:cs typeface="Arial"/>
              </a:rPr>
              <a:t>Mid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stage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8491473" y="2492757"/>
            <a:ext cx="102108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Another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dementia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7803642" y="5549292"/>
            <a:ext cx="67183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Geriatrician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8078725" y="5281548"/>
            <a:ext cx="120650" cy="152400"/>
          </a:xfrm>
          <a:prstGeom prst="rect">
            <a:avLst/>
          </a:prstGeom>
          <a:solidFill>
            <a:srgbClr val="5BAC82"/>
          </a:solidFill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80"/>
              </a:lnSpc>
            </a:pPr>
            <a:r>
              <a:rPr sz="1000" spc="-5" dirty="0"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7947025" y="2462148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 txBox="1"/>
          <p:nvPr/>
        </p:nvSpPr>
        <p:spPr>
          <a:xfrm>
            <a:off x="7961124" y="2459228"/>
            <a:ext cx="958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8208900" y="2419350"/>
            <a:ext cx="120650" cy="152400"/>
          </a:xfrm>
          <a:prstGeom prst="rect">
            <a:avLst/>
          </a:prstGeom>
          <a:solidFill>
            <a:srgbClr val="908052"/>
          </a:solidFill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75"/>
              </a:lnSpc>
            </a:pPr>
            <a:r>
              <a:rPr sz="1000" spc="-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6966966" y="5549292"/>
            <a:ext cx="66865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35" dirty="0">
                <a:latin typeface="Arial"/>
                <a:cs typeface="Arial"/>
              </a:rPr>
              <a:t>y</a:t>
            </a:r>
            <a:r>
              <a:rPr sz="1000" dirty="0">
                <a:latin typeface="Arial"/>
                <a:cs typeface="Arial"/>
              </a:rPr>
              <a:t>c</a:t>
            </a:r>
            <a:r>
              <a:rPr sz="1000" spc="-5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atr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7108825" y="2533650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7122670" y="2530855"/>
            <a:ext cx="958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5" name="object 18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177" name="object 177"/>
          <p:cNvSpPr txBox="1"/>
          <p:nvPr/>
        </p:nvSpPr>
        <p:spPr>
          <a:xfrm>
            <a:off x="7370698" y="2447925"/>
            <a:ext cx="120650" cy="152400"/>
          </a:xfrm>
          <a:prstGeom prst="rect">
            <a:avLst/>
          </a:prstGeom>
          <a:solidFill>
            <a:srgbClr val="908052"/>
          </a:solidFill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75"/>
              </a:lnSpc>
            </a:pPr>
            <a:r>
              <a:rPr sz="1000" spc="-5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6127750" y="5549292"/>
            <a:ext cx="6642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Neuro</a:t>
            </a:r>
            <a:r>
              <a:rPr sz="1000" spc="-10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o</a:t>
            </a:r>
            <a:r>
              <a:rPr sz="1000" spc="-10" dirty="0">
                <a:latin typeface="Arial"/>
                <a:cs typeface="Arial"/>
              </a:rPr>
              <a:t>gi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8491473" y="5169791"/>
            <a:ext cx="7848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Memory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Loss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8491475" y="4826891"/>
            <a:ext cx="5683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De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8491473" y="4231385"/>
            <a:ext cx="2578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MCI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6264275" y="2533650"/>
            <a:ext cx="120650" cy="152400"/>
          </a:xfrm>
          <a:prstGeom prst="rect">
            <a:avLst/>
          </a:prstGeom>
          <a:solidFill>
            <a:srgbClr val="D2DFE6"/>
          </a:solidFill>
        </p:spPr>
        <p:txBody>
          <a:bodyPr vert="horz" wrap="square" lIns="0" tIns="0" rIns="0" bIns="0" rtlCol="0">
            <a:spAutoFit/>
          </a:bodyPr>
          <a:lstStyle/>
          <a:p>
            <a:pPr marL="26034">
              <a:lnSpc>
                <a:spcPts val="1180"/>
              </a:lnSpc>
            </a:pPr>
            <a:r>
              <a:rPr sz="1000" spc="-5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4877562" y="2130805"/>
            <a:ext cx="104140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43120" y="3862402"/>
            <a:ext cx="609600" cy="1524635"/>
          </a:xfrm>
          <a:custGeom>
            <a:avLst/>
            <a:gdLst/>
            <a:ahLst/>
            <a:cxnLst/>
            <a:rect l="l" t="t" r="r" b="b"/>
            <a:pathLst>
              <a:path w="609600" h="1524635">
                <a:moveTo>
                  <a:pt x="0" y="1524166"/>
                </a:moveTo>
                <a:lnTo>
                  <a:pt x="609550" y="1524166"/>
                </a:lnTo>
                <a:lnTo>
                  <a:pt x="609550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3120" y="3862402"/>
            <a:ext cx="609600" cy="1524635"/>
          </a:xfrm>
          <a:custGeom>
            <a:avLst/>
            <a:gdLst/>
            <a:ahLst/>
            <a:cxnLst/>
            <a:rect l="l" t="t" r="r" b="b"/>
            <a:pathLst>
              <a:path w="609600" h="1524635">
                <a:moveTo>
                  <a:pt x="0" y="1524166"/>
                </a:moveTo>
                <a:lnTo>
                  <a:pt x="609550" y="1524166"/>
                </a:lnTo>
                <a:lnTo>
                  <a:pt x="609550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ln w="946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3120" y="2986019"/>
            <a:ext cx="609600" cy="876935"/>
          </a:xfrm>
          <a:custGeom>
            <a:avLst/>
            <a:gdLst/>
            <a:ahLst/>
            <a:cxnLst/>
            <a:rect l="l" t="t" r="r" b="b"/>
            <a:pathLst>
              <a:path w="609600" h="876935">
                <a:moveTo>
                  <a:pt x="0" y="876332"/>
                </a:moveTo>
                <a:lnTo>
                  <a:pt x="609550" y="876332"/>
                </a:lnTo>
                <a:lnTo>
                  <a:pt x="609550" y="0"/>
                </a:lnTo>
                <a:lnTo>
                  <a:pt x="0" y="0"/>
                </a:lnTo>
                <a:lnTo>
                  <a:pt x="0" y="87633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3120" y="2986019"/>
            <a:ext cx="609600" cy="876935"/>
          </a:xfrm>
          <a:custGeom>
            <a:avLst/>
            <a:gdLst/>
            <a:ahLst/>
            <a:cxnLst/>
            <a:rect l="l" t="t" r="r" b="b"/>
            <a:pathLst>
              <a:path w="609600" h="876935">
                <a:moveTo>
                  <a:pt x="0" y="876332"/>
                </a:moveTo>
                <a:lnTo>
                  <a:pt x="609550" y="876332"/>
                </a:lnTo>
                <a:lnTo>
                  <a:pt x="609550" y="0"/>
                </a:lnTo>
                <a:lnTo>
                  <a:pt x="0" y="0"/>
                </a:lnTo>
                <a:lnTo>
                  <a:pt x="0" y="876332"/>
                </a:lnTo>
                <a:close/>
              </a:path>
            </a:pathLst>
          </a:custGeom>
          <a:ln w="947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3120" y="2852841"/>
            <a:ext cx="609600" cy="133350"/>
          </a:xfrm>
          <a:custGeom>
            <a:avLst/>
            <a:gdLst/>
            <a:ahLst/>
            <a:cxnLst/>
            <a:rect l="l" t="t" r="r" b="b"/>
            <a:pathLst>
              <a:path w="609600" h="133350">
                <a:moveTo>
                  <a:pt x="0" y="133237"/>
                </a:moveTo>
                <a:lnTo>
                  <a:pt x="609550" y="133237"/>
                </a:lnTo>
                <a:lnTo>
                  <a:pt x="609550" y="0"/>
                </a:lnTo>
                <a:lnTo>
                  <a:pt x="0" y="0"/>
                </a:lnTo>
                <a:lnTo>
                  <a:pt x="0" y="13323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3120" y="2852841"/>
            <a:ext cx="609600" cy="133350"/>
          </a:xfrm>
          <a:custGeom>
            <a:avLst/>
            <a:gdLst/>
            <a:ahLst/>
            <a:cxnLst/>
            <a:rect l="l" t="t" r="r" b="b"/>
            <a:pathLst>
              <a:path w="609600" h="133350">
                <a:moveTo>
                  <a:pt x="0" y="133237"/>
                </a:moveTo>
                <a:lnTo>
                  <a:pt x="609550" y="133237"/>
                </a:lnTo>
                <a:lnTo>
                  <a:pt x="609550" y="0"/>
                </a:lnTo>
                <a:lnTo>
                  <a:pt x="0" y="0"/>
                </a:lnTo>
                <a:lnTo>
                  <a:pt x="0" y="133237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3120" y="2719227"/>
            <a:ext cx="609600" cy="133985"/>
          </a:xfrm>
          <a:custGeom>
            <a:avLst/>
            <a:gdLst/>
            <a:ahLst/>
            <a:cxnLst/>
            <a:rect l="l" t="t" r="r" b="b"/>
            <a:pathLst>
              <a:path w="609600" h="133985">
                <a:moveTo>
                  <a:pt x="0" y="133554"/>
                </a:moveTo>
                <a:lnTo>
                  <a:pt x="609550" y="133554"/>
                </a:lnTo>
                <a:lnTo>
                  <a:pt x="609550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3120" y="2719227"/>
            <a:ext cx="609600" cy="133985"/>
          </a:xfrm>
          <a:custGeom>
            <a:avLst/>
            <a:gdLst/>
            <a:ahLst/>
            <a:cxnLst/>
            <a:rect l="l" t="t" r="r" b="b"/>
            <a:pathLst>
              <a:path w="609600" h="133985">
                <a:moveTo>
                  <a:pt x="0" y="133554"/>
                </a:moveTo>
                <a:lnTo>
                  <a:pt x="609550" y="133554"/>
                </a:lnTo>
                <a:lnTo>
                  <a:pt x="609550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2114" y="2719223"/>
            <a:ext cx="0" cy="2658110"/>
          </a:xfrm>
          <a:custGeom>
            <a:avLst/>
            <a:gdLst/>
            <a:ahLst/>
            <a:cxnLst/>
            <a:rect l="l" t="t" r="r" b="b"/>
            <a:pathLst>
              <a:path h="2658110">
                <a:moveTo>
                  <a:pt x="0" y="0"/>
                </a:moveTo>
                <a:lnTo>
                  <a:pt x="0" y="2657847"/>
                </a:lnTo>
              </a:path>
            </a:pathLst>
          </a:custGeom>
          <a:ln w="946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3958" y="538656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23958" y="485298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23958" y="431971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3958" y="378613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3958" y="325280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3958" y="271922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380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62114" y="5386565"/>
            <a:ext cx="971550" cy="0"/>
          </a:xfrm>
          <a:custGeom>
            <a:avLst/>
            <a:gdLst/>
            <a:ahLst/>
            <a:cxnLst/>
            <a:rect l="l" t="t" r="r" b="b"/>
            <a:pathLst>
              <a:path w="971550">
                <a:moveTo>
                  <a:pt x="0" y="0"/>
                </a:moveTo>
                <a:lnTo>
                  <a:pt x="97155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2114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6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43135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6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063769" y="4543416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57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63769" y="3343337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33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01925" y="2838489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01925" y="2704935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62204" y="2643508"/>
            <a:ext cx="217804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100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5602" y="3177289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80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25602" y="3710686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5602" y="42443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5602" y="47777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0526" y="5311144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63729" y="2384679"/>
            <a:ext cx="95631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%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76148" y="5484575"/>
            <a:ext cx="93218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Population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overall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319291" y="3862402"/>
            <a:ext cx="342900" cy="1524635"/>
          </a:xfrm>
          <a:custGeom>
            <a:avLst/>
            <a:gdLst/>
            <a:ahLst/>
            <a:cxnLst/>
            <a:rect l="l" t="t" r="r" b="b"/>
            <a:pathLst>
              <a:path w="342900" h="1524635">
                <a:moveTo>
                  <a:pt x="0" y="1524166"/>
                </a:moveTo>
                <a:lnTo>
                  <a:pt x="342860" y="1524166"/>
                </a:lnTo>
                <a:lnTo>
                  <a:pt x="342860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19291" y="3862402"/>
            <a:ext cx="342900" cy="1524635"/>
          </a:xfrm>
          <a:custGeom>
            <a:avLst/>
            <a:gdLst/>
            <a:ahLst/>
            <a:cxnLst/>
            <a:rect l="l" t="t" r="r" b="b"/>
            <a:pathLst>
              <a:path w="342900" h="1524635">
                <a:moveTo>
                  <a:pt x="0" y="1524166"/>
                </a:moveTo>
                <a:lnTo>
                  <a:pt x="342860" y="1524166"/>
                </a:lnTo>
                <a:lnTo>
                  <a:pt x="342860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71852" y="3862402"/>
            <a:ext cx="352425" cy="1524635"/>
          </a:xfrm>
          <a:custGeom>
            <a:avLst/>
            <a:gdLst/>
            <a:ahLst/>
            <a:cxnLst/>
            <a:rect l="l" t="t" r="r" b="b"/>
            <a:pathLst>
              <a:path w="352425" h="1524635">
                <a:moveTo>
                  <a:pt x="0" y="1524166"/>
                </a:moveTo>
                <a:lnTo>
                  <a:pt x="352348" y="1524166"/>
                </a:lnTo>
                <a:lnTo>
                  <a:pt x="352348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71852" y="3862402"/>
            <a:ext cx="352425" cy="1524635"/>
          </a:xfrm>
          <a:custGeom>
            <a:avLst/>
            <a:gdLst/>
            <a:ahLst/>
            <a:cxnLst/>
            <a:rect l="l" t="t" r="r" b="b"/>
            <a:pathLst>
              <a:path w="352425" h="1524635">
                <a:moveTo>
                  <a:pt x="0" y="1524166"/>
                </a:moveTo>
                <a:lnTo>
                  <a:pt x="352348" y="1524166"/>
                </a:lnTo>
                <a:lnTo>
                  <a:pt x="352348" y="0"/>
                </a:lnTo>
                <a:lnTo>
                  <a:pt x="0" y="0"/>
                </a:lnTo>
                <a:lnTo>
                  <a:pt x="0" y="1524166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33900" y="4005067"/>
            <a:ext cx="342900" cy="1381760"/>
          </a:xfrm>
          <a:custGeom>
            <a:avLst/>
            <a:gdLst/>
            <a:ahLst/>
            <a:cxnLst/>
            <a:rect l="l" t="t" r="r" b="b"/>
            <a:pathLst>
              <a:path w="342900" h="1381760">
                <a:moveTo>
                  <a:pt x="0" y="1381497"/>
                </a:moveTo>
                <a:lnTo>
                  <a:pt x="342860" y="1381497"/>
                </a:lnTo>
                <a:lnTo>
                  <a:pt x="342860" y="0"/>
                </a:lnTo>
                <a:lnTo>
                  <a:pt x="0" y="0"/>
                </a:lnTo>
                <a:lnTo>
                  <a:pt x="0" y="138149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33900" y="4005067"/>
            <a:ext cx="342900" cy="1381760"/>
          </a:xfrm>
          <a:custGeom>
            <a:avLst/>
            <a:gdLst/>
            <a:ahLst/>
            <a:cxnLst/>
            <a:rect l="l" t="t" r="r" b="b"/>
            <a:pathLst>
              <a:path w="342900" h="1381760">
                <a:moveTo>
                  <a:pt x="0" y="1381497"/>
                </a:moveTo>
                <a:lnTo>
                  <a:pt x="342860" y="1381497"/>
                </a:lnTo>
                <a:lnTo>
                  <a:pt x="342860" y="0"/>
                </a:lnTo>
                <a:lnTo>
                  <a:pt x="0" y="0"/>
                </a:lnTo>
                <a:lnTo>
                  <a:pt x="0" y="1381497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986146" y="3776569"/>
            <a:ext cx="343535" cy="1610360"/>
          </a:xfrm>
          <a:custGeom>
            <a:avLst/>
            <a:gdLst/>
            <a:ahLst/>
            <a:cxnLst/>
            <a:rect l="l" t="t" r="r" b="b"/>
            <a:pathLst>
              <a:path w="343535" h="1610360">
                <a:moveTo>
                  <a:pt x="0" y="1609995"/>
                </a:moveTo>
                <a:lnTo>
                  <a:pt x="343176" y="1609995"/>
                </a:lnTo>
                <a:lnTo>
                  <a:pt x="343176" y="0"/>
                </a:lnTo>
                <a:lnTo>
                  <a:pt x="0" y="0"/>
                </a:lnTo>
                <a:lnTo>
                  <a:pt x="0" y="160999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986146" y="3776569"/>
            <a:ext cx="343535" cy="1610360"/>
          </a:xfrm>
          <a:custGeom>
            <a:avLst/>
            <a:gdLst/>
            <a:ahLst/>
            <a:cxnLst/>
            <a:rect l="l" t="t" r="r" b="b"/>
            <a:pathLst>
              <a:path w="343535" h="1610360">
                <a:moveTo>
                  <a:pt x="0" y="1609995"/>
                </a:moveTo>
                <a:lnTo>
                  <a:pt x="343176" y="1609995"/>
                </a:lnTo>
                <a:lnTo>
                  <a:pt x="343176" y="0"/>
                </a:lnTo>
                <a:lnTo>
                  <a:pt x="0" y="0"/>
                </a:lnTo>
                <a:lnTo>
                  <a:pt x="0" y="1609995"/>
                </a:lnTo>
                <a:close/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319291" y="2976525"/>
            <a:ext cx="342900" cy="885825"/>
          </a:xfrm>
          <a:custGeom>
            <a:avLst/>
            <a:gdLst/>
            <a:ahLst/>
            <a:cxnLst/>
            <a:rect l="l" t="t" r="r" b="b"/>
            <a:pathLst>
              <a:path w="342900" h="885825">
                <a:moveTo>
                  <a:pt x="0" y="885826"/>
                </a:moveTo>
                <a:lnTo>
                  <a:pt x="342860" y="885826"/>
                </a:lnTo>
                <a:lnTo>
                  <a:pt x="342860" y="0"/>
                </a:lnTo>
                <a:lnTo>
                  <a:pt x="0" y="0"/>
                </a:lnTo>
                <a:lnTo>
                  <a:pt x="0" y="88582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319291" y="2976525"/>
            <a:ext cx="342900" cy="885825"/>
          </a:xfrm>
          <a:custGeom>
            <a:avLst/>
            <a:gdLst/>
            <a:ahLst/>
            <a:cxnLst/>
            <a:rect l="l" t="t" r="r" b="b"/>
            <a:pathLst>
              <a:path w="342900" h="885825">
                <a:moveTo>
                  <a:pt x="0" y="885826"/>
                </a:moveTo>
                <a:lnTo>
                  <a:pt x="342860" y="885826"/>
                </a:lnTo>
                <a:lnTo>
                  <a:pt x="342860" y="0"/>
                </a:lnTo>
                <a:lnTo>
                  <a:pt x="0" y="0"/>
                </a:lnTo>
                <a:lnTo>
                  <a:pt x="0" y="885826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71852" y="2986019"/>
            <a:ext cx="352425" cy="876935"/>
          </a:xfrm>
          <a:custGeom>
            <a:avLst/>
            <a:gdLst/>
            <a:ahLst/>
            <a:cxnLst/>
            <a:rect l="l" t="t" r="r" b="b"/>
            <a:pathLst>
              <a:path w="352425" h="876935">
                <a:moveTo>
                  <a:pt x="0" y="876332"/>
                </a:moveTo>
                <a:lnTo>
                  <a:pt x="352348" y="876332"/>
                </a:lnTo>
                <a:lnTo>
                  <a:pt x="352348" y="0"/>
                </a:lnTo>
                <a:lnTo>
                  <a:pt x="0" y="0"/>
                </a:lnTo>
                <a:lnTo>
                  <a:pt x="0" y="87633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871852" y="2986019"/>
            <a:ext cx="352425" cy="876935"/>
          </a:xfrm>
          <a:custGeom>
            <a:avLst/>
            <a:gdLst/>
            <a:ahLst/>
            <a:cxnLst/>
            <a:rect l="l" t="t" r="r" b="b"/>
            <a:pathLst>
              <a:path w="352425" h="876935">
                <a:moveTo>
                  <a:pt x="0" y="876332"/>
                </a:moveTo>
                <a:lnTo>
                  <a:pt x="352348" y="876332"/>
                </a:lnTo>
                <a:lnTo>
                  <a:pt x="352348" y="0"/>
                </a:lnTo>
                <a:lnTo>
                  <a:pt x="0" y="0"/>
                </a:lnTo>
                <a:lnTo>
                  <a:pt x="0" y="876332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433900" y="3005068"/>
            <a:ext cx="342900" cy="1000125"/>
          </a:xfrm>
          <a:custGeom>
            <a:avLst/>
            <a:gdLst/>
            <a:ahLst/>
            <a:cxnLst/>
            <a:rect l="l" t="t" r="r" b="b"/>
            <a:pathLst>
              <a:path w="342900" h="1000125">
                <a:moveTo>
                  <a:pt x="0" y="1000076"/>
                </a:moveTo>
                <a:lnTo>
                  <a:pt x="342860" y="1000076"/>
                </a:lnTo>
                <a:lnTo>
                  <a:pt x="342860" y="0"/>
                </a:lnTo>
                <a:lnTo>
                  <a:pt x="0" y="0"/>
                </a:lnTo>
                <a:lnTo>
                  <a:pt x="0" y="100007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33900" y="3005068"/>
            <a:ext cx="342900" cy="1000125"/>
          </a:xfrm>
          <a:custGeom>
            <a:avLst/>
            <a:gdLst/>
            <a:ahLst/>
            <a:cxnLst/>
            <a:rect l="l" t="t" r="r" b="b"/>
            <a:pathLst>
              <a:path w="342900" h="1000125">
                <a:moveTo>
                  <a:pt x="0" y="1000076"/>
                </a:moveTo>
                <a:lnTo>
                  <a:pt x="342860" y="1000076"/>
                </a:lnTo>
                <a:lnTo>
                  <a:pt x="342860" y="0"/>
                </a:lnTo>
                <a:lnTo>
                  <a:pt x="0" y="0"/>
                </a:lnTo>
                <a:lnTo>
                  <a:pt x="0" y="1000076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86146" y="2890822"/>
            <a:ext cx="343535" cy="885825"/>
          </a:xfrm>
          <a:custGeom>
            <a:avLst/>
            <a:gdLst/>
            <a:ahLst/>
            <a:cxnLst/>
            <a:rect l="l" t="t" r="r" b="b"/>
            <a:pathLst>
              <a:path w="343535" h="885825">
                <a:moveTo>
                  <a:pt x="0" y="885826"/>
                </a:moveTo>
                <a:lnTo>
                  <a:pt x="343176" y="885826"/>
                </a:lnTo>
                <a:lnTo>
                  <a:pt x="343176" y="0"/>
                </a:lnTo>
                <a:lnTo>
                  <a:pt x="0" y="0"/>
                </a:lnTo>
                <a:lnTo>
                  <a:pt x="0" y="88582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986146" y="2890822"/>
            <a:ext cx="343535" cy="885825"/>
          </a:xfrm>
          <a:custGeom>
            <a:avLst/>
            <a:gdLst/>
            <a:ahLst/>
            <a:cxnLst/>
            <a:rect l="l" t="t" r="r" b="b"/>
            <a:pathLst>
              <a:path w="343535" h="885825">
                <a:moveTo>
                  <a:pt x="0" y="885826"/>
                </a:moveTo>
                <a:lnTo>
                  <a:pt x="343176" y="885826"/>
                </a:lnTo>
                <a:lnTo>
                  <a:pt x="343176" y="0"/>
                </a:lnTo>
                <a:lnTo>
                  <a:pt x="0" y="0"/>
                </a:lnTo>
                <a:lnTo>
                  <a:pt x="0" y="885826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19291" y="2843346"/>
            <a:ext cx="342900" cy="133350"/>
          </a:xfrm>
          <a:custGeom>
            <a:avLst/>
            <a:gdLst/>
            <a:ahLst/>
            <a:cxnLst/>
            <a:rect l="l" t="t" r="r" b="b"/>
            <a:pathLst>
              <a:path w="342900" h="133350">
                <a:moveTo>
                  <a:pt x="0" y="133237"/>
                </a:moveTo>
                <a:lnTo>
                  <a:pt x="342860" y="133237"/>
                </a:lnTo>
                <a:lnTo>
                  <a:pt x="342860" y="0"/>
                </a:lnTo>
                <a:lnTo>
                  <a:pt x="0" y="0"/>
                </a:lnTo>
                <a:lnTo>
                  <a:pt x="0" y="13323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19291" y="2843346"/>
            <a:ext cx="342900" cy="133350"/>
          </a:xfrm>
          <a:custGeom>
            <a:avLst/>
            <a:gdLst/>
            <a:ahLst/>
            <a:cxnLst/>
            <a:rect l="l" t="t" r="r" b="b"/>
            <a:pathLst>
              <a:path w="342900" h="133350">
                <a:moveTo>
                  <a:pt x="0" y="133237"/>
                </a:moveTo>
                <a:lnTo>
                  <a:pt x="342860" y="133237"/>
                </a:lnTo>
                <a:lnTo>
                  <a:pt x="342860" y="0"/>
                </a:lnTo>
                <a:lnTo>
                  <a:pt x="0" y="0"/>
                </a:lnTo>
                <a:lnTo>
                  <a:pt x="0" y="133237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097151" y="2881328"/>
            <a:ext cx="127635" cy="104775"/>
          </a:xfrm>
          <a:custGeom>
            <a:avLst/>
            <a:gdLst/>
            <a:ahLst/>
            <a:cxnLst/>
            <a:rect l="l" t="t" r="r" b="b"/>
            <a:pathLst>
              <a:path w="127635" h="104775">
                <a:moveTo>
                  <a:pt x="0" y="104754"/>
                </a:moveTo>
                <a:lnTo>
                  <a:pt x="127050" y="104754"/>
                </a:lnTo>
                <a:lnTo>
                  <a:pt x="127050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71852" y="2881328"/>
            <a:ext cx="117475" cy="104775"/>
          </a:xfrm>
          <a:custGeom>
            <a:avLst/>
            <a:gdLst/>
            <a:ahLst/>
            <a:cxnLst/>
            <a:rect l="l" t="t" r="r" b="b"/>
            <a:pathLst>
              <a:path w="117475" h="104775">
                <a:moveTo>
                  <a:pt x="0" y="104754"/>
                </a:moveTo>
                <a:lnTo>
                  <a:pt x="117348" y="104754"/>
                </a:lnTo>
                <a:lnTo>
                  <a:pt x="117348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871852" y="2881328"/>
            <a:ext cx="352425" cy="104775"/>
          </a:xfrm>
          <a:custGeom>
            <a:avLst/>
            <a:gdLst/>
            <a:ahLst/>
            <a:cxnLst/>
            <a:rect l="l" t="t" r="r" b="b"/>
            <a:pathLst>
              <a:path w="352425" h="104775">
                <a:moveTo>
                  <a:pt x="0" y="104754"/>
                </a:moveTo>
                <a:lnTo>
                  <a:pt x="352348" y="104754"/>
                </a:lnTo>
                <a:lnTo>
                  <a:pt x="352348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433900" y="2852841"/>
            <a:ext cx="342900" cy="152400"/>
          </a:xfrm>
          <a:custGeom>
            <a:avLst/>
            <a:gdLst/>
            <a:ahLst/>
            <a:cxnLst/>
            <a:rect l="l" t="t" r="r" b="b"/>
            <a:pathLst>
              <a:path w="342900" h="152400">
                <a:moveTo>
                  <a:pt x="0" y="152226"/>
                </a:moveTo>
                <a:lnTo>
                  <a:pt x="342860" y="152226"/>
                </a:lnTo>
                <a:lnTo>
                  <a:pt x="342860" y="0"/>
                </a:lnTo>
                <a:lnTo>
                  <a:pt x="0" y="0"/>
                </a:lnTo>
                <a:lnTo>
                  <a:pt x="0" y="15222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433900" y="2852841"/>
            <a:ext cx="342900" cy="152400"/>
          </a:xfrm>
          <a:custGeom>
            <a:avLst/>
            <a:gdLst/>
            <a:ahLst/>
            <a:cxnLst/>
            <a:rect l="l" t="t" r="r" b="b"/>
            <a:pathLst>
              <a:path w="342900" h="152400">
                <a:moveTo>
                  <a:pt x="0" y="152226"/>
                </a:moveTo>
                <a:lnTo>
                  <a:pt x="342860" y="152226"/>
                </a:lnTo>
                <a:lnTo>
                  <a:pt x="342860" y="0"/>
                </a:lnTo>
                <a:lnTo>
                  <a:pt x="0" y="0"/>
                </a:lnTo>
                <a:lnTo>
                  <a:pt x="0" y="152226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21152" y="2823978"/>
            <a:ext cx="208279" cy="67310"/>
          </a:xfrm>
          <a:custGeom>
            <a:avLst/>
            <a:gdLst/>
            <a:ahLst/>
            <a:cxnLst/>
            <a:rect l="l" t="t" r="r" b="b"/>
            <a:pathLst>
              <a:path w="208279" h="67310">
                <a:moveTo>
                  <a:pt x="0" y="66777"/>
                </a:moveTo>
                <a:lnTo>
                  <a:pt x="208172" y="66777"/>
                </a:lnTo>
                <a:lnTo>
                  <a:pt x="208172" y="0"/>
                </a:lnTo>
                <a:lnTo>
                  <a:pt x="0" y="0"/>
                </a:lnTo>
                <a:lnTo>
                  <a:pt x="0" y="6677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86148" y="2823978"/>
            <a:ext cx="27305" cy="67310"/>
          </a:xfrm>
          <a:custGeom>
            <a:avLst/>
            <a:gdLst/>
            <a:ahLst/>
            <a:cxnLst/>
            <a:rect l="l" t="t" r="r" b="b"/>
            <a:pathLst>
              <a:path w="27304" h="67310">
                <a:moveTo>
                  <a:pt x="0" y="66777"/>
                </a:moveTo>
                <a:lnTo>
                  <a:pt x="27053" y="66777"/>
                </a:lnTo>
                <a:lnTo>
                  <a:pt x="27053" y="0"/>
                </a:lnTo>
                <a:lnTo>
                  <a:pt x="0" y="0"/>
                </a:lnTo>
                <a:lnTo>
                  <a:pt x="0" y="6677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986146" y="2823978"/>
            <a:ext cx="343535" cy="67310"/>
          </a:xfrm>
          <a:custGeom>
            <a:avLst/>
            <a:gdLst/>
            <a:ahLst/>
            <a:cxnLst/>
            <a:rect l="l" t="t" r="r" b="b"/>
            <a:pathLst>
              <a:path w="343535" h="67310">
                <a:moveTo>
                  <a:pt x="0" y="66777"/>
                </a:moveTo>
                <a:lnTo>
                  <a:pt x="343176" y="66777"/>
                </a:lnTo>
                <a:lnTo>
                  <a:pt x="343176" y="0"/>
                </a:lnTo>
                <a:lnTo>
                  <a:pt x="0" y="0"/>
                </a:lnTo>
                <a:lnTo>
                  <a:pt x="0" y="66777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319291" y="2719223"/>
            <a:ext cx="342900" cy="124460"/>
          </a:xfrm>
          <a:custGeom>
            <a:avLst/>
            <a:gdLst/>
            <a:ahLst/>
            <a:cxnLst/>
            <a:rect l="l" t="t" r="r" b="b"/>
            <a:pathLst>
              <a:path w="342900" h="124460">
                <a:moveTo>
                  <a:pt x="0" y="124060"/>
                </a:moveTo>
                <a:lnTo>
                  <a:pt x="342860" y="124060"/>
                </a:lnTo>
                <a:lnTo>
                  <a:pt x="342860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19291" y="2719223"/>
            <a:ext cx="342900" cy="124460"/>
          </a:xfrm>
          <a:custGeom>
            <a:avLst/>
            <a:gdLst/>
            <a:ahLst/>
            <a:cxnLst/>
            <a:rect l="l" t="t" r="r" b="b"/>
            <a:pathLst>
              <a:path w="342900" h="124460">
                <a:moveTo>
                  <a:pt x="0" y="124060"/>
                </a:moveTo>
                <a:lnTo>
                  <a:pt x="342860" y="124060"/>
                </a:lnTo>
                <a:lnTo>
                  <a:pt x="342860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71852" y="2719223"/>
            <a:ext cx="352425" cy="162560"/>
          </a:xfrm>
          <a:custGeom>
            <a:avLst/>
            <a:gdLst/>
            <a:ahLst/>
            <a:cxnLst/>
            <a:rect l="l" t="t" r="r" b="b"/>
            <a:pathLst>
              <a:path w="352425" h="162560">
                <a:moveTo>
                  <a:pt x="0" y="162037"/>
                </a:moveTo>
                <a:lnTo>
                  <a:pt x="352348" y="162037"/>
                </a:lnTo>
                <a:lnTo>
                  <a:pt x="352348" y="0"/>
                </a:lnTo>
                <a:lnTo>
                  <a:pt x="0" y="0"/>
                </a:lnTo>
                <a:lnTo>
                  <a:pt x="0" y="16203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871852" y="2719223"/>
            <a:ext cx="352425" cy="162560"/>
          </a:xfrm>
          <a:custGeom>
            <a:avLst/>
            <a:gdLst/>
            <a:ahLst/>
            <a:cxnLst/>
            <a:rect l="l" t="t" r="r" b="b"/>
            <a:pathLst>
              <a:path w="352425" h="162560">
                <a:moveTo>
                  <a:pt x="0" y="162037"/>
                </a:moveTo>
                <a:lnTo>
                  <a:pt x="352348" y="162037"/>
                </a:lnTo>
                <a:lnTo>
                  <a:pt x="352348" y="0"/>
                </a:lnTo>
                <a:lnTo>
                  <a:pt x="0" y="0"/>
                </a:lnTo>
                <a:lnTo>
                  <a:pt x="0" y="162037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433900" y="2719227"/>
            <a:ext cx="342900" cy="133985"/>
          </a:xfrm>
          <a:custGeom>
            <a:avLst/>
            <a:gdLst/>
            <a:ahLst/>
            <a:cxnLst/>
            <a:rect l="l" t="t" r="r" b="b"/>
            <a:pathLst>
              <a:path w="342900" h="133985">
                <a:moveTo>
                  <a:pt x="0" y="133554"/>
                </a:moveTo>
                <a:lnTo>
                  <a:pt x="342860" y="133554"/>
                </a:lnTo>
                <a:lnTo>
                  <a:pt x="342860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33900" y="2719227"/>
            <a:ext cx="342900" cy="133985"/>
          </a:xfrm>
          <a:custGeom>
            <a:avLst/>
            <a:gdLst/>
            <a:ahLst/>
            <a:cxnLst/>
            <a:rect l="l" t="t" r="r" b="b"/>
            <a:pathLst>
              <a:path w="342900" h="133985">
                <a:moveTo>
                  <a:pt x="0" y="133554"/>
                </a:moveTo>
                <a:lnTo>
                  <a:pt x="342860" y="133554"/>
                </a:lnTo>
                <a:lnTo>
                  <a:pt x="342860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292600" y="2719290"/>
            <a:ext cx="36830" cy="104775"/>
          </a:xfrm>
          <a:custGeom>
            <a:avLst/>
            <a:gdLst/>
            <a:ahLst/>
            <a:cxnLst/>
            <a:rect l="l" t="t" r="r" b="b"/>
            <a:pathLst>
              <a:path w="36829" h="104775">
                <a:moveTo>
                  <a:pt x="0" y="104754"/>
                </a:moveTo>
                <a:lnTo>
                  <a:pt x="36722" y="104754"/>
                </a:lnTo>
                <a:lnTo>
                  <a:pt x="36722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986146" y="2719290"/>
            <a:ext cx="198755" cy="104775"/>
          </a:xfrm>
          <a:custGeom>
            <a:avLst/>
            <a:gdLst/>
            <a:ahLst/>
            <a:cxnLst/>
            <a:rect l="l" t="t" r="r" b="b"/>
            <a:pathLst>
              <a:path w="198754" h="104775">
                <a:moveTo>
                  <a:pt x="0" y="104754"/>
                </a:moveTo>
                <a:lnTo>
                  <a:pt x="198503" y="104754"/>
                </a:lnTo>
                <a:lnTo>
                  <a:pt x="198503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986146" y="2719290"/>
            <a:ext cx="343535" cy="104775"/>
          </a:xfrm>
          <a:custGeom>
            <a:avLst/>
            <a:gdLst/>
            <a:ahLst/>
            <a:cxnLst/>
            <a:rect l="l" t="t" r="r" b="b"/>
            <a:pathLst>
              <a:path w="343535" h="104775">
                <a:moveTo>
                  <a:pt x="0" y="104754"/>
                </a:moveTo>
                <a:lnTo>
                  <a:pt x="343176" y="104754"/>
                </a:lnTo>
                <a:lnTo>
                  <a:pt x="343176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14596" y="2719223"/>
            <a:ext cx="0" cy="2658110"/>
          </a:xfrm>
          <a:custGeom>
            <a:avLst/>
            <a:gdLst/>
            <a:ahLst/>
            <a:cxnLst/>
            <a:rect l="l" t="t" r="r" b="b"/>
            <a:pathLst>
              <a:path h="2658110">
                <a:moveTo>
                  <a:pt x="0" y="0"/>
                </a:moveTo>
                <a:lnTo>
                  <a:pt x="0" y="2657847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76327" y="5386565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76327" y="485298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176327" y="431971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76327" y="3786139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176327" y="3252808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176327" y="271922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8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214598" y="5386565"/>
            <a:ext cx="2210435" cy="0"/>
          </a:xfrm>
          <a:custGeom>
            <a:avLst/>
            <a:gdLst/>
            <a:ahLst/>
            <a:cxnLst/>
            <a:rect l="l" t="t" r="r" b="b"/>
            <a:pathLst>
              <a:path w="2210435">
                <a:moveTo>
                  <a:pt x="0" y="0"/>
                </a:moveTo>
                <a:lnTo>
                  <a:pt x="220992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214596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67158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328892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81516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434015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2406540" y="4543416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57</a:t>
            </a:r>
            <a:endParaRPr sz="9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959101" y="4543416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57</a:t>
            </a:r>
            <a:endParaRPr sz="9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521151" y="4610193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52</a:t>
            </a:r>
            <a:endParaRPr sz="9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073775" y="4495944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406540" y="3333843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34</a:t>
            </a:r>
            <a:endParaRPr sz="9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959101" y="3343337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33</a:t>
            </a:r>
            <a:endParaRPr sz="9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521151" y="3419546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38</a:t>
            </a:r>
            <a:endParaRPr sz="9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073775" y="3248014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33</a:t>
            </a:r>
            <a:endParaRPr sz="9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559106" y="2847983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6</a:t>
            </a:r>
            <a:endParaRPr sz="9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444808" y="2828994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978532" y="3177289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80</a:t>
            </a:r>
            <a:endParaRPr sz="90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1978532" y="3710686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1978532" y="42443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978532" y="47777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2043432" y="5311144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4013201" y="2784479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4023488" y="2781938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4184651" y="2698754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2444808" y="2695959"/>
            <a:ext cx="183896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62125" algn="l"/>
              </a:tabLst>
            </a:pPr>
            <a:r>
              <a:rPr sz="900" spc="-5" dirty="0">
                <a:latin typeface="Arial"/>
                <a:cs typeface="Arial"/>
              </a:rPr>
              <a:t>5	4</a:t>
            </a:r>
            <a:endParaRPr sz="900">
              <a:latin typeface="Arial"/>
              <a:cs typeface="Arial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2989199" y="2860679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2999360" y="2858138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5100616" y="3700361"/>
            <a:ext cx="353060" cy="1686560"/>
          </a:xfrm>
          <a:custGeom>
            <a:avLst/>
            <a:gdLst/>
            <a:ahLst/>
            <a:cxnLst/>
            <a:rect l="l" t="t" r="r" b="b"/>
            <a:pathLst>
              <a:path w="353060" h="1686560">
                <a:moveTo>
                  <a:pt x="0" y="1686204"/>
                </a:moveTo>
                <a:lnTo>
                  <a:pt x="352592" y="1686204"/>
                </a:lnTo>
                <a:lnTo>
                  <a:pt x="352592" y="0"/>
                </a:lnTo>
                <a:lnTo>
                  <a:pt x="0" y="0"/>
                </a:lnTo>
                <a:lnTo>
                  <a:pt x="0" y="168620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100616" y="3700361"/>
            <a:ext cx="353060" cy="1686560"/>
          </a:xfrm>
          <a:custGeom>
            <a:avLst/>
            <a:gdLst/>
            <a:ahLst/>
            <a:cxnLst/>
            <a:rect l="l" t="t" r="r" b="b"/>
            <a:pathLst>
              <a:path w="353060" h="1686560">
                <a:moveTo>
                  <a:pt x="0" y="1686204"/>
                </a:moveTo>
                <a:lnTo>
                  <a:pt x="352592" y="1686204"/>
                </a:lnTo>
                <a:lnTo>
                  <a:pt x="352592" y="0"/>
                </a:lnTo>
                <a:lnTo>
                  <a:pt x="0" y="0"/>
                </a:lnTo>
                <a:lnTo>
                  <a:pt x="0" y="1686204"/>
                </a:lnTo>
                <a:close/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653201" y="3910124"/>
            <a:ext cx="342900" cy="1477010"/>
          </a:xfrm>
          <a:custGeom>
            <a:avLst/>
            <a:gdLst/>
            <a:ahLst/>
            <a:cxnLst/>
            <a:rect l="l" t="t" r="r" b="b"/>
            <a:pathLst>
              <a:path w="342900" h="1477010">
                <a:moveTo>
                  <a:pt x="0" y="1476441"/>
                </a:moveTo>
                <a:lnTo>
                  <a:pt x="342798" y="1476441"/>
                </a:lnTo>
                <a:lnTo>
                  <a:pt x="342798" y="0"/>
                </a:lnTo>
                <a:lnTo>
                  <a:pt x="0" y="0"/>
                </a:lnTo>
                <a:lnTo>
                  <a:pt x="0" y="147644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53201" y="3910124"/>
            <a:ext cx="342900" cy="1477010"/>
          </a:xfrm>
          <a:custGeom>
            <a:avLst/>
            <a:gdLst/>
            <a:ahLst/>
            <a:cxnLst/>
            <a:rect l="l" t="t" r="r" b="b"/>
            <a:pathLst>
              <a:path w="342900" h="1477010">
                <a:moveTo>
                  <a:pt x="0" y="1476441"/>
                </a:moveTo>
                <a:lnTo>
                  <a:pt x="342798" y="1476441"/>
                </a:lnTo>
                <a:lnTo>
                  <a:pt x="342798" y="0"/>
                </a:lnTo>
                <a:lnTo>
                  <a:pt x="0" y="0"/>
                </a:lnTo>
                <a:lnTo>
                  <a:pt x="0" y="1476441"/>
                </a:lnTo>
                <a:close/>
              </a:path>
            </a:pathLst>
          </a:custGeom>
          <a:ln w="947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195992" y="4148184"/>
            <a:ext cx="353060" cy="1238885"/>
          </a:xfrm>
          <a:custGeom>
            <a:avLst/>
            <a:gdLst/>
            <a:ahLst/>
            <a:cxnLst/>
            <a:rect l="l" t="t" r="r" b="b"/>
            <a:pathLst>
              <a:path w="353059" h="1238885">
                <a:moveTo>
                  <a:pt x="0" y="1238385"/>
                </a:moveTo>
                <a:lnTo>
                  <a:pt x="352592" y="1238385"/>
                </a:lnTo>
                <a:lnTo>
                  <a:pt x="352592" y="0"/>
                </a:lnTo>
                <a:lnTo>
                  <a:pt x="0" y="0"/>
                </a:lnTo>
                <a:lnTo>
                  <a:pt x="0" y="123838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195992" y="4148184"/>
            <a:ext cx="353060" cy="1238885"/>
          </a:xfrm>
          <a:custGeom>
            <a:avLst/>
            <a:gdLst/>
            <a:ahLst/>
            <a:cxnLst/>
            <a:rect l="l" t="t" r="r" b="b"/>
            <a:pathLst>
              <a:path w="353059" h="1238885">
                <a:moveTo>
                  <a:pt x="0" y="1238385"/>
                </a:moveTo>
                <a:lnTo>
                  <a:pt x="352592" y="1238385"/>
                </a:lnTo>
                <a:lnTo>
                  <a:pt x="352592" y="0"/>
                </a:lnTo>
                <a:lnTo>
                  <a:pt x="0" y="0"/>
                </a:lnTo>
                <a:lnTo>
                  <a:pt x="0" y="1238385"/>
                </a:lnTo>
                <a:close/>
              </a:path>
            </a:pathLst>
          </a:custGeom>
          <a:ln w="947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100616" y="2948042"/>
            <a:ext cx="353060" cy="752475"/>
          </a:xfrm>
          <a:custGeom>
            <a:avLst/>
            <a:gdLst/>
            <a:ahLst/>
            <a:cxnLst/>
            <a:rect l="l" t="t" r="r" b="b"/>
            <a:pathLst>
              <a:path w="353060" h="752475">
                <a:moveTo>
                  <a:pt x="0" y="752272"/>
                </a:moveTo>
                <a:lnTo>
                  <a:pt x="352592" y="752272"/>
                </a:lnTo>
                <a:lnTo>
                  <a:pt x="352592" y="0"/>
                </a:lnTo>
                <a:lnTo>
                  <a:pt x="0" y="0"/>
                </a:lnTo>
                <a:lnTo>
                  <a:pt x="0" y="75227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100616" y="2948042"/>
            <a:ext cx="353060" cy="752475"/>
          </a:xfrm>
          <a:custGeom>
            <a:avLst/>
            <a:gdLst/>
            <a:ahLst/>
            <a:cxnLst/>
            <a:rect l="l" t="t" r="r" b="b"/>
            <a:pathLst>
              <a:path w="353060" h="752475">
                <a:moveTo>
                  <a:pt x="0" y="752272"/>
                </a:moveTo>
                <a:lnTo>
                  <a:pt x="352592" y="752272"/>
                </a:lnTo>
                <a:lnTo>
                  <a:pt x="352592" y="0"/>
                </a:lnTo>
                <a:lnTo>
                  <a:pt x="0" y="0"/>
                </a:lnTo>
                <a:lnTo>
                  <a:pt x="0" y="752272"/>
                </a:lnTo>
                <a:close/>
              </a:path>
            </a:pathLst>
          </a:custGeom>
          <a:ln w="948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653201" y="2967090"/>
            <a:ext cx="342900" cy="943610"/>
          </a:xfrm>
          <a:custGeom>
            <a:avLst/>
            <a:gdLst/>
            <a:ahLst/>
            <a:cxnLst/>
            <a:rect l="l" t="t" r="r" b="b"/>
            <a:pathLst>
              <a:path w="342900" h="943610">
                <a:moveTo>
                  <a:pt x="0" y="943109"/>
                </a:moveTo>
                <a:lnTo>
                  <a:pt x="342798" y="943109"/>
                </a:lnTo>
                <a:lnTo>
                  <a:pt x="342798" y="0"/>
                </a:lnTo>
                <a:lnTo>
                  <a:pt x="0" y="0"/>
                </a:lnTo>
                <a:lnTo>
                  <a:pt x="0" y="94310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653201" y="2967090"/>
            <a:ext cx="342900" cy="943610"/>
          </a:xfrm>
          <a:custGeom>
            <a:avLst/>
            <a:gdLst/>
            <a:ahLst/>
            <a:cxnLst/>
            <a:rect l="l" t="t" r="r" b="b"/>
            <a:pathLst>
              <a:path w="342900" h="943610">
                <a:moveTo>
                  <a:pt x="0" y="943109"/>
                </a:moveTo>
                <a:lnTo>
                  <a:pt x="342798" y="943109"/>
                </a:lnTo>
                <a:lnTo>
                  <a:pt x="342798" y="0"/>
                </a:lnTo>
                <a:lnTo>
                  <a:pt x="0" y="0"/>
                </a:lnTo>
                <a:lnTo>
                  <a:pt x="0" y="943109"/>
                </a:lnTo>
                <a:close/>
              </a:path>
            </a:pathLst>
          </a:custGeom>
          <a:ln w="948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195992" y="3052856"/>
            <a:ext cx="353060" cy="1095375"/>
          </a:xfrm>
          <a:custGeom>
            <a:avLst/>
            <a:gdLst/>
            <a:ahLst/>
            <a:cxnLst/>
            <a:rect l="l" t="t" r="r" b="b"/>
            <a:pathLst>
              <a:path w="353059" h="1095375">
                <a:moveTo>
                  <a:pt x="0" y="1095336"/>
                </a:moveTo>
                <a:lnTo>
                  <a:pt x="352592" y="1095336"/>
                </a:lnTo>
                <a:lnTo>
                  <a:pt x="352592" y="0"/>
                </a:lnTo>
                <a:lnTo>
                  <a:pt x="0" y="0"/>
                </a:lnTo>
                <a:lnTo>
                  <a:pt x="0" y="109533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195992" y="3052856"/>
            <a:ext cx="353060" cy="1095375"/>
          </a:xfrm>
          <a:custGeom>
            <a:avLst/>
            <a:gdLst/>
            <a:ahLst/>
            <a:cxnLst/>
            <a:rect l="l" t="t" r="r" b="b"/>
            <a:pathLst>
              <a:path w="353059" h="1095375">
                <a:moveTo>
                  <a:pt x="0" y="1095336"/>
                </a:moveTo>
                <a:lnTo>
                  <a:pt x="352592" y="1095336"/>
                </a:lnTo>
                <a:lnTo>
                  <a:pt x="352592" y="0"/>
                </a:lnTo>
                <a:lnTo>
                  <a:pt x="0" y="0"/>
                </a:lnTo>
                <a:lnTo>
                  <a:pt x="0" y="1095336"/>
                </a:lnTo>
                <a:close/>
              </a:path>
            </a:pathLst>
          </a:custGeom>
          <a:ln w="947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100616" y="2824041"/>
            <a:ext cx="353060" cy="124460"/>
          </a:xfrm>
          <a:custGeom>
            <a:avLst/>
            <a:gdLst/>
            <a:ahLst/>
            <a:cxnLst/>
            <a:rect l="l" t="t" r="r" b="b"/>
            <a:pathLst>
              <a:path w="353060" h="124460">
                <a:moveTo>
                  <a:pt x="0" y="124060"/>
                </a:moveTo>
                <a:lnTo>
                  <a:pt x="352592" y="124060"/>
                </a:lnTo>
                <a:lnTo>
                  <a:pt x="352592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100616" y="2824041"/>
            <a:ext cx="353060" cy="124460"/>
          </a:xfrm>
          <a:custGeom>
            <a:avLst/>
            <a:gdLst/>
            <a:ahLst/>
            <a:cxnLst/>
            <a:rect l="l" t="t" r="r" b="b"/>
            <a:pathLst>
              <a:path w="353060" h="124460">
                <a:moveTo>
                  <a:pt x="0" y="124060"/>
                </a:moveTo>
                <a:lnTo>
                  <a:pt x="352592" y="124060"/>
                </a:lnTo>
                <a:lnTo>
                  <a:pt x="352592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653201" y="2833539"/>
            <a:ext cx="342900" cy="133985"/>
          </a:xfrm>
          <a:custGeom>
            <a:avLst/>
            <a:gdLst/>
            <a:ahLst/>
            <a:cxnLst/>
            <a:rect l="l" t="t" r="r" b="b"/>
            <a:pathLst>
              <a:path w="342900" h="133985">
                <a:moveTo>
                  <a:pt x="0" y="133554"/>
                </a:moveTo>
                <a:lnTo>
                  <a:pt x="342798" y="133554"/>
                </a:lnTo>
                <a:lnTo>
                  <a:pt x="342798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653201" y="2833539"/>
            <a:ext cx="342900" cy="133985"/>
          </a:xfrm>
          <a:custGeom>
            <a:avLst/>
            <a:gdLst/>
            <a:ahLst/>
            <a:cxnLst/>
            <a:rect l="l" t="t" r="r" b="b"/>
            <a:pathLst>
              <a:path w="342900" h="133985">
                <a:moveTo>
                  <a:pt x="0" y="133554"/>
                </a:moveTo>
                <a:lnTo>
                  <a:pt x="342798" y="133554"/>
                </a:lnTo>
                <a:lnTo>
                  <a:pt x="342798" y="0"/>
                </a:lnTo>
                <a:lnTo>
                  <a:pt x="0" y="0"/>
                </a:lnTo>
                <a:lnTo>
                  <a:pt x="0" y="133554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195992" y="2938543"/>
            <a:ext cx="353060" cy="114300"/>
          </a:xfrm>
          <a:custGeom>
            <a:avLst/>
            <a:gdLst/>
            <a:ahLst/>
            <a:cxnLst/>
            <a:rect l="l" t="t" r="r" b="b"/>
            <a:pathLst>
              <a:path w="353059" h="114300">
                <a:moveTo>
                  <a:pt x="0" y="114249"/>
                </a:moveTo>
                <a:lnTo>
                  <a:pt x="352592" y="114249"/>
                </a:lnTo>
                <a:lnTo>
                  <a:pt x="352592" y="0"/>
                </a:lnTo>
                <a:lnTo>
                  <a:pt x="0" y="0"/>
                </a:lnTo>
                <a:lnTo>
                  <a:pt x="0" y="11424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195992" y="2938543"/>
            <a:ext cx="353060" cy="114300"/>
          </a:xfrm>
          <a:custGeom>
            <a:avLst/>
            <a:gdLst/>
            <a:ahLst/>
            <a:cxnLst/>
            <a:rect l="l" t="t" r="r" b="b"/>
            <a:pathLst>
              <a:path w="353059" h="114300">
                <a:moveTo>
                  <a:pt x="0" y="114249"/>
                </a:moveTo>
                <a:lnTo>
                  <a:pt x="352592" y="114249"/>
                </a:lnTo>
                <a:lnTo>
                  <a:pt x="352592" y="0"/>
                </a:lnTo>
                <a:lnTo>
                  <a:pt x="0" y="0"/>
                </a:lnTo>
                <a:lnTo>
                  <a:pt x="0" y="114249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413377" y="2719290"/>
            <a:ext cx="40005" cy="104775"/>
          </a:xfrm>
          <a:custGeom>
            <a:avLst/>
            <a:gdLst/>
            <a:ahLst/>
            <a:cxnLst/>
            <a:rect l="l" t="t" r="r" b="b"/>
            <a:pathLst>
              <a:path w="40004" h="104775">
                <a:moveTo>
                  <a:pt x="0" y="104754"/>
                </a:moveTo>
                <a:lnTo>
                  <a:pt x="39834" y="104754"/>
                </a:lnTo>
                <a:lnTo>
                  <a:pt x="39834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100618" y="2719290"/>
            <a:ext cx="205104" cy="104775"/>
          </a:xfrm>
          <a:custGeom>
            <a:avLst/>
            <a:gdLst/>
            <a:ahLst/>
            <a:cxnLst/>
            <a:rect l="l" t="t" r="r" b="b"/>
            <a:pathLst>
              <a:path w="205104" h="104775">
                <a:moveTo>
                  <a:pt x="0" y="104754"/>
                </a:moveTo>
                <a:lnTo>
                  <a:pt x="204807" y="104754"/>
                </a:lnTo>
                <a:lnTo>
                  <a:pt x="204807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00616" y="2719290"/>
            <a:ext cx="353060" cy="104775"/>
          </a:xfrm>
          <a:custGeom>
            <a:avLst/>
            <a:gdLst/>
            <a:ahLst/>
            <a:cxnLst/>
            <a:rect l="l" t="t" r="r" b="b"/>
            <a:pathLst>
              <a:path w="353060" h="104775">
                <a:moveTo>
                  <a:pt x="0" y="104754"/>
                </a:moveTo>
                <a:lnTo>
                  <a:pt x="352592" y="104754"/>
                </a:lnTo>
                <a:lnTo>
                  <a:pt x="352592" y="0"/>
                </a:lnTo>
                <a:lnTo>
                  <a:pt x="0" y="0"/>
                </a:lnTo>
                <a:lnTo>
                  <a:pt x="0" y="104754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653201" y="2719286"/>
            <a:ext cx="342900" cy="114300"/>
          </a:xfrm>
          <a:custGeom>
            <a:avLst/>
            <a:gdLst/>
            <a:ahLst/>
            <a:cxnLst/>
            <a:rect l="l" t="t" r="r" b="b"/>
            <a:pathLst>
              <a:path w="342900" h="114300">
                <a:moveTo>
                  <a:pt x="0" y="114249"/>
                </a:moveTo>
                <a:lnTo>
                  <a:pt x="342798" y="114249"/>
                </a:lnTo>
                <a:lnTo>
                  <a:pt x="342798" y="0"/>
                </a:lnTo>
                <a:lnTo>
                  <a:pt x="0" y="0"/>
                </a:lnTo>
                <a:lnTo>
                  <a:pt x="0" y="11424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653201" y="2719286"/>
            <a:ext cx="342900" cy="114300"/>
          </a:xfrm>
          <a:custGeom>
            <a:avLst/>
            <a:gdLst/>
            <a:ahLst/>
            <a:cxnLst/>
            <a:rect l="l" t="t" r="r" b="b"/>
            <a:pathLst>
              <a:path w="342900" h="114300">
                <a:moveTo>
                  <a:pt x="0" y="114249"/>
                </a:moveTo>
                <a:lnTo>
                  <a:pt x="342798" y="114249"/>
                </a:lnTo>
                <a:lnTo>
                  <a:pt x="342798" y="0"/>
                </a:lnTo>
                <a:lnTo>
                  <a:pt x="0" y="0"/>
                </a:lnTo>
                <a:lnTo>
                  <a:pt x="0" y="114249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195992" y="2719286"/>
            <a:ext cx="353060" cy="219710"/>
          </a:xfrm>
          <a:custGeom>
            <a:avLst/>
            <a:gdLst/>
            <a:ahLst/>
            <a:cxnLst/>
            <a:rect l="l" t="t" r="r" b="b"/>
            <a:pathLst>
              <a:path w="353059" h="219710">
                <a:moveTo>
                  <a:pt x="0" y="219320"/>
                </a:moveTo>
                <a:lnTo>
                  <a:pt x="352592" y="219320"/>
                </a:lnTo>
                <a:lnTo>
                  <a:pt x="352592" y="0"/>
                </a:lnTo>
                <a:lnTo>
                  <a:pt x="0" y="0"/>
                </a:lnTo>
                <a:lnTo>
                  <a:pt x="0" y="21932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195992" y="2719286"/>
            <a:ext cx="353060" cy="219710"/>
          </a:xfrm>
          <a:custGeom>
            <a:avLst/>
            <a:gdLst/>
            <a:ahLst/>
            <a:cxnLst/>
            <a:rect l="l" t="t" r="r" b="b"/>
            <a:pathLst>
              <a:path w="353059" h="219710">
                <a:moveTo>
                  <a:pt x="0" y="219320"/>
                </a:moveTo>
                <a:lnTo>
                  <a:pt x="352592" y="219320"/>
                </a:lnTo>
                <a:lnTo>
                  <a:pt x="352592" y="0"/>
                </a:lnTo>
                <a:lnTo>
                  <a:pt x="0" y="0"/>
                </a:lnTo>
                <a:lnTo>
                  <a:pt x="0" y="219320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005518" y="2719223"/>
            <a:ext cx="0" cy="2658110"/>
          </a:xfrm>
          <a:custGeom>
            <a:avLst/>
            <a:gdLst/>
            <a:ahLst/>
            <a:cxnLst/>
            <a:rect l="l" t="t" r="r" b="b"/>
            <a:pathLst>
              <a:path h="2658110">
                <a:moveTo>
                  <a:pt x="0" y="0"/>
                </a:moveTo>
                <a:lnTo>
                  <a:pt x="0" y="2657847"/>
                </a:lnTo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967289" y="538656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967289" y="485298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967289" y="431971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967289" y="378613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967289" y="325280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967289" y="271922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34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005518" y="5386565"/>
            <a:ext cx="1638300" cy="0"/>
          </a:xfrm>
          <a:custGeom>
            <a:avLst/>
            <a:gdLst/>
            <a:ahLst/>
            <a:cxnLst/>
            <a:rect l="l" t="t" r="r" b="b"/>
            <a:pathLst>
              <a:path w="1638300">
                <a:moveTo>
                  <a:pt x="0" y="0"/>
                </a:moveTo>
                <a:lnTo>
                  <a:pt x="1638229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005518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557787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100893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653225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7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 txBox="1"/>
          <p:nvPr/>
        </p:nvSpPr>
        <p:spPr>
          <a:xfrm>
            <a:off x="5188070" y="4457650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63</a:t>
            </a:r>
            <a:endParaRPr sz="9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740339" y="4562405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55</a:t>
            </a:r>
            <a:endParaRPr sz="9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283384" y="4686465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46</a:t>
            </a:r>
            <a:endParaRPr sz="9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5188070" y="3238519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28</a:t>
            </a:r>
            <a:endParaRPr sz="9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740339" y="3352832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35</a:t>
            </a:r>
            <a:endParaRPr sz="9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283384" y="3514870"/>
            <a:ext cx="15875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41</a:t>
            </a:r>
            <a:endParaRPr sz="9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5778571" y="2819500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321298" y="2743292"/>
            <a:ext cx="88900" cy="32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8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00" spc="-5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149841" y="2809753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4769611" y="3177289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80</a:t>
            </a:r>
            <a:endParaRPr sz="90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4769611" y="3710686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4769611" y="42443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4769611" y="47777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4834892" y="5311144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6187187" y="5484575"/>
            <a:ext cx="36068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&gt;</a:t>
            </a:r>
            <a:r>
              <a:rPr sz="900" spc="5" dirty="0">
                <a:latin typeface="Arial"/>
                <a:cs typeface="Arial"/>
              </a:rPr>
              <a:t>1</a:t>
            </a:r>
            <a:r>
              <a:rPr sz="900" spc="-5" dirty="0">
                <a:latin typeface="Arial"/>
                <a:cs typeface="Arial"/>
              </a:rPr>
              <a:t>00</a:t>
            </a:r>
            <a:r>
              <a:rPr sz="900" dirty="0">
                <a:latin typeface="Arial"/>
                <a:cs typeface="Arial"/>
              </a:rPr>
              <a:t>K</a:t>
            </a:r>
            <a:endParaRPr sz="9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5552314" y="5484575"/>
            <a:ext cx="53657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50K-100K</a:t>
            </a:r>
            <a:endParaRPr sz="9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5123434" y="5484575"/>
            <a:ext cx="29654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&lt;</a:t>
            </a:r>
            <a:r>
              <a:rPr sz="900" spc="5" dirty="0">
                <a:latin typeface="Arial"/>
                <a:cs typeface="Arial"/>
              </a:rPr>
              <a:t>5</a:t>
            </a:r>
            <a:r>
              <a:rPr sz="900" spc="-5" dirty="0">
                <a:latin typeface="Arial"/>
                <a:cs typeface="Arial"/>
              </a:rPr>
              <a:t>0</a:t>
            </a:r>
            <a:r>
              <a:rPr sz="900" dirty="0">
                <a:latin typeface="Arial"/>
                <a:cs typeface="Arial"/>
              </a:rPr>
              <a:t>K</a:t>
            </a:r>
            <a:endParaRPr sz="900">
              <a:latin typeface="Arial"/>
              <a:cs typeface="Arial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5305424" y="2698754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740535" y="2387600"/>
            <a:ext cx="0" cy="3708400"/>
          </a:xfrm>
          <a:custGeom>
            <a:avLst/>
            <a:gdLst/>
            <a:ahLst/>
            <a:cxnLst/>
            <a:rect l="l" t="t" r="r" b="b"/>
            <a:pathLst>
              <a:path h="3708400">
                <a:moveTo>
                  <a:pt x="0" y="0"/>
                </a:moveTo>
                <a:lnTo>
                  <a:pt x="0" y="3708400"/>
                </a:lnTo>
              </a:path>
            </a:pathLst>
          </a:custGeom>
          <a:ln w="952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876424" y="1851393"/>
            <a:ext cx="2508251" cy="369570"/>
          </a:xfrm>
          <a:custGeom>
            <a:avLst/>
            <a:gdLst/>
            <a:ahLst/>
            <a:cxnLst/>
            <a:rect l="l" t="t" r="r" b="b"/>
            <a:pathLst>
              <a:path w="2508250" h="369569">
                <a:moveTo>
                  <a:pt x="0" y="369328"/>
                </a:moveTo>
                <a:lnTo>
                  <a:pt x="2507869" y="369328"/>
                </a:lnTo>
                <a:lnTo>
                  <a:pt x="250786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81495" y="1851393"/>
            <a:ext cx="1322070" cy="369570"/>
          </a:xfrm>
          <a:custGeom>
            <a:avLst/>
            <a:gdLst/>
            <a:ahLst/>
            <a:cxnLst/>
            <a:rect l="l" t="t" r="r" b="b"/>
            <a:pathLst>
              <a:path w="1322070" h="369569">
                <a:moveTo>
                  <a:pt x="0" y="369328"/>
                </a:moveTo>
                <a:lnTo>
                  <a:pt x="1321943" y="369328"/>
                </a:lnTo>
                <a:lnTo>
                  <a:pt x="132194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 txBox="1"/>
          <p:nvPr/>
        </p:nvSpPr>
        <p:spPr>
          <a:xfrm>
            <a:off x="671578" y="1942210"/>
            <a:ext cx="5416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latin typeface="Arial"/>
                <a:cs typeface="Arial"/>
              </a:rPr>
              <a:t>O</a:t>
            </a:r>
            <a:r>
              <a:rPr sz="1200" b="1" spc="-20" dirty="0">
                <a:latin typeface="Arial"/>
                <a:cs typeface="Arial"/>
              </a:rPr>
              <a:t>v</a:t>
            </a:r>
            <a:r>
              <a:rPr sz="1200" b="1" spc="-5" dirty="0">
                <a:latin typeface="Arial"/>
                <a:cs typeface="Arial"/>
              </a:rPr>
              <a:t>era</a:t>
            </a:r>
            <a:r>
              <a:rPr sz="1200" b="1" dirty="0">
                <a:latin typeface="Arial"/>
                <a:cs typeface="Arial"/>
              </a:rPr>
              <a:t>ll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7300804" y="3605037"/>
            <a:ext cx="323850" cy="1781810"/>
          </a:xfrm>
          <a:custGeom>
            <a:avLst/>
            <a:gdLst/>
            <a:ahLst/>
            <a:cxnLst/>
            <a:rect l="l" t="t" r="r" b="b"/>
            <a:pathLst>
              <a:path w="323850" h="1781810">
                <a:moveTo>
                  <a:pt x="0" y="1781527"/>
                </a:moveTo>
                <a:lnTo>
                  <a:pt x="323759" y="1781527"/>
                </a:lnTo>
                <a:lnTo>
                  <a:pt x="323759" y="0"/>
                </a:lnTo>
                <a:lnTo>
                  <a:pt x="0" y="0"/>
                </a:lnTo>
                <a:lnTo>
                  <a:pt x="0" y="178152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300804" y="3605037"/>
            <a:ext cx="323850" cy="1781810"/>
          </a:xfrm>
          <a:custGeom>
            <a:avLst/>
            <a:gdLst/>
            <a:ahLst/>
            <a:cxnLst/>
            <a:rect l="l" t="t" r="r" b="b"/>
            <a:pathLst>
              <a:path w="323850" h="1781810">
                <a:moveTo>
                  <a:pt x="0" y="1781527"/>
                </a:moveTo>
                <a:lnTo>
                  <a:pt x="323759" y="1781527"/>
                </a:lnTo>
                <a:lnTo>
                  <a:pt x="323759" y="0"/>
                </a:lnTo>
                <a:lnTo>
                  <a:pt x="0" y="0"/>
                </a:lnTo>
                <a:lnTo>
                  <a:pt x="0" y="1781527"/>
                </a:lnTo>
                <a:close/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815218" y="3871893"/>
            <a:ext cx="323850" cy="1515110"/>
          </a:xfrm>
          <a:custGeom>
            <a:avLst/>
            <a:gdLst/>
            <a:ahLst/>
            <a:cxnLst/>
            <a:rect l="l" t="t" r="r" b="b"/>
            <a:pathLst>
              <a:path w="323850" h="1515110">
                <a:moveTo>
                  <a:pt x="0" y="1514672"/>
                </a:moveTo>
                <a:lnTo>
                  <a:pt x="323759" y="1514672"/>
                </a:lnTo>
                <a:lnTo>
                  <a:pt x="323759" y="0"/>
                </a:lnTo>
                <a:lnTo>
                  <a:pt x="0" y="0"/>
                </a:lnTo>
                <a:lnTo>
                  <a:pt x="0" y="151467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815218" y="3871893"/>
            <a:ext cx="323850" cy="1515110"/>
          </a:xfrm>
          <a:custGeom>
            <a:avLst/>
            <a:gdLst/>
            <a:ahLst/>
            <a:cxnLst/>
            <a:rect l="l" t="t" r="r" b="b"/>
            <a:pathLst>
              <a:path w="323850" h="1515110">
                <a:moveTo>
                  <a:pt x="0" y="1514672"/>
                </a:moveTo>
                <a:lnTo>
                  <a:pt x="323759" y="1514672"/>
                </a:lnTo>
                <a:lnTo>
                  <a:pt x="323759" y="0"/>
                </a:lnTo>
                <a:lnTo>
                  <a:pt x="0" y="0"/>
                </a:lnTo>
                <a:lnTo>
                  <a:pt x="0" y="1514672"/>
                </a:lnTo>
                <a:close/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8329250" y="3948101"/>
            <a:ext cx="324485" cy="1438910"/>
          </a:xfrm>
          <a:custGeom>
            <a:avLst/>
            <a:gdLst/>
            <a:ahLst/>
            <a:cxnLst/>
            <a:rect l="l" t="t" r="r" b="b"/>
            <a:pathLst>
              <a:path w="324484" h="1438910">
                <a:moveTo>
                  <a:pt x="0" y="1438463"/>
                </a:moveTo>
                <a:lnTo>
                  <a:pt x="324076" y="1438463"/>
                </a:lnTo>
                <a:lnTo>
                  <a:pt x="324076" y="0"/>
                </a:lnTo>
                <a:lnTo>
                  <a:pt x="0" y="0"/>
                </a:lnTo>
                <a:lnTo>
                  <a:pt x="0" y="143846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329250" y="3948101"/>
            <a:ext cx="324485" cy="1438910"/>
          </a:xfrm>
          <a:custGeom>
            <a:avLst/>
            <a:gdLst/>
            <a:ahLst/>
            <a:cxnLst/>
            <a:rect l="l" t="t" r="r" b="b"/>
            <a:pathLst>
              <a:path w="324484" h="1438910">
                <a:moveTo>
                  <a:pt x="0" y="1438463"/>
                </a:moveTo>
                <a:lnTo>
                  <a:pt x="324076" y="1438463"/>
                </a:lnTo>
                <a:lnTo>
                  <a:pt x="324076" y="0"/>
                </a:lnTo>
                <a:lnTo>
                  <a:pt x="0" y="0"/>
                </a:lnTo>
                <a:lnTo>
                  <a:pt x="0" y="1438463"/>
                </a:lnTo>
                <a:close/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843723" y="4214957"/>
            <a:ext cx="323850" cy="1172210"/>
          </a:xfrm>
          <a:custGeom>
            <a:avLst/>
            <a:gdLst/>
            <a:ahLst/>
            <a:cxnLst/>
            <a:rect l="l" t="t" r="r" b="b"/>
            <a:pathLst>
              <a:path w="323850" h="1172210">
                <a:moveTo>
                  <a:pt x="0" y="1171608"/>
                </a:moveTo>
                <a:lnTo>
                  <a:pt x="323759" y="1171608"/>
                </a:lnTo>
                <a:lnTo>
                  <a:pt x="323759" y="0"/>
                </a:lnTo>
                <a:lnTo>
                  <a:pt x="0" y="0"/>
                </a:lnTo>
                <a:lnTo>
                  <a:pt x="0" y="117160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843723" y="4214957"/>
            <a:ext cx="323850" cy="1172210"/>
          </a:xfrm>
          <a:custGeom>
            <a:avLst/>
            <a:gdLst/>
            <a:ahLst/>
            <a:cxnLst/>
            <a:rect l="l" t="t" r="r" b="b"/>
            <a:pathLst>
              <a:path w="323850" h="1172210">
                <a:moveTo>
                  <a:pt x="0" y="1171608"/>
                </a:moveTo>
                <a:lnTo>
                  <a:pt x="323759" y="1171608"/>
                </a:lnTo>
                <a:lnTo>
                  <a:pt x="323759" y="0"/>
                </a:lnTo>
                <a:lnTo>
                  <a:pt x="0" y="0"/>
                </a:lnTo>
                <a:lnTo>
                  <a:pt x="0" y="1171608"/>
                </a:lnTo>
                <a:close/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300804" y="2928796"/>
            <a:ext cx="323850" cy="676910"/>
          </a:xfrm>
          <a:custGeom>
            <a:avLst/>
            <a:gdLst/>
            <a:ahLst/>
            <a:cxnLst/>
            <a:rect l="l" t="t" r="r" b="b"/>
            <a:pathLst>
              <a:path w="323850" h="676910">
                <a:moveTo>
                  <a:pt x="0" y="676317"/>
                </a:moveTo>
                <a:lnTo>
                  <a:pt x="323759" y="676317"/>
                </a:lnTo>
                <a:lnTo>
                  <a:pt x="323759" y="0"/>
                </a:lnTo>
                <a:lnTo>
                  <a:pt x="0" y="0"/>
                </a:lnTo>
                <a:lnTo>
                  <a:pt x="0" y="67631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300804" y="2928796"/>
            <a:ext cx="323850" cy="676910"/>
          </a:xfrm>
          <a:custGeom>
            <a:avLst/>
            <a:gdLst/>
            <a:ahLst/>
            <a:cxnLst/>
            <a:rect l="l" t="t" r="r" b="b"/>
            <a:pathLst>
              <a:path w="323850" h="676910">
                <a:moveTo>
                  <a:pt x="0" y="676317"/>
                </a:moveTo>
                <a:lnTo>
                  <a:pt x="323759" y="676317"/>
                </a:lnTo>
                <a:lnTo>
                  <a:pt x="323759" y="0"/>
                </a:lnTo>
                <a:lnTo>
                  <a:pt x="0" y="0"/>
                </a:lnTo>
                <a:lnTo>
                  <a:pt x="0" y="676317"/>
                </a:lnTo>
                <a:close/>
              </a:path>
            </a:pathLst>
          </a:custGeom>
          <a:ln w="948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815218" y="2957532"/>
            <a:ext cx="323850" cy="914400"/>
          </a:xfrm>
          <a:custGeom>
            <a:avLst/>
            <a:gdLst/>
            <a:ahLst/>
            <a:cxnLst/>
            <a:rect l="l" t="t" r="r" b="b"/>
            <a:pathLst>
              <a:path w="323850" h="914400">
                <a:moveTo>
                  <a:pt x="0" y="914310"/>
                </a:moveTo>
                <a:lnTo>
                  <a:pt x="323759" y="914310"/>
                </a:lnTo>
                <a:lnTo>
                  <a:pt x="323759" y="0"/>
                </a:lnTo>
                <a:lnTo>
                  <a:pt x="0" y="0"/>
                </a:lnTo>
                <a:lnTo>
                  <a:pt x="0" y="91431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815218" y="2957532"/>
            <a:ext cx="323850" cy="914400"/>
          </a:xfrm>
          <a:custGeom>
            <a:avLst/>
            <a:gdLst/>
            <a:ahLst/>
            <a:cxnLst/>
            <a:rect l="l" t="t" r="r" b="b"/>
            <a:pathLst>
              <a:path w="323850" h="914400">
                <a:moveTo>
                  <a:pt x="0" y="914310"/>
                </a:moveTo>
                <a:lnTo>
                  <a:pt x="323759" y="914310"/>
                </a:lnTo>
                <a:lnTo>
                  <a:pt x="323759" y="0"/>
                </a:lnTo>
                <a:lnTo>
                  <a:pt x="0" y="0"/>
                </a:lnTo>
                <a:lnTo>
                  <a:pt x="0" y="914310"/>
                </a:lnTo>
                <a:close/>
              </a:path>
            </a:pathLst>
          </a:custGeom>
          <a:ln w="948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329250" y="2986079"/>
            <a:ext cx="324485" cy="962660"/>
          </a:xfrm>
          <a:custGeom>
            <a:avLst/>
            <a:gdLst/>
            <a:ahLst/>
            <a:cxnLst/>
            <a:rect l="l" t="t" r="r" b="b"/>
            <a:pathLst>
              <a:path w="324484" h="962660">
                <a:moveTo>
                  <a:pt x="0" y="962098"/>
                </a:moveTo>
                <a:lnTo>
                  <a:pt x="324076" y="962098"/>
                </a:lnTo>
                <a:lnTo>
                  <a:pt x="324076" y="0"/>
                </a:lnTo>
                <a:lnTo>
                  <a:pt x="0" y="0"/>
                </a:lnTo>
                <a:lnTo>
                  <a:pt x="0" y="96209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329250" y="2986079"/>
            <a:ext cx="324485" cy="962660"/>
          </a:xfrm>
          <a:custGeom>
            <a:avLst/>
            <a:gdLst/>
            <a:ahLst/>
            <a:cxnLst/>
            <a:rect l="l" t="t" r="r" b="b"/>
            <a:pathLst>
              <a:path w="324484" h="962660">
                <a:moveTo>
                  <a:pt x="0" y="962098"/>
                </a:moveTo>
                <a:lnTo>
                  <a:pt x="324076" y="962098"/>
                </a:lnTo>
                <a:lnTo>
                  <a:pt x="324076" y="0"/>
                </a:lnTo>
                <a:lnTo>
                  <a:pt x="0" y="0"/>
                </a:lnTo>
                <a:lnTo>
                  <a:pt x="0" y="962098"/>
                </a:lnTo>
                <a:close/>
              </a:path>
            </a:pathLst>
          </a:custGeom>
          <a:ln w="948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843723" y="3090774"/>
            <a:ext cx="323850" cy="1124585"/>
          </a:xfrm>
          <a:custGeom>
            <a:avLst/>
            <a:gdLst/>
            <a:ahLst/>
            <a:cxnLst/>
            <a:rect l="l" t="t" r="r" b="b"/>
            <a:pathLst>
              <a:path w="323850" h="1124585">
                <a:moveTo>
                  <a:pt x="0" y="1124136"/>
                </a:moveTo>
                <a:lnTo>
                  <a:pt x="323759" y="1124136"/>
                </a:lnTo>
                <a:lnTo>
                  <a:pt x="323759" y="0"/>
                </a:lnTo>
                <a:lnTo>
                  <a:pt x="0" y="0"/>
                </a:lnTo>
                <a:lnTo>
                  <a:pt x="0" y="112413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843723" y="3090774"/>
            <a:ext cx="323850" cy="1124585"/>
          </a:xfrm>
          <a:custGeom>
            <a:avLst/>
            <a:gdLst/>
            <a:ahLst/>
            <a:cxnLst/>
            <a:rect l="l" t="t" r="r" b="b"/>
            <a:pathLst>
              <a:path w="323850" h="1124585">
                <a:moveTo>
                  <a:pt x="0" y="1124136"/>
                </a:moveTo>
                <a:lnTo>
                  <a:pt x="323759" y="1124136"/>
                </a:lnTo>
                <a:lnTo>
                  <a:pt x="323759" y="0"/>
                </a:lnTo>
                <a:lnTo>
                  <a:pt x="0" y="0"/>
                </a:lnTo>
                <a:lnTo>
                  <a:pt x="0" y="1124136"/>
                </a:lnTo>
                <a:close/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431023" y="2843287"/>
            <a:ext cx="193675" cy="85725"/>
          </a:xfrm>
          <a:custGeom>
            <a:avLst/>
            <a:gdLst/>
            <a:ahLst/>
            <a:cxnLst/>
            <a:rect l="l" t="t" r="r" b="b"/>
            <a:pathLst>
              <a:path w="193675" h="85725">
                <a:moveTo>
                  <a:pt x="0" y="85449"/>
                </a:moveTo>
                <a:lnTo>
                  <a:pt x="193541" y="85449"/>
                </a:lnTo>
                <a:lnTo>
                  <a:pt x="193541" y="0"/>
                </a:lnTo>
                <a:lnTo>
                  <a:pt x="0" y="0"/>
                </a:lnTo>
                <a:lnTo>
                  <a:pt x="0" y="8544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300806" y="2843287"/>
            <a:ext cx="22860" cy="85725"/>
          </a:xfrm>
          <a:custGeom>
            <a:avLst/>
            <a:gdLst/>
            <a:ahLst/>
            <a:cxnLst/>
            <a:rect l="l" t="t" r="r" b="b"/>
            <a:pathLst>
              <a:path w="22859" h="85725">
                <a:moveTo>
                  <a:pt x="0" y="85449"/>
                </a:moveTo>
                <a:lnTo>
                  <a:pt x="22268" y="85449"/>
                </a:lnTo>
                <a:lnTo>
                  <a:pt x="22268" y="0"/>
                </a:lnTo>
                <a:lnTo>
                  <a:pt x="0" y="0"/>
                </a:lnTo>
                <a:lnTo>
                  <a:pt x="0" y="8544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300804" y="2843287"/>
            <a:ext cx="323850" cy="85725"/>
          </a:xfrm>
          <a:custGeom>
            <a:avLst/>
            <a:gdLst/>
            <a:ahLst/>
            <a:cxnLst/>
            <a:rect l="l" t="t" r="r" b="b"/>
            <a:pathLst>
              <a:path w="323850" h="85725">
                <a:moveTo>
                  <a:pt x="0" y="85449"/>
                </a:moveTo>
                <a:lnTo>
                  <a:pt x="323759" y="85449"/>
                </a:lnTo>
                <a:lnTo>
                  <a:pt x="323759" y="0"/>
                </a:lnTo>
                <a:lnTo>
                  <a:pt x="0" y="0"/>
                </a:lnTo>
                <a:lnTo>
                  <a:pt x="0" y="85449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815218" y="2814547"/>
            <a:ext cx="323850" cy="143510"/>
          </a:xfrm>
          <a:custGeom>
            <a:avLst/>
            <a:gdLst/>
            <a:ahLst/>
            <a:cxnLst/>
            <a:rect l="l" t="t" r="r" b="b"/>
            <a:pathLst>
              <a:path w="323850" h="143510">
                <a:moveTo>
                  <a:pt x="0" y="143048"/>
                </a:moveTo>
                <a:lnTo>
                  <a:pt x="323759" y="143048"/>
                </a:lnTo>
                <a:lnTo>
                  <a:pt x="323759" y="0"/>
                </a:lnTo>
                <a:lnTo>
                  <a:pt x="0" y="0"/>
                </a:lnTo>
                <a:lnTo>
                  <a:pt x="0" y="14304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815218" y="2814547"/>
            <a:ext cx="323850" cy="143510"/>
          </a:xfrm>
          <a:custGeom>
            <a:avLst/>
            <a:gdLst/>
            <a:ahLst/>
            <a:cxnLst/>
            <a:rect l="l" t="t" r="r" b="b"/>
            <a:pathLst>
              <a:path w="323850" h="143510">
                <a:moveTo>
                  <a:pt x="0" y="143048"/>
                </a:moveTo>
                <a:lnTo>
                  <a:pt x="323759" y="143048"/>
                </a:lnTo>
                <a:lnTo>
                  <a:pt x="323759" y="0"/>
                </a:lnTo>
                <a:lnTo>
                  <a:pt x="0" y="0"/>
                </a:lnTo>
                <a:lnTo>
                  <a:pt x="0" y="143048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540750" y="2900313"/>
            <a:ext cx="113030" cy="86360"/>
          </a:xfrm>
          <a:custGeom>
            <a:avLst/>
            <a:gdLst/>
            <a:ahLst/>
            <a:cxnLst/>
            <a:rect l="l" t="t" r="r" b="b"/>
            <a:pathLst>
              <a:path w="113029" h="86360">
                <a:moveTo>
                  <a:pt x="0" y="85766"/>
                </a:moveTo>
                <a:lnTo>
                  <a:pt x="112575" y="85766"/>
                </a:lnTo>
                <a:lnTo>
                  <a:pt x="112575" y="0"/>
                </a:lnTo>
                <a:lnTo>
                  <a:pt x="0" y="0"/>
                </a:lnTo>
                <a:lnTo>
                  <a:pt x="0" y="8576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329250" y="2900313"/>
            <a:ext cx="104139" cy="86360"/>
          </a:xfrm>
          <a:custGeom>
            <a:avLst/>
            <a:gdLst/>
            <a:ahLst/>
            <a:cxnLst/>
            <a:rect l="l" t="t" r="r" b="b"/>
            <a:pathLst>
              <a:path w="104140" h="86360">
                <a:moveTo>
                  <a:pt x="0" y="85766"/>
                </a:moveTo>
                <a:lnTo>
                  <a:pt x="103551" y="85766"/>
                </a:lnTo>
                <a:lnTo>
                  <a:pt x="103551" y="0"/>
                </a:lnTo>
                <a:lnTo>
                  <a:pt x="0" y="0"/>
                </a:lnTo>
                <a:lnTo>
                  <a:pt x="0" y="8576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29250" y="2900313"/>
            <a:ext cx="324485" cy="86360"/>
          </a:xfrm>
          <a:custGeom>
            <a:avLst/>
            <a:gdLst/>
            <a:ahLst/>
            <a:cxnLst/>
            <a:rect l="l" t="t" r="r" b="b"/>
            <a:pathLst>
              <a:path w="324484" h="86360">
                <a:moveTo>
                  <a:pt x="0" y="85766"/>
                </a:moveTo>
                <a:lnTo>
                  <a:pt x="324076" y="85766"/>
                </a:lnTo>
                <a:lnTo>
                  <a:pt x="324076" y="0"/>
                </a:lnTo>
                <a:lnTo>
                  <a:pt x="0" y="0"/>
                </a:lnTo>
                <a:lnTo>
                  <a:pt x="0" y="85766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843723" y="2767011"/>
            <a:ext cx="323850" cy="323850"/>
          </a:xfrm>
          <a:custGeom>
            <a:avLst/>
            <a:gdLst/>
            <a:ahLst/>
            <a:cxnLst/>
            <a:rect l="l" t="t" r="r" b="b"/>
            <a:pathLst>
              <a:path w="323850" h="323850">
                <a:moveTo>
                  <a:pt x="0" y="323758"/>
                </a:moveTo>
                <a:lnTo>
                  <a:pt x="323759" y="323758"/>
                </a:lnTo>
                <a:lnTo>
                  <a:pt x="323759" y="0"/>
                </a:lnTo>
                <a:lnTo>
                  <a:pt x="0" y="0"/>
                </a:lnTo>
                <a:lnTo>
                  <a:pt x="0" y="323758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843723" y="2767011"/>
            <a:ext cx="323850" cy="323850"/>
          </a:xfrm>
          <a:custGeom>
            <a:avLst/>
            <a:gdLst/>
            <a:ahLst/>
            <a:cxnLst/>
            <a:rect l="l" t="t" r="r" b="b"/>
            <a:pathLst>
              <a:path w="323850" h="323850">
                <a:moveTo>
                  <a:pt x="0" y="323758"/>
                </a:moveTo>
                <a:lnTo>
                  <a:pt x="323759" y="323758"/>
                </a:lnTo>
                <a:lnTo>
                  <a:pt x="323759" y="0"/>
                </a:lnTo>
                <a:lnTo>
                  <a:pt x="0" y="0"/>
                </a:lnTo>
                <a:lnTo>
                  <a:pt x="0" y="323758"/>
                </a:lnTo>
                <a:close/>
              </a:path>
            </a:pathLst>
          </a:custGeom>
          <a:ln w="948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300804" y="2719223"/>
            <a:ext cx="323850" cy="124460"/>
          </a:xfrm>
          <a:custGeom>
            <a:avLst/>
            <a:gdLst/>
            <a:ahLst/>
            <a:cxnLst/>
            <a:rect l="l" t="t" r="r" b="b"/>
            <a:pathLst>
              <a:path w="323850" h="124460">
                <a:moveTo>
                  <a:pt x="0" y="124060"/>
                </a:moveTo>
                <a:lnTo>
                  <a:pt x="323759" y="124060"/>
                </a:lnTo>
                <a:lnTo>
                  <a:pt x="323759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300804" y="2719223"/>
            <a:ext cx="323850" cy="124460"/>
          </a:xfrm>
          <a:custGeom>
            <a:avLst/>
            <a:gdLst/>
            <a:ahLst/>
            <a:cxnLst/>
            <a:rect l="l" t="t" r="r" b="b"/>
            <a:pathLst>
              <a:path w="323850" h="124460">
                <a:moveTo>
                  <a:pt x="0" y="124060"/>
                </a:moveTo>
                <a:lnTo>
                  <a:pt x="323759" y="124060"/>
                </a:lnTo>
                <a:lnTo>
                  <a:pt x="323759" y="0"/>
                </a:lnTo>
                <a:lnTo>
                  <a:pt x="0" y="0"/>
                </a:lnTo>
                <a:lnTo>
                  <a:pt x="0" y="124060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026400" y="2719286"/>
            <a:ext cx="113030" cy="95250"/>
          </a:xfrm>
          <a:custGeom>
            <a:avLst/>
            <a:gdLst/>
            <a:ahLst/>
            <a:cxnLst/>
            <a:rect l="l" t="t" r="r" b="b"/>
            <a:pathLst>
              <a:path w="113029" h="95250">
                <a:moveTo>
                  <a:pt x="0" y="95260"/>
                </a:moveTo>
                <a:lnTo>
                  <a:pt x="112576" y="95260"/>
                </a:lnTo>
                <a:lnTo>
                  <a:pt x="112576" y="0"/>
                </a:lnTo>
                <a:lnTo>
                  <a:pt x="0" y="0"/>
                </a:lnTo>
                <a:lnTo>
                  <a:pt x="0" y="9526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815216" y="2719286"/>
            <a:ext cx="103505" cy="95250"/>
          </a:xfrm>
          <a:custGeom>
            <a:avLst/>
            <a:gdLst/>
            <a:ahLst/>
            <a:cxnLst/>
            <a:rect l="l" t="t" r="r" b="b"/>
            <a:pathLst>
              <a:path w="103504" h="95250">
                <a:moveTo>
                  <a:pt x="0" y="95260"/>
                </a:moveTo>
                <a:lnTo>
                  <a:pt x="103233" y="95260"/>
                </a:lnTo>
                <a:lnTo>
                  <a:pt x="103233" y="0"/>
                </a:lnTo>
                <a:lnTo>
                  <a:pt x="0" y="0"/>
                </a:lnTo>
                <a:lnTo>
                  <a:pt x="0" y="9526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815218" y="2719286"/>
            <a:ext cx="323850" cy="95250"/>
          </a:xfrm>
          <a:custGeom>
            <a:avLst/>
            <a:gdLst/>
            <a:ahLst/>
            <a:cxnLst/>
            <a:rect l="l" t="t" r="r" b="b"/>
            <a:pathLst>
              <a:path w="323850" h="95250">
                <a:moveTo>
                  <a:pt x="0" y="95260"/>
                </a:moveTo>
                <a:lnTo>
                  <a:pt x="323759" y="95260"/>
                </a:lnTo>
                <a:lnTo>
                  <a:pt x="323759" y="0"/>
                </a:lnTo>
                <a:lnTo>
                  <a:pt x="0" y="0"/>
                </a:lnTo>
                <a:lnTo>
                  <a:pt x="0" y="95260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329250" y="2719223"/>
            <a:ext cx="324485" cy="181610"/>
          </a:xfrm>
          <a:custGeom>
            <a:avLst/>
            <a:gdLst/>
            <a:ahLst/>
            <a:cxnLst/>
            <a:rect l="l" t="t" r="r" b="b"/>
            <a:pathLst>
              <a:path w="324484" h="181610">
                <a:moveTo>
                  <a:pt x="0" y="181026"/>
                </a:moveTo>
                <a:lnTo>
                  <a:pt x="324076" y="181026"/>
                </a:lnTo>
                <a:lnTo>
                  <a:pt x="324076" y="0"/>
                </a:lnTo>
                <a:lnTo>
                  <a:pt x="0" y="0"/>
                </a:lnTo>
                <a:lnTo>
                  <a:pt x="0" y="18102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329250" y="2719223"/>
            <a:ext cx="324485" cy="181610"/>
          </a:xfrm>
          <a:custGeom>
            <a:avLst/>
            <a:gdLst/>
            <a:ahLst/>
            <a:cxnLst/>
            <a:rect l="l" t="t" r="r" b="b"/>
            <a:pathLst>
              <a:path w="324484" h="181610">
                <a:moveTo>
                  <a:pt x="0" y="181026"/>
                </a:moveTo>
                <a:lnTo>
                  <a:pt x="324076" y="181026"/>
                </a:lnTo>
                <a:lnTo>
                  <a:pt x="324076" y="0"/>
                </a:lnTo>
                <a:lnTo>
                  <a:pt x="0" y="0"/>
                </a:lnTo>
                <a:lnTo>
                  <a:pt x="0" y="181026"/>
                </a:lnTo>
                <a:close/>
              </a:path>
            </a:pathLst>
          </a:custGeom>
          <a:ln w="949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9055102" y="2743180"/>
            <a:ext cx="112395" cy="0"/>
          </a:xfrm>
          <a:custGeom>
            <a:avLst/>
            <a:gdLst/>
            <a:ahLst/>
            <a:cxnLst/>
            <a:rect l="l" t="t" r="r" b="b"/>
            <a:pathLst>
              <a:path w="112395">
                <a:moveTo>
                  <a:pt x="0" y="0"/>
                </a:moveTo>
                <a:lnTo>
                  <a:pt x="112383" y="0"/>
                </a:lnTo>
              </a:path>
            </a:pathLst>
          </a:custGeom>
          <a:ln w="47788">
            <a:solidFill>
              <a:srgbClr val="79A1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3725" y="2743180"/>
            <a:ext cx="103505" cy="0"/>
          </a:xfrm>
          <a:custGeom>
            <a:avLst/>
            <a:gdLst/>
            <a:ahLst/>
            <a:cxnLst/>
            <a:rect l="l" t="t" r="r" b="b"/>
            <a:pathLst>
              <a:path w="103504">
                <a:moveTo>
                  <a:pt x="0" y="0"/>
                </a:moveTo>
                <a:lnTo>
                  <a:pt x="103426" y="0"/>
                </a:lnTo>
              </a:path>
            </a:pathLst>
          </a:custGeom>
          <a:ln w="47788">
            <a:solidFill>
              <a:srgbClr val="79A1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3723" y="2719286"/>
            <a:ext cx="323850" cy="48260"/>
          </a:xfrm>
          <a:custGeom>
            <a:avLst/>
            <a:gdLst/>
            <a:ahLst/>
            <a:cxnLst/>
            <a:rect l="l" t="t" r="r" b="b"/>
            <a:pathLst>
              <a:path w="323850" h="48260">
                <a:moveTo>
                  <a:pt x="0" y="47788"/>
                </a:moveTo>
                <a:lnTo>
                  <a:pt x="323759" y="47788"/>
                </a:lnTo>
                <a:lnTo>
                  <a:pt x="323759" y="0"/>
                </a:lnTo>
                <a:lnTo>
                  <a:pt x="0" y="0"/>
                </a:lnTo>
                <a:lnTo>
                  <a:pt x="0" y="47788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7205637" y="2719223"/>
            <a:ext cx="0" cy="2658110"/>
          </a:xfrm>
          <a:custGeom>
            <a:avLst/>
            <a:gdLst/>
            <a:ahLst/>
            <a:cxnLst/>
            <a:rect l="l" t="t" r="r" b="b"/>
            <a:pathLst>
              <a:path h="2658110">
                <a:moveTo>
                  <a:pt x="0" y="0"/>
                </a:moveTo>
                <a:lnTo>
                  <a:pt x="0" y="2657847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7167382" y="538656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167382" y="4852980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7167382" y="431971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167382" y="378613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167382" y="3252808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167382" y="271922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>
                <a:moveTo>
                  <a:pt x="0" y="0"/>
                </a:moveTo>
                <a:lnTo>
                  <a:pt x="2877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7205639" y="5386565"/>
            <a:ext cx="2047875" cy="0"/>
          </a:xfrm>
          <a:custGeom>
            <a:avLst/>
            <a:gdLst/>
            <a:ahLst/>
            <a:cxnLst/>
            <a:rect l="l" t="t" r="r" b="b"/>
            <a:pathLst>
              <a:path w="2047875">
                <a:moveTo>
                  <a:pt x="0" y="0"/>
                </a:moveTo>
                <a:lnTo>
                  <a:pt x="2047592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205637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7720048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234144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748619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262714" y="5396063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8"/>
                </a:moveTo>
                <a:lnTo>
                  <a:pt x="0" y="0"/>
                </a:lnTo>
              </a:path>
            </a:pathLst>
          </a:custGeom>
          <a:ln w="948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 txBox="1"/>
          <p:nvPr/>
        </p:nvSpPr>
        <p:spPr>
          <a:xfrm>
            <a:off x="7378532" y="4410178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67</a:t>
            </a:r>
            <a:endParaRPr sz="900">
              <a:latin typeface="Arial"/>
              <a:cs typeface="Arial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7892944" y="4543416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57</a:t>
            </a:r>
            <a:endParaRPr sz="900">
              <a:latin typeface="Arial"/>
              <a:cs typeface="Arial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8407355" y="4581710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54</a:t>
            </a:r>
            <a:endParaRPr sz="900">
              <a:latin typeface="Arial"/>
              <a:cs typeface="Arial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8921451" y="4714948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44</a:t>
            </a:r>
            <a:endParaRPr sz="900">
              <a:latin typeface="Arial"/>
              <a:cs typeface="Arial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7378532" y="3181300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25</a:t>
            </a:r>
            <a:endParaRPr sz="900">
              <a:latin typeface="Arial"/>
              <a:cs typeface="Arial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7892944" y="3333843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34</a:t>
            </a:r>
            <a:endParaRPr sz="900">
              <a:latin typeface="Arial"/>
              <a:cs typeface="Arial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8407355" y="3381312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36</a:t>
            </a:r>
            <a:endParaRPr sz="900">
              <a:latin typeface="Arial"/>
              <a:cs typeface="Arial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8921451" y="3571832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42</a:t>
            </a:r>
            <a:endParaRPr sz="900">
              <a:latin typeface="Arial"/>
              <a:cs typeface="Arial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7931200" y="2800258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8921451" y="2847983"/>
            <a:ext cx="15938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20" dirty="0">
                <a:latin typeface="Arial"/>
                <a:cs typeface="Arial"/>
              </a:rPr>
              <a:t>12</a:t>
            </a:r>
            <a:endParaRPr sz="900">
              <a:latin typeface="Arial"/>
              <a:cs typeface="Arial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8445295" y="2724303"/>
            <a:ext cx="889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7</a:t>
            </a:r>
            <a:endParaRPr sz="900">
              <a:latin typeface="Arial"/>
              <a:cs typeface="Arial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2997370" y="2714429"/>
            <a:ext cx="45847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74040" algn="l"/>
                <a:tab pos="2331085" algn="l"/>
                <a:tab pos="2793365" algn="l"/>
                <a:tab pos="4507865" algn="l"/>
              </a:tabLst>
            </a:pPr>
            <a:r>
              <a:rPr sz="900" spc="-5" dirty="0">
                <a:latin typeface="Arial"/>
                <a:cs typeface="Arial"/>
              </a:rPr>
              <a:t>6	</a:t>
            </a:r>
            <a:r>
              <a:rPr sz="1350" spc="-7" baseline="3086" dirty="0">
                <a:latin typeface="Arial"/>
                <a:cs typeface="Arial"/>
              </a:rPr>
              <a:t>5	</a:t>
            </a:r>
            <a:r>
              <a:rPr sz="1350" spc="-7" baseline="9259" dirty="0">
                <a:latin typeface="Arial"/>
                <a:cs typeface="Arial"/>
              </a:rPr>
              <a:t>4	4	</a:t>
            </a:r>
            <a:r>
              <a:rPr sz="1350" spc="-7" baseline="3086" dirty="0">
                <a:latin typeface="Arial"/>
                <a:cs typeface="Arial"/>
              </a:rPr>
              <a:t>5</a:t>
            </a:r>
            <a:endParaRPr sz="1350" baseline="3086">
              <a:latin typeface="Arial"/>
              <a:cs typeface="Arial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6970268" y="42443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7035547" y="5311144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6970268" y="4777744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6970268" y="3177289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80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1914907" y="2643508"/>
            <a:ext cx="520954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03525" algn="l"/>
                <a:tab pos="5004435" algn="l"/>
              </a:tabLst>
            </a:pPr>
            <a:r>
              <a:rPr sz="900" spc="-5" dirty="0">
                <a:latin typeface="Arial"/>
                <a:cs typeface="Arial"/>
              </a:rPr>
              <a:t>100	100	100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6970268" y="3710686"/>
            <a:ext cx="15367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60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7760969" y="5621735"/>
            <a:ext cx="425450" cy="423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240" algn="just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relative  </a:t>
            </a:r>
            <a:r>
              <a:rPr sz="900" dirty="0">
                <a:latin typeface="Arial"/>
                <a:cs typeface="Arial"/>
              </a:rPr>
              <a:t>or</a:t>
            </a:r>
            <a:r>
              <a:rPr sz="900" spc="-1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close  friend</a:t>
            </a:r>
            <a:endParaRPr sz="900">
              <a:latin typeface="Arial"/>
              <a:cs typeface="Arial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8432801" y="2870204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 txBox="1"/>
          <p:nvPr/>
        </p:nvSpPr>
        <p:spPr>
          <a:xfrm>
            <a:off x="8443723" y="2867537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7918451" y="2693927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7929501" y="2691388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240" name="object 240"/>
          <p:cNvSpPr/>
          <p:nvPr/>
        </p:nvSpPr>
        <p:spPr>
          <a:xfrm>
            <a:off x="7323074" y="2813054"/>
            <a:ext cx="107951" cy="136525"/>
          </a:xfrm>
          <a:custGeom>
            <a:avLst/>
            <a:gdLst/>
            <a:ahLst/>
            <a:cxnLst/>
            <a:rect l="l" t="t" r="r" b="b"/>
            <a:pathLst>
              <a:path w="107950" h="136525">
                <a:moveTo>
                  <a:pt x="0" y="136525"/>
                </a:moveTo>
                <a:lnTo>
                  <a:pt x="107950" y="136525"/>
                </a:lnTo>
                <a:lnTo>
                  <a:pt x="10795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 txBox="1"/>
          <p:nvPr/>
        </p:nvSpPr>
        <p:spPr>
          <a:xfrm>
            <a:off x="7333870" y="2810259"/>
            <a:ext cx="89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8947151" y="2670176"/>
            <a:ext cx="107951" cy="141064"/>
          </a:xfrm>
          <a:prstGeom prst="rect">
            <a:avLst/>
          </a:prstGeom>
          <a:solidFill>
            <a:srgbClr val="79A1B3"/>
          </a:solidFill>
        </p:spPr>
        <p:txBody>
          <a:bodyPr vert="horz" wrap="square" lIns="0" tIns="0" rIns="0" bIns="0" rtlCol="0">
            <a:spAutoFit/>
          </a:bodyPr>
          <a:lstStyle/>
          <a:p>
            <a:pPr marL="23495">
              <a:lnSpc>
                <a:spcPts val="1060"/>
              </a:lnSpc>
            </a:pPr>
            <a:r>
              <a:rPr sz="90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7168642" y="5484575"/>
            <a:ext cx="204088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Grandchild  </a:t>
            </a:r>
            <a:r>
              <a:rPr sz="900" spc="-5" dirty="0">
                <a:latin typeface="Arial"/>
                <a:cs typeface="Arial"/>
              </a:rPr>
              <a:t>Other-  </a:t>
            </a:r>
            <a:r>
              <a:rPr sz="900" dirty="0">
                <a:latin typeface="Arial"/>
                <a:cs typeface="Arial"/>
              </a:rPr>
              <a:t>Child/child-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Spouse</a:t>
            </a:r>
            <a:endParaRPr sz="900">
              <a:latin typeface="Arial"/>
              <a:cs typeface="Arial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8325104" y="5621735"/>
            <a:ext cx="32702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in-</a:t>
            </a:r>
            <a:r>
              <a:rPr sz="900" spc="-5" dirty="0">
                <a:latin typeface="Arial"/>
                <a:cs typeface="Arial"/>
              </a:rPr>
              <a:t>law</a:t>
            </a:r>
            <a:endParaRPr sz="900">
              <a:latin typeface="Arial"/>
              <a:cs typeface="Arial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6919848" y="1855711"/>
            <a:ext cx="2272030" cy="369570"/>
          </a:xfrm>
          <a:custGeom>
            <a:avLst/>
            <a:gdLst/>
            <a:ahLst/>
            <a:cxnLst/>
            <a:rect l="l" t="t" r="r" b="b"/>
            <a:pathLst>
              <a:path w="2272029" h="369569">
                <a:moveTo>
                  <a:pt x="0" y="369328"/>
                </a:moveTo>
                <a:lnTo>
                  <a:pt x="2271776" y="369328"/>
                </a:lnTo>
                <a:lnTo>
                  <a:pt x="227177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 txBox="1"/>
          <p:nvPr/>
        </p:nvSpPr>
        <p:spPr>
          <a:xfrm>
            <a:off x="384620" y="178568"/>
            <a:ext cx="876998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Few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differences between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diagnosing physician by</a:t>
            </a:r>
            <a:r>
              <a:rPr sz="2400" b="1" spc="-5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ethnicity;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wealthy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and spouses most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see</a:t>
            </a:r>
            <a:r>
              <a:rPr sz="2400" b="1" spc="-5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neurologist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1746956" y="1494692"/>
            <a:ext cx="7166609" cy="10592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Question: "What </a:t>
            </a:r>
            <a:r>
              <a:rPr sz="1200" b="1" spc="-10" dirty="0">
                <a:latin typeface="Arial"/>
                <a:cs typeface="Arial"/>
              </a:rPr>
              <a:t>type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-5" dirty="0">
                <a:latin typeface="Arial"/>
                <a:cs typeface="Arial"/>
              </a:rPr>
              <a:t>physician delivered the diagnosis?"...by </a:t>
            </a:r>
            <a:r>
              <a:rPr sz="1200" b="1" dirty="0">
                <a:latin typeface="Arial"/>
                <a:cs typeface="Arial"/>
              </a:rPr>
              <a:t>PWD</a:t>
            </a:r>
            <a:r>
              <a:rPr sz="1200" b="1" spc="1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relationship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935990">
              <a:lnSpc>
                <a:spcPct val="100000"/>
              </a:lnSpc>
              <a:tabLst>
                <a:tab pos="3460750" algn="l"/>
                <a:tab pos="5541010" algn="l"/>
              </a:tabLst>
            </a:pPr>
            <a:r>
              <a:rPr sz="1800" b="1" baseline="2314" dirty="0">
                <a:latin typeface="Arial"/>
                <a:cs typeface="Arial"/>
              </a:rPr>
              <a:t>...by</a:t>
            </a:r>
            <a:r>
              <a:rPr sz="1800" b="1" spc="-15" baseline="2314" dirty="0">
                <a:latin typeface="Arial"/>
                <a:cs typeface="Arial"/>
              </a:rPr>
              <a:t> </a:t>
            </a:r>
            <a:r>
              <a:rPr sz="1800" b="1" baseline="2314" dirty="0">
                <a:latin typeface="Arial"/>
                <a:cs typeface="Arial"/>
              </a:rPr>
              <a:t>ethnicity	</a:t>
            </a:r>
            <a:r>
              <a:rPr sz="1200" b="1" spc="-5" dirty="0">
                <a:latin typeface="Arial"/>
                <a:cs typeface="Arial"/>
              </a:rPr>
              <a:t>"...by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income	...by PWD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relationship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219710">
              <a:lnSpc>
                <a:spcPct val="100000"/>
              </a:lnSpc>
              <a:tabLst>
                <a:tab pos="3010535" algn="l"/>
                <a:tab pos="5211445" algn="l"/>
              </a:tabLst>
            </a:pPr>
            <a:r>
              <a:rPr sz="1100" dirty="0">
                <a:latin typeface="Arial"/>
                <a:cs typeface="Arial"/>
              </a:rPr>
              <a:t>%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	%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	%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respondents</a:t>
            </a:r>
          </a:p>
        </p:txBody>
      </p:sp>
      <p:sp>
        <p:nvSpPr>
          <p:cNvPr id="256" name="object 256"/>
          <p:cNvSpPr/>
          <p:nvPr/>
        </p:nvSpPr>
        <p:spPr>
          <a:xfrm>
            <a:off x="2820926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820926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30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6242052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242052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963925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963925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5108577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108577" y="596741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 txBox="1"/>
          <p:nvPr/>
        </p:nvSpPr>
        <p:spPr>
          <a:xfrm>
            <a:off x="5361813" y="5959449"/>
            <a:ext cx="79692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Neurologist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8" name="object 268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sp>
        <p:nvSpPr>
          <p:cNvPr id="265" name="object 265"/>
          <p:cNvSpPr txBox="1"/>
          <p:nvPr/>
        </p:nvSpPr>
        <p:spPr>
          <a:xfrm>
            <a:off x="6495669" y="5959449"/>
            <a:ext cx="33909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PCP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2165731" y="5484571"/>
            <a:ext cx="2854961" cy="6642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4365" marR="716280" indent="-6223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White/Other </a:t>
            </a:r>
            <a:r>
              <a:rPr sz="900" spc="-15" dirty="0">
                <a:latin typeface="Arial"/>
                <a:cs typeface="Arial"/>
              </a:rPr>
              <a:t>African-Hispanic/Latino </a:t>
            </a:r>
            <a:r>
              <a:rPr sz="900" dirty="0">
                <a:latin typeface="Arial"/>
                <a:cs typeface="Arial"/>
              </a:rPr>
              <a:t>Asian  American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marL="920750">
              <a:lnSpc>
                <a:spcPct val="100000"/>
              </a:lnSpc>
              <a:spcBef>
                <a:spcPts val="545"/>
              </a:spcBef>
              <a:tabLst>
                <a:tab pos="2063750" algn="l"/>
              </a:tabLst>
            </a:pPr>
            <a:r>
              <a:rPr sz="1200" spc="-5" dirty="0">
                <a:latin typeface="Arial"/>
                <a:cs typeface="Arial"/>
              </a:rPr>
              <a:t>Geriatrician	Psychiatrist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043082" y="2557610"/>
            <a:ext cx="3181985" cy="314325"/>
          </a:xfrm>
          <a:custGeom>
            <a:avLst/>
            <a:gdLst/>
            <a:ahLst/>
            <a:cxnLst/>
            <a:rect l="l" t="t" r="r" b="b"/>
            <a:pathLst>
              <a:path w="3181985" h="314325">
                <a:moveTo>
                  <a:pt x="0" y="314136"/>
                </a:moveTo>
                <a:lnTo>
                  <a:pt x="3181392" y="314136"/>
                </a:lnTo>
                <a:lnTo>
                  <a:pt x="3181392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43082" y="2557610"/>
            <a:ext cx="3181985" cy="314325"/>
          </a:xfrm>
          <a:custGeom>
            <a:avLst/>
            <a:gdLst/>
            <a:ahLst/>
            <a:cxnLst/>
            <a:rect l="l" t="t" r="r" b="b"/>
            <a:pathLst>
              <a:path w="3181985" h="314325">
                <a:moveTo>
                  <a:pt x="0" y="314136"/>
                </a:moveTo>
                <a:lnTo>
                  <a:pt x="3181392" y="314136"/>
                </a:lnTo>
                <a:lnTo>
                  <a:pt x="3181392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43082" y="3062378"/>
            <a:ext cx="3048000" cy="323850"/>
          </a:xfrm>
          <a:custGeom>
            <a:avLst/>
            <a:gdLst/>
            <a:ahLst/>
            <a:cxnLst/>
            <a:rect l="l" t="t" r="r" b="b"/>
            <a:pathLst>
              <a:path w="3048000" h="323850">
                <a:moveTo>
                  <a:pt x="0" y="323636"/>
                </a:moveTo>
                <a:lnTo>
                  <a:pt x="3047972" y="323636"/>
                </a:lnTo>
                <a:lnTo>
                  <a:pt x="3047972" y="0"/>
                </a:lnTo>
                <a:lnTo>
                  <a:pt x="0" y="0"/>
                </a:lnTo>
                <a:lnTo>
                  <a:pt x="0" y="32363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43082" y="3062378"/>
            <a:ext cx="3048000" cy="323850"/>
          </a:xfrm>
          <a:custGeom>
            <a:avLst/>
            <a:gdLst/>
            <a:ahLst/>
            <a:cxnLst/>
            <a:rect l="l" t="t" r="r" b="b"/>
            <a:pathLst>
              <a:path w="3048000" h="323850">
                <a:moveTo>
                  <a:pt x="0" y="323636"/>
                </a:moveTo>
                <a:lnTo>
                  <a:pt x="3047972" y="323636"/>
                </a:lnTo>
                <a:lnTo>
                  <a:pt x="3047972" y="0"/>
                </a:lnTo>
                <a:lnTo>
                  <a:pt x="0" y="0"/>
                </a:lnTo>
                <a:lnTo>
                  <a:pt x="0" y="3236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43082" y="3576655"/>
            <a:ext cx="2915285" cy="314325"/>
          </a:xfrm>
          <a:custGeom>
            <a:avLst/>
            <a:gdLst/>
            <a:ahLst/>
            <a:cxnLst/>
            <a:rect l="l" t="t" r="r" b="b"/>
            <a:pathLst>
              <a:path w="2915285" h="314325">
                <a:moveTo>
                  <a:pt x="0" y="314136"/>
                </a:moveTo>
                <a:lnTo>
                  <a:pt x="2914807" y="314136"/>
                </a:lnTo>
                <a:lnTo>
                  <a:pt x="2914807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43082" y="3576655"/>
            <a:ext cx="2915285" cy="314325"/>
          </a:xfrm>
          <a:custGeom>
            <a:avLst/>
            <a:gdLst/>
            <a:ahLst/>
            <a:cxnLst/>
            <a:rect l="l" t="t" r="r" b="b"/>
            <a:pathLst>
              <a:path w="2915285" h="314325">
                <a:moveTo>
                  <a:pt x="0" y="314136"/>
                </a:moveTo>
                <a:lnTo>
                  <a:pt x="2914807" y="314136"/>
                </a:lnTo>
                <a:lnTo>
                  <a:pt x="2914807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43082" y="4081427"/>
            <a:ext cx="2724785" cy="314325"/>
          </a:xfrm>
          <a:custGeom>
            <a:avLst/>
            <a:gdLst/>
            <a:ahLst/>
            <a:cxnLst/>
            <a:rect l="l" t="t" r="r" b="b"/>
            <a:pathLst>
              <a:path w="2724785" h="314325">
                <a:moveTo>
                  <a:pt x="0" y="314136"/>
                </a:moveTo>
                <a:lnTo>
                  <a:pt x="2724189" y="314136"/>
                </a:lnTo>
                <a:lnTo>
                  <a:pt x="2724189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43082" y="4081427"/>
            <a:ext cx="2724785" cy="314325"/>
          </a:xfrm>
          <a:custGeom>
            <a:avLst/>
            <a:gdLst/>
            <a:ahLst/>
            <a:cxnLst/>
            <a:rect l="l" t="t" r="r" b="b"/>
            <a:pathLst>
              <a:path w="2724785" h="314325">
                <a:moveTo>
                  <a:pt x="0" y="314136"/>
                </a:moveTo>
                <a:lnTo>
                  <a:pt x="2724189" y="314136"/>
                </a:lnTo>
                <a:lnTo>
                  <a:pt x="2724189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43082" y="4586199"/>
            <a:ext cx="2143125" cy="324485"/>
          </a:xfrm>
          <a:custGeom>
            <a:avLst/>
            <a:gdLst/>
            <a:ahLst/>
            <a:cxnLst/>
            <a:rect l="l" t="t" r="r" b="b"/>
            <a:pathLst>
              <a:path w="2143125" h="324485">
                <a:moveTo>
                  <a:pt x="0" y="323953"/>
                </a:moveTo>
                <a:lnTo>
                  <a:pt x="2143080" y="323953"/>
                </a:lnTo>
                <a:lnTo>
                  <a:pt x="2143080" y="0"/>
                </a:lnTo>
                <a:lnTo>
                  <a:pt x="0" y="0"/>
                </a:lnTo>
                <a:lnTo>
                  <a:pt x="0" y="32395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43082" y="4586199"/>
            <a:ext cx="2143125" cy="324485"/>
          </a:xfrm>
          <a:custGeom>
            <a:avLst/>
            <a:gdLst/>
            <a:ahLst/>
            <a:cxnLst/>
            <a:rect l="l" t="t" r="r" b="b"/>
            <a:pathLst>
              <a:path w="2143125" h="324485">
                <a:moveTo>
                  <a:pt x="0" y="323953"/>
                </a:moveTo>
                <a:lnTo>
                  <a:pt x="2143080" y="323953"/>
                </a:lnTo>
                <a:lnTo>
                  <a:pt x="2143080" y="0"/>
                </a:lnTo>
                <a:lnTo>
                  <a:pt x="0" y="0"/>
                </a:lnTo>
                <a:lnTo>
                  <a:pt x="0" y="323953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43082" y="5100468"/>
            <a:ext cx="66675" cy="62230"/>
          </a:xfrm>
          <a:custGeom>
            <a:avLst/>
            <a:gdLst/>
            <a:ahLst/>
            <a:cxnLst/>
            <a:rect l="l" t="t" r="r" b="b"/>
            <a:pathLst>
              <a:path w="66675" h="62229">
                <a:moveTo>
                  <a:pt x="0" y="62018"/>
                </a:moveTo>
                <a:lnTo>
                  <a:pt x="66582" y="62018"/>
                </a:lnTo>
                <a:lnTo>
                  <a:pt x="66582" y="0"/>
                </a:lnTo>
                <a:lnTo>
                  <a:pt x="0" y="0"/>
                </a:lnTo>
                <a:lnTo>
                  <a:pt x="0" y="6201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43082" y="5345052"/>
            <a:ext cx="66675" cy="70485"/>
          </a:xfrm>
          <a:custGeom>
            <a:avLst/>
            <a:gdLst/>
            <a:ahLst/>
            <a:cxnLst/>
            <a:rect l="l" t="t" r="r" b="b"/>
            <a:pathLst>
              <a:path w="66675" h="70485">
                <a:moveTo>
                  <a:pt x="0" y="69872"/>
                </a:moveTo>
                <a:lnTo>
                  <a:pt x="66582" y="69872"/>
                </a:lnTo>
                <a:lnTo>
                  <a:pt x="66582" y="0"/>
                </a:lnTo>
                <a:lnTo>
                  <a:pt x="0" y="0"/>
                </a:lnTo>
                <a:lnTo>
                  <a:pt x="0" y="69872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24474" y="2557610"/>
            <a:ext cx="3305175" cy="314325"/>
          </a:xfrm>
          <a:custGeom>
            <a:avLst/>
            <a:gdLst/>
            <a:ahLst/>
            <a:cxnLst/>
            <a:rect l="l" t="t" r="r" b="b"/>
            <a:pathLst>
              <a:path w="3305175" h="314325">
                <a:moveTo>
                  <a:pt x="0" y="314136"/>
                </a:moveTo>
                <a:lnTo>
                  <a:pt x="3305045" y="314136"/>
                </a:lnTo>
                <a:lnTo>
                  <a:pt x="3305045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24474" y="2557610"/>
            <a:ext cx="3305175" cy="314325"/>
          </a:xfrm>
          <a:custGeom>
            <a:avLst/>
            <a:gdLst/>
            <a:ahLst/>
            <a:cxnLst/>
            <a:rect l="l" t="t" r="r" b="b"/>
            <a:pathLst>
              <a:path w="3305175" h="314325">
                <a:moveTo>
                  <a:pt x="0" y="314136"/>
                </a:moveTo>
                <a:lnTo>
                  <a:pt x="3305045" y="314136"/>
                </a:lnTo>
                <a:lnTo>
                  <a:pt x="3305045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91053" y="3062378"/>
            <a:ext cx="3439160" cy="323850"/>
          </a:xfrm>
          <a:custGeom>
            <a:avLst/>
            <a:gdLst/>
            <a:ahLst/>
            <a:cxnLst/>
            <a:rect l="l" t="t" r="r" b="b"/>
            <a:pathLst>
              <a:path w="3439159" h="323850">
                <a:moveTo>
                  <a:pt x="0" y="323636"/>
                </a:moveTo>
                <a:lnTo>
                  <a:pt x="3438592" y="323636"/>
                </a:lnTo>
                <a:lnTo>
                  <a:pt x="3438592" y="0"/>
                </a:lnTo>
                <a:lnTo>
                  <a:pt x="0" y="0"/>
                </a:lnTo>
                <a:lnTo>
                  <a:pt x="0" y="32363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091053" y="3062378"/>
            <a:ext cx="3439160" cy="323850"/>
          </a:xfrm>
          <a:custGeom>
            <a:avLst/>
            <a:gdLst/>
            <a:ahLst/>
            <a:cxnLst/>
            <a:rect l="l" t="t" r="r" b="b"/>
            <a:pathLst>
              <a:path w="3439159" h="323850">
                <a:moveTo>
                  <a:pt x="0" y="323636"/>
                </a:moveTo>
                <a:lnTo>
                  <a:pt x="3438592" y="323636"/>
                </a:lnTo>
                <a:lnTo>
                  <a:pt x="3438592" y="0"/>
                </a:lnTo>
                <a:lnTo>
                  <a:pt x="0" y="0"/>
                </a:lnTo>
                <a:lnTo>
                  <a:pt x="0" y="3236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57887" y="3576655"/>
            <a:ext cx="3571875" cy="314325"/>
          </a:xfrm>
          <a:custGeom>
            <a:avLst/>
            <a:gdLst/>
            <a:ahLst/>
            <a:cxnLst/>
            <a:rect l="l" t="t" r="r" b="b"/>
            <a:pathLst>
              <a:path w="3571875" h="314325">
                <a:moveTo>
                  <a:pt x="0" y="314136"/>
                </a:moveTo>
                <a:lnTo>
                  <a:pt x="3571757" y="314136"/>
                </a:lnTo>
                <a:lnTo>
                  <a:pt x="3571757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957887" y="3576655"/>
            <a:ext cx="3571875" cy="314325"/>
          </a:xfrm>
          <a:custGeom>
            <a:avLst/>
            <a:gdLst/>
            <a:ahLst/>
            <a:cxnLst/>
            <a:rect l="l" t="t" r="r" b="b"/>
            <a:pathLst>
              <a:path w="3571875" h="314325">
                <a:moveTo>
                  <a:pt x="0" y="314136"/>
                </a:moveTo>
                <a:lnTo>
                  <a:pt x="3571757" y="314136"/>
                </a:lnTo>
                <a:lnTo>
                  <a:pt x="3571757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67272" y="4081427"/>
            <a:ext cx="3762375" cy="314325"/>
          </a:xfrm>
          <a:custGeom>
            <a:avLst/>
            <a:gdLst/>
            <a:ahLst/>
            <a:cxnLst/>
            <a:rect l="l" t="t" r="r" b="b"/>
            <a:pathLst>
              <a:path w="3762375" h="314325">
                <a:moveTo>
                  <a:pt x="0" y="314136"/>
                </a:moveTo>
                <a:lnTo>
                  <a:pt x="3762248" y="314136"/>
                </a:lnTo>
                <a:lnTo>
                  <a:pt x="3762248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7272" y="4081427"/>
            <a:ext cx="3762375" cy="314325"/>
          </a:xfrm>
          <a:custGeom>
            <a:avLst/>
            <a:gdLst/>
            <a:ahLst/>
            <a:cxnLst/>
            <a:rect l="l" t="t" r="r" b="b"/>
            <a:pathLst>
              <a:path w="3762375" h="314325">
                <a:moveTo>
                  <a:pt x="0" y="314136"/>
                </a:moveTo>
                <a:lnTo>
                  <a:pt x="3762248" y="314136"/>
                </a:lnTo>
                <a:lnTo>
                  <a:pt x="3762248" y="0"/>
                </a:lnTo>
                <a:lnTo>
                  <a:pt x="0" y="0"/>
                </a:lnTo>
                <a:lnTo>
                  <a:pt x="0" y="31413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86162" y="4586199"/>
            <a:ext cx="4344035" cy="324485"/>
          </a:xfrm>
          <a:custGeom>
            <a:avLst/>
            <a:gdLst/>
            <a:ahLst/>
            <a:cxnLst/>
            <a:rect l="l" t="t" r="r" b="b"/>
            <a:pathLst>
              <a:path w="4344034" h="324485">
                <a:moveTo>
                  <a:pt x="0" y="323953"/>
                </a:moveTo>
                <a:lnTo>
                  <a:pt x="4343484" y="323953"/>
                </a:lnTo>
                <a:lnTo>
                  <a:pt x="4343484" y="0"/>
                </a:lnTo>
                <a:lnTo>
                  <a:pt x="0" y="0"/>
                </a:lnTo>
                <a:lnTo>
                  <a:pt x="0" y="323953"/>
                </a:lnTo>
                <a:close/>
              </a:path>
            </a:pathLst>
          </a:custGeom>
          <a:solidFill>
            <a:srgbClr val="B07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86162" y="4586199"/>
            <a:ext cx="4344035" cy="324485"/>
          </a:xfrm>
          <a:custGeom>
            <a:avLst/>
            <a:gdLst/>
            <a:ahLst/>
            <a:cxnLst/>
            <a:rect l="l" t="t" r="r" b="b"/>
            <a:pathLst>
              <a:path w="4344034" h="324485">
                <a:moveTo>
                  <a:pt x="0" y="323953"/>
                </a:moveTo>
                <a:lnTo>
                  <a:pt x="4343484" y="323953"/>
                </a:lnTo>
                <a:lnTo>
                  <a:pt x="4343484" y="0"/>
                </a:lnTo>
                <a:lnTo>
                  <a:pt x="0" y="0"/>
                </a:lnTo>
                <a:lnTo>
                  <a:pt x="0" y="323953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109665" y="5100468"/>
            <a:ext cx="6419850" cy="314960"/>
          </a:xfrm>
          <a:custGeom>
            <a:avLst/>
            <a:gdLst/>
            <a:ahLst/>
            <a:cxnLst/>
            <a:rect l="l" t="t" r="r" b="b"/>
            <a:pathLst>
              <a:path w="6419850" h="314960">
                <a:moveTo>
                  <a:pt x="0" y="314453"/>
                </a:moveTo>
                <a:lnTo>
                  <a:pt x="6419855" y="314453"/>
                </a:lnTo>
                <a:lnTo>
                  <a:pt x="6419855" y="0"/>
                </a:lnTo>
                <a:lnTo>
                  <a:pt x="0" y="0"/>
                </a:lnTo>
                <a:lnTo>
                  <a:pt x="0" y="314453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09665" y="5100468"/>
            <a:ext cx="6419850" cy="314960"/>
          </a:xfrm>
          <a:custGeom>
            <a:avLst/>
            <a:gdLst/>
            <a:ahLst/>
            <a:cxnLst/>
            <a:rect l="l" t="t" r="r" b="b"/>
            <a:pathLst>
              <a:path w="6419850" h="314960">
                <a:moveTo>
                  <a:pt x="0" y="314453"/>
                </a:moveTo>
                <a:lnTo>
                  <a:pt x="6419855" y="314453"/>
                </a:lnTo>
                <a:lnTo>
                  <a:pt x="6419855" y="0"/>
                </a:lnTo>
                <a:lnTo>
                  <a:pt x="0" y="0"/>
                </a:lnTo>
                <a:lnTo>
                  <a:pt x="0" y="314453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338592" y="551973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33851" y="551973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938875" y="551973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234387" y="551973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529518" y="551973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043080" y="2462226"/>
            <a:ext cx="0" cy="2700655"/>
          </a:xfrm>
          <a:custGeom>
            <a:avLst/>
            <a:gdLst/>
            <a:ahLst/>
            <a:cxnLst/>
            <a:rect l="l" t="t" r="r" b="b"/>
            <a:pathLst>
              <a:path h="2700654">
                <a:moveTo>
                  <a:pt x="0" y="0"/>
                </a:moveTo>
                <a:lnTo>
                  <a:pt x="0" y="2700261"/>
                </a:lnTo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05035" y="246222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05035" y="296699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005035" y="348127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005035" y="398604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005035" y="449081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05035" y="500515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463877" y="312404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47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97294" y="362907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302176" y="413384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42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30714" y="2609775"/>
            <a:ext cx="34353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250565" algn="l"/>
              </a:tabLst>
            </a:pPr>
            <a:r>
              <a:rPr sz="1200" spc="5" dirty="0">
                <a:latin typeface="Arial"/>
                <a:cs typeface="Arial"/>
              </a:rPr>
              <a:t>4</a:t>
            </a:r>
            <a:r>
              <a:rPr sz="1200" dirty="0">
                <a:latin typeface="Arial"/>
                <a:cs typeface="Arial"/>
              </a:rPr>
              <a:t>9	</a:t>
            </a:r>
            <a:r>
              <a:rPr sz="1200" spc="5" dirty="0">
                <a:latin typeface="Arial"/>
                <a:cs typeface="Arial"/>
              </a:rPr>
              <a:t>51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702214" y="3124047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35631" y="362907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540513" y="413384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58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006612" y="46481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216592" y="515295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99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254650" y="46481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67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987579" y="5629225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235213" y="562922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530725" y="562922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75133" y="3080005"/>
            <a:ext cx="8274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24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Applied a</a:t>
            </a:r>
            <a:r>
              <a:rPr sz="900" spc="-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stage  to the</a:t>
            </a:r>
            <a:r>
              <a:rPr sz="900" spc="-1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diagnosis</a:t>
            </a:r>
            <a:endParaRPr sz="9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22479" y="3589656"/>
            <a:ext cx="117919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80" indent="-4445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Gave a </a:t>
            </a:r>
            <a:r>
              <a:rPr sz="900" dirty="0">
                <a:latin typeface="Arial"/>
                <a:cs typeface="Arial"/>
              </a:rPr>
              <a:t>prescription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for  Aricept or similar</a:t>
            </a:r>
            <a:r>
              <a:rPr sz="900" spc="-1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drug</a:t>
            </a:r>
            <a:endParaRPr sz="9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40132" y="2570355"/>
            <a:ext cx="106235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208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Gave</a:t>
            </a:r>
            <a:r>
              <a:rPr sz="900" spc="-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background  info </a:t>
            </a:r>
            <a:r>
              <a:rPr sz="900" spc="-5" dirty="0">
                <a:latin typeface="Arial"/>
                <a:cs typeface="Arial"/>
              </a:rPr>
              <a:t>on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dementia/AD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8433" y="4094735"/>
            <a:ext cx="10941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511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Provided </a:t>
            </a:r>
            <a:r>
              <a:rPr sz="900" dirty="0">
                <a:latin typeface="Arial"/>
                <a:cs typeface="Arial"/>
              </a:rPr>
              <a:t>info</a:t>
            </a:r>
            <a:r>
              <a:rPr sz="900" spc="-9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on  </a:t>
            </a:r>
            <a:r>
              <a:rPr sz="900" dirty="0">
                <a:latin typeface="Arial"/>
                <a:cs typeface="Arial"/>
              </a:rPr>
              <a:t>any drugs</a:t>
            </a:r>
            <a:r>
              <a:rPr sz="900" spc="-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prescribed</a:t>
            </a:r>
            <a:endParaRPr sz="9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166875" y="5182493"/>
            <a:ext cx="7366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None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these</a:t>
            </a:r>
            <a:endParaRPr sz="9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71882" y="4604259"/>
            <a:ext cx="123126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177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Provided </a:t>
            </a:r>
            <a:r>
              <a:rPr sz="900" dirty="0">
                <a:latin typeface="Arial"/>
                <a:cs typeface="Arial"/>
              </a:rPr>
              <a:t>info </a:t>
            </a:r>
            <a:r>
              <a:rPr sz="900" spc="-5" dirty="0">
                <a:latin typeface="Arial"/>
                <a:cs typeface="Arial"/>
              </a:rPr>
              <a:t>on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  </a:t>
            </a:r>
            <a:r>
              <a:rPr sz="900" spc="-5" dirty="0">
                <a:latin typeface="Arial"/>
                <a:cs typeface="Arial"/>
              </a:rPr>
              <a:t>Alzheimer's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Association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657215" y="5629226"/>
            <a:ext cx="3013710" cy="4950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135">
              <a:lnSpc>
                <a:spcPct val="100000"/>
              </a:lnSpc>
              <a:tabLst>
                <a:tab pos="1485900" algn="l"/>
                <a:tab pos="2743200" algn="l"/>
              </a:tabLst>
            </a:pPr>
            <a:r>
              <a:rPr sz="1200" spc="5" dirty="0">
                <a:latin typeface="Arial"/>
                <a:cs typeface="Arial"/>
              </a:rPr>
              <a:t>6</a:t>
            </a:r>
            <a:r>
              <a:rPr sz="1200" dirty="0">
                <a:latin typeface="Arial"/>
                <a:cs typeface="Arial"/>
              </a:rPr>
              <a:t>0	</a:t>
            </a:r>
            <a:r>
              <a:rPr sz="1200" spc="5" dirty="0">
                <a:latin typeface="Arial"/>
                <a:cs typeface="Arial"/>
              </a:rPr>
              <a:t>8</a:t>
            </a:r>
            <a:r>
              <a:rPr sz="1200" dirty="0">
                <a:latin typeface="Arial"/>
                <a:cs typeface="Arial"/>
              </a:rPr>
              <a:t>0	</a:t>
            </a:r>
            <a:r>
              <a:rPr sz="1200" spc="5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1100" dirty="0">
                <a:latin typeface="Arial"/>
                <a:cs typeface="Arial"/>
              </a:rPr>
              <a:t>%  reporting the </a:t>
            </a:r>
            <a:r>
              <a:rPr sz="1100" spc="-5" dirty="0">
                <a:latin typeface="Arial"/>
                <a:cs typeface="Arial"/>
              </a:rPr>
              <a:t>following </a:t>
            </a:r>
            <a:r>
              <a:rPr sz="1100" dirty="0">
                <a:latin typeface="Arial"/>
                <a:cs typeface="Arial"/>
              </a:rPr>
              <a:t>actions </a:t>
            </a:r>
            <a:r>
              <a:rPr sz="1100" spc="5" dirty="0">
                <a:latin typeface="Arial"/>
                <a:cs typeface="Arial"/>
              </a:rPr>
              <a:t>from</a:t>
            </a:r>
            <a:r>
              <a:rPr sz="1100" spc="-17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physician</a:t>
            </a:r>
            <a:endParaRPr sz="11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2000250" y="5162486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80" h="182879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2017904" y="5158994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9805" y="1585215"/>
            <a:ext cx="7879715" cy="866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"When the PWD </a:t>
            </a:r>
            <a:r>
              <a:rPr sz="1400" b="1" dirty="0">
                <a:latin typeface="Arial"/>
                <a:cs typeface="Arial"/>
              </a:rPr>
              <a:t>received </a:t>
            </a:r>
            <a:r>
              <a:rPr sz="1400" b="1" spc="-5" dirty="0">
                <a:latin typeface="Arial"/>
                <a:cs typeface="Arial"/>
              </a:rPr>
              <a:t>their diagnosis, </a:t>
            </a:r>
            <a:r>
              <a:rPr sz="1400" b="1" spc="5" dirty="0">
                <a:latin typeface="Arial"/>
                <a:cs typeface="Arial"/>
              </a:rPr>
              <a:t>which </a:t>
            </a:r>
            <a:r>
              <a:rPr sz="1400" b="1" spc="-5" dirty="0">
                <a:latin typeface="Arial"/>
                <a:cs typeface="Arial"/>
              </a:rPr>
              <a:t>of the following did the doctor</a:t>
            </a:r>
            <a:r>
              <a:rPr sz="1400" b="1" spc="-2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do?</a:t>
            </a:r>
            <a:endParaRPr sz="1400" dirty="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Check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apply."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835910">
              <a:lnSpc>
                <a:spcPct val="100000"/>
              </a:lnSpc>
              <a:tabLst>
                <a:tab pos="5954395" algn="l"/>
              </a:tabLst>
            </a:pPr>
            <a:r>
              <a:rPr sz="1200" spc="-5" dirty="0">
                <a:latin typeface="Arial"/>
                <a:cs typeface="Arial"/>
              </a:rPr>
              <a:t>Did	Did</a:t>
            </a:r>
            <a:r>
              <a:rPr sz="1200" spc="-114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not</a:t>
            </a:r>
          </a:p>
        </p:txBody>
      </p:sp>
      <p:sp>
        <p:nvSpPr>
          <p:cNvPr id="70" name="object 70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  <p:sp>
        <p:nvSpPr>
          <p:cNvPr id="68" name="object 68"/>
          <p:cNvSpPr txBox="1"/>
          <p:nvPr/>
        </p:nvSpPr>
        <p:spPr>
          <a:xfrm>
            <a:off x="375617" y="278003"/>
            <a:ext cx="704913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Majority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of physicians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do not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give CGs</a:t>
            </a:r>
            <a:r>
              <a:rPr sz="2400" b="1" spc="-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practical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information at point of</a:t>
            </a:r>
            <a:r>
              <a:rPr sz="2400" b="1" spc="-14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3286125" y="436245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43502" y="363855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67425" y="340995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62201" y="481965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10052" y="3933825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991352" y="251460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86019" y="4824321"/>
            <a:ext cx="581025" cy="467359"/>
          </a:xfrm>
          <a:custGeom>
            <a:avLst/>
            <a:gdLst/>
            <a:ahLst/>
            <a:cxnLst/>
            <a:rect l="l" t="t" r="r" b="b"/>
            <a:pathLst>
              <a:path w="581025" h="467360">
                <a:moveTo>
                  <a:pt x="0" y="466965"/>
                </a:moveTo>
                <a:lnTo>
                  <a:pt x="580872" y="466965"/>
                </a:lnTo>
                <a:lnTo>
                  <a:pt x="580872" y="0"/>
                </a:lnTo>
                <a:lnTo>
                  <a:pt x="0" y="0"/>
                </a:lnTo>
                <a:lnTo>
                  <a:pt x="0" y="46696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86019" y="4824321"/>
            <a:ext cx="581025" cy="467359"/>
          </a:xfrm>
          <a:custGeom>
            <a:avLst/>
            <a:gdLst/>
            <a:ahLst/>
            <a:cxnLst/>
            <a:rect l="l" t="t" r="r" b="b"/>
            <a:pathLst>
              <a:path w="581025" h="467360">
                <a:moveTo>
                  <a:pt x="0" y="466965"/>
                </a:moveTo>
                <a:lnTo>
                  <a:pt x="580872" y="466965"/>
                </a:lnTo>
                <a:lnTo>
                  <a:pt x="580872" y="0"/>
                </a:lnTo>
                <a:lnTo>
                  <a:pt x="0" y="0"/>
                </a:lnTo>
                <a:lnTo>
                  <a:pt x="0" y="466965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09961" y="4367166"/>
            <a:ext cx="581025" cy="457200"/>
          </a:xfrm>
          <a:custGeom>
            <a:avLst/>
            <a:gdLst/>
            <a:ahLst/>
            <a:cxnLst/>
            <a:rect l="l" t="t" r="r" b="b"/>
            <a:pathLst>
              <a:path w="581025" h="457200">
                <a:moveTo>
                  <a:pt x="0" y="457151"/>
                </a:moveTo>
                <a:lnTo>
                  <a:pt x="580872" y="457151"/>
                </a:lnTo>
                <a:lnTo>
                  <a:pt x="580872" y="0"/>
                </a:lnTo>
                <a:lnTo>
                  <a:pt x="0" y="0"/>
                </a:lnTo>
                <a:lnTo>
                  <a:pt x="0" y="457151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09961" y="4367166"/>
            <a:ext cx="581025" cy="457200"/>
          </a:xfrm>
          <a:custGeom>
            <a:avLst/>
            <a:gdLst/>
            <a:ahLst/>
            <a:cxnLst/>
            <a:rect l="l" t="t" r="r" b="b"/>
            <a:pathLst>
              <a:path w="581025" h="457200">
                <a:moveTo>
                  <a:pt x="0" y="457151"/>
                </a:moveTo>
                <a:lnTo>
                  <a:pt x="580872" y="457151"/>
                </a:lnTo>
                <a:lnTo>
                  <a:pt x="580872" y="0"/>
                </a:lnTo>
                <a:lnTo>
                  <a:pt x="0" y="0"/>
                </a:lnTo>
                <a:lnTo>
                  <a:pt x="0" y="457151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33647" y="3938512"/>
            <a:ext cx="581660" cy="429259"/>
          </a:xfrm>
          <a:custGeom>
            <a:avLst/>
            <a:gdLst/>
            <a:ahLst/>
            <a:cxnLst/>
            <a:rect l="l" t="t" r="r" b="b"/>
            <a:pathLst>
              <a:path w="581660" h="429260">
                <a:moveTo>
                  <a:pt x="0" y="428658"/>
                </a:moveTo>
                <a:lnTo>
                  <a:pt x="581189" y="428658"/>
                </a:lnTo>
                <a:lnTo>
                  <a:pt x="581189" y="0"/>
                </a:lnTo>
                <a:lnTo>
                  <a:pt x="0" y="0"/>
                </a:lnTo>
                <a:lnTo>
                  <a:pt x="0" y="42865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33647" y="3938512"/>
            <a:ext cx="581660" cy="429259"/>
          </a:xfrm>
          <a:custGeom>
            <a:avLst/>
            <a:gdLst/>
            <a:ahLst/>
            <a:cxnLst/>
            <a:rect l="l" t="t" r="r" b="b"/>
            <a:pathLst>
              <a:path w="581660" h="429260">
                <a:moveTo>
                  <a:pt x="0" y="428658"/>
                </a:moveTo>
                <a:lnTo>
                  <a:pt x="581189" y="428658"/>
                </a:lnTo>
                <a:lnTo>
                  <a:pt x="581189" y="0"/>
                </a:lnTo>
                <a:lnTo>
                  <a:pt x="0" y="0"/>
                </a:lnTo>
                <a:lnTo>
                  <a:pt x="0" y="428658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57592" y="3643427"/>
            <a:ext cx="591185" cy="295275"/>
          </a:xfrm>
          <a:custGeom>
            <a:avLst/>
            <a:gdLst/>
            <a:ahLst/>
            <a:cxnLst/>
            <a:rect l="l" t="t" r="r" b="b"/>
            <a:pathLst>
              <a:path w="591185" h="295275">
                <a:moveTo>
                  <a:pt x="0" y="295058"/>
                </a:moveTo>
                <a:lnTo>
                  <a:pt x="590701" y="295058"/>
                </a:lnTo>
                <a:lnTo>
                  <a:pt x="590701" y="0"/>
                </a:lnTo>
                <a:lnTo>
                  <a:pt x="0" y="0"/>
                </a:lnTo>
                <a:lnTo>
                  <a:pt x="0" y="29505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57592" y="3643427"/>
            <a:ext cx="591185" cy="295275"/>
          </a:xfrm>
          <a:custGeom>
            <a:avLst/>
            <a:gdLst/>
            <a:ahLst/>
            <a:cxnLst/>
            <a:rect l="l" t="t" r="r" b="b"/>
            <a:pathLst>
              <a:path w="591185" h="295275">
                <a:moveTo>
                  <a:pt x="0" y="295058"/>
                </a:moveTo>
                <a:lnTo>
                  <a:pt x="590701" y="295058"/>
                </a:lnTo>
                <a:lnTo>
                  <a:pt x="590701" y="0"/>
                </a:lnTo>
                <a:lnTo>
                  <a:pt x="0" y="0"/>
                </a:lnTo>
                <a:lnTo>
                  <a:pt x="0" y="295058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91043" y="3414848"/>
            <a:ext cx="581660" cy="228600"/>
          </a:xfrm>
          <a:custGeom>
            <a:avLst/>
            <a:gdLst/>
            <a:ahLst/>
            <a:cxnLst/>
            <a:rect l="l" t="t" r="r" b="b"/>
            <a:pathLst>
              <a:path w="581660" h="228600">
                <a:moveTo>
                  <a:pt x="0" y="228575"/>
                </a:moveTo>
                <a:lnTo>
                  <a:pt x="581189" y="228575"/>
                </a:lnTo>
                <a:lnTo>
                  <a:pt x="581189" y="0"/>
                </a:lnTo>
                <a:lnTo>
                  <a:pt x="0" y="0"/>
                </a:lnTo>
                <a:lnTo>
                  <a:pt x="0" y="22857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91043" y="3414848"/>
            <a:ext cx="581660" cy="228600"/>
          </a:xfrm>
          <a:custGeom>
            <a:avLst/>
            <a:gdLst/>
            <a:ahLst/>
            <a:cxnLst/>
            <a:rect l="l" t="t" r="r" b="b"/>
            <a:pathLst>
              <a:path w="581660" h="228600">
                <a:moveTo>
                  <a:pt x="0" y="228575"/>
                </a:moveTo>
                <a:lnTo>
                  <a:pt x="581189" y="228575"/>
                </a:lnTo>
                <a:lnTo>
                  <a:pt x="581189" y="0"/>
                </a:lnTo>
                <a:lnTo>
                  <a:pt x="0" y="0"/>
                </a:lnTo>
                <a:lnTo>
                  <a:pt x="0" y="228575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14985" y="2519228"/>
            <a:ext cx="581660" cy="895985"/>
          </a:xfrm>
          <a:custGeom>
            <a:avLst/>
            <a:gdLst/>
            <a:ahLst/>
            <a:cxnLst/>
            <a:rect l="l" t="t" r="r" b="b"/>
            <a:pathLst>
              <a:path w="581659" h="895985">
                <a:moveTo>
                  <a:pt x="0" y="895623"/>
                </a:moveTo>
                <a:lnTo>
                  <a:pt x="581189" y="895623"/>
                </a:lnTo>
                <a:lnTo>
                  <a:pt x="581189" y="0"/>
                </a:lnTo>
                <a:lnTo>
                  <a:pt x="0" y="0"/>
                </a:lnTo>
                <a:lnTo>
                  <a:pt x="0" y="89562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14985" y="2519228"/>
            <a:ext cx="581660" cy="895985"/>
          </a:xfrm>
          <a:custGeom>
            <a:avLst/>
            <a:gdLst/>
            <a:ahLst/>
            <a:cxnLst/>
            <a:rect l="l" t="t" r="r" b="b"/>
            <a:pathLst>
              <a:path w="581659" h="895985">
                <a:moveTo>
                  <a:pt x="0" y="895623"/>
                </a:moveTo>
                <a:lnTo>
                  <a:pt x="581189" y="895623"/>
                </a:lnTo>
                <a:lnTo>
                  <a:pt x="581189" y="0"/>
                </a:lnTo>
                <a:lnTo>
                  <a:pt x="0" y="0"/>
                </a:lnTo>
                <a:lnTo>
                  <a:pt x="0" y="895623"/>
                </a:lnTo>
                <a:close/>
              </a:path>
            </a:pathLst>
          </a:custGeom>
          <a:ln w="950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38802" y="2519249"/>
            <a:ext cx="581025" cy="2772410"/>
          </a:xfrm>
          <a:custGeom>
            <a:avLst/>
            <a:gdLst/>
            <a:ahLst/>
            <a:cxnLst/>
            <a:rect l="l" t="t" r="r" b="b"/>
            <a:pathLst>
              <a:path w="581025" h="2772410">
                <a:moveTo>
                  <a:pt x="0" y="2772033"/>
                </a:moveTo>
                <a:lnTo>
                  <a:pt x="580872" y="2772033"/>
                </a:lnTo>
                <a:lnTo>
                  <a:pt x="580872" y="0"/>
                </a:lnTo>
                <a:lnTo>
                  <a:pt x="0" y="0"/>
                </a:lnTo>
                <a:lnTo>
                  <a:pt x="0" y="2772033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338802" y="2519249"/>
            <a:ext cx="581025" cy="2772410"/>
          </a:xfrm>
          <a:custGeom>
            <a:avLst/>
            <a:gdLst/>
            <a:ahLst/>
            <a:cxnLst/>
            <a:rect l="l" t="t" r="r" b="b"/>
            <a:pathLst>
              <a:path w="581025" h="2772410">
                <a:moveTo>
                  <a:pt x="0" y="2772033"/>
                </a:moveTo>
                <a:lnTo>
                  <a:pt x="580872" y="2772033"/>
                </a:lnTo>
                <a:lnTo>
                  <a:pt x="580872" y="0"/>
                </a:lnTo>
                <a:lnTo>
                  <a:pt x="0" y="0"/>
                </a:lnTo>
                <a:lnTo>
                  <a:pt x="0" y="2772033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14482" y="2519291"/>
            <a:ext cx="0" cy="2762885"/>
          </a:xfrm>
          <a:custGeom>
            <a:avLst/>
            <a:gdLst/>
            <a:ahLst/>
            <a:cxnLst/>
            <a:rect l="l" t="t" r="r" b="b"/>
            <a:pathLst>
              <a:path h="2762885">
                <a:moveTo>
                  <a:pt x="0" y="0"/>
                </a:moveTo>
                <a:lnTo>
                  <a:pt x="0" y="2762497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76434" y="529128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76434" y="473883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76434" y="418643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76434" y="362417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76434" y="307166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76434" y="251928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14482" y="5291283"/>
            <a:ext cx="6467475" cy="0"/>
          </a:xfrm>
          <a:custGeom>
            <a:avLst/>
            <a:gdLst/>
            <a:ahLst/>
            <a:cxnLst/>
            <a:rect l="l" t="t" r="r" b="b"/>
            <a:pathLst>
              <a:path w="6467475">
                <a:moveTo>
                  <a:pt x="0" y="0"/>
                </a:moveTo>
                <a:lnTo>
                  <a:pt x="6467275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14482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38361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62429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386371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319825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43386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67328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91270" y="530078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2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835160" y="407046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68740" y="370829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730730" y="3451226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16624" y="288934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32</a:t>
            </a:r>
            <a:endParaRPr sz="9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511902" y="3822645"/>
            <a:ext cx="2254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68419" y="4518148"/>
            <a:ext cx="1701800" cy="84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113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  <a:p>
            <a:pPr marR="1534795" algn="ctr">
              <a:lnSpc>
                <a:spcPts val="113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marR="296545" algn="ctr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17</a:t>
            </a:r>
            <a:endParaRPr sz="950">
              <a:latin typeface="Arial"/>
              <a:cs typeface="Arial"/>
            </a:endParaRPr>
          </a:p>
          <a:p>
            <a:pPr marR="1466215" algn="ctr">
              <a:lnSpc>
                <a:spcPct val="100000"/>
              </a:lnSpc>
              <a:spcBef>
                <a:spcPts val="735"/>
              </a:spcBef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368419" y="410846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368419" y="354658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368419" y="299407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430395" y="5401440"/>
            <a:ext cx="83946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Only told the  </a:t>
            </a:r>
            <a:r>
              <a:rPr sz="1000" spc="5" dirty="0">
                <a:latin typeface="Arial"/>
                <a:cs typeface="Arial"/>
              </a:rPr>
              <a:t>PWD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they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had  </a:t>
            </a:r>
            <a:r>
              <a:rPr sz="1000" dirty="0">
                <a:latin typeface="Arial"/>
                <a:cs typeface="Arial"/>
              </a:rPr>
              <a:t>memory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loss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472553" y="5401436"/>
            <a:ext cx="30797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ot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endParaRPr sz="10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369814" y="5401440"/>
            <a:ext cx="81661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 the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  </a:t>
            </a:r>
            <a:r>
              <a:rPr sz="1000" spc="-5" dirty="0">
                <a:latin typeface="Arial"/>
                <a:cs typeface="Arial"/>
              </a:rPr>
              <a:t>they had  dementia and  </a:t>
            </a:r>
            <a:r>
              <a:rPr sz="1000" dirty="0">
                <a:latin typeface="Arial"/>
                <a:cs typeface="Arial"/>
              </a:rPr>
              <a:t>memory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loss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491866" y="5401440"/>
            <a:ext cx="8597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Only told the  </a:t>
            </a:r>
            <a:r>
              <a:rPr sz="1000" spc="5" dirty="0">
                <a:latin typeface="Arial"/>
                <a:cs typeface="Arial"/>
              </a:rPr>
              <a:t>PWD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they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only  had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dementia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713738" y="5401440"/>
            <a:ext cx="71755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Only told  the </a:t>
            </a:r>
            <a:r>
              <a:rPr sz="1000" spc="10" dirty="0">
                <a:latin typeface="Arial"/>
                <a:cs typeface="Arial"/>
              </a:rPr>
              <a:t>PWD  </a:t>
            </a:r>
            <a:r>
              <a:rPr sz="1000" spc="-5" dirty="0">
                <a:latin typeface="Arial"/>
                <a:cs typeface="Arial"/>
              </a:rPr>
              <a:t>they had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AD</a:t>
            </a:r>
            <a:endParaRPr sz="10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625091" y="5401438"/>
            <a:ext cx="742315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 the  </a:t>
            </a:r>
            <a:r>
              <a:rPr sz="1000" spc="5" dirty="0">
                <a:latin typeface="Arial"/>
                <a:cs typeface="Arial"/>
              </a:rPr>
              <a:t>PWD </a:t>
            </a:r>
            <a:r>
              <a:rPr sz="1000" spc="-5" dirty="0">
                <a:latin typeface="Arial"/>
                <a:cs typeface="Arial"/>
              </a:rPr>
              <a:t>they  had </a:t>
            </a:r>
            <a:r>
              <a:rPr sz="1000" spc="-10" dirty="0">
                <a:latin typeface="Arial"/>
                <a:cs typeface="Arial"/>
              </a:rPr>
              <a:t>AD </a:t>
            </a:r>
            <a:r>
              <a:rPr sz="1000" spc="-5" dirty="0">
                <a:latin typeface="Arial"/>
                <a:cs typeface="Arial"/>
              </a:rPr>
              <a:t>and  </a:t>
            </a:r>
            <a:r>
              <a:rPr sz="1000" dirty="0">
                <a:latin typeface="Arial"/>
                <a:cs typeface="Arial"/>
              </a:rPr>
              <a:t>memory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loss  or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dementia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293611" y="5401440"/>
            <a:ext cx="81661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034" marR="5080" indent="-1397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 the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  </a:t>
            </a:r>
            <a:r>
              <a:rPr sz="1000" spc="-5" dirty="0">
                <a:latin typeface="Arial"/>
                <a:cs typeface="Arial"/>
              </a:rPr>
              <a:t>none of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220975" y="627221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220975" y="627221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33900" y="627221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033900" y="627221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252467" y="6267096"/>
            <a:ext cx="18192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Did not receive an </a:t>
            </a:r>
            <a:r>
              <a:rPr sz="1000" spc="-10" dirty="0">
                <a:latin typeface="Arial"/>
                <a:cs typeface="Arial"/>
              </a:rPr>
              <a:t>AD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diagnosis</a:t>
            </a:r>
            <a:endParaRPr sz="10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439161" y="6267096"/>
            <a:ext cx="150431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Received an </a:t>
            </a:r>
            <a:r>
              <a:rPr sz="1000" spc="-10" dirty="0">
                <a:latin typeface="Arial"/>
                <a:cs typeface="Arial"/>
              </a:rPr>
              <a:t>AD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diagnosis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457200" y="1493024"/>
            <a:ext cx="8324850" cy="615950"/>
          </a:xfrm>
          <a:custGeom>
            <a:avLst/>
            <a:gdLst/>
            <a:ahLst/>
            <a:cxnLst/>
            <a:rect l="l" t="t" r="r" b="b"/>
            <a:pathLst>
              <a:path w="8324850" h="615950">
                <a:moveTo>
                  <a:pt x="0" y="615556"/>
                </a:moveTo>
                <a:lnTo>
                  <a:pt x="8324723" y="615556"/>
                </a:lnTo>
                <a:lnTo>
                  <a:pt x="8324723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679805" y="1585217"/>
            <a:ext cx="7879715" cy="10182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"When the PWD </a:t>
            </a:r>
            <a:r>
              <a:rPr sz="1400" b="1" dirty="0">
                <a:latin typeface="Arial"/>
                <a:cs typeface="Arial"/>
              </a:rPr>
              <a:t>received </a:t>
            </a:r>
            <a:r>
              <a:rPr sz="1400" b="1" spc="-5" dirty="0">
                <a:latin typeface="Arial"/>
                <a:cs typeface="Arial"/>
              </a:rPr>
              <a:t>their diagnosis, </a:t>
            </a:r>
            <a:r>
              <a:rPr sz="1400" b="1" spc="5" dirty="0">
                <a:latin typeface="Arial"/>
                <a:cs typeface="Arial"/>
              </a:rPr>
              <a:t>which </a:t>
            </a:r>
            <a:r>
              <a:rPr sz="1400" b="1" spc="-5" dirty="0">
                <a:latin typeface="Arial"/>
                <a:cs typeface="Arial"/>
              </a:rPr>
              <a:t>of the following did the doctor</a:t>
            </a:r>
            <a:r>
              <a:rPr sz="1400" b="1" spc="-2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do?</a:t>
            </a:r>
            <a:endParaRPr sz="14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Check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apply."</a:t>
            </a:r>
            <a:endParaRPr sz="1400">
              <a:latin typeface="Arial"/>
              <a:cs typeface="Arial"/>
            </a:endParaRPr>
          </a:p>
          <a:p>
            <a:pPr marL="618490">
              <a:lnSpc>
                <a:spcPct val="100000"/>
              </a:lnSpc>
              <a:spcBef>
                <a:spcPts val="1085"/>
              </a:spcBef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  <a:p>
            <a:pPr marL="634365">
              <a:lnSpc>
                <a:spcPct val="100000"/>
              </a:lnSpc>
              <a:spcBef>
                <a:spcPts val="855"/>
              </a:spcBef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72590" y="165608"/>
            <a:ext cx="787145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PWDs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told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variety of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descriptors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during</a:t>
            </a:r>
            <a:r>
              <a:rPr sz="2400" b="1" spc="-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their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diagnoses; only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 third are told they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have</a:t>
            </a:r>
            <a:r>
              <a:rPr sz="2400" b="1" spc="-19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Alzheimer's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70" name="object 70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890719" y="3147972"/>
            <a:ext cx="200025" cy="2505710"/>
          </a:xfrm>
          <a:custGeom>
            <a:avLst/>
            <a:gdLst/>
            <a:ahLst/>
            <a:cxnLst/>
            <a:rect l="l" t="t" r="r" b="b"/>
            <a:pathLst>
              <a:path w="200025" h="2505710">
                <a:moveTo>
                  <a:pt x="0" y="2505275"/>
                </a:moveTo>
                <a:lnTo>
                  <a:pt x="199811" y="2505275"/>
                </a:lnTo>
                <a:lnTo>
                  <a:pt x="199811" y="0"/>
                </a:lnTo>
                <a:lnTo>
                  <a:pt x="0" y="0"/>
                </a:lnTo>
                <a:lnTo>
                  <a:pt x="0" y="25052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0719" y="3147972"/>
            <a:ext cx="200025" cy="2505710"/>
          </a:xfrm>
          <a:custGeom>
            <a:avLst/>
            <a:gdLst/>
            <a:ahLst/>
            <a:cxnLst/>
            <a:rect l="l" t="t" r="r" b="b"/>
            <a:pathLst>
              <a:path w="200025" h="2505710">
                <a:moveTo>
                  <a:pt x="0" y="2505275"/>
                </a:moveTo>
                <a:lnTo>
                  <a:pt x="199811" y="2505275"/>
                </a:lnTo>
                <a:lnTo>
                  <a:pt x="199811" y="0"/>
                </a:lnTo>
                <a:lnTo>
                  <a:pt x="0" y="0"/>
                </a:lnTo>
                <a:lnTo>
                  <a:pt x="0" y="250527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14610" y="3395612"/>
            <a:ext cx="200025" cy="2258060"/>
          </a:xfrm>
          <a:custGeom>
            <a:avLst/>
            <a:gdLst/>
            <a:ahLst/>
            <a:cxnLst/>
            <a:rect l="l" t="t" r="r" b="b"/>
            <a:pathLst>
              <a:path w="200025" h="2258060">
                <a:moveTo>
                  <a:pt x="0" y="2257635"/>
                </a:moveTo>
                <a:lnTo>
                  <a:pt x="199811" y="2257635"/>
                </a:lnTo>
                <a:lnTo>
                  <a:pt x="199811" y="0"/>
                </a:lnTo>
                <a:lnTo>
                  <a:pt x="0" y="0"/>
                </a:lnTo>
                <a:lnTo>
                  <a:pt x="0" y="225763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14610" y="3395612"/>
            <a:ext cx="200025" cy="2258060"/>
          </a:xfrm>
          <a:custGeom>
            <a:avLst/>
            <a:gdLst/>
            <a:ahLst/>
            <a:cxnLst/>
            <a:rect l="l" t="t" r="r" b="b"/>
            <a:pathLst>
              <a:path w="200025" h="2258060">
                <a:moveTo>
                  <a:pt x="0" y="2257635"/>
                </a:moveTo>
                <a:lnTo>
                  <a:pt x="199811" y="2257635"/>
                </a:lnTo>
                <a:lnTo>
                  <a:pt x="199811" y="0"/>
                </a:lnTo>
                <a:lnTo>
                  <a:pt x="0" y="0"/>
                </a:lnTo>
                <a:lnTo>
                  <a:pt x="0" y="22576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38567" y="3547995"/>
            <a:ext cx="200025" cy="2105660"/>
          </a:xfrm>
          <a:custGeom>
            <a:avLst/>
            <a:gdLst/>
            <a:ahLst/>
            <a:cxnLst/>
            <a:rect l="l" t="t" r="r" b="b"/>
            <a:pathLst>
              <a:path w="200025" h="2105660">
                <a:moveTo>
                  <a:pt x="0" y="2105252"/>
                </a:moveTo>
                <a:lnTo>
                  <a:pt x="199811" y="2105252"/>
                </a:lnTo>
                <a:lnTo>
                  <a:pt x="199811" y="0"/>
                </a:lnTo>
                <a:lnTo>
                  <a:pt x="0" y="0"/>
                </a:lnTo>
                <a:lnTo>
                  <a:pt x="0" y="210525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38567" y="3547995"/>
            <a:ext cx="200025" cy="2105660"/>
          </a:xfrm>
          <a:custGeom>
            <a:avLst/>
            <a:gdLst/>
            <a:ahLst/>
            <a:cxnLst/>
            <a:rect l="l" t="t" r="r" b="b"/>
            <a:pathLst>
              <a:path w="200025" h="2105660">
                <a:moveTo>
                  <a:pt x="0" y="2105252"/>
                </a:moveTo>
                <a:lnTo>
                  <a:pt x="199811" y="2105252"/>
                </a:lnTo>
                <a:lnTo>
                  <a:pt x="199811" y="0"/>
                </a:lnTo>
                <a:lnTo>
                  <a:pt x="0" y="0"/>
                </a:lnTo>
                <a:lnTo>
                  <a:pt x="0" y="210525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52878" y="3576753"/>
            <a:ext cx="200660" cy="2077085"/>
          </a:xfrm>
          <a:custGeom>
            <a:avLst/>
            <a:gdLst/>
            <a:ahLst/>
            <a:cxnLst/>
            <a:rect l="l" t="t" r="r" b="b"/>
            <a:pathLst>
              <a:path w="200660" h="2077085">
                <a:moveTo>
                  <a:pt x="0" y="2076498"/>
                </a:moveTo>
                <a:lnTo>
                  <a:pt x="200128" y="2076498"/>
                </a:lnTo>
                <a:lnTo>
                  <a:pt x="200128" y="0"/>
                </a:lnTo>
                <a:lnTo>
                  <a:pt x="0" y="0"/>
                </a:lnTo>
                <a:lnTo>
                  <a:pt x="0" y="207649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52878" y="3576753"/>
            <a:ext cx="200660" cy="2077085"/>
          </a:xfrm>
          <a:custGeom>
            <a:avLst/>
            <a:gdLst/>
            <a:ahLst/>
            <a:cxnLst/>
            <a:rect l="l" t="t" r="r" b="b"/>
            <a:pathLst>
              <a:path w="200660" h="2077085">
                <a:moveTo>
                  <a:pt x="0" y="2076498"/>
                </a:moveTo>
                <a:lnTo>
                  <a:pt x="200128" y="2076498"/>
                </a:lnTo>
                <a:lnTo>
                  <a:pt x="200128" y="0"/>
                </a:lnTo>
                <a:lnTo>
                  <a:pt x="0" y="0"/>
                </a:lnTo>
                <a:lnTo>
                  <a:pt x="0" y="207649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76833" y="3948276"/>
            <a:ext cx="200660" cy="1704975"/>
          </a:xfrm>
          <a:custGeom>
            <a:avLst/>
            <a:gdLst/>
            <a:ahLst/>
            <a:cxnLst/>
            <a:rect l="l" t="t" r="r" b="b"/>
            <a:pathLst>
              <a:path w="200660" h="1704975">
                <a:moveTo>
                  <a:pt x="0" y="1704975"/>
                </a:moveTo>
                <a:lnTo>
                  <a:pt x="200128" y="1704975"/>
                </a:lnTo>
                <a:lnTo>
                  <a:pt x="200128" y="0"/>
                </a:lnTo>
                <a:lnTo>
                  <a:pt x="0" y="0"/>
                </a:lnTo>
                <a:lnTo>
                  <a:pt x="0" y="17049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76833" y="3948276"/>
            <a:ext cx="200660" cy="1704975"/>
          </a:xfrm>
          <a:custGeom>
            <a:avLst/>
            <a:gdLst/>
            <a:ahLst/>
            <a:cxnLst/>
            <a:rect l="l" t="t" r="r" b="b"/>
            <a:pathLst>
              <a:path w="200660" h="1704975">
                <a:moveTo>
                  <a:pt x="0" y="1704975"/>
                </a:moveTo>
                <a:lnTo>
                  <a:pt x="200128" y="1704975"/>
                </a:lnTo>
                <a:lnTo>
                  <a:pt x="200128" y="0"/>
                </a:lnTo>
                <a:lnTo>
                  <a:pt x="0" y="0"/>
                </a:lnTo>
                <a:lnTo>
                  <a:pt x="0" y="170497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00663" y="3967272"/>
            <a:ext cx="200660" cy="1686560"/>
          </a:xfrm>
          <a:custGeom>
            <a:avLst/>
            <a:gdLst/>
            <a:ahLst/>
            <a:cxnLst/>
            <a:rect l="l" t="t" r="r" b="b"/>
            <a:pathLst>
              <a:path w="200660" h="1686560">
                <a:moveTo>
                  <a:pt x="0" y="1685975"/>
                </a:moveTo>
                <a:lnTo>
                  <a:pt x="200128" y="1685975"/>
                </a:lnTo>
                <a:lnTo>
                  <a:pt x="200128" y="0"/>
                </a:lnTo>
                <a:lnTo>
                  <a:pt x="0" y="0"/>
                </a:lnTo>
                <a:lnTo>
                  <a:pt x="0" y="168597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00663" y="3967272"/>
            <a:ext cx="200660" cy="1686560"/>
          </a:xfrm>
          <a:custGeom>
            <a:avLst/>
            <a:gdLst/>
            <a:ahLst/>
            <a:cxnLst/>
            <a:rect l="l" t="t" r="r" b="b"/>
            <a:pathLst>
              <a:path w="200660" h="1686560">
                <a:moveTo>
                  <a:pt x="0" y="1685975"/>
                </a:moveTo>
                <a:lnTo>
                  <a:pt x="200128" y="1685975"/>
                </a:lnTo>
                <a:lnTo>
                  <a:pt x="200128" y="0"/>
                </a:lnTo>
                <a:lnTo>
                  <a:pt x="0" y="0"/>
                </a:lnTo>
                <a:lnTo>
                  <a:pt x="0" y="168597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24618" y="3976777"/>
            <a:ext cx="200660" cy="1677035"/>
          </a:xfrm>
          <a:custGeom>
            <a:avLst/>
            <a:gdLst/>
            <a:ahLst/>
            <a:cxnLst/>
            <a:rect l="l" t="t" r="r" b="b"/>
            <a:pathLst>
              <a:path w="200659" h="1677035">
                <a:moveTo>
                  <a:pt x="0" y="1676474"/>
                </a:moveTo>
                <a:lnTo>
                  <a:pt x="200128" y="1676474"/>
                </a:lnTo>
                <a:lnTo>
                  <a:pt x="200128" y="0"/>
                </a:lnTo>
                <a:lnTo>
                  <a:pt x="0" y="0"/>
                </a:lnTo>
                <a:lnTo>
                  <a:pt x="0" y="167647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24618" y="3976777"/>
            <a:ext cx="200660" cy="1677035"/>
          </a:xfrm>
          <a:custGeom>
            <a:avLst/>
            <a:gdLst/>
            <a:ahLst/>
            <a:cxnLst/>
            <a:rect l="l" t="t" r="r" b="b"/>
            <a:pathLst>
              <a:path w="200659" h="1677035">
                <a:moveTo>
                  <a:pt x="0" y="1676474"/>
                </a:moveTo>
                <a:lnTo>
                  <a:pt x="200128" y="1676474"/>
                </a:lnTo>
                <a:lnTo>
                  <a:pt x="200128" y="0"/>
                </a:lnTo>
                <a:lnTo>
                  <a:pt x="0" y="0"/>
                </a:lnTo>
                <a:lnTo>
                  <a:pt x="0" y="167647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338932" y="4129034"/>
            <a:ext cx="200660" cy="1524635"/>
          </a:xfrm>
          <a:custGeom>
            <a:avLst/>
            <a:gdLst/>
            <a:ahLst/>
            <a:cxnLst/>
            <a:rect l="l" t="t" r="r" b="b"/>
            <a:pathLst>
              <a:path w="200659" h="1524635">
                <a:moveTo>
                  <a:pt x="0" y="1524217"/>
                </a:moveTo>
                <a:lnTo>
                  <a:pt x="200128" y="1524217"/>
                </a:lnTo>
                <a:lnTo>
                  <a:pt x="200128" y="0"/>
                </a:lnTo>
                <a:lnTo>
                  <a:pt x="0" y="0"/>
                </a:lnTo>
                <a:lnTo>
                  <a:pt x="0" y="152421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338932" y="4129034"/>
            <a:ext cx="200660" cy="1524635"/>
          </a:xfrm>
          <a:custGeom>
            <a:avLst/>
            <a:gdLst/>
            <a:ahLst/>
            <a:cxnLst/>
            <a:rect l="l" t="t" r="r" b="b"/>
            <a:pathLst>
              <a:path w="200659" h="1524635">
                <a:moveTo>
                  <a:pt x="0" y="1524217"/>
                </a:moveTo>
                <a:lnTo>
                  <a:pt x="200128" y="1524217"/>
                </a:lnTo>
                <a:lnTo>
                  <a:pt x="200128" y="0"/>
                </a:lnTo>
                <a:lnTo>
                  <a:pt x="0" y="0"/>
                </a:lnTo>
                <a:lnTo>
                  <a:pt x="0" y="152421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431212" y="5586429"/>
            <a:ext cx="32384" cy="67310"/>
          </a:xfrm>
          <a:custGeom>
            <a:avLst/>
            <a:gdLst/>
            <a:ahLst/>
            <a:cxnLst/>
            <a:rect l="l" t="t" r="r" b="b"/>
            <a:pathLst>
              <a:path w="32384" h="67310">
                <a:moveTo>
                  <a:pt x="0" y="66818"/>
                </a:moveTo>
                <a:lnTo>
                  <a:pt x="31801" y="66818"/>
                </a:lnTo>
                <a:lnTo>
                  <a:pt x="31801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62884" y="5586429"/>
            <a:ext cx="24130" cy="67310"/>
          </a:xfrm>
          <a:custGeom>
            <a:avLst/>
            <a:gdLst/>
            <a:ahLst/>
            <a:cxnLst/>
            <a:rect l="l" t="t" r="r" b="b"/>
            <a:pathLst>
              <a:path w="24129" h="67310">
                <a:moveTo>
                  <a:pt x="0" y="66818"/>
                </a:moveTo>
                <a:lnTo>
                  <a:pt x="23865" y="66818"/>
                </a:lnTo>
                <a:lnTo>
                  <a:pt x="23865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62884" y="5586429"/>
            <a:ext cx="200660" cy="67310"/>
          </a:xfrm>
          <a:custGeom>
            <a:avLst/>
            <a:gdLst/>
            <a:ahLst/>
            <a:cxnLst/>
            <a:rect l="l" t="t" r="r" b="b"/>
            <a:pathLst>
              <a:path w="200659" h="67310">
                <a:moveTo>
                  <a:pt x="0" y="66818"/>
                </a:moveTo>
                <a:lnTo>
                  <a:pt x="200128" y="66818"/>
                </a:lnTo>
                <a:lnTo>
                  <a:pt x="200128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0532" y="2967215"/>
            <a:ext cx="200660" cy="2686050"/>
          </a:xfrm>
          <a:custGeom>
            <a:avLst/>
            <a:gdLst/>
            <a:ahLst/>
            <a:cxnLst/>
            <a:rect l="l" t="t" r="r" b="b"/>
            <a:pathLst>
              <a:path w="200659" h="2686050">
                <a:moveTo>
                  <a:pt x="0" y="2686033"/>
                </a:moveTo>
                <a:lnTo>
                  <a:pt x="200128" y="2686033"/>
                </a:lnTo>
                <a:lnTo>
                  <a:pt x="200128" y="0"/>
                </a:lnTo>
                <a:lnTo>
                  <a:pt x="0" y="0"/>
                </a:lnTo>
                <a:lnTo>
                  <a:pt x="0" y="268603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90532" y="2967215"/>
            <a:ext cx="200660" cy="2686050"/>
          </a:xfrm>
          <a:custGeom>
            <a:avLst/>
            <a:gdLst/>
            <a:ahLst/>
            <a:cxnLst/>
            <a:rect l="l" t="t" r="r" b="b"/>
            <a:pathLst>
              <a:path w="200659" h="2686050">
                <a:moveTo>
                  <a:pt x="0" y="2686033"/>
                </a:moveTo>
                <a:lnTo>
                  <a:pt x="200128" y="2686033"/>
                </a:lnTo>
                <a:lnTo>
                  <a:pt x="200128" y="0"/>
                </a:lnTo>
                <a:lnTo>
                  <a:pt x="0" y="0"/>
                </a:lnTo>
                <a:lnTo>
                  <a:pt x="0" y="268603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14424" y="2852836"/>
            <a:ext cx="200660" cy="2800985"/>
          </a:xfrm>
          <a:custGeom>
            <a:avLst/>
            <a:gdLst/>
            <a:ahLst/>
            <a:cxnLst/>
            <a:rect l="l" t="t" r="r" b="b"/>
            <a:pathLst>
              <a:path w="200660" h="2800985">
                <a:moveTo>
                  <a:pt x="0" y="2800415"/>
                </a:moveTo>
                <a:lnTo>
                  <a:pt x="200128" y="2800415"/>
                </a:lnTo>
                <a:lnTo>
                  <a:pt x="200128" y="0"/>
                </a:lnTo>
                <a:lnTo>
                  <a:pt x="0" y="0"/>
                </a:lnTo>
                <a:lnTo>
                  <a:pt x="0" y="280041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14424" y="2852836"/>
            <a:ext cx="200660" cy="2800985"/>
          </a:xfrm>
          <a:custGeom>
            <a:avLst/>
            <a:gdLst/>
            <a:ahLst/>
            <a:cxnLst/>
            <a:rect l="l" t="t" r="r" b="b"/>
            <a:pathLst>
              <a:path w="200660" h="2800985">
                <a:moveTo>
                  <a:pt x="0" y="2800415"/>
                </a:moveTo>
                <a:lnTo>
                  <a:pt x="200128" y="2800415"/>
                </a:lnTo>
                <a:lnTo>
                  <a:pt x="200128" y="0"/>
                </a:lnTo>
                <a:lnTo>
                  <a:pt x="0" y="0"/>
                </a:lnTo>
                <a:lnTo>
                  <a:pt x="0" y="280041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8377" y="2890837"/>
            <a:ext cx="200660" cy="2762885"/>
          </a:xfrm>
          <a:custGeom>
            <a:avLst/>
            <a:gdLst/>
            <a:ahLst/>
            <a:cxnLst/>
            <a:rect l="l" t="t" r="r" b="b"/>
            <a:pathLst>
              <a:path w="200660" h="2762885">
                <a:moveTo>
                  <a:pt x="0" y="2762414"/>
                </a:moveTo>
                <a:lnTo>
                  <a:pt x="200128" y="2762414"/>
                </a:lnTo>
                <a:lnTo>
                  <a:pt x="200128" y="0"/>
                </a:lnTo>
                <a:lnTo>
                  <a:pt x="0" y="0"/>
                </a:lnTo>
                <a:lnTo>
                  <a:pt x="0" y="276241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38377" y="2890837"/>
            <a:ext cx="200660" cy="2762885"/>
          </a:xfrm>
          <a:custGeom>
            <a:avLst/>
            <a:gdLst/>
            <a:ahLst/>
            <a:cxnLst/>
            <a:rect l="l" t="t" r="r" b="b"/>
            <a:pathLst>
              <a:path w="200660" h="2762885">
                <a:moveTo>
                  <a:pt x="0" y="2762414"/>
                </a:moveTo>
                <a:lnTo>
                  <a:pt x="200128" y="2762414"/>
                </a:lnTo>
                <a:lnTo>
                  <a:pt x="200128" y="0"/>
                </a:lnTo>
                <a:lnTo>
                  <a:pt x="0" y="0"/>
                </a:lnTo>
                <a:lnTo>
                  <a:pt x="0" y="276241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53073" y="3233858"/>
            <a:ext cx="200025" cy="2419985"/>
          </a:xfrm>
          <a:custGeom>
            <a:avLst/>
            <a:gdLst/>
            <a:ahLst/>
            <a:cxnLst/>
            <a:rect l="l" t="t" r="r" b="b"/>
            <a:pathLst>
              <a:path w="200025" h="2419985">
                <a:moveTo>
                  <a:pt x="0" y="2419393"/>
                </a:moveTo>
                <a:lnTo>
                  <a:pt x="199811" y="2419393"/>
                </a:lnTo>
                <a:lnTo>
                  <a:pt x="199811" y="0"/>
                </a:lnTo>
                <a:lnTo>
                  <a:pt x="0" y="0"/>
                </a:lnTo>
                <a:lnTo>
                  <a:pt x="0" y="2419393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53073" y="3233858"/>
            <a:ext cx="200025" cy="2419985"/>
          </a:xfrm>
          <a:custGeom>
            <a:avLst/>
            <a:gdLst/>
            <a:ahLst/>
            <a:cxnLst/>
            <a:rect l="l" t="t" r="r" b="b"/>
            <a:pathLst>
              <a:path w="200025" h="2419985">
                <a:moveTo>
                  <a:pt x="0" y="2419393"/>
                </a:moveTo>
                <a:lnTo>
                  <a:pt x="199811" y="2419393"/>
                </a:lnTo>
                <a:lnTo>
                  <a:pt x="199811" y="0"/>
                </a:lnTo>
                <a:lnTo>
                  <a:pt x="0" y="0"/>
                </a:lnTo>
                <a:lnTo>
                  <a:pt x="0" y="241939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76899" y="3605250"/>
            <a:ext cx="200025" cy="2048510"/>
          </a:xfrm>
          <a:custGeom>
            <a:avLst/>
            <a:gdLst/>
            <a:ahLst/>
            <a:cxnLst/>
            <a:rect l="l" t="t" r="r" b="b"/>
            <a:pathLst>
              <a:path w="200025" h="2048510">
                <a:moveTo>
                  <a:pt x="0" y="2047997"/>
                </a:moveTo>
                <a:lnTo>
                  <a:pt x="199811" y="2047997"/>
                </a:lnTo>
                <a:lnTo>
                  <a:pt x="199811" y="0"/>
                </a:lnTo>
                <a:lnTo>
                  <a:pt x="0" y="0"/>
                </a:lnTo>
                <a:lnTo>
                  <a:pt x="0" y="204799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76899" y="3605250"/>
            <a:ext cx="200025" cy="2048510"/>
          </a:xfrm>
          <a:custGeom>
            <a:avLst/>
            <a:gdLst/>
            <a:ahLst/>
            <a:cxnLst/>
            <a:rect l="l" t="t" r="r" b="b"/>
            <a:pathLst>
              <a:path w="200025" h="2048510">
                <a:moveTo>
                  <a:pt x="0" y="2047997"/>
                </a:moveTo>
                <a:lnTo>
                  <a:pt x="199811" y="2047997"/>
                </a:lnTo>
                <a:lnTo>
                  <a:pt x="199811" y="0"/>
                </a:lnTo>
                <a:lnTo>
                  <a:pt x="0" y="0"/>
                </a:lnTo>
                <a:lnTo>
                  <a:pt x="0" y="204799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00854" y="3662252"/>
            <a:ext cx="200025" cy="1991360"/>
          </a:xfrm>
          <a:custGeom>
            <a:avLst/>
            <a:gdLst/>
            <a:ahLst/>
            <a:cxnLst/>
            <a:rect l="l" t="t" r="r" b="b"/>
            <a:pathLst>
              <a:path w="200025" h="1991360">
                <a:moveTo>
                  <a:pt x="0" y="1990995"/>
                </a:moveTo>
                <a:lnTo>
                  <a:pt x="199811" y="1990995"/>
                </a:lnTo>
                <a:lnTo>
                  <a:pt x="199811" y="0"/>
                </a:lnTo>
                <a:lnTo>
                  <a:pt x="0" y="0"/>
                </a:lnTo>
                <a:lnTo>
                  <a:pt x="0" y="199099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700854" y="3662252"/>
            <a:ext cx="200025" cy="1991360"/>
          </a:xfrm>
          <a:custGeom>
            <a:avLst/>
            <a:gdLst/>
            <a:ahLst/>
            <a:cxnLst/>
            <a:rect l="l" t="t" r="r" b="b"/>
            <a:pathLst>
              <a:path w="200025" h="1991360">
                <a:moveTo>
                  <a:pt x="0" y="1990995"/>
                </a:moveTo>
                <a:lnTo>
                  <a:pt x="199811" y="1990995"/>
                </a:lnTo>
                <a:lnTo>
                  <a:pt x="199811" y="0"/>
                </a:lnTo>
                <a:lnTo>
                  <a:pt x="0" y="0"/>
                </a:lnTo>
                <a:lnTo>
                  <a:pt x="0" y="199099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624684" y="3805389"/>
            <a:ext cx="200660" cy="1847850"/>
          </a:xfrm>
          <a:custGeom>
            <a:avLst/>
            <a:gdLst/>
            <a:ahLst/>
            <a:cxnLst/>
            <a:rect l="l" t="t" r="r" b="b"/>
            <a:pathLst>
              <a:path w="200659" h="1847850">
                <a:moveTo>
                  <a:pt x="0" y="1847859"/>
                </a:moveTo>
                <a:lnTo>
                  <a:pt x="200128" y="1847859"/>
                </a:lnTo>
                <a:lnTo>
                  <a:pt x="200128" y="0"/>
                </a:lnTo>
                <a:lnTo>
                  <a:pt x="0" y="0"/>
                </a:lnTo>
                <a:lnTo>
                  <a:pt x="0" y="184785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24684" y="3805389"/>
            <a:ext cx="200660" cy="1847850"/>
          </a:xfrm>
          <a:custGeom>
            <a:avLst/>
            <a:gdLst/>
            <a:ahLst/>
            <a:cxnLst/>
            <a:rect l="l" t="t" r="r" b="b"/>
            <a:pathLst>
              <a:path w="200659" h="1847850">
                <a:moveTo>
                  <a:pt x="0" y="1847859"/>
                </a:moveTo>
                <a:lnTo>
                  <a:pt x="200128" y="1847859"/>
                </a:lnTo>
                <a:lnTo>
                  <a:pt x="200128" y="0"/>
                </a:lnTo>
                <a:lnTo>
                  <a:pt x="0" y="0"/>
                </a:lnTo>
                <a:lnTo>
                  <a:pt x="0" y="184785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539121" y="3967272"/>
            <a:ext cx="200660" cy="1686560"/>
          </a:xfrm>
          <a:custGeom>
            <a:avLst/>
            <a:gdLst/>
            <a:ahLst/>
            <a:cxnLst/>
            <a:rect l="l" t="t" r="r" b="b"/>
            <a:pathLst>
              <a:path w="200659" h="1686560">
                <a:moveTo>
                  <a:pt x="0" y="1685975"/>
                </a:moveTo>
                <a:lnTo>
                  <a:pt x="200128" y="1685975"/>
                </a:lnTo>
                <a:lnTo>
                  <a:pt x="200128" y="0"/>
                </a:lnTo>
                <a:lnTo>
                  <a:pt x="0" y="0"/>
                </a:lnTo>
                <a:lnTo>
                  <a:pt x="0" y="168597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539121" y="3967272"/>
            <a:ext cx="200660" cy="1686560"/>
          </a:xfrm>
          <a:custGeom>
            <a:avLst/>
            <a:gdLst/>
            <a:ahLst/>
            <a:cxnLst/>
            <a:rect l="l" t="t" r="r" b="b"/>
            <a:pathLst>
              <a:path w="200659" h="1686560">
                <a:moveTo>
                  <a:pt x="0" y="1685975"/>
                </a:moveTo>
                <a:lnTo>
                  <a:pt x="200128" y="1685975"/>
                </a:lnTo>
                <a:lnTo>
                  <a:pt x="200128" y="0"/>
                </a:lnTo>
                <a:lnTo>
                  <a:pt x="0" y="0"/>
                </a:lnTo>
                <a:lnTo>
                  <a:pt x="0" y="168597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631237" y="5586429"/>
            <a:ext cx="32384" cy="67310"/>
          </a:xfrm>
          <a:custGeom>
            <a:avLst/>
            <a:gdLst/>
            <a:ahLst/>
            <a:cxnLst/>
            <a:rect l="l" t="t" r="r" b="b"/>
            <a:pathLst>
              <a:path w="32384" h="67310">
                <a:moveTo>
                  <a:pt x="0" y="66818"/>
                </a:moveTo>
                <a:lnTo>
                  <a:pt x="31841" y="66818"/>
                </a:lnTo>
                <a:lnTo>
                  <a:pt x="31841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462950" y="5586429"/>
            <a:ext cx="24130" cy="67310"/>
          </a:xfrm>
          <a:custGeom>
            <a:avLst/>
            <a:gdLst/>
            <a:ahLst/>
            <a:cxnLst/>
            <a:rect l="l" t="t" r="r" b="b"/>
            <a:pathLst>
              <a:path w="24129" h="67310">
                <a:moveTo>
                  <a:pt x="0" y="66818"/>
                </a:moveTo>
                <a:lnTo>
                  <a:pt x="23824" y="66818"/>
                </a:lnTo>
                <a:lnTo>
                  <a:pt x="23824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462950" y="5586429"/>
            <a:ext cx="200660" cy="67310"/>
          </a:xfrm>
          <a:custGeom>
            <a:avLst/>
            <a:gdLst/>
            <a:ahLst/>
            <a:cxnLst/>
            <a:rect l="l" t="t" r="r" b="b"/>
            <a:pathLst>
              <a:path w="200659" h="67310">
                <a:moveTo>
                  <a:pt x="0" y="66818"/>
                </a:moveTo>
                <a:lnTo>
                  <a:pt x="200128" y="66818"/>
                </a:lnTo>
                <a:lnTo>
                  <a:pt x="200128" y="0"/>
                </a:lnTo>
                <a:lnTo>
                  <a:pt x="0" y="0"/>
                </a:lnTo>
                <a:lnTo>
                  <a:pt x="0" y="66818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90661" y="3471994"/>
            <a:ext cx="200660" cy="2181860"/>
          </a:xfrm>
          <a:custGeom>
            <a:avLst/>
            <a:gdLst/>
            <a:ahLst/>
            <a:cxnLst/>
            <a:rect l="l" t="t" r="r" b="b"/>
            <a:pathLst>
              <a:path w="200659" h="2181860">
                <a:moveTo>
                  <a:pt x="0" y="2181253"/>
                </a:moveTo>
                <a:lnTo>
                  <a:pt x="200128" y="2181253"/>
                </a:lnTo>
                <a:lnTo>
                  <a:pt x="200128" y="0"/>
                </a:lnTo>
                <a:lnTo>
                  <a:pt x="0" y="0"/>
                </a:lnTo>
                <a:lnTo>
                  <a:pt x="0" y="218125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90661" y="3471994"/>
            <a:ext cx="200660" cy="2181860"/>
          </a:xfrm>
          <a:custGeom>
            <a:avLst/>
            <a:gdLst/>
            <a:ahLst/>
            <a:cxnLst/>
            <a:rect l="l" t="t" r="r" b="b"/>
            <a:pathLst>
              <a:path w="200659" h="2181860">
                <a:moveTo>
                  <a:pt x="0" y="2181253"/>
                </a:moveTo>
                <a:lnTo>
                  <a:pt x="200128" y="2181253"/>
                </a:lnTo>
                <a:lnTo>
                  <a:pt x="200128" y="0"/>
                </a:lnTo>
                <a:lnTo>
                  <a:pt x="0" y="0"/>
                </a:lnTo>
                <a:lnTo>
                  <a:pt x="0" y="218125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14614" y="3309860"/>
            <a:ext cx="200660" cy="2343785"/>
          </a:xfrm>
          <a:custGeom>
            <a:avLst/>
            <a:gdLst/>
            <a:ahLst/>
            <a:cxnLst/>
            <a:rect l="l" t="t" r="r" b="b"/>
            <a:pathLst>
              <a:path w="200660" h="2343785">
                <a:moveTo>
                  <a:pt x="0" y="2343391"/>
                </a:moveTo>
                <a:lnTo>
                  <a:pt x="200128" y="2343391"/>
                </a:lnTo>
                <a:lnTo>
                  <a:pt x="200128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14614" y="3309860"/>
            <a:ext cx="200660" cy="2343785"/>
          </a:xfrm>
          <a:custGeom>
            <a:avLst/>
            <a:gdLst/>
            <a:ahLst/>
            <a:cxnLst/>
            <a:rect l="l" t="t" r="r" b="b"/>
            <a:pathLst>
              <a:path w="200660" h="2343785">
                <a:moveTo>
                  <a:pt x="0" y="2343391"/>
                </a:moveTo>
                <a:lnTo>
                  <a:pt x="200128" y="2343391"/>
                </a:lnTo>
                <a:lnTo>
                  <a:pt x="200128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38444" y="3309860"/>
            <a:ext cx="191135" cy="2343785"/>
          </a:xfrm>
          <a:custGeom>
            <a:avLst/>
            <a:gdLst/>
            <a:ahLst/>
            <a:cxnLst/>
            <a:rect l="l" t="t" r="r" b="b"/>
            <a:pathLst>
              <a:path w="191135" h="2343785">
                <a:moveTo>
                  <a:pt x="0" y="2343391"/>
                </a:moveTo>
                <a:lnTo>
                  <a:pt x="190614" y="2343391"/>
                </a:lnTo>
                <a:lnTo>
                  <a:pt x="190614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38444" y="3309860"/>
            <a:ext cx="191135" cy="2343785"/>
          </a:xfrm>
          <a:custGeom>
            <a:avLst/>
            <a:gdLst/>
            <a:ahLst/>
            <a:cxnLst/>
            <a:rect l="l" t="t" r="r" b="b"/>
            <a:pathLst>
              <a:path w="191135" h="2343785">
                <a:moveTo>
                  <a:pt x="0" y="2343391"/>
                </a:moveTo>
                <a:lnTo>
                  <a:pt x="190614" y="2343391"/>
                </a:lnTo>
                <a:lnTo>
                  <a:pt x="190614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052883" y="3309860"/>
            <a:ext cx="200660" cy="2343785"/>
          </a:xfrm>
          <a:custGeom>
            <a:avLst/>
            <a:gdLst/>
            <a:ahLst/>
            <a:cxnLst/>
            <a:rect l="l" t="t" r="r" b="b"/>
            <a:pathLst>
              <a:path w="200660" h="2343785">
                <a:moveTo>
                  <a:pt x="0" y="2343391"/>
                </a:moveTo>
                <a:lnTo>
                  <a:pt x="200128" y="2343391"/>
                </a:lnTo>
                <a:lnTo>
                  <a:pt x="200128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52883" y="3309860"/>
            <a:ext cx="200660" cy="2343785"/>
          </a:xfrm>
          <a:custGeom>
            <a:avLst/>
            <a:gdLst/>
            <a:ahLst/>
            <a:cxnLst/>
            <a:rect l="l" t="t" r="r" b="b"/>
            <a:pathLst>
              <a:path w="200660" h="2343785">
                <a:moveTo>
                  <a:pt x="0" y="2343391"/>
                </a:moveTo>
                <a:lnTo>
                  <a:pt x="200128" y="2343391"/>
                </a:lnTo>
                <a:lnTo>
                  <a:pt x="200128" y="0"/>
                </a:lnTo>
                <a:lnTo>
                  <a:pt x="0" y="0"/>
                </a:lnTo>
                <a:lnTo>
                  <a:pt x="0" y="234339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76712" y="3795635"/>
            <a:ext cx="200660" cy="1858010"/>
          </a:xfrm>
          <a:custGeom>
            <a:avLst/>
            <a:gdLst/>
            <a:ahLst/>
            <a:cxnLst/>
            <a:rect l="l" t="t" r="r" b="b"/>
            <a:pathLst>
              <a:path w="200660" h="1858010">
                <a:moveTo>
                  <a:pt x="0" y="1857612"/>
                </a:moveTo>
                <a:lnTo>
                  <a:pt x="200128" y="1857612"/>
                </a:lnTo>
                <a:lnTo>
                  <a:pt x="200128" y="0"/>
                </a:lnTo>
                <a:lnTo>
                  <a:pt x="0" y="0"/>
                </a:lnTo>
                <a:lnTo>
                  <a:pt x="0" y="185761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976712" y="3795635"/>
            <a:ext cx="200660" cy="1858010"/>
          </a:xfrm>
          <a:custGeom>
            <a:avLst/>
            <a:gdLst/>
            <a:ahLst/>
            <a:cxnLst/>
            <a:rect l="l" t="t" r="r" b="b"/>
            <a:pathLst>
              <a:path w="200660" h="1858010">
                <a:moveTo>
                  <a:pt x="0" y="1857612"/>
                </a:moveTo>
                <a:lnTo>
                  <a:pt x="200128" y="1857612"/>
                </a:lnTo>
                <a:lnTo>
                  <a:pt x="200128" y="0"/>
                </a:lnTo>
                <a:lnTo>
                  <a:pt x="0" y="0"/>
                </a:lnTo>
                <a:lnTo>
                  <a:pt x="0" y="185761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00667" y="4557875"/>
            <a:ext cx="200660" cy="1095375"/>
          </a:xfrm>
          <a:custGeom>
            <a:avLst/>
            <a:gdLst/>
            <a:ahLst/>
            <a:cxnLst/>
            <a:rect l="l" t="t" r="r" b="b"/>
            <a:pathLst>
              <a:path w="200660" h="1095375">
                <a:moveTo>
                  <a:pt x="0" y="1095377"/>
                </a:moveTo>
                <a:lnTo>
                  <a:pt x="200128" y="1095377"/>
                </a:lnTo>
                <a:lnTo>
                  <a:pt x="200128" y="0"/>
                </a:lnTo>
                <a:lnTo>
                  <a:pt x="0" y="0"/>
                </a:lnTo>
                <a:lnTo>
                  <a:pt x="0" y="109537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900667" y="4557875"/>
            <a:ext cx="200660" cy="1095375"/>
          </a:xfrm>
          <a:custGeom>
            <a:avLst/>
            <a:gdLst/>
            <a:ahLst/>
            <a:cxnLst/>
            <a:rect l="l" t="t" r="r" b="b"/>
            <a:pathLst>
              <a:path w="200660" h="1095375">
                <a:moveTo>
                  <a:pt x="0" y="1095377"/>
                </a:moveTo>
                <a:lnTo>
                  <a:pt x="200128" y="1095377"/>
                </a:lnTo>
                <a:lnTo>
                  <a:pt x="200128" y="0"/>
                </a:lnTo>
                <a:lnTo>
                  <a:pt x="0" y="0"/>
                </a:lnTo>
                <a:lnTo>
                  <a:pt x="0" y="109537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824876" y="4233912"/>
            <a:ext cx="190500" cy="1419860"/>
          </a:xfrm>
          <a:custGeom>
            <a:avLst/>
            <a:gdLst/>
            <a:ahLst/>
            <a:cxnLst/>
            <a:rect l="l" t="t" r="r" b="b"/>
            <a:pathLst>
              <a:path w="190500" h="1419860">
                <a:moveTo>
                  <a:pt x="0" y="1419335"/>
                </a:moveTo>
                <a:lnTo>
                  <a:pt x="190296" y="1419335"/>
                </a:lnTo>
                <a:lnTo>
                  <a:pt x="190296" y="0"/>
                </a:lnTo>
                <a:lnTo>
                  <a:pt x="0" y="0"/>
                </a:lnTo>
                <a:lnTo>
                  <a:pt x="0" y="141933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824876" y="4233912"/>
            <a:ext cx="190500" cy="1419860"/>
          </a:xfrm>
          <a:custGeom>
            <a:avLst/>
            <a:gdLst/>
            <a:ahLst/>
            <a:cxnLst/>
            <a:rect l="l" t="t" r="r" b="b"/>
            <a:pathLst>
              <a:path w="190500" h="1419860">
                <a:moveTo>
                  <a:pt x="0" y="1419335"/>
                </a:moveTo>
                <a:lnTo>
                  <a:pt x="190296" y="1419335"/>
                </a:lnTo>
                <a:lnTo>
                  <a:pt x="190296" y="0"/>
                </a:lnTo>
                <a:lnTo>
                  <a:pt x="0" y="0"/>
                </a:lnTo>
                <a:lnTo>
                  <a:pt x="0" y="14193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739190" y="4233912"/>
            <a:ext cx="200025" cy="1419860"/>
          </a:xfrm>
          <a:custGeom>
            <a:avLst/>
            <a:gdLst/>
            <a:ahLst/>
            <a:cxnLst/>
            <a:rect l="l" t="t" r="r" b="b"/>
            <a:pathLst>
              <a:path w="200025" h="1419860">
                <a:moveTo>
                  <a:pt x="0" y="1419335"/>
                </a:moveTo>
                <a:lnTo>
                  <a:pt x="199811" y="1419335"/>
                </a:lnTo>
                <a:lnTo>
                  <a:pt x="199811" y="0"/>
                </a:lnTo>
                <a:lnTo>
                  <a:pt x="0" y="0"/>
                </a:lnTo>
                <a:lnTo>
                  <a:pt x="0" y="1419335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739190" y="4233912"/>
            <a:ext cx="200025" cy="1419860"/>
          </a:xfrm>
          <a:custGeom>
            <a:avLst/>
            <a:gdLst/>
            <a:ahLst/>
            <a:cxnLst/>
            <a:rect l="l" t="t" r="r" b="b"/>
            <a:pathLst>
              <a:path w="200025" h="1419860">
                <a:moveTo>
                  <a:pt x="0" y="1419335"/>
                </a:moveTo>
                <a:lnTo>
                  <a:pt x="199811" y="1419335"/>
                </a:lnTo>
                <a:lnTo>
                  <a:pt x="199811" y="0"/>
                </a:lnTo>
                <a:lnTo>
                  <a:pt x="0" y="0"/>
                </a:lnTo>
                <a:lnTo>
                  <a:pt x="0" y="14193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490790" y="2595692"/>
            <a:ext cx="200025" cy="3058160"/>
          </a:xfrm>
          <a:custGeom>
            <a:avLst/>
            <a:gdLst/>
            <a:ahLst/>
            <a:cxnLst/>
            <a:rect l="l" t="t" r="r" b="b"/>
            <a:pathLst>
              <a:path w="200025" h="3058160">
                <a:moveTo>
                  <a:pt x="0" y="3057555"/>
                </a:moveTo>
                <a:lnTo>
                  <a:pt x="199811" y="3057555"/>
                </a:lnTo>
                <a:lnTo>
                  <a:pt x="199811" y="0"/>
                </a:lnTo>
                <a:lnTo>
                  <a:pt x="0" y="0"/>
                </a:lnTo>
                <a:lnTo>
                  <a:pt x="0" y="305755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490790" y="2595692"/>
            <a:ext cx="200025" cy="3058160"/>
          </a:xfrm>
          <a:custGeom>
            <a:avLst/>
            <a:gdLst/>
            <a:ahLst/>
            <a:cxnLst/>
            <a:rect l="l" t="t" r="r" b="b"/>
            <a:pathLst>
              <a:path w="200025" h="3058160">
                <a:moveTo>
                  <a:pt x="0" y="3057555"/>
                </a:moveTo>
                <a:lnTo>
                  <a:pt x="199811" y="3057555"/>
                </a:lnTo>
                <a:lnTo>
                  <a:pt x="199811" y="0"/>
                </a:lnTo>
                <a:lnTo>
                  <a:pt x="0" y="0"/>
                </a:lnTo>
                <a:lnTo>
                  <a:pt x="0" y="305755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414682" y="2814581"/>
            <a:ext cx="200025" cy="2839085"/>
          </a:xfrm>
          <a:custGeom>
            <a:avLst/>
            <a:gdLst/>
            <a:ahLst/>
            <a:cxnLst/>
            <a:rect l="l" t="t" r="r" b="b"/>
            <a:pathLst>
              <a:path w="200025" h="2839085">
                <a:moveTo>
                  <a:pt x="0" y="2838670"/>
                </a:moveTo>
                <a:lnTo>
                  <a:pt x="199811" y="2838670"/>
                </a:lnTo>
                <a:lnTo>
                  <a:pt x="199811" y="0"/>
                </a:lnTo>
                <a:lnTo>
                  <a:pt x="0" y="0"/>
                </a:lnTo>
                <a:lnTo>
                  <a:pt x="0" y="283867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414682" y="2814581"/>
            <a:ext cx="200025" cy="2839085"/>
          </a:xfrm>
          <a:custGeom>
            <a:avLst/>
            <a:gdLst/>
            <a:ahLst/>
            <a:cxnLst/>
            <a:rect l="l" t="t" r="r" b="b"/>
            <a:pathLst>
              <a:path w="200025" h="2839085">
                <a:moveTo>
                  <a:pt x="0" y="2838670"/>
                </a:moveTo>
                <a:lnTo>
                  <a:pt x="199811" y="2838670"/>
                </a:lnTo>
                <a:lnTo>
                  <a:pt x="199811" y="0"/>
                </a:lnTo>
                <a:lnTo>
                  <a:pt x="0" y="0"/>
                </a:lnTo>
                <a:lnTo>
                  <a:pt x="0" y="283867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329122" y="2871836"/>
            <a:ext cx="200025" cy="2781935"/>
          </a:xfrm>
          <a:custGeom>
            <a:avLst/>
            <a:gdLst/>
            <a:ahLst/>
            <a:cxnLst/>
            <a:rect l="l" t="t" r="r" b="b"/>
            <a:pathLst>
              <a:path w="200025" h="2781935">
                <a:moveTo>
                  <a:pt x="0" y="2781415"/>
                </a:moveTo>
                <a:lnTo>
                  <a:pt x="199811" y="2781415"/>
                </a:lnTo>
                <a:lnTo>
                  <a:pt x="199811" y="0"/>
                </a:lnTo>
                <a:lnTo>
                  <a:pt x="0" y="0"/>
                </a:lnTo>
                <a:lnTo>
                  <a:pt x="0" y="278141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329122" y="2871836"/>
            <a:ext cx="200025" cy="2781935"/>
          </a:xfrm>
          <a:custGeom>
            <a:avLst/>
            <a:gdLst/>
            <a:ahLst/>
            <a:cxnLst/>
            <a:rect l="l" t="t" r="r" b="b"/>
            <a:pathLst>
              <a:path w="200025" h="2781935">
                <a:moveTo>
                  <a:pt x="0" y="2781415"/>
                </a:moveTo>
                <a:lnTo>
                  <a:pt x="199811" y="2781415"/>
                </a:lnTo>
                <a:lnTo>
                  <a:pt x="199811" y="0"/>
                </a:lnTo>
                <a:lnTo>
                  <a:pt x="0" y="0"/>
                </a:lnTo>
                <a:lnTo>
                  <a:pt x="0" y="278141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52950" y="3357611"/>
            <a:ext cx="200660" cy="2296160"/>
          </a:xfrm>
          <a:custGeom>
            <a:avLst/>
            <a:gdLst/>
            <a:ahLst/>
            <a:cxnLst/>
            <a:rect l="l" t="t" r="r" b="b"/>
            <a:pathLst>
              <a:path w="200660" h="2296160">
                <a:moveTo>
                  <a:pt x="0" y="2295636"/>
                </a:moveTo>
                <a:lnTo>
                  <a:pt x="200128" y="2295636"/>
                </a:lnTo>
                <a:lnTo>
                  <a:pt x="200128" y="0"/>
                </a:lnTo>
                <a:lnTo>
                  <a:pt x="0" y="0"/>
                </a:lnTo>
                <a:lnTo>
                  <a:pt x="0" y="229563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52950" y="3357611"/>
            <a:ext cx="200660" cy="2296160"/>
          </a:xfrm>
          <a:custGeom>
            <a:avLst/>
            <a:gdLst/>
            <a:ahLst/>
            <a:cxnLst/>
            <a:rect l="l" t="t" r="r" b="b"/>
            <a:pathLst>
              <a:path w="200660" h="2296160">
                <a:moveTo>
                  <a:pt x="0" y="2295636"/>
                </a:moveTo>
                <a:lnTo>
                  <a:pt x="200128" y="2295636"/>
                </a:lnTo>
                <a:lnTo>
                  <a:pt x="200128" y="0"/>
                </a:lnTo>
                <a:lnTo>
                  <a:pt x="0" y="0"/>
                </a:lnTo>
                <a:lnTo>
                  <a:pt x="0" y="229563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176778" y="4129034"/>
            <a:ext cx="200660" cy="1524635"/>
          </a:xfrm>
          <a:custGeom>
            <a:avLst/>
            <a:gdLst/>
            <a:ahLst/>
            <a:cxnLst/>
            <a:rect l="l" t="t" r="r" b="b"/>
            <a:pathLst>
              <a:path w="200660" h="1524635">
                <a:moveTo>
                  <a:pt x="0" y="1524217"/>
                </a:moveTo>
                <a:lnTo>
                  <a:pt x="200128" y="1524217"/>
                </a:lnTo>
                <a:lnTo>
                  <a:pt x="200128" y="0"/>
                </a:lnTo>
                <a:lnTo>
                  <a:pt x="0" y="0"/>
                </a:lnTo>
                <a:lnTo>
                  <a:pt x="0" y="152421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176778" y="4129034"/>
            <a:ext cx="200660" cy="1524635"/>
          </a:xfrm>
          <a:custGeom>
            <a:avLst/>
            <a:gdLst/>
            <a:ahLst/>
            <a:cxnLst/>
            <a:rect l="l" t="t" r="r" b="b"/>
            <a:pathLst>
              <a:path w="200660" h="1524635">
                <a:moveTo>
                  <a:pt x="0" y="1524217"/>
                </a:moveTo>
                <a:lnTo>
                  <a:pt x="200128" y="1524217"/>
                </a:lnTo>
                <a:lnTo>
                  <a:pt x="200128" y="0"/>
                </a:lnTo>
                <a:lnTo>
                  <a:pt x="0" y="0"/>
                </a:lnTo>
                <a:lnTo>
                  <a:pt x="0" y="152421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00733" y="4072032"/>
            <a:ext cx="200660" cy="1581785"/>
          </a:xfrm>
          <a:custGeom>
            <a:avLst/>
            <a:gdLst/>
            <a:ahLst/>
            <a:cxnLst/>
            <a:rect l="l" t="t" r="r" b="b"/>
            <a:pathLst>
              <a:path w="200660" h="1581785">
                <a:moveTo>
                  <a:pt x="0" y="1581219"/>
                </a:moveTo>
                <a:lnTo>
                  <a:pt x="200128" y="1581219"/>
                </a:lnTo>
                <a:lnTo>
                  <a:pt x="200128" y="0"/>
                </a:lnTo>
                <a:lnTo>
                  <a:pt x="0" y="0"/>
                </a:lnTo>
                <a:lnTo>
                  <a:pt x="0" y="158121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00733" y="4072032"/>
            <a:ext cx="200660" cy="1581785"/>
          </a:xfrm>
          <a:custGeom>
            <a:avLst/>
            <a:gdLst/>
            <a:ahLst/>
            <a:cxnLst/>
            <a:rect l="l" t="t" r="r" b="b"/>
            <a:pathLst>
              <a:path w="200660" h="1581785">
                <a:moveTo>
                  <a:pt x="0" y="1581219"/>
                </a:moveTo>
                <a:lnTo>
                  <a:pt x="200128" y="1581219"/>
                </a:lnTo>
                <a:lnTo>
                  <a:pt x="200128" y="0"/>
                </a:lnTo>
                <a:lnTo>
                  <a:pt x="0" y="0"/>
                </a:lnTo>
                <a:lnTo>
                  <a:pt x="0" y="158121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015044" y="3414612"/>
            <a:ext cx="200660" cy="2239010"/>
          </a:xfrm>
          <a:custGeom>
            <a:avLst/>
            <a:gdLst/>
            <a:ahLst/>
            <a:cxnLst/>
            <a:rect l="l" t="t" r="r" b="b"/>
            <a:pathLst>
              <a:path w="200659" h="2239010">
                <a:moveTo>
                  <a:pt x="0" y="2238635"/>
                </a:moveTo>
                <a:lnTo>
                  <a:pt x="200128" y="2238635"/>
                </a:lnTo>
                <a:lnTo>
                  <a:pt x="200128" y="0"/>
                </a:lnTo>
                <a:lnTo>
                  <a:pt x="0" y="0"/>
                </a:lnTo>
                <a:lnTo>
                  <a:pt x="0" y="223863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015044" y="3414612"/>
            <a:ext cx="200660" cy="2239010"/>
          </a:xfrm>
          <a:custGeom>
            <a:avLst/>
            <a:gdLst/>
            <a:ahLst/>
            <a:cxnLst/>
            <a:rect l="l" t="t" r="r" b="b"/>
            <a:pathLst>
              <a:path w="200659" h="2239010">
                <a:moveTo>
                  <a:pt x="0" y="2238635"/>
                </a:moveTo>
                <a:lnTo>
                  <a:pt x="200128" y="2238635"/>
                </a:lnTo>
                <a:lnTo>
                  <a:pt x="200128" y="0"/>
                </a:lnTo>
                <a:lnTo>
                  <a:pt x="0" y="0"/>
                </a:lnTo>
                <a:lnTo>
                  <a:pt x="0" y="2238635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938999" y="4072032"/>
            <a:ext cx="200660" cy="1581785"/>
          </a:xfrm>
          <a:custGeom>
            <a:avLst/>
            <a:gdLst/>
            <a:ahLst/>
            <a:cxnLst/>
            <a:rect l="l" t="t" r="r" b="b"/>
            <a:pathLst>
              <a:path w="200659" h="1581785">
                <a:moveTo>
                  <a:pt x="0" y="1581219"/>
                </a:moveTo>
                <a:lnTo>
                  <a:pt x="200128" y="1581219"/>
                </a:lnTo>
                <a:lnTo>
                  <a:pt x="200128" y="0"/>
                </a:lnTo>
                <a:lnTo>
                  <a:pt x="0" y="0"/>
                </a:lnTo>
                <a:lnTo>
                  <a:pt x="0" y="158121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938999" y="4072032"/>
            <a:ext cx="200660" cy="1581785"/>
          </a:xfrm>
          <a:custGeom>
            <a:avLst/>
            <a:gdLst/>
            <a:ahLst/>
            <a:cxnLst/>
            <a:rect l="l" t="t" r="r" b="b"/>
            <a:pathLst>
              <a:path w="200659" h="1581785">
                <a:moveTo>
                  <a:pt x="0" y="1581219"/>
                </a:moveTo>
                <a:lnTo>
                  <a:pt x="200128" y="1581219"/>
                </a:lnTo>
                <a:lnTo>
                  <a:pt x="200128" y="0"/>
                </a:lnTo>
                <a:lnTo>
                  <a:pt x="0" y="0"/>
                </a:lnTo>
                <a:lnTo>
                  <a:pt x="0" y="158121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031287" y="5595934"/>
            <a:ext cx="32384" cy="57785"/>
          </a:xfrm>
          <a:custGeom>
            <a:avLst/>
            <a:gdLst/>
            <a:ahLst/>
            <a:cxnLst/>
            <a:rect l="l" t="t" r="r" b="b"/>
            <a:pathLst>
              <a:path w="32384" h="57785">
                <a:moveTo>
                  <a:pt x="0" y="57318"/>
                </a:moveTo>
                <a:lnTo>
                  <a:pt x="31795" y="57318"/>
                </a:lnTo>
                <a:lnTo>
                  <a:pt x="31795" y="0"/>
                </a:lnTo>
                <a:lnTo>
                  <a:pt x="0" y="0"/>
                </a:lnTo>
                <a:lnTo>
                  <a:pt x="0" y="5731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862956" y="5595934"/>
            <a:ext cx="24130" cy="57785"/>
          </a:xfrm>
          <a:custGeom>
            <a:avLst/>
            <a:gdLst/>
            <a:ahLst/>
            <a:cxnLst/>
            <a:rect l="l" t="t" r="r" b="b"/>
            <a:pathLst>
              <a:path w="24129" h="57785">
                <a:moveTo>
                  <a:pt x="0" y="57318"/>
                </a:moveTo>
                <a:lnTo>
                  <a:pt x="23870" y="57318"/>
                </a:lnTo>
                <a:lnTo>
                  <a:pt x="23870" y="0"/>
                </a:lnTo>
                <a:lnTo>
                  <a:pt x="0" y="0"/>
                </a:lnTo>
                <a:lnTo>
                  <a:pt x="0" y="5731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862954" y="5595934"/>
            <a:ext cx="200660" cy="57785"/>
          </a:xfrm>
          <a:custGeom>
            <a:avLst/>
            <a:gdLst/>
            <a:ahLst/>
            <a:cxnLst/>
            <a:rect l="l" t="t" r="r" b="b"/>
            <a:pathLst>
              <a:path w="200659" h="57785">
                <a:moveTo>
                  <a:pt x="0" y="57318"/>
                </a:moveTo>
                <a:lnTo>
                  <a:pt x="200128" y="57318"/>
                </a:lnTo>
                <a:lnTo>
                  <a:pt x="200128" y="0"/>
                </a:lnTo>
                <a:lnTo>
                  <a:pt x="0" y="0"/>
                </a:lnTo>
                <a:lnTo>
                  <a:pt x="0" y="57318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3312" y="2576442"/>
            <a:ext cx="0" cy="3067685"/>
          </a:xfrm>
          <a:custGeom>
            <a:avLst/>
            <a:gdLst/>
            <a:ahLst/>
            <a:cxnLst/>
            <a:rect l="l" t="t" r="r" b="b"/>
            <a:pathLst>
              <a:path h="3067685">
                <a:moveTo>
                  <a:pt x="0" y="0"/>
                </a:moveTo>
                <a:lnTo>
                  <a:pt x="0" y="3067309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85738" y="5653247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59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85738" y="462443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59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85738" y="3605377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59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85738" y="257643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59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031289" y="5653247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>
                <a:moveTo>
                  <a:pt x="0" y="0"/>
                </a:moveTo>
                <a:lnTo>
                  <a:pt x="88821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831264" y="5653247"/>
            <a:ext cx="55880" cy="0"/>
          </a:xfrm>
          <a:custGeom>
            <a:avLst/>
            <a:gdLst/>
            <a:ahLst/>
            <a:cxnLst/>
            <a:rect l="l" t="t" r="r" b="b"/>
            <a:pathLst>
              <a:path w="55879">
                <a:moveTo>
                  <a:pt x="0" y="0"/>
                </a:moveTo>
                <a:lnTo>
                  <a:pt x="5556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631239" y="5653247"/>
            <a:ext cx="55880" cy="0"/>
          </a:xfrm>
          <a:custGeom>
            <a:avLst/>
            <a:gdLst/>
            <a:ahLst/>
            <a:cxnLst/>
            <a:rect l="l" t="t" r="r" b="b"/>
            <a:pathLst>
              <a:path w="55879">
                <a:moveTo>
                  <a:pt x="0" y="0"/>
                </a:moveTo>
                <a:lnTo>
                  <a:pt x="5556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431214" y="5653247"/>
            <a:ext cx="55880" cy="0"/>
          </a:xfrm>
          <a:custGeom>
            <a:avLst/>
            <a:gdLst/>
            <a:ahLst/>
            <a:cxnLst/>
            <a:rect l="l" t="t" r="r" b="b"/>
            <a:pathLst>
              <a:path w="55879">
                <a:moveTo>
                  <a:pt x="0" y="0"/>
                </a:moveTo>
                <a:lnTo>
                  <a:pt x="55562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33314" y="5653247"/>
            <a:ext cx="7453630" cy="0"/>
          </a:xfrm>
          <a:custGeom>
            <a:avLst/>
            <a:gdLst/>
            <a:ahLst/>
            <a:cxnLst/>
            <a:rect l="l" t="t" r="r" b="b"/>
            <a:pathLst>
              <a:path w="7453630">
                <a:moveTo>
                  <a:pt x="0" y="0"/>
                </a:moveTo>
                <a:lnTo>
                  <a:pt x="7453436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33312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57141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681476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595789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519744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443572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367527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281840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205796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129624" y="5662748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0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6416610" y="471486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33</a:t>
            </a:r>
            <a:endParaRPr sz="12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5492655" y="470536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33</a:t>
            </a:r>
            <a:endParaRPr sz="120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568827" y="469586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644872" y="451504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730559" y="4496103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806604" y="441972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882776" y="429596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6616675" y="462936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692848" y="455304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3845064" y="434346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2930371" y="41720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2006416" y="41530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082588" y="421008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816868" y="48386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5892659" y="5000818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4769020" y="4524540"/>
            <a:ext cx="3968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40</a:t>
            </a:r>
            <a:r>
              <a:rPr sz="1200" spc="-200" dirty="0">
                <a:latin typeface="Arial"/>
                <a:cs typeface="Arial"/>
              </a:rPr>
              <a:t> </a:t>
            </a:r>
            <a:r>
              <a:rPr sz="1800" spc="7" baseline="-34722" dirty="0">
                <a:latin typeface="Arial"/>
                <a:cs typeface="Arial"/>
              </a:rPr>
              <a:t>36</a:t>
            </a:r>
            <a:endParaRPr sz="1800" baseline="-34722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3130563" y="438172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2206609" y="438172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282717" y="4457722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331052" y="4705361"/>
            <a:ext cx="79692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aseline="-32407" dirty="0">
                <a:latin typeface="Arial"/>
                <a:cs typeface="Arial"/>
              </a:rPr>
              <a:t>30</a:t>
            </a:r>
            <a:r>
              <a:rPr sz="1800" spc="-202" baseline="-32407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33</a:t>
            </a:r>
            <a:r>
              <a:rPr sz="1200" spc="-130" dirty="0">
                <a:latin typeface="Arial"/>
                <a:cs typeface="Arial"/>
              </a:rPr>
              <a:t> </a:t>
            </a:r>
            <a:r>
              <a:rPr sz="1800" baseline="-48611" dirty="0">
                <a:latin typeface="Arial"/>
                <a:cs typeface="Arial"/>
              </a:rPr>
              <a:t>28</a:t>
            </a:r>
            <a:r>
              <a:rPr sz="1800" spc="-202" baseline="-48611" dirty="0">
                <a:latin typeface="Arial"/>
                <a:cs typeface="Arial"/>
              </a:rPr>
              <a:t> </a:t>
            </a:r>
            <a:r>
              <a:rPr sz="1800" spc="7" baseline="-20833" dirty="0">
                <a:latin typeface="Arial"/>
                <a:cs typeface="Arial"/>
              </a:rPr>
              <a:t>31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007165" y="442922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092852" y="4762679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168897" y="479118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4044876" y="4381720"/>
            <a:ext cx="3968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46</a:t>
            </a:r>
            <a:r>
              <a:rPr sz="1200" spc="-195" dirty="0">
                <a:latin typeface="Arial"/>
                <a:cs typeface="Arial"/>
              </a:rPr>
              <a:t> </a:t>
            </a:r>
            <a:r>
              <a:rPr sz="1800" spc="7" baseline="-6944" dirty="0">
                <a:latin typeface="Arial"/>
                <a:cs typeface="Arial"/>
              </a:rPr>
              <a:t>45</a:t>
            </a:r>
            <a:endParaRPr sz="1800" baseline="-6944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3321114" y="416258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2406802" y="413408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55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482846" y="4019824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606530" y="5553099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520578" y="452454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520578" y="247660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20580" y="3071114"/>
            <a:ext cx="6478270" cy="628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27115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40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27102" y="2173859"/>
            <a:ext cx="94106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 </a:t>
            </a:r>
            <a:r>
              <a:rPr sz="1200" dirty="0">
                <a:latin typeface="Arial"/>
                <a:cs typeface="Arial"/>
              </a:rPr>
              <a:t>resp.</a:t>
            </a:r>
            <a:r>
              <a:rPr sz="1200" spc="60" dirty="0">
                <a:latin typeface="Arial"/>
                <a:cs typeface="Arial"/>
              </a:rPr>
              <a:t> </a:t>
            </a:r>
            <a:endParaRPr sz="1800" baseline="-27777" dirty="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8380856" y="5876849"/>
            <a:ext cx="55689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1440" marR="5080" indent="-79375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None</a:t>
            </a:r>
            <a:r>
              <a:rPr sz="1200" spc="-1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  these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8886825" y="5529262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79" h="182879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8705468" y="5554370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8486775" y="5524500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79" h="182879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286750" y="5524500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79" h="182879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8305547" y="5525719"/>
            <a:ext cx="71056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12775" algn="l"/>
              </a:tabLst>
            </a:pPr>
            <a:r>
              <a:rPr sz="1800" spc="-7" baseline="2314" dirty="0">
                <a:latin typeface="Arial"/>
                <a:cs typeface="Arial"/>
              </a:rPr>
              <a:t>1  </a:t>
            </a:r>
            <a:r>
              <a:rPr sz="1800" spc="-142" baseline="2314" dirty="0">
                <a:latin typeface="Arial"/>
                <a:cs typeface="Arial"/>
              </a:rPr>
              <a:t> </a:t>
            </a:r>
            <a:r>
              <a:rPr sz="1800" spc="-7" baseline="2314" dirty="0">
                <a:latin typeface="Arial"/>
                <a:cs typeface="Arial"/>
              </a:rPr>
              <a:t>1</a:t>
            </a:r>
            <a:r>
              <a:rPr sz="1800" baseline="2314" dirty="0">
                <a:latin typeface="Arial"/>
                <a:cs typeface="Arial"/>
              </a:rPr>
              <a:t>	</a:t>
            </a:r>
            <a:r>
              <a:rPr sz="1200" spc="-5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7291831" y="5876849"/>
            <a:ext cx="88709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spc="-35" dirty="0">
                <a:latin typeface="Arial"/>
                <a:cs typeface="Arial"/>
              </a:rPr>
              <a:t>Told </a:t>
            </a:r>
            <a:r>
              <a:rPr sz="1200" dirty="0">
                <a:latin typeface="Arial"/>
                <a:cs typeface="Arial"/>
              </a:rPr>
              <a:t>the  </a:t>
            </a:r>
            <a:r>
              <a:rPr sz="1200" spc="10" dirty="0">
                <a:latin typeface="Arial"/>
                <a:cs typeface="Arial"/>
              </a:rPr>
              <a:t>PWD </a:t>
            </a:r>
            <a:r>
              <a:rPr sz="1200" dirty="0">
                <a:latin typeface="Arial"/>
                <a:cs typeface="Arial"/>
              </a:rPr>
              <a:t>they  </a:t>
            </a:r>
            <a:r>
              <a:rPr sz="1200" spc="-5" dirty="0">
                <a:latin typeface="Arial"/>
                <a:cs typeface="Arial"/>
              </a:rPr>
              <a:t>have  </a:t>
            </a:r>
            <a:r>
              <a:rPr sz="1200" dirty="0">
                <a:latin typeface="Arial"/>
                <a:cs typeface="Arial"/>
              </a:rPr>
              <a:t>memory</a:t>
            </a:r>
            <a:r>
              <a:rPr sz="1200" spc="-1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loss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407913" y="5876849"/>
            <a:ext cx="81597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Provided  </a:t>
            </a:r>
            <a:r>
              <a:rPr sz="1200" dirty="0">
                <a:latin typeface="Arial"/>
                <a:cs typeface="Arial"/>
              </a:rPr>
              <a:t>info </a:t>
            </a:r>
            <a:r>
              <a:rPr sz="1200" spc="-5" dirty="0">
                <a:latin typeface="Arial"/>
                <a:cs typeface="Arial"/>
              </a:rPr>
              <a:t>on </a:t>
            </a:r>
            <a:r>
              <a:rPr sz="1200" dirty="0">
                <a:latin typeface="Arial"/>
                <a:cs typeface="Arial"/>
              </a:rPr>
              <a:t>the  Al</a:t>
            </a:r>
            <a:r>
              <a:rPr sz="1200" spc="-20" dirty="0">
                <a:latin typeface="Arial"/>
                <a:cs typeface="Arial"/>
              </a:rPr>
              <a:t>z</a:t>
            </a:r>
            <a:r>
              <a:rPr sz="1200" spc="-5" dirty="0">
                <a:latin typeface="Arial"/>
                <a:cs typeface="Arial"/>
              </a:rPr>
              <a:t>hei</a:t>
            </a:r>
            <a:r>
              <a:rPr sz="1200" dirty="0">
                <a:latin typeface="Arial"/>
                <a:cs typeface="Arial"/>
              </a:rPr>
              <a:t>m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spc="40" dirty="0">
                <a:latin typeface="Arial"/>
                <a:cs typeface="Arial"/>
              </a:rPr>
              <a:t>r</a:t>
            </a:r>
            <a:r>
              <a:rPr sz="1200" spc="-35" dirty="0">
                <a:latin typeface="Arial"/>
                <a:cs typeface="Arial"/>
              </a:rPr>
              <a:t>’</a:t>
            </a:r>
            <a:r>
              <a:rPr sz="1200" dirty="0">
                <a:latin typeface="Arial"/>
                <a:cs typeface="Arial"/>
              </a:rPr>
              <a:t>s  Associat</a:t>
            </a:r>
            <a:r>
              <a:rPr sz="1200" spc="-5" dirty="0">
                <a:latin typeface="Arial"/>
                <a:cs typeface="Arial"/>
              </a:rPr>
              <a:t>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5541011" y="5876849"/>
            <a:ext cx="7112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spc="-35" dirty="0">
                <a:latin typeface="Arial"/>
                <a:cs typeface="Arial"/>
              </a:rPr>
              <a:t>Told </a:t>
            </a:r>
            <a:r>
              <a:rPr sz="1200" dirty="0">
                <a:latin typeface="Arial"/>
                <a:cs typeface="Arial"/>
              </a:rPr>
              <a:t>the  </a:t>
            </a:r>
            <a:r>
              <a:rPr sz="1200" spc="10" dirty="0">
                <a:latin typeface="Arial"/>
                <a:cs typeface="Arial"/>
              </a:rPr>
              <a:t>PWD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they  </a:t>
            </a:r>
            <a:r>
              <a:rPr sz="1200" spc="-5" dirty="0">
                <a:latin typeface="Arial"/>
                <a:cs typeface="Arial"/>
              </a:rPr>
              <a:t>have</a:t>
            </a:r>
            <a:r>
              <a:rPr sz="1200" spc="-1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AD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4630675" y="5876849"/>
            <a:ext cx="68453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 marR="66675" algn="ctr">
              <a:lnSpc>
                <a:spcPct val="100000"/>
              </a:lnSpc>
            </a:pPr>
            <a:r>
              <a:rPr sz="1200" spc="-35" dirty="0">
                <a:latin typeface="Arial"/>
                <a:cs typeface="Arial"/>
              </a:rPr>
              <a:t>Told</a:t>
            </a:r>
            <a:r>
              <a:rPr sz="1200" spc="-114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  </a:t>
            </a:r>
            <a:r>
              <a:rPr sz="1200" spc="10" dirty="0">
                <a:latin typeface="Arial"/>
                <a:cs typeface="Arial"/>
              </a:rPr>
              <a:t>PWD</a:t>
            </a:r>
            <a:endParaRPr sz="12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they</a:t>
            </a:r>
            <a:r>
              <a:rPr sz="1200" spc="-114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have  dementia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3679318" y="6059728"/>
            <a:ext cx="73787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096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on drugs  p</a:t>
            </a:r>
            <a:r>
              <a:rPr sz="1200" dirty="0">
                <a:latin typeface="Arial"/>
                <a:cs typeface="Arial"/>
              </a:rPr>
              <a:t>rescr</a:t>
            </a:r>
            <a:r>
              <a:rPr sz="1200" spc="-5" dirty="0">
                <a:latin typeface="Arial"/>
                <a:cs typeface="Arial"/>
              </a:rPr>
              <a:t>ibed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2871342" y="5876849"/>
            <a:ext cx="16338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33425" algn="l"/>
              </a:tabLst>
            </a:pPr>
            <a:r>
              <a:rPr sz="1200" spc="-5" dirty="0">
                <a:latin typeface="Arial"/>
                <a:cs typeface="Arial"/>
              </a:rPr>
              <a:t>Gave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a	Provided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info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2685414" y="6059728"/>
            <a:ext cx="88773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6195" algn="just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prescription  </a:t>
            </a:r>
            <a:r>
              <a:rPr sz="1200" dirty="0">
                <a:latin typeface="Arial"/>
                <a:cs typeface="Arial"/>
              </a:rPr>
              <a:t>for </a:t>
            </a:r>
            <a:r>
              <a:rPr sz="1200" spc="-5" dirty="0">
                <a:latin typeface="Arial"/>
                <a:cs typeface="Arial"/>
              </a:rPr>
              <a:t>Aricept</a:t>
            </a:r>
            <a:r>
              <a:rPr sz="1200" spc="-1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or  similar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drug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799591" y="5876849"/>
            <a:ext cx="81978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Applied a  stage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-9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  </a:t>
            </a:r>
            <a:r>
              <a:rPr sz="1200" spc="-5" dirty="0">
                <a:latin typeface="Arial"/>
                <a:cs typeface="Arial"/>
              </a:rPr>
              <a:t>diagnosis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832818" y="5876849"/>
            <a:ext cx="90741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Gave  background  </a:t>
            </a:r>
            <a:r>
              <a:rPr sz="1200" dirty="0">
                <a:latin typeface="Arial"/>
                <a:cs typeface="Arial"/>
              </a:rPr>
              <a:t>info </a:t>
            </a:r>
            <a:r>
              <a:rPr sz="1200" spc="-5" dirty="0">
                <a:latin typeface="Arial"/>
                <a:cs typeface="Arial"/>
              </a:rPr>
              <a:t>on  de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spc="-1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ti</a:t>
            </a:r>
            <a:r>
              <a:rPr sz="1200" spc="-10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/A</a:t>
            </a:r>
            <a:r>
              <a:rPr sz="1200" spc="-5" dirty="0">
                <a:latin typeface="Arial"/>
                <a:cs typeface="Arial"/>
              </a:rPr>
              <a:t>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8167625" y="2816165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167625" y="2816165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167625" y="258286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167625" y="2582866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8167625" y="2349440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8167625" y="2349440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167625" y="2116141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167625" y="2116141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5">
                <a:moveTo>
                  <a:pt x="0" y="160337"/>
                </a:moveTo>
                <a:lnTo>
                  <a:pt x="214312" y="160337"/>
                </a:lnTo>
                <a:lnTo>
                  <a:pt x="214312" y="0"/>
                </a:lnTo>
                <a:lnTo>
                  <a:pt x="0" y="0"/>
                </a:lnTo>
                <a:lnTo>
                  <a:pt x="0" y="160337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 txBox="1"/>
          <p:nvPr/>
        </p:nvSpPr>
        <p:spPr>
          <a:xfrm>
            <a:off x="8421369" y="2523564"/>
            <a:ext cx="805180" cy="4726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600"/>
              </a:lnSpc>
            </a:pPr>
            <a:r>
              <a:rPr sz="1200" dirty="0">
                <a:latin typeface="Arial"/>
                <a:cs typeface="Arial"/>
              </a:rPr>
              <a:t>Ps</a:t>
            </a:r>
            <a:r>
              <a:rPr sz="1200" spc="-15" dirty="0">
                <a:latin typeface="Arial"/>
                <a:cs typeface="Arial"/>
              </a:rPr>
              <a:t>y</a:t>
            </a:r>
            <a:r>
              <a:rPr sz="1200" dirty="0">
                <a:latin typeface="Arial"/>
                <a:cs typeface="Arial"/>
              </a:rPr>
              <a:t>chiat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spc="-10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st  G</a:t>
            </a:r>
            <a:r>
              <a:rPr sz="1200" spc="5" dirty="0">
                <a:latin typeface="Arial"/>
                <a:cs typeface="Arial"/>
              </a:rPr>
              <a:t>e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spc="-10" dirty="0">
                <a:latin typeface="Arial"/>
                <a:cs typeface="Arial"/>
              </a:rPr>
              <a:t>i</a:t>
            </a:r>
            <a:r>
              <a:rPr sz="1200" spc="-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tric</a:t>
            </a:r>
            <a:r>
              <a:rPr sz="1200" spc="-10" dirty="0">
                <a:latin typeface="Arial"/>
                <a:cs typeface="Arial"/>
              </a:rPr>
              <a:t>i</a:t>
            </a:r>
            <a:r>
              <a:rPr sz="1200" spc="-5" dirty="0">
                <a:latin typeface="Arial"/>
                <a:cs typeface="Arial"/>
              </a:rPr>
              <a:t>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8421371" y="2107057"/>
            <a:ext cx="796925" cy="4206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PCP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200" spc="-5" dirty="0">
                <a:latin typeface="Arial"/>
                <a:cs typeface="Arial"/>
              </a:rPr>
              <a:t>Neurologist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230273" y="1395859"/>
            <a:ext cx="750633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"When the PWD </a:t>
            </a:r>
            <a:r>
              <a:rPr sz="1400" b="1" dirty="0">
                <a:latin typeface="Arial"/>
                <a:cs typeface="Arial"/>
              </a:rPr>
              <a:t>received </a:t>
            </a:r>
            <a:r>
              <a:rPr sz="1400" b="1" spc="-5" dirty="0">
                <a:latin typeface="Arial"/>
                <a:cs typeface="Arial"/>
              </a:rPr>
              <a:t>their diagnosis, </a:t>
            </a:r>
            <a:r>
              <a:rPr sz="1400" b="1" spc="5" dirty="0">
                <a:latin typeface="Arial"/>
                <a:cs typeface="Arial"/>
              </a:rPr>
              <a:t>which </a:t>
            </a:r>
            <a:r>
              <a:rPr sz="1400" b="1" spc="-5" dirty="0">
                <a:latin typeface="Arial"/>
                <a:cs typeface="Arial"/>
              </a:rPr>
              <a:t>of the following did the</a:t>
            </a:r>
            <a:r>
              <a:rPr sz="1400" b="1" spc="-2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doctor</a:t>
            </a:r>
            <a:endParaRPr sz="1400">
              <a:latin typeface="Arial"/>
              <a:cs typeface="Arial"/>
            </a:endParaRPr>
          </a:p>
          <a:p>
            <a:pPr marL="381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do?"...by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physician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3" name="object 183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  <p:sp>
        <p:nvSpPr>
          <p:cNvPr id="181" name="object 181"/>
          <p:cNvSpPr txBox="1"/>
          <p:nvPr/>
        </p:nvSpPr>
        <p:spPr>
          <a:xfrm>
            <a:off x="389511" y="228600"/>
            <a:ext cx="831595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Geriatricians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most likely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provide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 on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dementia</a:t>
            </a:r>
            <a:r>
              <a:rPr sz="2400" b="1" spc="-8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and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apply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 stage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diagnosis; PCPs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least</a:t>
            </a:r>
            <a:r>
              <a:rPr sz="2400" b="1" spc="-7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likely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528742" y="3747945"/>
            <a:ext cx="162560" cy="1734185"/>
          </a:xfrm>
          <a:custGeom>
            <a:avLst/>
            <a:gdLst/>
            <a:ahLst/>
            <a:cxnLst/>
            <a:rect l="l" t="t" r="r" b="b"/>
            <a:pathLst>
              <a:path w="162560" h="1734185">
                <a:moveTo>
                  <a:pt x="0" y="1733725"/>
                </a:moveTo>
                <a:lnTo>
                  <a:pt x="162029" y="1733725"/>
                </a:lnTo>
                <a:lnTo>
                  <a:pt x="162029" y="0"/>
                </a:lnTo>
                <a:lnTo>
                  <a:pt x="0" y="0"/>
                </a:lnTo>
                <a:lnTo>
                  <a:pt x="0" y="173372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28742" y="3747945"/>
            <a:ext cx="162560" cy="1734185"/>
          </a:xfrm>
          <a:custGeom>
            <a:avLst/>
            <a:gdLst/>
            <a:ahLst/>
            <a:cxnLst/>
            <a:rect l="l" t="t" r="r" b="b"/>
            <a:pathLst>
              <a:path w="162560" h="1734185">
                <a:moveTo>
                  <a:pt x="0" y="1733725"/>
                </a:moveTo>
                <a:lnTo>
                  <a:pt x="162029" y="1733725"/>
                </a:lnTo>
                <a:lnTo>
                  <a:pt x="162029" y="0"/>
                </a:lnTo>
                <a:lnTo>
                  <a:pt x="0" y="0"/>
                </a:lnTo>
                <a:lnTo>
                  <a:pt x="0" y="1733725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52641" y="3843320"/>
            <a:ext cx="162560" cy="1638935"/>
          </a:xfrm>
          <a:custGeom>
            <a:avLst/>
            <a:gdLst/>
            <a:ahLst/>
            <a:cxnLst/>
            <a:rect l="l" t="t" r="r" b="b"/>
            <a:pathLst>
              <a:path w="162560" h="1638935">
                <a:moveTo>
                  <a:pt x="0" y="1638350"/>
                </a:moveTo>
                <a:lnTo>
                  <a:pt x="162029" y="1638350"/>
                </a:lnTo>
                <a:lnTo>
                  <a:pt x="162029" y="0"/>
                </a:lnTo>
                <a:lnTo>
                  <a:pt x="0" y="0"/>
                </a:lnTo>
                <a:lnTo>
                  <a:pt x="0" y="1638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52641" y="3843320"/>
            <a:ext cx="162560" cy="1638935"/>
          </a:xfrm>
          <a:custGeom>
            <a:avLst/>
            <a:gdLst/>
            <a:ahLst/>
            <a:cxnLst/>
            <a:rect l="l" t="t" r="r" b="b"/>
            <a:pathLst>
              <a:path w="162560" h="1638935">
                <a:moveTo>
                  <a:pt x="0" y="1638350"/>
                </a:moveTo>
                <a:lnTo>
                  <a:pt x="162029" y="1638350"/>
                </a:lnTo>
                <a:lnTo>
                  <a:pt x="162029" y="0"/>
                </a:lnTo>
                <a:lnTo>
                  <a:pt x="0" y="0"/>
                </a:lnTo>
                <a:lnTo>
                  <a:pt x="0" y="163835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76605" y="4262561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04"/>
                </a:moveTo>
                <a:lnTo>
                  <a:pt x="152517" y="1219104"/>
                </a:lnTo>
                <a:lnTo>
                  <a:pt x="152517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76605" y="4262561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04"/>
                </a:moveTo>
                <a:lnTo>
                  <a:pt x="152517" y="1219104"/>
                </a:lnTo>
                <a:lnTo>
                  <a:pt x="152517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90930" y="4052939"/>
            <a:ext cx="162560" cy="1428750"/>
          </a:xfrm>
          <a:custGeom>
            <a:avLst/>
            <a:gdLst/>
            <a:ahLst/>
            <a:cxnLst/>
            <a:rect l="l" t="t" r="r" b="b"/>
            <a:pathLst>
              <a:path w="162560" h="1428750">
                <a:moveTo>
                  <a:pt x="0" y="1428727"/>
                </a:moveTo>
                <a:lnTo>
                  <a:pt x="162029" y="1428727"/>
                </a:lnTo>
                <a:lnTo>
                  <a:pt x="162029" y="0"/>
                </a:lnTo>
                <a:lnTo>
                  <a:pt x="0" y="0"/>
                </a:lnTo>
                <a:lnTo>
                  <a:pt x="0" y="142872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90930" y="4052939"/>
            <a:ext cx="162560" cy="1428750"/>
          </a:xfrm>
          <a:custGeom>
            <a:avLst/>
            <a:gdLst/>
            <a:ahLst/>
            <a:cxnLst/>
            <a:rect l="l" t="t" r="r" b="b"/>
            <a:pathLst>
              <a:path w="162560" h="1428750">
                <a:moveTo>
                  <a:pt x="0" y="1428727"/>
                </a:moveTo>
                <a:lnTo>
                  <a:pt x="162029" y="1428727"/>
                </a:lnTo>
                <a:lnTo>
                  <a:pt x="162029" y="0"/>
                </a:lnTo>
                <a:lnTo>
                  <a:pt x="0" y="0"/>
                </a:lnTo>
                <a:lnTo>
                  <a:pt x="0" y="1428727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14897" y="4414870"/>
            <a:ext cx="162560" cy="1066800"/>
          </a:xfrm>
          <a:custGeom>
            <a:avLst/>
            <a:gdLst/>
            <a:ahLst/>
            <a:cxnLst/>
            <a:rect l="l" t="t" r="r" b="b"/>
            <a:pathLst>
              <a:path w="162560" h="1066800">
                <a:moveTo>
                  <a:pt x="0" y="1066795"/>
                </a:moveTo>
                <a:lnTo>
                  <a:pt x="162029" y="1066795"/>
                </a:lnTo>
                <a:lnTo>
                  <a:pt x="16202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14897" y="4414870"/>
            <a:ext cx="162560" cy="1066800"/>
          </a:xfrm>
          <a:custGeom>
            <a:avLst/>
            <a:gdLst/>
            <a:ahLst/>
            <a:cxnLst/>
            <a:rect l="l" t="t" r="r" b="b"/>
            <a:pathLst>
              <a:path w="162560" h="1066800">
                <a:moveTo>
                  <a:pt x="0" y="1066795"/>
                </a:moveTo>
                <a:lnTo>
                  <a:pt x="162029" y="1066795"/>
                </a:lnTo>
                <a:lnTo>
                  <a:pt x="16202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39115" y="4233746"/>
            <a:ext cx="161925" cy="1248410"/>
          </a:xfrm>
          <a:custGeom>
            <a:avLst/>
            <a:gdLst/>
            <a:ahLst/>
            <a:cxnLst/>
            <a:rect l="l" t="t" r="r" b="b"/>
            <a:pathLst>
              <a:path w="161925" h="1248410">
                <a:moveTo>
                  <a:pt x="0" y="1247920"/>
                </a:moveTo>
                <a:lnTo>
                  <a:pt x="161712" y="1247920"/>
                </a:lnTo>
                <a:lnTo>
                  <a:pt x="161712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39115" y="4233746"/>
            <a:ext cx="161925" cy="1248410"/>
          </a:xfrm>
          <a:custGeom>
            <a:avLst/>
            <a:gdLst/>
            <a:ahLst/>
            <a:cxnLst/>
            <a:rect l="l" t="t" r="r" b="b"/>
            <a:pathLst>
              <a:path w="161925" h="1248410">
                <a:moveTo>
                  <a:pt x="0" y="1247920"/>
                </a:moveTo>
                <a:lnTo>
                  <a:pt x="161712" y="1247920"/>
                </a:lnTo>
                <a:lnTo>
                  <a:pt x="161712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62953" y="4414870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1066795"/>
                </a:moveTo>
                <a:lnTo>
                  <a:pt x="152199" y="1066795"/>
                </a:lnTo>
                <a:lnTo>
                  <a:pt x="15219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62953" y="4414870"/>
            <a:ext cx="152400" cy="1066800"/>
          </a:xfrm>
          <a:custGeom>
            <a:avLst/>
            <a:gdLst/>
            <a:ahLst/>
            <a:cxnLst/>
            <a:rect l="l" t="t" r="r" b="b"/>
            <a:pathLst>
              <a:path w="152400" h="1066800">
                <a:moveTo>
                  <a:pt x="0" y="1066795"/>
                </a:moveTo>
                <a:lnTo>
                  <a:pt x="152199" y="1066795"/>
                </a:lnTo>
                <a:lnTo>
                  <a:pt x="15219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77405" y="4633997"/>
            <a:ext cx="161925" cy="847725"/>
          </a:xfrm>
          <a:custGeom>
            <a:avLst/>
            <a:gdLst/>
            <a:ahLst/>
            <a:cxnLst/>
            <a:rect l="l" t="t" r="r" b="b"/>
            <a:pathLst>
              <a:path w="161925" h="847725">
                <a:moveTo>
                  <a:pt x="0" y="847673"/>
                </a:moveTo>
                <a:lnTo>
                  <a:pt x="161712" y="847673"/>
                </a:lnTo>
                <a:lnTo>
                  <a:pt x="161712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77405" y="4633997"/>
            <a:ext cx="161925" cy="847725"/>
          </a:xfrm>
          <a:custGeom>
            <a:avLst/>
            <a:gdLst/>
            <a:ahLst/>
            <a:cxnLst/>
            <a:rect l="l" t="t" r="r" b="b"/>
            <a:pathLst>
              <a:path w="161925" h="847725">
                <a:moveTo>
                  <a:pt x="0" y="847673"/>
                </a:moveTo>
                <a:lnTo>
                  <a:pt x="161712" y="847673"/>
                </a:lnTo>
                <a:lnTo>
                  <a:pt x="161712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50321" y="54531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5BAC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08982" y="54531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5BAC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01242" y="5453172"/>
            <a:ext cx="162560" cy="28575"/>
          </a:xfrm>
          <a:custGeom>
            <a:avLst/>
            <a:gdLst/>
            <a:ahLst/>
            <a:cxnLst/>
            <a:rect l="l" t="t" r="r" b="b"/>
            <a:pathLst>
              <a:path w="162559" h="28575">
                <a:moveTo>
                  <a:pt x="0" y="28498"/>
                </a:moveTo>
                <a:lnTo>
                  <a:pt x="162029" y="28498"/>
                </a:lnTo>
                <a:lnTo>
                  <a:pt x="162029" y="0"/>
                </a:lnTo>
                <a:lnTo>
                  <a:pt x="0" y="0"/>
                </a:lnTo>
                <a:lnTo>
                  <a:pt x="0" y="28498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90769" y="4024444"/>
            <a:ext cx="152400" cy="1457325"/>
          </a:xfrm>
          <a:custGeom>
            <a:avLst/>
            <a:gdLst/>
            <a:ahLst/>
            <a:cxnLst/>
            <a:rect l="l" t="t" r="r" b="b"/>
            <a:pathLst>
              <a:path w="152400" h="1457325">
                <a:moveTo>
                  <a:pt x="0" y="1457226"/>
                </a:moveTo>
                <a:lnTo>
                  <a:pt x="152199" y="1457226"/>
                </a:lnTo>
                <a:lnTo>
                  <a:pt x="152199" y="0"/>
                </a:lnTo>
                <a:lnTo>
                  <a:pt x="0" y="0"/>
                </a:lnTo>
                <a:lnTo>
                  <a:pt x="0" y="145722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90769" y="4024444"/>
            <a:ext cx="152400" cy="1457325"/>
          </a:xfrm>
          <a:custGeom>
            <a:avLst/>
            <a:gdLst/>
            <a:ahLst/>
            <a:cxnLst/>
            <a:rect l="l" t="t" r="r" b="b"/>
            <a:pathLst>
              <a:path w="152400" h="1457325">
                <a:moveTo>
                  <a:pt x="0" y="1457226"/>
                </a:moveTo>
                <a:lnTo>
                  <a:pt x="152199" y="1457226"/>
                </a:lnTo>
                <a:lnTo>
                  <a:pt x="152199" y="0"/>
                </a:lnTo>
                <a:lnTo>
                  <a:pt x="0" y="0"/>
                </a:lnTo>
                <a:lnTo>
                  <a:pt x="0" y="145722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14609" y="4205188"/>
            <a:ext cx="153035" cy="1276985"/>
          </a:xfrm>
          <a:custGeom>
            <a:avLst/>
            <a:gdLst/>
            <a:ahLst/>
            <a:cxnLst/>
            <a:rect l="l" t="t" r="r" b="b"/>
            <a:pathLst>
              <a:path w="153035" h="1276985">
                <a:moveTo>
                  <a:pt x="0" y="1276482"/>
                </a:moveTo>
                <a:lnTo>
                  <a:pt x="152517" y="1276482"/>
                </a:lnTo>
                <a:lnTo>
                  <a:pt x="152517" y="0"/>
                </a:lnTo>
                <a:lnTo>
                  <a:pt x="0" y="0"/>
                </a:lnTo>
                <a:lnTo>
                  <a:pt x="0" y="127648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14609" y="4205188"/>
            <a:ext cx="153035" cy="1276985"/>
          </a:xfrm>
          <a:custGeom>
            <a:avLst/>
            <a:gdLst/>
            <a:ahLst/>
            <a:cxnLst/>
            <a:rect l="l" t="t" r="r" b="b"/>
            <a:pathLst>
              <a:path w="153035" h="1276985">
                <a:moveTo>
                  <a:pt x="0" y="1276482"/>
                </a:moveTo>
                <a:lnTo>
                  <a:pt x="152517" y="1276482"/>
                </a:lnTo>
                <a:lnTo>
                  <a:pt x="152517" y="0"/>
                </a:lnTo>
                <a:lnTo>
                  <a:pt x="0" y="0"/>
                </a:lnTo>
                <a:lnTo>
                  <a:pt x="0" y="1276482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29059" y="4262561"/>
            <a:ext cx="162560" cy="1219200"/>
          </a:xfrm>
          <a:custGeom>
            <a:avLst/>
            <a:gdLst/>
            <a:ahLst/>
            <a:cxnLst/>
            <a:rect l="l" t="t" r="r" b="b"/>
            <a:pathLst>
              <a:path w="162560" h="1219200">
                <a:moveTo>
                  <a:pt x="0" y="1219104"/>
                </a:moveTo>
                <a:lnTo>
                  <a:pt x="162029" y="1219104"/>
                </a:lnTo>
                <a:lnTo>
                  <a:pt x="162029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29059" y="4262561"/>
            <a:ext cx="162560" cy="1219200"/>
          </a:xfrm>
          <a:custGeom>
            <a:avLst/>
            <a:gdLst/>
            <a:ahLst/>
            <a:cxnLst/>
            <a:rect l="l" t="t" r="r" b="b"/>
            <a:pathLst>
              <a:path w="162560" h="1219200">
                <a:moveTo>
                  <a:pt x="0" y="1219104"/>
                </a:moveTo>
                <a:lnTo>
                  <a:pt x="162029" y="1219104"/>
                </a:lnTo>
                <a:lnTo>
                  <a:pt x="162029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53025" y="4233746"/>
            <a:ext cx="153035" cy="1248410"/>
          </a:xfrm>
          <a:custGeom>
            <a:avLst/>
            <a:gdLst/>
            <a:ahLst/>
            <a:cxnLst/>
            <a:rect l="l" t="t" r="r" b="b"/>
            <a:pathLst>
              <a:path w="153035" h="1248410">
                <a:moveTo>
                  <a:pt x="0" y="1247920"/>
                </a:moveTo>
                <a:lnTo>
                  <a:pt x="152517" y="1247920"/>
                </a:lnTo>
                <a:lnTo>
                  <a:pt x="152517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53025" y="4233746"/>
            <a:ext cx="153035" cy="1248410"/>
          </a:xfrm>
          <a:custGeom>
            <a:avLst/>
            <a:gdLst/>
            <a:ahLst/>
            <a:cxnLst/>
            <a:rect l="l" t="t" r="r" b="b"/>
            <a:pathLst>
              <a:path w="153035" h="1248410">
                <a:moveTo>
                  <a:pt x="0" y="1247920"/>
                </a:moveTo>
                <a:lnTo>
                  <a:pt x="152517" y="1247920"/>
                </a:lnTo>
                <a:lnTo>
                  <a:pt x="152517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76862" y="4452872"/>
            <a:ext cx="153035" cy="1029335"/>
          </a:xfrm>
          <a:custGeom>
            <a:avLst/>
            <a:gdLst/>
            <a:ahLst/>
            <a:cxnLst/>
            <a:rect l="l" t="t" r="r" b="b"/>
            <a:pathLst>
              <a:path w="153035" h="1029335">
                <a:moveTo>
                  <a:pt x="0" y="1028797"/>
                </a:moveTo>
                <a:lnTo>
                  <a:pt x="152517" y="1028797"/>
                </a:lnTo>
                <a:lnTo>
                  <a:pt x="152517" y="0"/>
                </a:lnTo>
                <a:lnTo>
                  <a:pt x="0" y="0"/>
                </a:lnTo>
                <a:lnTo>
                  <a:pt x="0" y="102879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76862" y="4452872"/>
            <a:ext cx="153035" cy="1029335"/>
          </a:xfrm>
          <a:custGeom>
            <a:avLst/>
            <a:gdLst/>
            <a:ahLst/>
            <a:cxnLst/>
            <a:rect l="l" t="t" r="r" b="b"/>
            <a:pathLst>
              <a:path w="153035" h="1029335">
                <a:moveTo>
                  <a:pt x="0" y="1028797"/>
                </a:moveTo>
                <a:lnTo>
                  <a:pt x="152517" y="1028797"/>
                </a:lnTo>
                <a:lnTo>
                  <a:pt x="152517" y="0"/>
                </a:lnTo>
                <a:lnTo>
                  <a:pt x="0" y="0"/>
                </a:lnTo>
                <a:lnTo>
                  <a:pt x="0" y="1028797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00825" y="4510182"/>
            <a:ext cx="153035" cy="971550"/>
          </a:xfrm>
          <a:custGeom>
            <a:avLst/>
            <a:gdLst/>
            <a:ahLst/>
            <a:cxnLst/>
            <a:rect l="l" t="t" r="r" b="b"/>
            <a:pathLst>
              <a:path w="153035" h="971550">
                <a:moveTo>
                  <a:pt x="0" y="971484"/>
                </a:moveTo>
                <a:lnTo>
                  <a:pt x="152517" y="971484"/>
                </a:lnTo>
                <a:lnTo>
                  <a:pt x="152517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00825" y="4510182"/>
            <a:ext cx="153035" cy="971550"/>
          </a:xfrm>
          <a:custGeom>
            <a:avLst/>
            <a:gdLst/>
            <a:ahLst/>
            <a:cxnLst/>
            <a:rect l="l" t="t" r="r" b="b"/>
            <a:pathLst>
              <a:path w="153035" h="971550">
                <a:moveTo>
                  <a:pt x="0" y="971484"/>
                </a:moveTo>
                <a:lnTo>
                  <a:pt x="152517" y="971484"/>
                </a:lnTo>
                <a:lnTo>
                  <a:pt x="152517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015150" y="4414870"/>
            <a:ext cx="162560" cy="1066800"/>
          </a:xfrm>
          <a:custGeom>
            <a:avLst/>
            <a:gdLst/>
            <a:ahLst/>
            <a:cxnLst/>
            <a:rect l="l" t="t" r="r" b="b"/>
            <a:pathLst>
              <a:path w="162560" h="1066800">
                <a:moveTo>
                  <a:pt x="0" y="1066795"/>
                </a:moveTo>
                <a:lnTo>
                  <a:pt x="162029" y="1066795"/>
                </a:lnTo>
                <a:lnTo>
                  <a:pt x="16202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015150" y="4414870"/>
            <a:ext cx="162560" cy="1066800"/>
          </a:xfrm>
          <a:custGeom>
            <a:avLst/>
            <a:gdLst/>
            <a:ahLst/>
            <a:cxnLst/>
            <a:rect l="l" t="t" r="r" b="b"/>
            <a:pathLst>
              <a:path w="162560" h="1066800">
                <a:moveTo>
                  <a:pt x="0" y="1066795"/>
                </a:moveTo>
                <a:lnTo>
                  <a:pt x="162029" y="1066795"/>
                </a:lnTo>
                <a:lnTo>
                  <a:pt x="162029" y="0"/>
                </a:lnTo>
                <a:lnTo>
                  <a:pt x="0" y="0"/>
                </a:lnTo>
                <a:lnTo>
                  <a:pt x="0" y="1066795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39115" y="4595678"/>
            <a:ext cx="153035" cy="886460"/>
          </a:xfrm>
          <a:custGeom>
            <a:avLst/>
            <a:gdLst/>
            <a:ahLst/>
            <a:cxnLst/>
            <a:rect l="l" t="t" r="r" b="b"/>
            <a:pathLst>
              <a:path w="153034" h="886460">
                <a:moveTo>
                  <a:pt x="0" y="885988"/>
                </a:moveTo>
                <a:lnTo>
                  <a:pt x="152517" y="885988"/>
                </a:lnTo>
                <a:lnTo>
                  <a:pt x="152517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739115" y="4595678"/>
            <a:ext cx="153035" cy="886460"/>
          </a:xfrm>
          <a:custGeom>
            <a:avLst/>
            <a:gdLst/>
            <a:ahLst/>
            <a:cxnLst/>
            <a:rect l="l" t="t" r="r" b="b"/>
            <a:pathLst>
              <a:path w="153034" h="886460">
                <a:moveTo>
                  <a:pt x="0" y="885988"/>
                </a:moveTo>
                <a:lnTo>
                  <a:pt x="152517" y="885988"/>
                </a:lnTo>
                <a:lnTo>
                  <a:pt x="152517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605066" y="54531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8EC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468641" y="54531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8EC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463333" y="5453172"/>
            <a:ext cx="152400" cy="28575"/>
          </a:xfrm>
          <a:custGeom>
            <a:avLst/>
            <a:gdLst/>
            <a:ahLst/>
            <a:cxnLst/>
            <a:rect l="l" t="t" r="r" b="b"/>
            <a:pathLst>
              <a:path w="152400" h="28575">
                <a:moveTo>
                  <a:pt x="0" y="28498"/>
                </a:moveTo>
                <a:lnTo>
                  <a:pt x="152199" y="28498"/>
                </a:lnTo>
                <a:lnTo>
                  <a:pt x="152199" y="0"/>
                </a:lnTo>
                <a:lnTo>
                  <a:pt x="0" y="0"/>
                </a:lnTo>
                <a:lnTo>
                  <a:pt x="0" y="28498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42971" y="3995565"/>
            <a:ext cx="162560" cy="1486535"/>
          </a:xfrm>
          <a:custGeom>
            <a:avLst/>
            <a:gdLst/>
            <a:ahLst/>
            <a:cxnLst/>
            <a:rect l="l" t="t" r="r" b="b"/>
            <a:pathLst>
              <a:path w="162560" h="1486535">
                <a:moveTo>
                  <a:pt x="0" y="1486104"/>
                </a:moveTo>
                <a:lnTo>
                  <a:pt x="162029" y="1486104"/>
                </a:lnTo>
                <a:lnTo>
                  <a:pt x="162029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842971" y="3995565"/>
            <a:ext cx="162560" cy="1486535"/>
          </a:xfrm>
          <a:custGeom>
            <a:avLst/>
            <a:gdLst/>
            <a:ahLst/>
            <a:cxnLst/>
            <a:rect l="l" t="t" r="r" b="b"/>
            <a:pathLst>
              <a:path w="162560" h="1486535">
                <a:moveTo>
                  <a:pt x="0" y="1486104"/>
                </a:moveTo>
                <a:lnTo>
                  <a:pt x="162029" y="1486104"/>
                </a:lnTo>
                <a:lnTo>
                  <a:pt x="162029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67189" y="3995565"/>
            <a:ext cx="161925" cy="1486535"/>
          </a:xfrm>
          <a:custGeom>
            <a:avLst/>
            <a:gdLst/>
            <a:ahLst/>
            <a:cxnLst/>
            <a:rect l="l" t="t" r="r" b="b"/>
            <a:pathLst>
              <a:path w="161925" h="1486535">
                <a:moveTo>
                  <a:pt x="0" y="1486104"/>
                </a:moveTo>
                <a:lnTo>
                  <a:pt x="161712" y="1486104"/>
                </a:lnTo>
                <a:lnTo>
                  <a:pt x="161712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567189" y="3995565"/>
            <a:ext cx="161925" cy="1486535"/>
          </a:xfrm>
          <a:custGeom>
            <a:avLst/>
            <a:gdLst/>
            <a:ahLst/>
            <a:cxnLst/>
            <a:rect l="l" t="t" r="r" b="b"/>
            <a:pathLst>
              <a:path w="161925" h="1486535">
                <a:moveTo>
                  <a:pt x="0" y="1486104"/>
                </a:moveTo>
                <a:lnTo>
                  <a:pt x="161712" y="1486104"/>
                </a:lnTo>
                <a:lnTo>
                  <a:pt x="161712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91152" y="3929065"/>
            <a:ext cx="152400" cy="1553210"/>
          </a:xfrm>
          <a:custGeom>
            <a:avLst/>
            <a:gdLst/>
            <a:ahLst/>
            <a:cxnLst/>
            <a:rect l="l" t="t" r="r" b="b"/>
            <a:pathLst>
              <a:path w="152400" h="1553210">
                <a:moveTo>
                  <a:pt x="0" y="1552601"/>
                </a:moveTo>
                <a:lnTo>
                  <a:pt x="152199" y="1552601"/>
                </a:lnTo>
                <a:lnTo>
                  <a:pt x="152199" y="0"/>
                </a:lnTo>
                <a:lnTo>
                  <a:pt x="0" y="0"/>
                </a:lnTo>
                <a:lnTo>
                  <a:pt x="0" y="155260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91152" y="3929065"/>
            <a:ext cx="152400" cy="1553210"/>
          </a:xfrm>
          <a:custGeom>
            <a:avLst/>
            <a:gdLst/>
            <a:ahLst/>
            <a:cxnLst/>
            <a:rect l="l" t="t" r="r" b="b"/>
            <a:pathLst>
              <a:path w="152400" h="1553210">
                <a:moveTo>
                  <a:pt x="0" y="1552601"/>
                </a:moveTo>
                <a:lnTo>
                  <a:pt x="152199" y="1552601"/>
                </a:lnTo>
                <a:lnTo>
                  <a:pt x="152199" y="0"/>
                </a:lnTo>
                <a:lnTo>
                  <a:pt x="0" y="0"/>
                </a:lnTo>
                <a:lnTo>
                  <a:pt x="0" y="1552601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005479" y="4233746"/>
            <a:ext cx="161925" cy="1248410"/>
          </a:xfrm>
          <a:custGeom>
            <a:avLst/>
            <a:gdLst/>
            <a:ahLst/>
            <a:cxnLst/>
            <a:rect l="l" t="t" r="r" b="b"/>
            <a:pathLst>
              <a:path w="161925" h="1248410">
                <a:moveTo>
                  <a:pt x="0" y="1247920"/>
                </a:moveTo>
                <a:lnTo>
                  <a:pt x="161712" y="1247920"/>
                </a:lnTo>
                <a:lnTo>
                  <a:pt x="161712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05479" y="4233746"/>
            <a:ext cx="161925" cy="1248410"/>
          </a:xfrm>
          <a:custGeom>
            <a:avLst/>
            <a:gdLst/>
            <a:ahLst/>
            <a:cxnLst/>
            <a:rect l="l" t="t" r="r" b="b"/>
            <a:pathLst>
              <a:path w="161925" h="1248410">
                <a:moveTo>
                  <a:pt x="0" y="1247920"/>
                </a:moveTo>
                <a:lnTo>
                  <a:pt x="161712" y="1247920"/>
                </a:lnTo>
                <a:lnTo>
                  <a:pt x="161712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729316" y="4481367"/>
            <a:ext cx="162560" cy="1000760"/>
          </a:xfrm>
          <a:custGeom>
            <a:avLst/>
            <a:gdLst/>
            <a:ahLst/>
            <a:cxnLst/>
            <a:rect l="l" t="t" r="r" b="b"/>
            <a:pathLst>
              <a:path w="162560" h="1000760">
                <a:moveTo>
                  <a:pt x="0" y="1000299"/>
                </a:moveTo>
                <a:lnTo>
                  <a:pt x="162029" y="1000299"/>
                </a:lnTo>
                <a:lnTo>
                  <a:pt x="162029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729316" y="4481367"/>
            <a:ext cx="162560" cy="1000760"/>
          </a:xfrm>
          <a:custGeom>
            <a:avLst/>
            <a:gdLst/>
            <a:ahLst/>
            <a:cxnLst/>
            <a:rect l="l" t="t" r="r" b="b"/>
            <a:pathLst>
              <a:path w="162560" h="1000760">
                <a:moveTo>
                  <a:pt x="0" y="1000299"/>
                </a:moveTo>
                <a:lnTo>
                  <a:pt x="162029" y="1000299"/>
                </a:lnTo>
                <a:lnTo>
                  <a:pt x="162029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453279" y="4481367"/>
            <a:ext cx="162560" cy="1000760"/>
          </a:xfrm>
          <a:custGeom>
            <a:avLst/>
            <a:gdLst/>
            <a:ahLst/>
            <a:cxnLst/>
            <a:rect l="l" t="t" r="r" b="b"/>
            <a:pathLst>
              <a:path w="162560" h="1000760">
                <a:moveTo>
                  <a:pt x="0" y="1000299"/>
                </a:moveTo>
                <a:lnTo>
                  <a:pt x="162029" y="1000299"/>
                </a:lnTo>
                <a:lnTo>
                  <a:pt x="162029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453279" y="4481367"/>
            <a:ext cx="162560" cy="1000760"/>
          </a:xfrm>
          <a:custGeom>
            <a:avLst/>
            <a:gdLst/>
            <a:ahLst/>
            <a:cxnLst/>
            <a:rect l="l" t="t" r="r" b="b"/>
            <a:pathLst>
              <a:path w="162560" h="1000760">
                <a:moveTo>
                  <a:pt x="0" y="1000299"/>
                </a:moveTo>
                <a:lnTo>
                  <a:pt x="162029" y="1000299"/>
                </a:lnTo>
                <a:lnTo>
                  <a:pt x="162029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77245" y="4481367"/>
            <a:ext cx="153035" cy="1000760"/>
          </a:xfrm>
          <a:custGeom>
            <a:avLst/>
            <a:gdLst/>
            <a:ahLst/>
            <a:cxnLst/>
            <a:rect l="l" t="t" r="r" b="b"/>
            <a:pathLst>
              <a:path w="153035" h="1000760">
                <a:moveTo>
                  <a:pt x="0" y="1000299"/>
                </a:moveTo>
                <a:lnTo>
                  <a:pt x="152517" y="1000299"/>
                </a:lnTo>
                <a:lnTo>
                  <a:pt x="152517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77245" y="4481367"/>
            <a:ext cx="153035" cy="1000760"/>
          </a:xfrm>
          <a:custGeom>
            <a:avLst/>
            <a:gdLst/>
            <a:ahLst/>
            <a:cxnLst/>
            <a:rect l="l" t="t" r="r" b="b"/>
            <a:pathLst>
              <a:path w="153035" h="1000760">
                <a:moveTo>
                  <a:pt x="0" y="1000299"/>
                </a:moveTo>
                <a:lnTo>
                  <a:pt x="152517" y="1000299"/>
                </a:lnTo>
                <a:lnTo>
                  <a:pt x="152517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891568" y="4510182"/>
            <a:ext cx="162560" cy="971550"/>
          </a:xfrm>
          <a:custGeom>
            <a:avLst/>
            <a:gdLst/>
            <a:ahLst/>
            <a:cxnLst/>
            <a:rect l="l" t="t" r="r" b="b"/>
            <a:pathLst>
              <a:path w="162559" h="971550">
                <a:moveTo>
                  <a:pt x="0" y="971484"/>
                </a:moveTo>
                <a:lnTo>
                  <a:pt x="162029" y="971484"/>
                </a:lnTo>
                <a:lnTo>
                  <a:pt x="16202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91568" y="4510182"/>
            <a:ext cx="162560" cy="971550"/>
          </a:xfrm>
          <a:custGeom>
            <a:avLst/>
            <a:gdLst/>
            <a:ahLst/>
            <a:cxnLst/>
            <a:rect l="l" t="t" r="r" b="b"/>
            <a:pathLst>
              <a:path w="162559" h="971550">
                <a:moveTo>
                  <a:pt x="0" y="971484"/>
                </a:moveTo>
                <a:lnTo>
                  <a:pt x="162029" y="971484"/>
                </a:lnTo>
                <a:lnTo>
                  <a:pt x="16202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751698" y="5424357"/>
            <a:ext cx="26034" cy="57785"/>
          </a:xfrm>
          <a:custGeom>
            <a:avLst/>
            <a:gdLst/>
            <a:ahLst/>
            <a:cxnLst/>
            <a:rect l="l" t="t" r="r" b="b"/>
            <a:pathLst>
              <a:path w="26034" h="57785">
                <a:moveTo>
                  <a:pt x="0" y="57313"/>
                </a:moveTo>
                <a:lnTo>
                  <a:pt x="25863" y="57313"/>
                </a:lnTo>
                <a:lnTo>
                  <a:pt x="25863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15535" y="5424357"/>
            <a:ext cx="15875" cy="57785"/>
          </a:xfrm>
          <a:custGeom>
            <a:avLst/>
            <a:gdLst/>
            <a:ahLst/>
            <a:cxnLst/>
            <a:rect l="l" t="t" r="r" b="b"/>
            <a:pathLst>
              <a:path w="15875" h="57785">
                <a:moveTo>
                  <a:pt x="0" y="57313"/>
                </a:moveTo>
                <a:lnTo>
                  <a:pt x="15515" y="57313"/>
                </a:lnTo>
                <a:lnTo>
                  <a:pt x="15515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615535" y="5424357"/>
            <a:ext cx="162560" cy="57785"/>
          </a:xfrm>
          <a:custGeom>
            <a:avLst/>
            <a:gdLst/>
            <a:ahLst/>
            <a:cxnLst/>
            <a:rect l="l" t="t" r="r" b="b"/>
            <a:pathLst>
              <a:path w="162559" h="57785">
                <a:moveTo>
                  <a:pt x="0" y="57313"/>
                </a:moveTo>
                <a:lnTo>
                  <a:pt x="162029" y="57313"/>
                </a:lnTo>
                <a:lnTo>
                  <a:pt x="162029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004999" y="4329058"/>
            <a:ext cx="153035" cy="1153160"/>
          </a:xfrm>
          <a:custGeom>
            <a:avLst/>
            <a:gdLst/>
            <a:ahLst/>
            <a:cxnLst/>
            <a:rect l="l" t="t" r="r" b="b"/>
            <a:pathLst>
              <a:path w="153035" h="1153160">
                <a:moveTo>
                  <a:pt x="0" y="1152608"/>
                </a:moveTo>
                <a:lnTo>
                  <a:pt x="152517" y="1152608"/>
                </a:lnTo>
                <a:lnTo>
                  <a:pt x="152517" y="0"/>
                </a:lnTo>
                <a:lnTo>
                  <a:pt x="0" y="0"/>
                </a:lnTo>
                <a:lnTo>
                  <a:pt x="0" y="115260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004999" y="4329058"/>
            <a:ext cx="153035" cy="1153160"/>
          </a:xfrm>
          <a:custGeom>
            <a:avLst/>
            <a:gdLst/>
            <a:ahLst/>
            <a:cxnLst/>
            <a:rect l="l" t="t" r="r" b="b"/>
            <a:pathLst>
              <a:path w="153035" h="1153160">
                <a:moveTo>
                  <a:pt x="0" y="1152608"/>
                </a:moveTo>
                <a:lnTo>
                  <a:pt x="152517" y="1152608"/>
                </a:lnTo>
                <a:lnTo>
                  <a:pt x="152517" y="0"/>
                </a:lnTo>
                <a:lnTo>
                  <a:pt x="0" y="0"/>
                </a:lnTo>
                <a:lnTo>
                  <a:pt x="0" y="1152608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728902" y="4081437"/>
            <a:ext cx="153035" cy="1400810"/>
          </a:xfrm>
          <a:custGeom>
            <a:avLst/>
            <a:gdLst/>
            <a:ahLst/>
            <a:cxnLst/>
            <a:rect l="l" t="t" r="r" b="b"/>
            <a:pathLst>
              <a:path w="153035" h="1400810">
                <a:moveTo>
                  <a:pt x="0" y="1400229"/>
                </a:moveTo>
                <a:lnTo>
                  <a:pt x="152517" y="1400229"/>
                </a:lnTo>
                <a:lnTo>
                  <a:pt x="152517" y="0"/>
                </a:lnTo>
                <a:lnTo>
                  <a:pt x="0" y="0"/>
                </a:lnTo>
                <a:lnTo>
                  <a:pt x="0" y="140022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728902" y="4081437"/>
            <a:ext cx="153035" cy="1400810"/>
          </a:xfrm>
          <a:custGeom>
            <a:avLst/>
            <a:gdLst/>
            <a:ahLst/>
            <a:cxnLst/>
            <a:rect l="l" t="t" r="r" b="b"/>
            <a:pathLst>
              <a:path w="153035" h="1400810">
                <a:moveTo>
                  <a:pt x="0" y="1400229"/>
                </a:moveTo>
                <a:lnTo>
                  <a:pt x="152517" y="1400229"/>
                </a:lnTo>
                <a:lnTo>
                  <a:pt x="152517" y="0"/>
                </a:lnTo>
                <a:lnTo>
                  <a:pt x="0" y="0"/>
                </a:lnTo>
                <a:lnTo>
                  <a:pt x="0" y="1400229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43352" y="3843320"/>
            <a:ext cx="153035" cy="1638935"/>
          </a:xfrm>
          <a:custGeom>
            <a:avLst/>
            <a:gdLst/>
            <a:ahLst/>
            <a:cxnLst/>
            <a:rect l="l" t="t" r="r" b="b"/>
            <a:pathLst>
              <a:path w="153035" h="1638935">
                <a:moveTo>
                  <a:pt x="0" y="1638350"/>
                </a:moveTo>
                <a:lnTo>
                  <a:pt x="152517" y="1638350"/>
                </a:lnTo>
                <a:lnTo>
                  <a:pt x="152517" y="0"/>
                </a:lnTo>
                <a:lnTo>
                  <a:pt x="0" y="0"/>
                </a:lnTo>
                <a:lnTo>
                  <a:pt x="0" y="1638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443352" y="3843320"/>
            <a:ext cx="153035" cy="1638935"/>
          </a:xfrm>
          <a:custGeom>
            <a:avLst/>
            <a:gdLst/>
            <a:ahLst/>
            <a:cxnLst/>
            <a:rect l="l" t="t" r="r" b="b"/>
            <a:pathLst>
              <a:path w="153035" h="1638935">
                <a:moveTo>
                  <a:pt x="0" y="1638350"/>
                </a:moveTo>
                <a:lnTo>
                  <a:pt x="152517" y="1638350"/>
                </a:lnTo>
                <a:lnTo>
                  <a:pt x="152517" y="0"/>
                </a:lnTo>
                <a:lnTo>
                  <a:pt x="0" y="0"/>
                </a:lnTo>
                <a:lnTo>
                  <a:pt x="0" y="163835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167191" y="4262561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04"/>
                </a:moveTo>
                <a:lnTo>
                  <a:pt x="152517" y="1219104"/>
                </a:lnTo>
                <a:lnTo>
                  <a:pt x="152517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167191" y="4262561"/>
            <a:ext cx="153035" cy="1219200"/>
          </a:xfrm>
          <a:custGeom>
            <a:avLst/>
            <a:gdLst/>
            <a:ahLst/>
            <a:cxnLst/>
            <a:rect l="l" t="t" r="r" b="b"/>
            <a:pathLst>
              <a:path w="153035" h="1219200">
                <a:moveTo>
                  <a:pt x="0" y="1219104"/>
                </a:moveTo>
                <a:lnTo>
                  <a:pt x="152517" y="1219104"/>
                </a:lnTo>
                <a:lnTo>
                  <a:pt x="152517" y="0"/>
                </a:lnTo>
                <a:lnTo>
                  <a:pt x="0" y="0"/>
                </a:lnTo>
                <a:lnTo>
                  <a:pt x="0" y="121910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891410" y="4233746"/>
            <a:ext cx="152400" cy="1248410"/>
          </a:xfrm>
          <a:custGeom>
            <a:avLst/>
            <a:gdLst/>
            <a:ahLst/>
            <a:cxnLst/>
            <a:rect l="l" t="t" r="r" b="b"/>
            <a:pathLst>
              <a:path w="152400" h="1248410">
                <a:moveTo>
                  <a:pt x="0" y="1247920"/>
                </a:moveTo>
                <a:lnTo>
                  <a:pt x="152199" y="1247920"/>
                </a:lnTo>
                <a:lnTo>
                  <a:pt x="152199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891410" y="4233746"/>
            <a:ext cx="152400" cy="1248410"/>
          </a:xfrm>
          <a:custGeom>
            <a:avLst/>
            <a:gdLst/>
            <a:ahLst/>
            <a:cxnLst/>
            <a:rect l="l" t="t" r="r" b="b"/>
            <a:pathLst>
              <a:path w="152400" h="1248410">
                <a:moveTo>
                  <a:pt x="0" y="1247920"/>
                </a:moveTo>
                <a:lnTo>
                  <a:pt x="152199" y="1247920"/>
                </a:lnTo>
                <a:lnTo>
                  <a:pt x="152199" y="0"/>
                </a:lnTo>
                <a:lnTo>
                  <a:pt x="0" y="0"/>
                </a:lnTo>
                <a:lnTo>
                  <a:pt x="0" y="1247920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615372" y="4595678"/>
            <a:ext cx="152400" cy="886460"/>
          </a:xfrm>
          <a:custGeom>
            <a:avLst/>
            <a:gdLst/>
            <a:ahLst/>
            <a:cxnLst/>
            <a:rect l="l" t="t" r="r" b="b"/>
            <a:pathLst>
              <a:path w="152400" h="886460">
                <a:moveTo>
                  <a:pt x="0" y="885988"/>
                </a:moveTo>
                <a:lnTo>
                  <a:pt x="152199" y="885988"/>
                </a:lnTo>
                <a:lnTo>
                  <a:pt x="152199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615372" y="4595678"/>
            <a:ext cx="152400" cy="886460"/>
          </a:xfrm>
          <a:custGeom>
            <a:avLst/>
            <a:gdLst/>
            <a:ahLst/>
            <a:cxnLst/>
            <a:rect l="l" t="t" r="r" b="b"/>
            <a:pathLst>
              <a:path w="152400" h="886460">
                <a:moveTo>
                  <a:pt x="0" y="885988"/>
                </a:moveTo>
                <a:lnTo>
                  <a:pt x="152199" y="885988"/>
                </a:lnTo>
                <a:lnTo>
                  <a:pt x="152199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329699" y="4690990"/>
            <a:ext cx="152400" cy="791210"/>
          </a:xfrm>
          <a:custGeom>
            <a:avLst/>
            <a:gdLst/>
            <a:ahLst/>
            <a:cxnLst/>
            <a:rect l="l" t="t" r="r" b="b"/>
            <a:pathLst>
              <a:path w="152400" h="791210">
                <a:moveTo>
                  <a:pt x="0" y="790676"/>
                </a:moveTo>
                <a:lnTo>
                  <a:pt x="152199" y="790676"/>
                </a:lnTo>
                <a:lnTo>
                  <a:pt x="152199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329699" y="4690990"/>
            <a:ext cx="152400" cy="791210"/>
          </a:xfrm>
          <a:custGeom>
            <a:avLst/>
            <a:gdLst/>
            <a:ahLst/>
            <a:cxnLst/>
            <a:rect l="l" t="t" r="r" b="b"/>
            <a:pathLst>
              <a:path w="152400" h="791210">
                <a:moveTo>
                  <a:pt x="0" y="790676"/>
                </a:moveTo>
                <a:lnTo>
                  <a:pt x="152199" y="790676"/>
                </a:lnTo>
                <a:lnTo>
                  <a:pt x="152199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053535" y="4386376"/>
            <a:ext cx="152400" cy="1095375"/>
          </a:xfrm>
          <a:custGeom>
            <a:avLst/>
            <a:gdLst/>
            <a:ahLst/>
            <a:cxnLst/>
            <a:rect l="l" t="t" r="r" b="b"/>
            <a:pathLst>
              <a:path w="152400" h="1095375">
                <a:moveTo>
                  <a:pt x="0" y="1095294"/>
                </a:moveTo>
                <a:lnTo>
                  <a:pt x="152199" y="1095294"/>
                </a:lnTo>
                <a:lnTo>
                  <a:pt x="152199" y="0"/>
                </a:lnTo>
                <a:lnTo>
                  <a:pt x="0" y="0"/>
                </a:lnTo>
                <a:lnTo>
                  <a:pt x="0" y="109529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053535" y="4386376"/>
            <a:ext cx="152400" cy="1095375"/>
          </a:xfrm>
          <a:custGeom>
            <a:avLst/>
            <a:gdLst/>
            <a:ahLst/>
            <a:cxnLst/>
            <a:rect l="l" t="t" r="r" b="b"/>
            <a:pathLst>
              <a:path w="152400" h="1095375">
                <a:moveTo>
                  <a:pt x="0" y="1095294"/>
                </a:moveTo>
                <a:lnTo>
                  <a:pt x="152199" y="1095294"/>
                </a:lnTo>
                <a:lnTo>
                  <a:pt x="152199" y="0"/>
                </a:lnTo>
                <a:lnTo>
                  <a:pt x="0" y="0"/>
                </a:lnTo>
                <a:lnTo>
                  <a:pt x="0" y="109529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908925" y="5424357"/>
            <a:ext cx="21590" cy="57785"/>
          </a:xfrm>
          <a:custGeom>
            <a:avLst/>
            <a:gdLst/>
            <a:ahLst/>
            <a:cxnLst/>
            <a:rect l="l" t="t" r="r" b="b"/>
            <a:pathLst>
              <a:path w="21590" h="57785">
                <a:moveTo>
                  <a:pt x="0" y="57313"/>
                </a:moveTo>
                <a:lnTo>
                  <a:pt x="21091" y="57313"/>
                </a:lnTo>
                <a:lnTo>
                  <a:pt x="21091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777501" y="5424357"/>
            <a:ext cx="10795" cy="57785"/>
          </a:xfrm>
          <a:custGeom>
            <a:avLst/>
            <a:gdLst/>
            <a:ahLst/>
            <a:cxnLst/>
            <a:rect l="l" t="t" r="r" b="b"/>
            <a:pathLst>
              <a:path w="10795" h="57785">
                <a:moveTo>
                  <a:pt x="0" y="57313"/>
                </a:moveTo>
                <a:lnTo>
                  <a:pt x="10775" y="57313"/>
                </a:lnTo>
                <a:lnTo>
                  <a:pt x="10775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777499" y="5424357"/>
            <a:ext cx="153035" cy="57785"/>
          </a:xfrm>
          <a:custGeom>
            <a:avLst/>
            <a:gdLst/>
            <a:ahLst/>
            <a:cxnLst/>
            <a:rect l="l" t="t" r="r" b="b"/>
            <a:pathLst>
              <a:path w="153034" h="57785">
                <a:moveTo>
                  <a:pt x="0" y="57313"/>
                </a:moveTo>
                <a:lnTo>
                  <a:pt x="152517" y="57313"/>
                </a:lnTo>
                <a:lnTo>
                  <a:pt x="152517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481177" y="2443040"/>
            <a:ext cx="0" cy="3029585"/>
          </a:xfrm>
          <a:custGeom>
            <a:avLst/>
            <a:gdLst/>
            <a:ahLst/>
            <a:cxnLst/>
            <a:rect l="l" t="t" r="r" b="b"/>
            <a:pathLst>
              <a:path h="3029585">
                <a:moveTo>
                  <a:pt x="0" y="0"/>
                </a:moveTo>
                <a:lnTo>
                  <a:pt x="0" y="302913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443127" y="54816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443127" y="487211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443127" y="426251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443127" y="36621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443127" y="305265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443127" y="244303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908925" y="5481666"/>
            <a:ext cx="59690" cy="0"/>
          </a:xfrm>
          <a:custGeom>
            <a:avLst/>
            <a:gdLst/>
            <a:ahLst/>
            <a:cxnLst/>
            <a:rect l="l" t="t" r="r" b="b"/>
            <a:pathLst>
              <a:path w="59690">
                <a:moveTo>
                  <a:pt x="0" y="0"/>
                </a:moveTo>
                <a:lnTo>
                  <a:pt x="59204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751698" y="5481666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576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594600" y="5481666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449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437373" y="5481666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576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481177" y="5481666"/>
            <a:ext cx="5835650" cy="0"/>
          </a:xfrm>
          <a:custGeom>
            <a:avLst/>
            <a:gdLst/>
            <a:ahLst/>
            <a:cxnLst/>
            <a:rect l="l" t="t" r="r" b="b"/>
            <a:pathLst>
              <a:path w="5835650">
                <a:moveTo>
                  <a:pt x="0" y="0"/>
                </a:moveTo>
                <a:lnTo>
                  <a:pt x="5835546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481177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205078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929043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643368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367332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091170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15134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529840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253678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977642" y="54911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/>
          <p:nvPr/>
        </p:nvSpPr>
        <p:spPr>
          <a:xfrm>
            <a:off x="1520796" y="453709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57</a:t>
            </a:r>
            <a:endParaRPr sz="9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2244697" y="458459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54</a:t>
            </a:r>
            <a:endParaRPr sz="9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682923" y="468940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4407268" y="487052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35</a:t>
            </a:r>
            <a:endParaRPr sz="9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569395" y="49753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2406726" y="476571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42</a:t>
            </a:r>
            <a:endParaRPr sz="9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2968598" y="4794213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40</a:t>
            </a:r>
            <a:r>
              <a:rPr sz="950" spc="-21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682827" y="4670402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48</a:t>
            </a:r>
            <a:r>
              <a:rPr sz="950" spc="-215" dirty="0">
                <a:latin typeface="Arial"/>
                <a:cs typeface="Arial"/>
              </a:rPr>
              <a:t> </a:t>
            </a:r>
            <a:r>
              <a:rPr sz="1425" spc="-15" baseline="2923" dirty="0">
                <a:latin typeface="Arial"/>
                <a:cs typeface="Arial"/>
              </a:rPr>
              <a:t>49</a:t>
            </a:r>
            <a:endParaRPr sz="1425" baseline="2923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283144" y="462290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51</a:t>
            </a:r>
            <a:endParaRPr sz="9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4568982" y="4899024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2923" dirty="0">
                <a:latin typeface="Arial"/>
                <a:cs typeface="Arial"/>
              </a:rPr>
              <a:t>34</a:t>
            </a:r>
            <a:r>
              <a:rPr sz="1425" spc="-330" baseline="292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5854943" y="4870525"/>
            <a:ext cx="4730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35</a:t>
            </a:r>
            <a:r>
              <a:rPr sz="950" spc="-165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35</a:t>
            </a:r>
            <a:r>
              <a:rPr sz="950" spc="-105" dirty="0">
                <a:latin typeface="Arial"/>
                <a:cs typeface="Arial"/>
              </a:rPr>
              <a:t> </a:t>
            </a:r>
            <a:r>
              <a:rPr sz="1425" spc="-15" baseline="-11695" dirty="0">
                <a:latin typeface="Arial"/>
                <a:cs typeface="Arial"/>
              </a:rPr>
              <a:t>33</a:t>
            </a:r>
            <a:endParaRPr sz="1425" baseline="-11695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6731107" y="4918023"/>
            <a:ext cx="3111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17543" dirty="0">
                <a:latin typeface="Arial"/>
                <a:cs typeface="Arial"/>
              </a:rPr>
              <a:t>29</a:t>
            </a:r>
            <a:r>
              <a:rPr sz="1425" spc="-322" baseline="-1754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32</a:t>
            </a:r>
            <a:endParaRPr sz="95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997055" y="482271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38</a:t>
            </a:r>
            <a:endParaRPr sz="9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2559310" y="4660903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49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1425" spc="-15" baseline="-17543" dirty="0">
                <a:latin typeface="Arial"/>
                <a:cs typeface="Arial"/>
              </a:rPr>
              <a:t>46</a:t>
            </a:r>
            <a:endParaRPr sz="1425" baseline="-17543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3435344" y="458459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54</a:t>
            </a:r>
            <a:endParaRPr sz="9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845016" y="4775214"/>
            <a:ext cx="4730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41</a:t>
            </a:r>
            <a:r>
              <a:rPr sz="950" spc="-16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41</a:t>
            </a:r>
            <a:r>
              <a:rPr sz="950" spc="-105" dirty="0">
                <a:latin typeface="Arial"/>
                <a:cs typeface="Arial"/>
              </a:rPr>
              <a:t> </a:t>
            </a:r>
            <a:r>
              <a:rPr sz="1425" spc="-15" baseline="-8771" dirty="0">
                <a:latin typeface="Arial"/>
                <a:cs typeface="Arial"/>
              </a:rPr>
              <a:t>40</a:t>
            </a:r>
            <a:endParaRPr sz="1425" baseline="-8771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4883400" y="4775214"/>
            <a:ext cx="4064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41  </a:t>
            </a:r>
            <a:r>
              <a:rPr sz="950" spc="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41</a:t>
            </a:r>
            <a:endParaRPr sz="95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292820" y="4899024"/>
            <a:ext cx="473709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8771" dirty="0">
                <a:latin typeface="Arial"/>
                <a:cs typeface="Arial"/>
              </a:rPr>
              <a:t>32</a:t>
            </a:r>
            <a:r>
              <a:rPr sz="1425" spc="-240" baseline="-8771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33</a:t>
            </a:r>
            <a:r>
              <a:rPr sz="950" spc="-105" dirty="0">
                <a:latin typeface="Arial"/>
                <a:cs typeface="Arial"/>
              </a:rPr>
              <a:t> </a:t>
            </a:r>
            <a:r>
              <a:rPr sz="1425" spc="-15" baseline="-26315" dirty="0">
                <a:latin typeface="Arial"/>
                <a:cs typeface="Arial"/>
              </a:rPr>
              <a:t>29</a:t>
            </a:r>
            <a:endParaRPr sz="1425" baseline="-26315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321816" y="500383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26</a:t>
            </a:r>
            <a:endParaRPr sz="9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7045654" y="485152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36</a:t>
            </a:r>
            <a:endParaRPr sz="9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301691" y="540376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235104" y="479421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235104" y="418467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1235104" y="358455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1235104" y="297506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7316724" y="5386323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473951" y="5386323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631050" y="5372100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1460372" y="5958944"/>
            <a:ext cx="138176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6530">
              <a:lnSpc>
                <a:spcPct val="100000"/>
              </a:lnSpc>
              <a:tabLst>
                <a:tab pos="835660" algn="l"/>
              </a:tabLst>
            </a:pP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n</a:t>
            </a:r>
            <a:r>
              <a:rPr sz="1000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o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</a:t>
            </a:r>
            <a:r>
              <a:rPr sz="1000" dirty="0">
                <a:latin typeface="Arial"/>
                <a:cs typeface="Arial"/>
              </a:rPr>
              <a:t>	</a:t>
            </a:r>
            <a:r>
              <a:rPr sz="1000" spc="-5" dirty="0">
                <a:latin typeface="Arial"/>
                <a:cs typeface="Arial"/>
              </a:rPr>
              <a:t>d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g</a:t>
            </a:r>
            <a:r>
              <a:rPr sz="1000" spc="-5" dirty="0">
                <a:latin typeface="Arial"/>
                <a:cs typeface="Arial"/>
              </a:rPr>
              <a:t>n</a:t>
            </a:r>
            <a:r>
              <a:rPr sz="1000" spc="-10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s  dementia/AD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493902" y="5654144"/>
            <a:ext cx="212788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80975">
              <a:lnSpc>
                <a:spcPct val="100000"/>
              </a:lnSpc>
              <a:tabLst>
                <a:tab pos="806450" algn="l"/>
                <a:tab pos="1585595" algn="l"/>
              </a:tabLst>
            </a:pPr>
            <a:r>
              <a:rPr sz="1000" spc="-5" dirty="0">
                <a:latin typeface="Arial"/>
                <a:cs typeface="Arial"/>
              </a:rPr>
              <a:t>Gave	Applied a	Gave</a:t>
            </a:r>
            <a:r>
              <a:rPr sz="1000" spc="-1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  background  stage to the</a:t>
            </a:r>
            <a:r>
              <a:rPr sz="1000" spc="16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prescription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2981706" y="5958944"/>
            <a:ext cx="60007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for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Aricept  or similar  drug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4440684" y="5654142"/>
            <a:ext cx="56959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165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  </a:t>
            </a:r>
            <a:r>
              <a:rPr sz="1000" spc="5" dirty="0">
                <a:latin typeface="Arial"/>
                <a:cs typeface="Arial"/>
              </a:rPr>
              <a:t>PWD</a:t>
            </a:r>
            <a:endParaRPr sz="100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they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have </a:t>
            </a:r>
            <a:r>
              <a:rPr sz="1000" spc="-5" dirty="0">
                <a:latin typeface="Arial"/>
                <a:cs typeface="Arial"/>
              </a:rPr>
              <a:t> d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3693035" y="5654144"/>
            <a:ext cx="61658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Provided  </a:t>
            </a:r>
            <a:r>
              <a:rPr sz="1000" spc="-5" dirty="0">
                <a:latin typeface="Arial"/>
                <a:cs typeface="Arial"/>
              </a:rPr>
              <a:t>info on  drugs  pre</a:t>
            </a:r>
            <a:r>
              <a:rPr sz="1000" dirty="0">
                <a:latin typeface="Arial"/>
                <a:cs typeface="Arial"/>
              </a:rPr>
              <a:t>sc</a:t>
            </a:r>
            <a:r>
              <a:rPr sz="1000" spc="-5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b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4297" y="5654144"/>
            <a:ext cx="59499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5715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 the  </a:t>
            </a:r>
            <a:r>
              <a:rPr sz="1000" spc="5" dirty="0">
                <a:latin typeface="Arial"/>
                <a:cs typeface="Arial"/>
              </a:rPr>
              <a:t>PWD</a:t>
            </a:r>
            <a:r>
              <a:rPr sz="1000" spc="-1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they  </a:t>
            </a:r>
            <a:r>
              <a:rPr sz="1000" spc="-10" dirty="0">
                <a:latin typeface="Arial"/>
                <a:cs typeface="Arial"/>
              </a:rPr>
              <a:t>have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830953" y="5654142"/>
            <a:ext cx="67754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Provided  </a:t>
            </a:r>
            <a:r>
              <a:rPr sz="1000" spc="-5" dirty="0">
                <a:latin typeface="Arial"/>
                <a:cs typeface="Arial"/>
              </a:rPr>
              <a:t>info on the  </a:t>
            </a:r>
            <a:r>
              <a:rPr sz="1000" spc="-10" dirty="0">
                <a:latin typeface="Arial"/>
                <a:cs typeface="Arial"/>
              </a:rPr>
              <a:t>Al</a:t>
            </a:r>
            <a:r>
              <a:rPr sz="1000" spc="-25" dirty="0">
                <a:latin typeface="Arial"/>
                <a:cs typeface="Arial"/>
              </a:rPr>
              <a:t>z</a:t>
            </a:r>
            <a:r>
              <a:rPr sz="1000" spc="-5" dirty="0">
                <a:latin typeface="Arial"/>
                <a:cs typeface="Arial"/>
              </a:rPr>
              <a:t>h</a:t>
            </a:r>
            <a:r>
              <a:rPr sz="1000" spc="-10" dirty="0">
                <a:latin typeface="Arial"/>
                <a:cs typeface="Arial"/>
              </a:rPr>
              <a:t>ei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er’s  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dirty="0">
                <a:latin typeface="Arial"/>
                <a:cs typeface="Arial"/>
              </a:rPr>
              <a:t>ss</a:t>
            </a:r>
            <a:r>
              <a:rPr sz="1000" spc="-5" dirty="0">
                <a:latin typeface="Arial"/>
                <a:cs typeface="Arial"/>
              </a:rPr>
              <a:t>oc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at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7788277" y="5372100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7330820" y="5369815"/>
            <a:ext cx="56769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7" baseline="-5555" dirty="0">
                <a:latin typeface="Arial"/>
                <a:cs typeface="Arial"/>
              </a:rPr>
              <a:t>1  1  </a:t>
            </a:r>
            <a:r>
              <a:rPr sz="1000" spc="-5" dirty="0">
                <a:latin typeface="Arial"/>
                <a:cs typeface="Arial"/>
              </a:rPr>
              <a:t>2  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7378065" y="5654141"/>
            <a:ext cx="466725" cy="316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8105" marR="5080" indent="-6604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None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of  these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6603240" y="5654142"/>
            <a:ext cx="569595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165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Told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  </a:t>
            </a:r>
            <a:r>
              <a:rPr sz="1000" spc="5" dirty="0">
                <a:latin typeface="Arial"/>
                <a:cs typeface="Arial"/>
              </a:rPr>
              <a:t>PWD</a:t>
            </a:r>
            <a:endParaRPr sz="100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they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have 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memory  </a:t>
            </a:r>
            <a:r>
              <a:rPr sz="1000" spc="-5" dirty="0">
                <a:latin typeface="Arial"/>
                <a:cs typeface="Arial"/>
              </a:rPr>
              <a:t>loss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7007227" y="31019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7007227" y="31019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007227" y="28987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7007227" y="28987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007227" y="26955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7007227" y="26955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007227" y="24923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007227" y="2492375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7226047" y="2486406"/>
            <a:ext cx="1621155" cy="78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Grandchild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"/>
                <a:cs typeface="Arial"/>
              </a:rPr>
              <a:t>Other-relative or close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friend</a:t>
            </a:r>
            <a:endParaRPr sz="1000">
              <a:latin typeface="Arial"/>
              <a:cs typeface="Arial"/>
            </a:endParaRPr>
          </a:p>
          <a:p>
            <a:pPr marL="12700" marR="612775">
              <a:lnSpc>
                <a:spcPts val="1600"/>
              </a:lnSpc>
              <a:spcBef>
                <a:spcPts val="114"/>
              </a:spcBef>
            </a:pPr>
            <a:r>
              <a:rPr sz="1000" spc="-5" dirty="0">
                <a:latin typeface="Arial"/>
                <a:cs typeface="Arial"/>
              </a:rPr>
              <a:t>Child/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child-in-law  Spouse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152857" y="1395858"/>
            <a:ext cx="7583805" cy="11387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83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"When the PWD </a:t>
            </a:r>
            <a:r>
              <a:rPr sz="1400" b="1" dirty="0">
                <a:latin typeface="Arial"/>
                <a:cs typeface="Arial"/>
              </a:rPr>
              <a:t>received </a:t>
            </a:r>
            <a:r>
              <a:rPr sz="1400" b="1" spc="-5" dirty="0">
                <a:latin typeface="Arial"/>
                <a:cs typeface="Arial"/>
              </a:rPr>
              <a:t>their diagnosis, </a:t>
            </a:r>
            <a:r>
              <a:rPr sz="1400" b="1" spc="5" dirty="0">
                <a:latin typeface="Arial"/>
                <a:cs typeface="Arial"/>
              </a:rPr>
              <a:t>which </a:t>
            </a:r>
            <a:r>
              <a:rPr sz="1400" b="1" spc="-5" dirty="0">
                <a:latin typeface="Arial"/>
                <a:cs typeface="Arial"/>
              </a:rPr>
              <a:t>of the following did the</a:t>
            </a:r>
            <a:r>
              <a:rPr sz="1400" b="1" spc="-2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doctor</a:t>
            </a:r>
            <a:endParaRPr sz="1400">
              <a:latin typeface="Arial"/>
              <a:cs typeface="Arial"/>
            </a:endParaRPr>
          </a:p>
          <a:p>
            <a:pPr marL="8255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do?"...by </a:t>
            </a:r>
            <a:r>
              <a:rPr sz="1400" b="1" dirty="0">
                <a:latin typeface="Arial"/>
                <a:cs typeface="Arial"/>
              </a:rPr>
              <a:t>PWD</a:t>
            </a:r>
            <a:r>
              <a:rPr sz="1400" b="1" spc="-1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relationship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  <a:spcBef>
                <a:spcPts val="855"/>
              </a:spcBef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9" name="object 159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156" name="object 156"/>
          <p:cNvSpPr txBox="1"/>
          <p:nvPr/>
        </p:nvSpPr>
        <p:spPr>
          <a:xfrm>
            <a:off x="378301" y="228600"/>
            <a:ext cx="878014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Spouses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more likely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report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that PWD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was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diagnosed</a:t>
            </a:r>
            <a:r>
              <a:rPr sz="2400" b="1" spc="-2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with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general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term than</a:t>
            </a:r>
            <a:r>
              <a:rPr sz="2400" b="1" spc="-8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'Alzheimer's'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700120" y="2586016"/>
            <a:ext cx="1638935" cy="305435"/>
          </a:xfrm>
          <a:custGeom>
            <a:avLst/>
            <a:gdLst/>
            <a:ahLst/>
            <a:cxnLst/>
            <a:rect l="l" t="t" r="r" b="b"/>
            <a:pathLst>
              <a:path w="1638935" h="305435">
                <a:moveTo>
                  <a:pt x="0" y="304904"/>
                </a:moveTo>
                <a:lnTo>
                  <a:pt x="1638391" y="304904"/>
                </a:lnTo>
                <a:lnTo>
                  <a:pt x="1638391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00120" y="2586016"/>
            <a:ext cx="1638935" cy="305435"/>
          </a:xfrm>
          <a:custGeom>
            <a:avLst/>
            <a:gdLst/>
            <a:ahLst/>
            <a:cxnLst/>
            <a:rect l="l" t="t" r="r" b="b"/>
            <a:pathLst>
              <a:path w="1638935" h="305435">
                <a:moveTo>
                  <a:pt x="0" y="304904"/>
                </a:moveTo>
                <a:lnTo>
                  <a:pt x="1638391" y="304904"/>
                </a:lnTo>
                <a:lnTo>
                  <a:pt x="1638391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00120" y="3062207"/>
            <a:ext cx="1524635" cy="295910"/>
          </a:xfrm>
          <a:custGeom>
            <a:avLst/>
            <a:gdLst/>
            <a:ahLst/>
            <a:cxnLst/>
            <a:rect l="l" t="t" r="r" b="b"/>
            <a:pathLst>
              <a:path w="1524635" h="295910">
                <a:moveTo>
                  <a:pt x="0" y="295405"/>
                </a:moveTo>
                <a:lnTo>
                  <a:pt x="1524041" y="295405"/>
                </a:lnTo>
                <a:lnTo>
                  <a:pt x="1524041" y="0"/>
                </a:lnTo>
                <a:lnTo>
                  <a:pt x="0" y="0"/>
                </a:lnTo>
                <a:lnTo>
                  <a:pt x="0" y="295405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00120" y="3062207"/>
            <a:ext cx="1524635" cy="295910"/>
          </a:xfrm>
          <a:custGeom>
            <a:avLst/>
            <a:gdLst/>
            <a:ahLst/>
            <a:cxnLst/>
            <a:rect l="l" t="t" r="r" b="b"/>
            <a:pathLst>
              <a:path w="1524635" h="295910">
                <a:moveTo>
                  <a:pt x="0" y="295405"/>
                </a:moveTo>
                <a:lnTo>
                  <a:pt x="1524041" y="295405"/>
                </a:lnTo>
                <a:lnTo>
                  <a:pt x="1524041" y="0"/>
                </a:lnTo>
                <a:lnTo>
                  <a:pt x="0" y="0"/>
                </a:lnTo>
                <a:lnTo>
                  <a:pt x="0" y="295405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00120" y="3528903"/>
            <a:ext cx="1343025" cy="305435"/>
          </a:xfrm>
          <a:custGeom>
            <a:avLst/>
            <a:gdLst/>
            <a:ahLst/>
            <a:cxnLst/>
            <a:rect l="l" t="t" r="r" b="b"/>
            <a:pathLst>
              <a:path w="1343025" h="305435">
                <a:moveTo>
                  <a:pt x="0" y="304904"/>
                </a:moveTo>
                <a:lnTo>
                  <a:pt x="1342954" y="304904"/>
                </a:lnTo>
                <a:lnTo>
                  <a:pt x="1342954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00120" y="3528903"/>
            <a:ext cx="1343025" cy="305435"/>
          </a:xfrm>
          <a:custGeom>
            <a:avLst/>
            <a:gdLst/>
            <a:ahLst/>
            <a:cxnLst/>
            <a:rect l="l" t="t" r="r" b="b"/>
            <a:pathLst>
              <a:path w="1343025" h="305435">
                <a:moveTo>
                  <a:pt x="0" y="304904"/>
                </a:moveTo>
                <a:lnTo>
                  <a:pt x="1342954" y="304904"/>
                </a:lnTo>
                <a:lnTo>
                  <a:pt x="1342954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00118" y="4005098"/>
            <a:ext cx="1143000" cy="295910"/>
          </a:xfrm>
          <a:custGeom>
            <a:avLst/>
            <a:gdLst/>
            <a:ahLst/>
            <a:cxnLst/>
            <a:rect l="l" t="t" r="r" b="b"/>
            <a:pathLst>
              <a:path w="1143000" h="295910">
                <a:moveTo>
                  <a:pt x="0" y="295405"/>
                </a:moveTo>
                <a:lnTo>
                  <a:pt x="1142872" y="295405"/>
                </a:lnTo>
                <a:lnTo>
                  <a:pt x="1142872" y="0"/>
                </a:lnTo>
                <a:lnTo>
                  <a:pt x="0" y="0"/>
                </a:lnTo>
                <a:lnTo>
                  <a:pt x="0" y="295405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00118" y="4005098"/>
            <a:ext cx="1143000" cy="295910"/>
          </a:xfrm>
          <a:custGeom>
            <a:avLst/>
            <a:gdLst/>
            <a:ahLst/>
            <a:cxnLst/>
            <a:rect l="l" t="t" r="r" b="b"/>
            <a:pathLst>
              <a:path w="1143000" h="295910">
                <a:moveTo>
                  <a:pt x="0" y="295405"/>
                </a:moveTo>
                <a:lnTo>
                  <a:pt x="1142872" y="295405"/>
                </a:lnTo>
                <a:lnTo>
                  <a:pt x="1142872" y="0"/>
                </a:lnTo>
                <a:lnTo>
                  <a:pt x="0" y="0"/>
                </a:lnTo>
                <a:lnTo>
                  <a:pt x="0" y="295405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00118" y="4471774"/>
            <a:ext cx="1028700" cy="305435"/>
          </a:xfrm>
          <a:custGeom>
            <a:avLst/>
            <a:gdLst/>
            <a:ahLst/>
            <a:cxnLst/>
            <a:rect l="l" t="t" r="r" b="b"/>
            <a:pathLst>
              <a:path w="1028700" h="305435">
                <a:moveTo>
                  <a:pt x="0" y="304904"/>
                </a:moveTo>
                <a:lnTo>
                  <a:pt x="1028585" y="304904"/>
                </a:lnTo>
                <a:lnTo>
                  <a:pt x="1028585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00118" y="4471774"/>
            <a:ext cx="1028700" cy="305435"/>
          </a:xfrm>
          <a:custGeom>
            <a:avLst/>
            <a:gdLst/>
            <a:ahLst/>
            <a:cxnLst/>
            <a:rect l="l" t="t" r="r" b="b"/>
            <a:pathLst>
              <a:path w="1028700" h="305435">
                <a:moveTo>
                  <a:pt x="0" y="304904"/>
                </a:moveTo>
                <a:lnTo>
                  <a:pt x="1028585" y="304904"/>
                </a:lnTo>
                <a:lnTo>
                  <a:pt x="1028585" y="0"/>
                </a:lnTo>
                <a:lnTo>
                  <a:pt x="0" y="0"/>
                </a:lnTo>
                <a:lnTo>
                  <a:pt x="0" y="304904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00120" y="4948285"/>
            <a:ext cx="57785" cy="52705"/>
          </a:xfrm>
          <a:custGeom>
            <a:avLst/>
            <a:gdLst/>
            <a:ahLst/>
            <a:cxnLst/>
            <a:rect l="l" t="t" r="r" b="b"/>
            <a:pathLst>
              <a:path w="57785" h="52704">
                <a:moveTo>
                  <a:pt x="0" y="52279"/>
                </a:moveTo>
                <a:lnTo>
                  <a:pt x="57301" y="52279"/>
                </a:lnTo>
                <a:lnTo>
                  <a:pt x="57301" y="0"/>
                </a:lnTo>
                <a:lnTo>
                  <a:pt x="0" y="0"/>
                </a:lnTo>
                <a:lnTo>
                  <a:pt x="0" y="52279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00120" y="5183127"/>
            <a:ext cx="57785" cy="60325"/>
          </a:xfrm>
          <a:custGeom>
            <a:avLst/>
            <a:gdLst/>
            <a:ahLst/>
            <a:cxnLst/>
            <a:rect l="l" t="t" r="r" b="b"/>
            <a:pathLst>
              <a:path w="57785" h="60325">
                <a:moveTo>
                  <a:pt x="0" y="60246"/>
                </a:moveTo>
                <a:lnTo>
                  <a:pt x="57301" y="60246"/>
                </a:lnTo>
                <a:lnTo>
                  <a:pt x="57301" y="0"/>
                </a:lnTo>
                <a:lnTo>
                  <a:pt x="0" y="0"/>
                </a:lnTo>
                <a:lnTo>
                  <a:pt x="0" y="6024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00120" y="4948285"/>
            <a:ext cx="57785" cy="295275"/>
          </a:xfrm>
          <a:custGeom>
            <a:avLst/>
            <a:gdLst/>
            <a:ahLst/>
            <a:cxnLst/>
            <a:rect l="l" t="t" r="r" b="b"/>
            <a:pathLst>
              <a:path w="57785" h="295275">
                <a:moveTo>
                  <a:pt x="0" y="295088"/>
                </a:moveTo>
                <a:lnTo>
                  <a:pt x="57301" y="295088"/>
                </a:lnTo>
                <a:lnTo>
                  <a:pt x="57301" y="0"/>
                </a:lnTo>
                <a:lnTo>
                  <a:pt x="0" y="0"/>
                </a:lnTo>
                <a:lnTo>
                  <a:pt x="0" y="295088"/>
                </a:lnTo>
                <a:close/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00120" y="5329174"/>
            <a:ext cx="2858135" cy="0"/>
          </a:xfrm>
          <a:custGeom>
            <a:avLst/>
            <a:gdLst/>
            <a:ahLst/>
            <a:cxnLst/>
            <a:rect l="l" t="t" r="r" b="b"/>
            <a:pathLst>
              <a:path w="2858135">
                <a:moveTo>
                  <a:pt x="0" y="0"/>
                </a:moveTo>
                <a:lnTo>
                  <a:pt x="2857561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00118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71554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43054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24304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95678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67177" y="533867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5"/>
                </a:moveTo>
                <a:lnTo>
                  <a:pt x="0" y="0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00118" y="2500208"/>
            <a:ext cx="0" cy="2500630"/>
          </a:xfrm>
          <a:custGeom>
            <a:avLst/>
            <a:gdLst/>
            <a:ahLst/>
            <a:cxnLst/>
            <a:rect l="l" t="t" r="r" b="b"/>
            <a:pathLst>
              <a:path h="2500629">
                <a:moveTo>
                  <a:pt x="0" y="0"/>
                </a:moveTo>
                <a:lnTo>
                  <a:pt x="0" y="2500352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00118" y="5183123"/>
            <a:ext cx="0" cy="137160"/>
          </a:xfrm>
          <a:custGeom>
            <a:avLst/>
            <a:gdLst/>
            <a:ahLst/>
            <a:cxnLst/>
            <a:rect l="l" t="t" r="r" b="b"/>
            <a:pathLst>
              <a:path h="137160">
                <a:moveTo>
                  <a:pt x="0" y="0"/>
                </a:moveTo>
                <a:lnTo>
                  <a:pt x="0" y="136552"/>
                </a:lnTo>
              </a:path>
            </a:pathLst>
          </a:custGeom>
          <a:ln w="9497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662130" y="250020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62130" y="297640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62130" y="344310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62130" y="391954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62130" y="438624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62130" y="486247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62130" y="532917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2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416199" y="2638464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57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58897" y="3105161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53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63605" y="358135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47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68630" y="404805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111328" y="452422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36</a:t>
            </a:r>
            <a:endParaRPr sz="12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654176" y="543237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87625" y="5432375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59061" y="5432375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40058" y="5432375"/>
            <a:ext cx="15938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12285" y="5432374"/>
            <a:ext cx="868044" cy="428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9060" algn="ctr">
              <a:lnSpc>
                <a:spcPct val="100000"/>
              </a:lnSpc>
              <a:tabLst>
                <a:tab pos="641985" algn="l"/>
              </a:tabLst>
            </a:pPr>
            <a:r>
              <a:rPr sz="950" spc="-10" dirty="0">
                <a:latin typeface="Arial"/>
                <a:cs typeface="Arial"/>
              </a:rPr>
              <a:t>8</a:t>
            </a:r>
            <a:r>
              <a:rPr sz="950" spc="10" dirty="0">
                <a:latin typeface="Arial"/>
                <a:cs typeface="Arial"/>
              </a:rPr>
              <a:t>0</a:t>
            </a:r>
            <a:r>
              <a:rPr sz="950" dirty="0">
                <a:latin typeface="Arial"/>
                <a:cs typeface="Arial"/>
              </a:rPr>
              <a:t>	</a:t>
            </a: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7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%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respondents</a:t>
            </a:r>
            <a:endParaRPr sz="1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00405" y="5012563"/>
            <a:ext cx="3422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Oth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-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2127" y="3521455"/>
            <a:ext cx="88011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0383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Access to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  care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consultant</a:t>
            </a:r>
            <a:endParaRPr sz="10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11253" y="3049907"/>
            <a:ext cx="103124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An explanation of  d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10" dirty="0">
                <a:latin typeface="Arial"/>
                <a:cs typeface="Arial"/>
              </a:rPr>
              <a:t>m</a:t>
            </a:r>
            <a:r>
              <a:rPr sz="1000" spc="-5" dirty="0">
                <a:latin typeface="Arial"/>
                <a:cs typeface="Arial"/>
              </a:rPr>
              <a:t>e</a:t>
            </a:r>
            <a:r>
              <a:rPr sz="1000" spc="-10" dirty="0">
                <a:latin typeface="Arial"/>
                <a:cs typeface="Arial"/>
              </a:rPr>
              <a:t>n</a:t>
            </a:r>
            <a:r>
              <a:rPr sz="1000" spc="-5" dirty="0">
                <a:latin typeface="Arial"/>
                <a:cs typeface="Arial"/>
              </a:rPr>
              <a:t>t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a/</a:t>
            </a:r>
            <a:r>
              <a:rPr sz="1000" spc="-15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14553" y="2578356"/>
            <a:ext cx="83058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0820" marR="5080" indent="-19812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Information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  care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giving</a:t>
            </a:r>
            <a:endParaRPr sz="10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652523" y="5000561"/>
            <a:ext cx="144780" cy="182880"/>
          </a:xfrm>
          <a:custGeom>
            <a:avLst/>
            <a:gdLst/>
            <a:ahLst/>
            <a:cxnLst/>
            <a:rect l="l" t="t" r="r" b="b"/>
            <a:pathLst>
              <a:path w="144780" h="182879">
                <a:moveTo>
                  <a:pt x="0" y="182562"/>
                </a:moveTo>
                <a:lnTo>
                  <a:pt x="144462" y="182562"/>
                </a:lnTo>
                <a:lnTo>
                  <a:pt x="144462" y="0"/>
                </a:lnTo>
                <a:lnTo>
                  <a:pt x="0" y="0"/>
                </a:lnTo>
                <a:lnTo>
                  <a:pt x="0" y="182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670050" y="4997195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11253" y="4464814"/>
            <a:ext cx="103124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 marR="5080" indent="-6413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An explanation of  drugs</a:t>
            </a:r>
            <a:r>
              <a:rPr sz="1000" spc="-6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prescribed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39625" y="3993263"/>
            <a:ext cx="110426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7325" marR="5080" indent="-17526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A referral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where  </a:t>
            </a:r>
            <a:r>
              <a:rPr sz="1000" spc="-5" dirty="0">
                <a:latin typeface="Arial"/>
                <a:cs typeface="Arial"/>
              </a:rPr>
              <a:t>to find </a:t>
            </a:r>
            <a:r>
              <a:rPr sz="1000" dirty="0">
                <a:latin typeface="Arial"/>
                <a:cs typeface="Arial"/>
              </a:rPr>
              <a:t>more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info</a:t>
            </a:r>
            <a:endParaRPr sz="1000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82650" y="1373216"/>
            <a:ext cx="4342130" cy="831215"/>
          </a:xfrm>
          <a:custGeom>
            <a:avLst/>
            <a:gdLst/>
            <a:ahLst/>
            <a:cxnLst/>
            <a:rect l="l" t="t" r="r" b="b"/>
            <a:pathLst>
              <a:path w="4342130" h="831214">
                <a:moveTo>
                  <a:pt x="0" y="830999"/>
                </a:moveTo>
                <a:lnTo>
                  <a:pt x="4341622" y="830999"/>
                </a:lnTo>
                <a:lnTo>
                  <a:pt x="4341622" y="0"/>
                </a:lnTo>
                <a:lnTo>
                  <a:pt x="0" y="0"/>
                </a:lnTo>
                <a:lnTo>
                  <a:pt x="0" y="830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590806" y="1467484"/>
            <a:ext cx="4125595" cy="651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</a:t>
            </a:r>
            <a:r>
              <a:rPr sz="1400" b="1" dirty="0">
                <a:latin typeface="Arial"/>
                <a:cs typeface="Arial"/>
              </a:rPr>
              <a:t>would </a:t>
            </a:r>
            <a:r>
              <a:rPr sz="1400" b="1" spc="-5" dirty="0">
                <a:latin typeface="Arial"/>
                <a:cs typeface="Arial"/>
              </a:rPr>
              <a:t>have been most</a:t>
            </a:r>
            <a:r>
              <a:rPr sz="1400" b="1" spc="-1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valuable  from </a:t>
            </a:r>
            <a:r>
              <a:rPr sz="1400" b="1" spc="-20" dirty="0">
                <a:latin typeface="Arial"/>
                <a:cs typeface="Arial"/>
              </a:rPr>
              <a:t>your </a:t>
            </a:r>
            <a:r>
              <a:rPr sz="1400" b="1" dirty="0">
                <a:latin typeface="Arial"/>
                <a:cs typeface="Arial"/>
              </a:rPr>
              <a:t>clinician </a:t>
            </a:r>
            <a:r>
              <a:rPr sz="1400" b="1" spc="-10" dirty="0">
                <a:latin typeface="Arial"/>
                <a:cs typeface="Arial"/>
              </a:rPr>
              <a:t>after... </a:t>
            </a:r>
            <a:r>
              <a:rPr sz="1400" b="1" spc="-5" dirty="0">
                <a:latin typeface="Arial"/>
                <a:cs typeface="Arial"/>
              </a:rPr>
              <a:t>the diagnosis? Check 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apply"</a:t>
            </a:r>
            <a:endParaRPr sz="14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80600" y="274545"/>
            <a:ext cx="868426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CGs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show greater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interest in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caregiving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information</a:t>
            </a:r>
            <a:r>
              <a:rPr sz="2400" b="1" spc="-5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than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8128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dementia background; opportunity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for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Ass'n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</a:t>
            </a:r>
            <a:r>
              <a:rPr sz="2400" b="1" spc="-4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supplement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091178" y="1373216"/>
            <a:ext cx="3275965" cy="831215"/>
          </a:xfrm>
          <a:custGeom>
            <a:avLst/>
            <a:gdLst/>
            <a:ahLst/>
            <a:cxnLst/>
            <a:rect l="l" t="t" r="r" b="b"/>
            <a:pathLst>
              <a:path w="3275965" h="831214">
                <a:moveTo>
                  <a:pt x="0" y="830999"/>
                </a:moveTo>
                <a:lnTo>
                  <a:pt x="3275583" y="830999"/>
                </a:lnTo>
                <a:lnTo>
                  <a:pt x="3275583" y="0"/>
                </a:lnTo>
                <a:lnTo>
                  <a:pt x="0" y="0"/>
                </a:lnTo>
                <a:lnTo>
                  <a:pt x="0" y="830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296029" y="1467484"/>
            <a:ext cx="2865755" cy="651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Responses for </a:t>
            </a:r>
            <a:r>
              <a:rPr sz="1400" b="1" dirty="0">
                <a:latin typeface="Arial"/>
                <a:cs typeface="Arial"/>
              </a:rPr>
              <a:t>'Other' </a:t>
            </a:r>
            <a:r>
              <a:rPr sz="1400" b="1" spc="-5" dirty="0">
                <a:latin typeface="Arial"/>
                <a:cs typeface="Arial"/>
              </a:rPr>
              <a:t>things that  </a:t>
            </a:r>
            <a:r>
              <a:rPr sz="1400" b="1" dirty="0">
                <a:latin typeface="Arial"/>
                <a:cs typeface="Arial"/>
              </a:rPr>
              <a:t>would </a:t>
            </a:r>
            <a:r>
              <a:rPr sz="1400" b="1" spc="-5" dirty="0">
                <a:latin typeface="Arial"/>
                <a:cs typeface="Arial"/>
              </a:rPr>
              <a:t>have been helpful from  clinicians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5120931" y="4792666"/>
            <a:ext cx="2951882" cy="15635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5939409" y="5675884"/>
            <a:ext cx="130175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"Resources </a:t>
            </a:r>
            <a:r>
              <a:rPr sz="1100" spc="5" dirty="0">
                <a:latin typeface="Arial"/>
                <a:cs typeface="Arial"/>
              </a:rPr>
              <a:t>for</a:t>
            </a:r>
            <a:r>
              <a:rPr sz="1100" spc="-1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care"</a:t>
            </a:r>
            <a:endParaRPr sz="11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650486" y="5268342"/>
            <a:ext cx="18738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5" dirty="0">
                <a:latin typeface="Arial"/>
                <a:cs typeface="Arial"/>
              </a:rPr>
              <a:t>"What </a:t>
            </a:r>
            <a:r>
              <a:rPr sz="1100" dirty="0">
                <a:latin typeface="Arial"/>
                <a:cs typeface="Arial"/>
              </a:rPr>
              <a:t>assistance </a:t>
            </a:r>
            <a:r>
              <a:rPr sz="1100" spc="-5" dirty="0">
                <a:latin typeface="Arial"/>
                <a:cs typeface="Arial"/>
              </a:rPr>
              <a:t>is</a:t>
            </a:r>
            <a:r>
              <a:rPr sz="1100" spc="-16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available"</a:t>
            </a:r>
            <a:endParaRPr sz="110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5125694" y="4058920"/>
            <a:ext cx="2942590" cy="668020"/>
          </a:xfrm>
          <a:custGeom>
            <a:avLst/>
            <a:gdLst/>
            <a:ahLst/>
            <a:cxnLst/>
            <a:rect l="l" t="t" r="r" b="b"/>
            <a:pathLst>
              <a:path w="2942590" h="668020">
                <a:moveTo>
                  <a:pt x="2178212" y="649350"/>
                </a:moveTo>
                <a:lnTo>
                  <a:pt x="2085873" y="649350"/>
                </a:lnTo>
                <a:lnTo>
                  <a:pt x="2088221" y="651676"/>
                </a:lnTo>
                <a:lnTo>
                  <a:pt x="2096906" y="656923"/>
                </a:lnTo>
                <a:lnTo>
                  <a:pt x="2108537" y="662584"/>
                </a:lnTo>
                <a:lnTo>
                  <a:pt x="2119655" y="666114"/>
                </a:lnTo>
                <a:lnTo>
                  <a:pt x="2140680" y="667535"/>
                </a:lnTo>
                <a:lnTo>
                  <a:pt x="2159263" y="665289"/>
                </a:lnTo>
                <a:lnTo>
                  <a:pt x="2172966" y="658756"/>
                </a:lnTo>
                <a:lnTo>
                  <a:pt x="2178212" y="649350"/>
                </a:lnTo>
                <a:close/>
              </a:path>
              <a:path w="2942590" h="668020">
                <a:moveTo>
                  <a:pt x="2322272" y="647184"/>
                </a:moveTo>
                <a:lnTo>
                  <a:pt x="1985875" y="647184"/>
                </a:lnTo>
                <a:lnTo>
                  <a:pt x="2031263" y="647318"/>
                </a:lnTo>
                <a:lnTo>
                  <a:pt x="2037700" y="650374"/>
                </a:lnTo>
                <a:lnTo>
                  <a:pt x="2045551" y="654303"/>
                </a:lnTo>
                <a:lnTo>
                  <a:pt x="2053909" y="658106"/>
                </a:lnTo>
                <a:lnTo>
                  <a:pt x="2059838" y="659764"/>
                </a:lnTo>
                <a:lnTo>
                  <a:pt x="2064299" y="657852"/>
                </a:lnTo>
                <a:lnTo>
                  <a:pt x="2071903" y="653795"/>
                </a:lnTo>
                <a:lnTo>
                  <a:pt x="2079984" y="650120"/>
                </a:lnTo>
                <a:lnTo>
                  <a:pt x="2085873" y="649350"/>
                </a:lnTo>
                <a:lnTo>
                  <a:pt x="2178212" y="649350"/>
                </a:lnTo>
                <a:lnTo>
                  <a:pt x="2179345" y="647318"/>
                </a:lnTo>
                <a:lnTo>
                  <a:pt x="2322170" y="647318"/>
                </a:lnTo>
                <a:lnTo>
                  <a:pt x="2322272" y="647184"/>
                </a:lnTo>
                <a:close/>
              </a:path>
              <a:path w="2942590" h="668020">
                <a:moveTo>
                  <a:pt x="2496480" y="636777"/>
                </a:moveTo>
                <a:lnTo>
                  <a:pt x="2330094" y="636777"/>
                </a:lnTo>
                <a:lnTo>
                  <a:pt x="2341778" y="640373"/>
                </a:lnTo>
                <a:lnTo>
                  <a:pt x="2343461" y="646493"/>
                </a:lnTo>
                <a:lnTo>
                  <a:pt x="2343667" y="652994"/>
                </a:lnTo>
                <a:lnTo>
                  <a:pt x="2350922" y="657732"/>
                </a:lnTo>
                <a:lnTo>
                  <a:pt x="2393957" y="653454"/>
                </a:lnTo>
                <a:lnTo>
                  <a:pt x="2448195" y="653454"/>
                </a:lnTo>
                <a:lnTo>
                  <a:pt x="2475179" y="650368"/>
                </a:lnTo>
                <a:lnTo>
                  <a:pt x="2496480" y="636777"/>
                </a:lnTo>
                <a:close/>
              </a:path>
              <a:path w="2942590" h="668020">
                <a:moveTo>
                  <a:pt x="2249576" y="647318"/>
                </a:moveTo>
                <a:lnTo>
                  <a:pt x="2179345" y="647318"/>
                </a:lnTo>
                <a:lnTo>
                  <a:pt x="2197677" y="655248"/>
                </a:lnTo>
                <a:lnTo>
                  <a:pt x="2216461" y="654367"/>
                </a:lnTo>
                <a:lnTo>
                  <a:pt x="2234245" y="649962"/>
                </a:lnTo>
                <a:lnTo>
                  <a:pt x="2249576" y="647318"/>
                </a:lnTo>
                <a:close/>
              </a:path>
              <a:path w="2942590" h="668020">
                <a:moveTo>
                  <a:pt x="2448195" y="653454"/>
                </a:moveTo>
                <a:lnTo>
                  <a:pt x="2393957" y="653454"/>
                </a:lnTo>
                <a:lnTo>
                  <a:pt x="2436028" y="654843"/>
                </a:lnTo>
                <a:lnTo>
                  <a:pt x="2448195" y="653454"/>
                </a:lnTo>
                <a:close/>
              </a:path>
              <a:path w="2942590" h="668020">
                <a:moveTo>
                  <a:pt x="2322170" y="647318"/>
                </a:moveTo>
                <a:lnTo>
                  <a:pt x="2249576" y="647318"/>
                </a:lnTo>
                <a:lnTo>
                  <a:pt x="2267302" y="650374"/>
                </a:lnTo>
                <a:lnTo>
                  <a:pt x="2293741" y="654573"/>
                </a:lnTo>
                <a:lnTo>
                  <a:pt x="2318263" y="652516"/>
                </a:lnTo>
                <a:lnTo>
                  <a:pt x="2322170" y="647318"/>
                </a:lnTo>
                <a:close/>
              </a:path>
              <a:path w="2942590" h="668020">
                <a:moveTo>
                  <a:pt x="2328968" y="638276"/>
                </a:moveTo>
                <a:lnTo>
                  <a:pt x="1773711" y="638276"/>
                </a:lnTo>
                <a:lnTo>
                  <a:pt x="1788055" y="642903"/>
                </a:lnTo>
                <a:lnTo>
                  <a:pt x="1799913" y="648670"/>
                </a:lnTo>
                <a:lnTo>
                  <a:pt x="1820824" y="651509"/>
                </a:lnTo>
                <a:lnTo>
                  <a:pt x="1832784" y="652488"/>
                </a:lnTo>
                <a:lnTo>
                  <a:pt x="1834493" y="648573"/>
                </a:lnTo>
                <a:lnTo>
                  <a:pt x="1833272" y="643491"/>
                </a:lnTo>
                <a:lnTo>
                  <a:pt x="1836445" y="640968"/>
                </a:lnTo>
                <a:lnTo>
                  <a:pt x="2326944" y="640968"/>
                </a:lnTo>
                <a:lnTo>
                  <a:pt x="2328968" y="638276"/>
                </a:lnTo>
                <a:close/>
              </a:path>
              <a:path w="2942590" h="668020">
                <a:moveTo>
                  <a:pt x="2326944" y="640968"/>
                </a:moveTo>
                <a:lnTo>
                  <a:pt x="1836445" y="640968"/>
                </a:lnTo>
                <a:lnTo>
                  <a:pt x="1883334" y="651676"/>
                </a:lnTo>
                <a:lnTo>
                  <a:pt x="1934854" y="651192"/>
                </a:lnTo>
                <a:lnTo>
                  <a:pt x="1985875" y="647184"/>
                </a:lnTo>
                <a:lnTo>
                  <a:pt x="2322272" y="647184"/>
                </a:lnTo>
                <a:lnTo>
                  <a:pt x="2326944" y="640968"/>
                </a:lnTo>
                <a:close/>
              </a:path>
              <a:path w="2942590" h="668020">
                <a:moveTo>
                  <a:pt x="56705" y="53536"/>
                </a:moveTo>
                <a:lnTo>
                  <a:pt x="32426" y="57229"/>
                </a:lnTo>
                <a:lnTo>
                  <a:pt x="13029" y="65232"/>
                </a:lnTo>
                <a:lnTo>
                  <a:pt x="1930" y="77342"/>
                </a:lnTo>
                <a:lnTo>
                  <a:pt x="0" y="93989"/>
                </a:lnTo>
                <a:lnTo>
                  <a:pt x="6105" y="112029"/>
                </a:lnTo>
                <a:lnTo>
                  <a:pt x="14664" y="130474"/>
                </a:lnTo>
                <a:lnTo>
                  <a:pt x="20091" y="148335"/>
                </a:lnTo>
                <a:lnTo>
                  <a:pt x="14994" y="188114"/>
                </a:lnTo>
                <a:lnTo>
                  <a:pt x="5526" y="233208"/>
                </a:lnTo>
                <a:lnTo>
                  <a:pt x="423" y="277412"/>
                </a:lnTo>
                <a:lnTo>
                  <a:pt x="8419" y="314521"/>
                </a:lnTo>
                <a:lnTo>
                  <a:pt x="38252" y="338327"/>
                </a:lnTo>
                <a:lnTo>
                  <a:pt x="44344" y="359286"/>
                </a:lnTo>
                <a:lnTo>
                  <a:pt x="53842" y="380841"/>
                </a:lnTo>
                <a:lnTo>
                  <a:pt x="65291" y="397299"/>
                </a:lnTo>
                <a:lnTo>
                  <a:pt x="77241" y="402970"/>
                </a:lnTo>
                <a:lnTo>
                  <a:pt x="81865" y="419973"/>
                </a:lnTo>
                <a:lnTo>
                  <a:pt x="90608" y="443452"/>
                </a:lnTo>
                <a:lnTo>
                  <a:pt x="101780" y="464978"/>
                </a:lnTo>
                <a:lnTo>
                  <a:pt x="113690" y="476122"/>
                </a:lnTo>
                <a:lnTo>
                  <a:pt x="116145" y="513123"/>
                </a:lnTo>
                <a:lnTo>
                  <a:pt x="110087" y="556196"/>
                </a:lnTo>
                <a:lnTo>
                  <a:pt x="104528" y="602031"/>
                </a:lnTo>
                <a:lnTo>
                  <a:pt x="108483" y="647318"/>
                </a:lnTo>
                <a:lnTo>
                  <a:pt x="123977" y="647318"/>
                </a:lnTo>
                <a:lnTo>
                  <a:pt x="129184" y="649350"/>
                </a:lnTo>
                <a:lnTo>
                  <a:pt x="126065" y="642903"/>
                </a:lnTo>
                <a:lnTo>
                  <a:pt x="138995" y="639968"/>
                </a:lnTo>
                <a:lnTo>
                  <a:pt x="535615" y="639968"/>
                </a:lnTo>
                <a:lnTo>
                  <a:pt x="542519" y="639476"/>
                </a:lnTo>
                <a:lnTo>
                  <a:pt x="629622" y="628106"/>
                </a:lnTo>
                <a:lnTo>
                  <a:pt x="685587" y="622522"/>
                </a:lnTo>
                <a:lnTo>
                  <a:pt x="745958" y="618890"/>
                </a:lnTo>
                <a:lnTo>
                  <a:pt x="1662570" y="618890"/>
                </a:lnTo>
                <a:lnTo>
                  <a:pt x="1685184" y="613701"/>
                </a:lnTo>
                <a:lnTo>
                  <a:pt x="1710080" y="609203"/>
                </a:lnTo>
                <a:lnTo>
                  <a:pt x="2936004" y="609203"/>
                </a:lnTo>
                <a:lnTo>
                  <a:pt x="2942357" y="587700"/>
                </a:lnTo>
                <a:lnTo>
                  <a:pt x="2936869" y="548068"/>
                </a:lnTo>
                <a:lnTo>
                  <a:pt x="2921617" y="511579"/>
                </a:lnTo>
                <a:lnTo>
                  <a:pt x="2904388" y="480186"/>
                </a:lnTo>
                <a:lnTo>
                  <a:pt x="2877121" y="474654"/>
                </a:lnTo>
                <a:lnTo>
                  <a:pt x="2852080" y="468502"/>
                </a:lnTo>
                <a:lnTo>
                  <a:pt x="2832397" y="458827"/>
                </a:lnTo>
                <a:lnTo>
                  <a:pt x="2821203" y="442721"/>
                </a:lnTo>
                <a:lnTo>
                  <a:pt x="2839061" y="428827"/>
                </a:lnTo>
                <a:lnTo>
                  <a:pt x="2854715" y="413194"/>
                </a:lnTo>
                <a:lnTo>
                  <a:pt x="2869870" y="397180"/>
                </a:lnTo>
                <a:lnTo>
                  <a:pt x="2886227" y="382142"/>
                </a:lnTo>
                <a:lnTo>
                  <a:pt x="2895347" y="330239"/>
                </a:lnTo>
                <a:lnTo>
                  <a:pt x="2901086" y="273811"/>
                </a:lnTo>
                <a:lnTo>
                  <a:pt x="2905873" y="220908"/>
                </a:lnTo>
                <a:lnTo>
                  <a:pt x="2912135" y="179577"/>
                </a:lnTo>
                <a:lnTo>
                  <a:pt x="2900741" y="176329"/>
                </a:lnTo>
                <a:lnTo>
                  <a:pt x="2900801" y="163115"/>
                </a:lnTo>
                <a:lnTo>
                  <a:pt x="2899384" y="148734"/>
                </a:lnTo>
                <a:lnTo>
                  <a:pt x="2883560" y="141985"/>
                </a:lnTo>
                <a:lnTo>
                  <a:pt x="2901612" y="112273"/>
                </a:lnTo>
                <a:lnTo>
                  <a:pt x="2912818" y="76501"/>
                </a:lnTo>
                <a:lnTo>
                  <a:pt x="2913183" y="75183"/>
                </a:lnTo>
                <a:lnTo>
                  <a:pt x="137058" y="75183"/>
                </a:lnTo>
                <a:lnTo>
                  <a:pt x="124096" y="72215"/>
                </a:lnTo>
                <a:lnTo>
                  <a:pt x="98268" y="58467"/>
                </a:lnTo>
                <a:lnTo>
                  <a:pt x="82448" y="54355"/>
                </a:lnTo>
                <a:lnTo>
                  <a:pt x="56705" y="53536"/>
                </a:lnTo>
                <a:close/>
              </a:path>
              <a:path w="2942590" h="668020">
                <a:moveTo>
                  <a:pt x="535615" y="639968"/>
                </a:moveTo>
                <a:lnTo>
                  <a:pt x="138995" y="639968"/>
                </a:lnTo>
                <a:lnTo>
                  <a:pt x="154830" y="641725"/>
                </a:lnTo>
                <a:lnTo>
                  <a:pt x="160426" y="649350"/>
                </a:lnTo>
                <a:lnTo>
                  <a:pt x="189001" y="649350"/>
                </a:lnTo>
                <a:lnTo>
                  <a:pt x="236575" y="645963"/>
                </a:lnTo>
                <a:lnTo>
                  <a:pt x="285579" y="644661"/>
                </a:lnTo>
                <a:lnTo>
                  <a:pt x="442541" y="644589"/>
                </a:lnTo>
                <a:lnTo>
                  <a:pt x="490450" y="643189"/>
                </a:lnTo>
                <a:lnTo>
                  <a:pt x="535615" y="639968"/>
                </a:lnTo>
                <a:close/>
              </a:path>
              <a:path w="2942590" h="668020">
                <a:moveTo>
                  <a:pt x="1662570" y="618890"/>
                </a:moveTo>
                <a:lnTo>
                  <a:pt x="745958" y="618890"/>
                </a:lnTo>
                <a:lnTo>
                  <a:pt x="794410" y="620140"/>
                </a:lnTo>
                <a:lnTo>
                  <a:pt x="809261" y="625562"/>
                </a:lnTo>
                <a:lnTo>
                  <a:pt x="825589" y="635507"/>
                </a:lnTo>
                <a:lnTo>
                  <a:pt x="841916" y="645072"/>
                </a:lnTo>
                <a:lnTo>
                  <a:pt x="856767" y="649350"/>
                </a:lnTo>
                <a:lnTo>
                  <a:pt x="876931" y="647184"/>
                </a:lnTo>
                <a:lnTo>
                  <a:pt x="895105" y="639714"/>
                </a:lnTo>
                <a:lnTo>
                  <a:pt x="912328" y="630259"/>
                </a:lnTo>
                <a:lnTo>
                  <a:pt x="929538" y="622172"/>
                </a:lnTo>
                <a:lnTo>
                  <a:pt x="1643320" y="622172"/>
                </a:lnTo>
                <a:lnTo>
                  <a:pt x="1657121" y="620140"/>
                </a:lnTo>
                <a:lnTo>
                  <a:pt x="1662570" y="618890"/>
                </a:lnTo>
                <a:close/>
              </a:path>
              <a:path w="2942590" h="668020">
                <a:moveTo>
                  <a:pt x="442541" y="644589"/>
                </a:moveTo>
                <a:lnTo>
                  <a:pt x="335741" y="644589"/>
                </a:lnTo>
                <a:lnTo>
                  <a:pt x="386788" y="644890"/>
                </a:lnTo>
                <a:lnTo>
                  <a:pt x="438448" y="644708"/>
                </a:lnTo>
                <a:lnTo>
                  <a:pt x="442541" y="644589"/>
                </a:lnTo>
                <a:close/>
              </a:path>
              <a:path w="2942590" h="668020">
                <a:moveTo>
                  <a:pt x="2936004" y="609203"/>
                </a:moveTo>
                <a:lnTo>
                  <a:pt x="1710080" y="609203"/>
                </a:lnTo>
                <a:lnTo>
                  <a:pt x="1730595" y="614872"/>
                </a:lnTo>
                <a:lnTo>
                  <a:pt x="1745513" y="638936"/>
                </a:lnTo>
                <a:lnTo>
                  <a:pt x="1773711" y="638276"/>
                </a:lnTo>
                <a:lnTo>
                  <a:pt x="2328968" y="638276"/>
                </a:lnTo>
                <a:lnTo>
                  <a:pt x="2330094" y="636777"/>
                </a:lnTo>
                <a:lnTo>
                  <a:pt x="2496480" y="636777"/>
                </a:lnTo>
                <a:lnTo>
                  <a:pt x="2509418" y="628522"/>
                </a:lnTo>
                <a:lnTo>
                  <a:pt x="2826718" y="628522"/>
                </a:lnTo>
                <a:lnTo>
                  <a:pt x="2829052" y="628169"/>
                </a:lnTo>
                <a:lnTo>
                  <a:pt x="2875813" y="615949"/>
                </a:lnTo>
                <a:lnTo>
                  <a:pt x="2934011" y="615949"/>
                </a:lnTo>
                <a:lnTo>
                  <a:pt x="2936004" y="609203"/>
                </a:lnTo>
                <a:close/>
              </a:path>
              <a:path w="2942590" h="668020">
                <a:moveTo>
                  <a:pt x="2826718" y="628522"/>
                </a:moveTo>
                <a:lnTo>
                  <a:pt x="2509418" y="628522"/>
                </a:lnTo>
                <a:lnTo>
                  <a:pt x="2635208" y="634972"/>
                </a:lnTo>
                <a:lnTo>
                  <a:pt x="2688229" y="637383"/>
                </a:lnTo>
                <a:lnTo>
                  <a:pt x="2737030" y="637786"/>
                </a:lnTo>
                <a:lnTo>
                  <a:pt x="2783381" y="635082"/>
                </a:lnTo>
                <a:lnTo>
                  <a:pt x="2826718" y="628522"/>
                </a:lnTo>
                <a:close/>
              </a:path>
              <a:path w="2942590" h="668020">
                <a:moveTo>
                  <a:pt x="1643320" y="622172"/>
                </a:moveTo>
                <a:lnTo>
                  <a:pt x="929538" y="622172"/>
                </a:lnTo>
                <a:lnTo>
                  <a:pt x="960193" y="633989"/>
                </a:lnTo>
                <a:lnTo>
                  <a:pt x="997420" y="636793"/>
                </a:lnTo>
                <a:lnTo>
                  <a:pt x="1035123" y="633335"/>
                </a:lnTo>
                <a:lnTo>
                  <a:pt x="1067206" y="626363"/>
                </a:lnTo>
                <a:lnTo>
                  <a:pt x="1239115" y="626363"/>
                </a:lnTo>
                <a:lnTo>
                  <a:pt x="1239710" y="624490"/>
                </a:lnTo>
                <a:lnTo>
                  <a:pt x="1249197" y="624331"/>
                </a:lnTo>
                <a:lnTo>
                  <a:pt x="1628656" y="624331"/>
                </a:lnTo>
                <a:lnTo>
                  <a:pt x="1643320" y="622172"/>
                </a:lnTo>
                <a:close/>
              </a:path>
              <a:path w="2942590" h="668020">
                <a:moveTo>
                  <a:pt x="1238366" y="628721"/>
                </a:moveTo>
                <a:lnTo>
                  <a:pt x="1186025" y="628721"/>
                </a:lnTo>
                <a:lnTo>
                  <a:pt x="1228369" y="636777"/>
                </a:lnTo>
                <a:lnTo>
                  <a:pt x="1236356" y="636619"/>
                </a:lnTo>
                <a:lnTo>
                  <a:pt x="1237783" y="630554"/>
                </a:lnTo>
                <a:lnTo>
                  <a:pt x="1238366" y="628721"/>
                </a:lnTo>
                <a:close/>
              </a:path>
              <a:path w="2942590" h="668020">
                <a:moveTo>
                  <a:pt x="1628656" y="624331"/>
                </a:moveTo>
                <a:lnTo>
                  <a:pt x="1249197" y="624331"/>
                </a:lnTo>
                <a:lnTo>
                  <a:pt x="1254115" y="630687"/>
                </a:lnTo>
                <a:lnTo>
                  <a:pt x="1261485" y="631364"/>
                </a:lnTo>
                <a:lnTo>
                  <a:pt x="1265949" y="631636"/>
                </a:lnTo>
                <a:lnTo>
                  <a:pt x="1262151" y="636777"/>
                </a:lnTo>
                <a:lnTo>
                  <a:pt x="1308553" y="630614"/>
                </a:lnTo>
                <a:lnTo>
                  <a:pt x="1356048" y="628356"/>
                </a:lnTo>
                <a:lnTo>
                  <a:pt x="1595708" y="628356"/>
                </a:lnTo>
                <a:lnTo>
                  <a:pt x="1605635" y="627721"/>
                </a:lnTo>
                <a:lnTo>
                  <a:pt x="1628656" y="624331"/>
                </a:lnTo>
                <a:close/>
              </a:path>
              <a:path w="2942590" h="668020">
                <a:moveTo>
                  <a:pt x="1239115" y="626363"/>
                </a:moveTo>
                <a:lnTo>
                  <a:pt x="1067206" y="626363"/>
                </a:lnTo>
                <a:lnTo>
                  <a:pt x="1105193" y="632134"/>
                </a:lnTo>
                <a:lnTo>
                  <a:pt x="1144883" y="630046"/>
                </a:lnTo>
                <a:lnTo>
                  <a:pt x="1186025" y="628721"/>
                </a:lnTo>
                <a:lnTo>
                  <a:pt x="1238366" y="628721"/>
                </a:lnTo>
                <a:lnTo>
                  <a:pt x="1239115" y="626363"/>
                </a:lnTo>
                <a:close/>
              </a:path>
              <a:path w="2942590" h="668020">
                <a:moveTo>
                  <a:pt x="1595708" y="628356"/>
                </a:moveTo>
                <a:lnTo>
                  <a:pt x="1356048" y="628356"/>
                </a:lnTo>
                <a:lnTo>
                  <a:pt x="1404513" y="628634"/>
                </a:lnTo>
                <a:lnTo>
                  <a:pt x="1503866" y="631320"/>
                </a:lnTo>
                <a:lnTo>
                  <a:pt x="1554509" y="630991"/>
                </a:lnTo>
                <a:lnTo>
                  <a:pt x="1595708" y="628356"/>
                </a:lnTo>
                <a:close/>
              </a:path>
              <a:path w="2942590" h="668020">
                <a:moveTo>
                  <a:pt x="2934011" y="615949"/>
                </a:moveTo>
                <a:lnTo>
                  <a:pt x="2875813" y="615949"/>
                </a:lnTo>
                <a:lnTo>
                  <a:pt x="2890166" y="619646"/>
                </a:lnTo>
                <a:lnTo>
                  <a:pt x="2901102" y="622188"/>
                </a:lnTo>
                <a:lnTo>
                  <a:pt x="2930296" y="628522"/>
                </a:lnTo>
                <a:lnTo>
                  <a:pt x="2934011" y="615949"/>
                </a:lnTo>
                <a:close/>
              </a:path>
              <a:path w="2942590" h="668020">
                <a:moveTo>
                  <a:pt x="293322" y="50161"/>
                </a:moveTo>
                <a:lnTo>
                  <a:pt x="251358" y="50164"/>
                </a:lnTo>
                <a:lnTo>
                  <a:pt x="216675" y="55235"/>
                </a:lnTo>
                <a:lnTo>
                  <a:pt x="186398" y="64246"/>
                </a:lnTo>
                <a:lnTo>
                  <a:pt x="160025" y="72471"/>
                </a:lnTo>
                <a:lnTo>
                  <a:pt x="137058" y="75183"/>
                </a:lnTo>
                <a:lnTo>
                  <a:pt x="2913183" y="75183"/>
                </a:lnTo>
                <a:lnTo>
                  <a:pt x="2917983" y="57848"/>
                </a:lnTo>
                <a:lnTo>
                  <a:pt x="1152977" y="57848"/>
                </a:lnTo>
                <a:lnTo>
                  <a:pt x="1095908" y="56387"/>
                </a:lnTo>
                <a:lnTo>
                  <a:pt x="1074272" y="53343"/>
                </a:lnTo>
                <a:lnTo>
                  <a:pt x="375249" y="53343"/>
                </a:lnTo>
                <a:lnTo>
                  <a:pt x="293322" y="50161"/>
                </a:lnTo>
                <a:close/>
              </a:path>
              <a:path w="2942590" h="668020">
                <a:moveTo>
                  <a:pt x="1338955" y="35339"/>
                </a:moveTo>
                <a:lnTo>
                  <a:pt x="1290726" y="35559"/>
                </a:lnTo>
                <a:lnTo>
                  <a:pt x="1246731" y="43529"/>
                </a:lnTo>
                <a:lnTo>
                  <a:pt x="1202033" y="52260"/>
                </a:lnTo>
                <a:lnTo>
                  <a:pt x="1152977" y="57848"/>
                </a:lnTo>
                <a:lnTo>
                  <a:pt x="2917983" y="57848"/>
                </a:lnTo>
                <a:lnTo>
                  <a:pt x="2921965" y="43471"/>
                </a:lnTo>
                <a:lnTo>
                  <a:pt x="1431458" y="43471"/>
                </a:lnTo>
                <a:lnTo>
                  <a:pt x="1385945" y="39989"/>
                </a:lnTo>
                <a:lnTo>
                  <a:pt x="1338955" y="35339"/>
                </a:lnTo>
                <a:close/>
              </a:path>
              <a:path w="2942590" h="668020">
                <a:moveTo>
                  <a:pt x="472211" y="37591"/>
                </a:moveTo>
                <a:lnTo>
                  <a:pt x="456610" y="39588"/>
                </a:lnTo>
                <a:lnTo>
                  <a:pt x="440932" y="44164"/>
                </a:lnTo>
                <a:lnTo>
                  <a:pt x="425455" y="49057"/>
                </a:lnTo>
                <a:lnTo>
                  <a:pt x="409854" y="52196"/>
                </a:lnTo>
                <a:lnTo>
                  <a:pt x="375249" y="53343"/>
                </a:lnTo>
                <a:lnTo>
                  <a:pt x="1074272" y="53343"/>
                </a:lnTo>
                <a:lnTo>
                  <a:pt x="1059969" y="51331"/>
                </a:lnTo>
                <a:lnTo>
                  <a:pt x="1036427" y="46735"/>
                </a:lnTo>
                <a:lnTo>
                  <a:pt x="569694" y="46735"/>
                </a:lnTo>
                <a:lnTo>
                  <a:pt x="537235" y="45973"/>
                </a:lnTo>
                <a:lnTo>
                  <a:pt x="520092" y="44378"/>
                </a:lnTo>
                <a:lnTo>
                  <a:pt x="503723" y="41020"/>
                </a:lnTo>
                <a:lnTo>
                  <a:pt x="487854" y="38044"/>
                </a:lnTo>
                <a:lnTo>
                  <a:pt x="472211" y="37591"/>
                </a:lnTo>
                <a:close/>
              </a:path>
              <a:path w="2942590" h="668020">
                <a:moveTo>
                  <a:pt x="724900" y="36816"/>
                </a:moveTo>
                <a:lnTo>
                  <a:pt x="674903" y="37591"/>
                </a:lnTo>
                <a:lnTo>
                  <a:pt x="639516" y="40401"/>
                </a:lnTo>
                <a:lnTo>
                  <a:pt x="604117" y="44164"/>
                </a:lnTo>
                <a:lnTo>
                  <a:pt x="569694" y="46735"/>
                </a:lnTo>
                <a:lnTo>
                  <a:pt x="1036427" y="46735"/>
                </a:lnTo>
                <a:lnTo>
                  <a:pt x="1022060" y="43941"/>
                </a:lnTo>
                <a:lnTo>
                  <a:pt x="859434" y="43941"/>
                </a:lnTo>
                <a:lnTo>
                  <a:pt x="821082" y="42360"/>
                </a:lnTo>
                <a:lnTo>
                  <a:pt x="774932" y="39195"/>
                </a:lnTo>
                <a:lnTo>
                  <a:pt x="724900" y="36816"/>
                </a:lnTo>
                <a:close/>
              </a:path>
              <a:path w="2942590" h="668020">
                <a:moveTo>
                  <a:pt x="950366" y="33400"/>
                </a:moveTo>
                <a:lnTo>
                  <a:pt x="926963" y="35339"/>
                </a:lnTo>
                <a:lnTo>
                  <a:pt x="903900" y="39433"/>
                </a:lnTo>
                <a:lnTo>
                  <a:pt x="881304" y="43152"/>
                </a:lnTo>
                <a:lnTo>
                  <a:pt x="859434" y="43941"/>
                </a:lnTo>
                <a:lnTo>
                  <a:pt x="1022060" y="43941"/>
                </a:lnTo>
                <a:lnTo>
                  <a:pt x="986234" y="37314"/>
                </a:lnTo>
                <a:lnTo>
                  <a:pt x="950366" y="33400"/>
                </a:lnTo>
                <a:close/>
              </a:path>
              <a:path w="2942590" h="668020">
                <a:moveTo>
                  <a:pt x="1540154" y="16763"/>
                </a:moveTo>
                <a:lnTo>
                  <a:pt x="1523078" y="22986"/>
                </a:lnTo>
                <a:lnTo>
                  <a:pt x="1504801" y="27447"/>
                </a:lnTo>
                <a:lnTo>
                  <a:pt x="1487951" y="32319"/>
                </a:lnTo>
                <a:lnTo>
                  <a:pt x="1475257" y="39750"/>
                </a:lnTo>
                <a:lnTo>
                  <a:pt x="1431458" y="43471"/>
                </a:lnTo>
                <a:lnTo>
                  <a:pt x="2921965" y="43471"/>
                </a:lnTo>
                <a:lnTo>
                  <a:pt x="2923047" y="39562"/>
                </a:lnTo>
                <a:lnTo>
                  <a:pt x="2925246" y="34734"/>
                </a:lnTo>
                <a:lnTo>
                  <a:pt x="1611290" y="34734"/>
                </a:lnTo>
                <a:lnTo>
                  <a:pt x="1574633" y="33273"/>
                </a:lnTo>
                <a:lnTo>
                  <a:pt x="1540154" y="16763"/>
                </a:lnTo>
                <a:close/>
              </a:path>
              <a:path w="2942590" h="668020">
                <a:moveTo>
                  <a:pt x="1688236" y="22986"/>
                </a:moveTo>
                <a:lnTo>
                  <a:pt x="1611290" y="34734"/>
                </a:lnTo>
                <a:lnTo>
                  <a:pt x="2925246" y="34734"/>
                </a:lnTo>
                <a:lnTo>
                  <a:pt x="2927703" y="29336"/>
                </a:lnTo>
                <a:lnTo>
                  <a:pt x="1784375" y="29336"/>
                </a:lnTo>
                <a:lnTo>
                  <a:pt x="1759549" y="28916"/>
                </a:lnTo>
                <a:lnTo>
                  <a:pt x="1711706" y="23407"/>
                </a:lnTo>
                <a:lnTo>
                  <a:pt x="1688236" y="22986"/>
                </a:lnTo>
                <a:close/>
              </a:path>
              <a:path w="2942590" h="668020">
                <a:moveTo>
                  <a:pt x="2048488" y="8937"/>
                </a:moveTo>
                <a:lnTo>
                  <a:pt x="1997704" y="9087"/>
                </a:lnTo>
                <a:lnTo>
                  <a:pt x="1945552" y="10550"/>
                </a:lnTo>
                <a:lnTo>
                  <a:pt x="1892493" y="13672"/>
                </a:lnTo>
                <a:lnTo>
                  <a:pt x="1838985" y="18795"/>
                </a:lnTo>
                <a:lnTo>
                  <a:pt x="1810728" y="24876"/>
                </a:lnTo>
                <a:lnTo>
                  <a:pt x="1797694" y="27993"/>
                </a:lnTo>
                <a:lnTo>
                  <a:pt x="1784375" y="29336"/>
                </a:lnTo>
                <a:lnTo>
                  <a:pt x="2927703" y="29336"/>
                </a:lnTo>
                <a:lnTo>
                  <a:pt x="2933176" y="17318"/>
                </a:lnTo>
                <a:lnTo>
                  <a:pt x="2573652" y="17318"/>
                </a:lnTo>
                <a:lnTo>
                  <a:pt x="2530580" y="15238"/>
                </a:lnTo>
                <a:lnTo>
                  <a:pt x="2285781" y="15238"/>
                </a:lnTo>
                <a:lnTo>
                  <a:pt x="2228748" y="14604"/>
                </a:lnTo>
                <a:lnTo>
                  <a:pt x="2097444" y="9758"/>
                </a:lnTo>
                <a:lnTo>
                  <a:pt x="2048488" y="8937"/>
                </a:lnTo>
                <a:close/>
              </a:path>
              <a:path w="2942590" h="668020">
                <a:moveTo>
                  <a:pt x="2712110" y="0"/>
                </a:moveTo>
                <a:lnTo>
                  <a:pt x="2664080" y="8268"/>
                </a:lnTo>
                <a:lnTo>
                  <a:pt x="2618555" y="14543"/>
                </a:lnTo>
                <a:lnTo>
                  <a:pt x="2573652" y="17318"/>
                </a:lnTo>
                <a:lnTo>
                  <a:pt x="2933176" y="17318"/>
                </a:lnTo>
                <a:lnTo>
                  <a:pt x="2936472" y="10080"/>
                </a:lnTo>
                <a:lnTo>
                  <a:pt x="2809990" y="10080"/>
                </a:lnTo>
                <a:lnTo>
                  <a:pt x="2759797" y="8304"/>
                </a:lnTo>
                <a:lnTo>
                  <a:pt x="2712110" y="0"/>
                </a:lnTo>
                <a:close/>
              </a:path>
              <a:path w="2942590" h="668020">
                <a:moveTo>
                  <a:pt x="2441824" y="14031"/>
                </a:moveTo>
                <a:lnTo>
                  <a:pt x="2285781" y="15238"/>
                </a:lnTo>
                <a:lnTo>
                  <a:pt x="2530580" y="15238"/>
                </a:lnTo>
                <a:lnTo>
                  <a:pt x="2527487" y="15089"/>
                </a:lnTo>
                <a:lnTo>
                  <a:pt x="2524752" y="14604"/>
                </a:lnTo>
                <a:lnTo>
                  <a:pt x="2475636" y="14604"/>
                </a:lnTo>
                <a:lnTo>
                  <a:pt x="2475698" y="14405"/>
                </a:lnTo>
                <a:lnTo>
                  <a:pt x="2441824" y="14031"/>
                </a:lnTo>
                <a:close/>
              </a:path>
              <a:path w="2942590" h="668020">
                <a:moveTo>
                  <a:pt x="2478176" y="6349"/>
                </a:moveTo>
                <a:lnTo>
                  <a:pt x="2475698" y="14405"/>
                </a:lnTo>
                <a:lnTo>
                  <a:pt x="2493797" y="14604"/>
                </a:lnTo>
                <a:lnTo>
                  <a:pt x="2524752" y="14604"/>
                </a:lnTo>
                <a:lnTo>
                  <a:pt x="2478176" y="6349"/>
                </a:lnTo>
                <a:close/>
              </a:path>
              <a:path w="2942590" h="668020">
                <a:moveTo>
                  <a:pt x="2902919" y="6091"/>
                </a:moveTo>
                <a:lnTo>
                  <a:pt x="2858945" y="8339"/>
                </a:lnTo>
                <a:lnTo>
                  <a:pt x="2809990" y="10080"/>
                </a:lnTo>
                <a:lnTo>
                  <a:pt x="2936472" y="10080"/>
                </a:lnTo>
                <a:lnTo>
                  <a:pt x="2938170" y="6349"/>
                </a:lnTo>
                <a:lnTo>
                  <a:pt x="2902919" y="609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125694" y="4058920"/>
            <a:ext cx="2942590" cy="668020"/>
          </a:xfrm>
          <a:custGeom>
            <a:avLst/>
            <a:gdLst/>
            <a:ahLst/>
            <a:cxnLst/>
            <a:rect l="l" t="t" r="r" b="b"/>
            <a:pathLst>
              <a:path w="2942590" h="668020">
                <a:moveTo>
                  <a:pt x="189001" y="649350"/>
                </a:moveTo>
                <a:lnTo>
                  <a:pt x="181232" y="649350"/>
                </a:lnTo>
                <a:lnTo>
                  <a:pt x="173714" y="649350"/>
                </a:lnTo>
                <a:lnTo>
                  <a:pt x="166695" y="649350"/>
                </a:lnTo>
                <a:lnTo>
                  <a:pt x="160426" y="649350"/>
                </a:lnTo>
                <a:lnTo>
                  <a:pt x="154830" y="641725"/>
                </a:lnTo>
                <a:lnTo>
                  <a:pt x="138995" y="639968"/>
                </a:lnTo>
                <a:lnTo>
                  <a:pt x="126065" y="642903"/>
                </a:lnTo>
                <a:lnTo>
                  <a:pt x="129184" y="649350"/>
                </a:lnTo>
                <a:lnTo>
                  <a:pt x="123977" y="647318"/>
                </a:lnTo>
                <a:lnTo>
                  <a:pt x="116230" y="647318"/>
                </a:lnTo>
                <a:lnTo>
                  <a:pt x="108483" y="647318"/>
                </a:lnTo>
                <a:lnTo>
                  <a:pt x="104528" y="602031"/>
                </a:lnTo>
                <a:lnTo>
                  <a:pt x="110087" y="556196"/>
                </a:lnTo>
                <a:lnTo>
                  <a:pt x="116145" y="513123"/>
                </a:lnTo>
                <a:lnTo>
                  <a:pt x="113690" y="476122"/>
                </a:lnTo>
                <a:lnTo>
                  <a:pt x="101780" y="464978"/>
                </a:lnTo>
                <a:lnTo>
                  <a:pt x="90608" y="443452"/>
                </a:lnTo>
                <a:lnTo>
                  <a:pt x="81865" y="419973"/>
                </a:lnTo>
                <a:lnTo>
                  <a:pt x="77241" y="402970"/>
                </a:lnTo>
                <a:lnTo>
                  <a:pt x="65291" y="397299"/>
                </a:lnTo>
                <a:lnTo>
                  <a:pt x="53842" y="380841"/>
                </a:lnTo>
                <a:lnTo>
                  <a:pt x="44344" y="359286"/>
                </a:lnTo>
                <a:lnTo>
                  <a:pt x="38252" y="338327"/>
                </a:lnTo>
                <a:lnTo>
                  <a:pt x="8419" y="314521"/>
                </a:lnTo>
                <a:lnTo>
                  <a:pt x="423" y="277412"/>
                </a:lnTo>
                <a:lnTo>
                  <a:pt x="5526" y="233208"/>
                </a:lnTo>
                <a:lnTo>
                  <a:pt x="14994" y="188114"/>
                </a:lnTo>
                <a:lnTo>
                  <a:pt x="20091" y="148335"/>
                </a:lnTo>
                <a:lnTo>
                  <a:pt x="14664" y="130474"/>
                </a:lnTo>
                <a:lnTo>
                  <a:pt x="6105" y="112029"/>
                </a:lnTo>
                <a:lnTo>
                  <a:pt x="0" y="93989"/>
                </a:lnTo>
                <a:lnTo>
                  <a:pt x="1930" y="77342"/>
                </a:lnTo>
                <a:lnTo>
                  <a:pt x="13029" y="65232"/>
                </a:lnTo>
                <a:lnTo>
                  <a:pt x="32426" y="57229"/>
                </a:lnTo>
                <a:lnTo>
                  <a:pt x="56705" y="53536"/>
                </a:lnTo>
                <a:lnTo>
                  <a:pt x="82448" y="54355"/>
                </a:lnTo>
                <a:lnTo>
                  <a:pt x="98268" y="58467"/>
                </a:lnTo>
                <a:lnTo>
                  <a:pt x="111658" y="65531"/>
                </a:lnTo>
                <a:lnTo>
                  <a:pt x="124096" y="72215"/>
                </a:lnTo>
                <a:lnTo>
                  <a:pt x="137058" y="75183"/>
                </a:lnTo>
                <a:lnTo>
                  <a:pt x="160025" y="72471"/>
                </a:lnTo>
                <a:lnTo>
                  <a:pt x="186398" y="64246"/>
                </a:lnTo>
                <a:lnTo>
                  <a:pt x="216675" y="55235"/>
                </a:lnTo>
                <a:lnTo>
                  <a:pt x="251358" y="50164"/>
                </a:lnTo>
                <a:lnTo>
                  <a:pt x="293322" y="50161"/>
                </a:lnTo>
                <a:lnTo>
                  <a:pt x="335512" y="51942"/>
                </a:lnTo>
                <a:lnTo>
                  <a:pt x="375249" y="53343"/>
                </a:lnTo>
                <a:lnTo>
                  <a:pt x="409854" y="52196"/>
                </a:lnTo>
                <a:lnTo>
                  <a:pt x="425455" y="49057"/>
                </a:lnTo>
                <a:lnTo>
                  <a:pt x="441033" y="44132"/>
                </a:lnTo>
                <a:lnTo>
                  <a:pt x="456610" y="39588"/>
                </a:lnTo>
                <a:lnTo>
                  <a:pt x="472211" y="37591"/>
                </a:lnTo>
                <a:lnTo>
                  <a:pt x="487854" y="38044"/>
                </a:lnTo>
                <a:lnTo>
                  <a:pt x="503723" y="41020"/>
                </a:lnTo>
                <a:lnTo>
                  <a:pt x="520092" y="44378"/>
                </a:lnTo>
                <a:lnTo>
                  <a:pt x="537235" y="45973"/>
                </a:lnTo>
                <a:lnTo>
                  <a:pt x="569694" y="46735"/>
                </a:lnTo>
                <a:lnTo>
                  <a:pt x="604117" y="44164"/>
                </a:lnTo>
                <a:lnTo>
                  <a:pt x="639516" y="40401"/>
                </a:lnTo>
                <a:lnTo>
                  <a:pt x="674903" y="37591"/>
                </a:lnTo>
                <a:lnTo>
                  <a:pt x="724900" y="36816"/>
                </a:lnTo>
                <a:lnTo>
                  <a:pt x="774932" y="39195"/>
                </a:lnTo>
                <a:lnTo>
                  <a:pt x="821082" y="42360"/>
                </a:lnTo>
                <a:lnTo>
                  <a:pt x="859434" y="43941"/>
                </a:lnTo>
                <a:lnTo>
                  <a:pt x="881304" y="43152"/>
                </a:lnTo>
                <a:lnTo>
                  <a:pt x="903900" y="39433"/>
                </a:lnTo>
                <a:lnTo>
                  <a:pt x="926996" y="35333"/>
                </a:lnTo>
                <a:lnTo>
                  <a:pt x="950366" y="33400"/>
                </a:lnTo>
                <a:lnTo>
                  <a:pt x="986234" y="37314"/>
                </a:lnTo>
                <a:lnTo>
                  <a:pt x="1023090" y="44132"/>
                </a:lnTo>
                <a:lnTo>
                  <a:pt x="1059969" y="51331"/>
                </a:lnTo>
                <a:lnTo>
                  <a:pt x="1095908" y="56387"/>
                </a:lnTo>
                <a:lnTo>
                  <a:pt x="1152977" y="57848"/>
                </a:lnTo>
                <a:lnTo>
                  <a:pt x="1202033" y="52260"/>
                </a:lnTo>
                <a:lnTo>
                  <a:pt x="1246731" y="43529"/>
                </a:lnTo>
                <a:lnTo>
                  <a:pt x="1290726" y="35559"/>
                </a:lnTo>
                <a:lnTo>
                  <a:pt x="1338955" y="35339"/>
                </a:lnTo>
                <a:lnTo>
                  <a:pt x="1385945" y="39989"/>
                </a:lnTo>
                <a:lnTo>
                  <a:pt x="1431458" y="43471"/>
                </a:lnTo>
                <a:lnTo>
                  <a:pt x="1475257" y="39750"/>
                </a:lnTo>
                <a:lnTo>
                  <a:pt x="1487951" y="32319"/>
                </a:lnTo>
                <a:lnTo>
                  <a:pt x="1504801" y="27447"/>
                </a:lnTo>
                <a:lnTo>
                  <a:pt x="1523103" y="22981"/>
                </a:lnTo>
                <a:lnTo>
                  <a:pt x="1540154" y="16763"/>
                </a:lnTo>
                <a:lnTo>
                  <a:pt x="1574633" y="33273"/>
                </a:lnTo>
                <a:lnTo>
                  <a:pt x="1611290" y="34734"/>
                </a:lnTo>
                <a:lnTo>
                  <a:pt x="1649400" y="28765"/>
                </a:lnTo>
                <a:lnTo>
                  <a:pt x="1688236" y="22986"/>
                </a:lnTo>
                <a:lnTo>
                  <a:pt x="1711706" y="23407"/>
                </a:lnTo>
                <a:lnTo>
                  <a:pt x="1735401" y="26161"/>
                </a:lnTo>
                <a:lnTo>
                  <a:pt x="1759549" y="28916"/>
                </a:lnTo>
                <a:lnTo>
                  <a:pt x="1784375" y="29336"/>
                </a:lnTo>
                <a:lnTo>
                  <a:pt x="1797694" y="27993"/>
                </a:lnTo>
                <a:lnTo>
                  <a:pt x="1810728" y="24876"/>
                </a:lnTo>
                <a:lnTo>
                  <a:pt x="1824237" y="21353"/>
                </a:lnTo>
                <a:lnTo>
                  <a:pt x="1838985" y="18795"/>
                </a:lnTo>
                <a:lnTo>
                  <a:pt x="1892493" y="13672"/>
                </a:lnTo>
                <a:lnTo>
                  <a:pt x="1945552" y="10550"/>
                </a:lnTo>
                <a:lnTo>
                  <a:pt x="1997704" y="9087"/>
                </a:lnTo>
                <a:lnTo>
                  <a:pt x="2048488" y="8937"/>
                </a:lnTo>
                <a:lnTo>
                  <a:pt x="2097444" y="9758"/>
                </a:lnTo>
                <a:lnTo>
                  <a:pt x="2144113" y="11205"/>
                </a:lnTo>
                <a:lnTo>
                  <a:pt x="2188034" y="12935"/>
                </a:lnTo>
                <a:lnTo>
                  <a:pt x="2228748" y="14604"/>
                </a:lnTo>
                <a:lnTo>
                  <a:pt x="2285781" y="15238"/>
                </a:lnTo>
                <a:lnTo>
                  <a:pt x="2339309" y="14952"/>
                </a:lnTo>
                <a:lnTo>
                  <a:pt x="2390826" y="14348"/>
                </a:lnTo>
                <a:lnTo>
                  <a:pt x="2441824" y="14031"/>
                </a:lnTo>
                <a:lnTo>
                  <a:pt x="2493797" y="14604"/>
                </a:lnTo>
                <a:lnTo>
                  <a:pt x="2486050" y="14604"/>
                </a:lnTo>
                <a:lnTo>
                  <a:pt x="2475636" y="14604"/>
                </a:lnTo>
                <a:lnTo>
                  <a:pt x="2478176" y="6349"/>
                </a:lnTo>
                <a:lnTo>
                  <a:pt x="2527487" y="15089"/>
                </a:lnTo>
                <a:lnTo>
                  <a:pt x="2573652" y="17318"/>
                </a:lnTo>
                <a:lnTo>
                  <a:pt x="2618555" y="14543"/>
                </a:lnTo>
                <a:lnTo>
                  <a:pt x="2664080" y="8268"/>
                </a:lnTo>
                <a:lnTo>
                  <a:pt x="2712110" y="0"/>
                </a:lnTo>
                <a:lnTo>
                  <a:pt x="2759797" y="8304"/>
                </a:lnTo>
                <a:lnTo>
                  <a:pt x="2809990" y="10080"/>
                </a:lnTo>
                <a:lnTo>
                  <a:pt x="2858945" y="8339"/>
                </a:lnTo>
                <a:lnTo>
                  <a:pt x="2902919" y="6091"/>
                </a:lnTo>
                <a:lnTo>
                  <a:pt x="2938170" y="6349"/>
                </a:lnTo>
                <a:lnTo>
                  <a:pt x="2923047" y="39562"/>
                </a:lnTo>
                <a:lnTo>
                  <a:pt x="2912818" y="76501"/>
                </a:lnTo>
                <a:lnTo>
                  <a:pt x="2901612" y="112273"/>
                </a:lnTo>
                <a:lnTo>
                  <a:pt x="2883560" y="141985"/>
                </a:lnTo>
                <a:lnTo>
                  <a:pt x="2899384" y="148734"/>
                </a:lnTo>
                <a:lnTo>
                  <a:pt x="2900801" y="163115"/>
                </a:lnTo>
                <a:lnTo>
                  <a:pt x="2900741" y="176329"/>
                </a:lnTo>
                <a:lnTo>
                  <a:pt x="2912135" y="179577"/>
                </a:lnTo>
                <a:lnTo>
                  <a:pt x="2905873" y="220908"/>
                </a:lnTo>
                <a:lnTo>
                  <a:pt x="2901086" y="273811"/>
                </a:lnTo>
                <a:lnTo>
                  <a:pt x="2895347" y="330239"/>
                </a:lnTo>
                <a:lnTo>
                  <a:pt x="2886227" y="382142"/>
                </a:lnTo>
                <a:lnTo>
                  <a:pt x="2869870" y="397180"/>
                </a:lnTo>
                <a:lnTo>
                  <a:pt x="2854715" y="413194"/>
                </a:lnTo>
                <a:lnTo>
                  <a:pt x="2839061" y="428827"/>
                </a:lnTo>
                <a:lnTo>
                  <a:pt x="2821203" y="442721"/>
                </a:lnTo>
                <a:lnTo>
                  <a:pt x="2832397" y="458827"/>
                </a:lnTo>
                <a:lnTo>
                  <a:pt x="2852080" y="468502"/>
                </a:lnTo>
                <a:lnTo>
                  <a:pt x="2877121" y="474654"/>
                </a:lnTo>
                <a:lnTo>
                  <a:pt x="2904388" y="480186"/>
                </a:lnTo>
                <a:lnTo>
                  <a:pt x="2921617" y="511579"/>
                </a:lnTo>
                <a:lnTo>
                  <a:pt x="2936869" y="548068"/>
                </a:lnTo>
                <a:lnTo>
                  <a:pt x="2942357" y="587700"/>
                </a:lnTo>
                <a:lnTo>
                  <a:pt x="2930296" y="628522"/>
                </a:lnTo>
                <a:lnTo>
                  <a:pt x="2913014" y="624754"/>
                </a:lnTo>
                <a:lnTo>
                  <a:pt x="2901102" y="622188"/>
                </a:lnTo>
                <a:lnTo>
                  <a:pt x="2890166" y="619646"/>
                </a:lnTo>
                <a:lnTo>
                  <a:pt x="2875813" y="615949"/>
                </a:lnTo>
                <a:lnTo>
                  <a:pt x="2829052" y="628169"/>
                </a:lnTo>
                <a:lnTo>
                  <a:pt x="2783381" y="635082"/>
                </a:lnTo>
                <a:lnTo>
                  <a:pt x="2737030" y="637786"/>
                </a:lnTo>
                <a:lnTo>
                  <a:pt x="2688229" y="637383"/>
                </a:lnTo>
                <a:lnTo>
                  <a:pt x="2635208" y="634972"/>
                </a:lnTo>
                <a:lnTo>
                  <a:pt x="2576194" y="631652"/>
                </a:lnTo>
                <a:lnTo>
                  <a:pt x="2509418" y="628522"/>
                </a:lnTo>
                <a:lnTo>
                  <a:pt x="2475170" y="650374"/>
                </a:lnTo>
                <a:lnTo>
                  <a:pt x="2436028" y="654843"/>
                </a:lnTo>
                <a:lnTo>
                  <a:pt x="2393957" y="653454"/>
                </a:lnTo>
                <a:lnTo>
                  <a:pt x="2350922" y="657732"/>
                </a:lnTo>
                <a:lnTo>
                  <a:pt x="2343667" y="652994"/>
                </a:lnTo>
                <a:lnTo>
                  <a:pt x="2343461" y="646493"/>
                </a:lnTo>
                <a:lnTo>
                  <a:pt x="2341778" y="640373"/>
                </a:lnTo>
                <a:lnTo>
                  <a:pt x="2330094" y="636777"/>
                </a:lnTo>
                <a:lnTo>
                  <a:pt x="2318263" y="652516"/>
                </a:lnTo>
                <a:lnTo>
                  <a:pt x="2293741" y="654573"/>
                </a:lnTo>
                <a:lnTo>
                  <a:pt x="2267265" y="650368"/>
                </a:lnTo>
                <a:lnTo>
                  <a:pt x="2249576" y="647318"/>
                </a:lnTo>
                <a:lnTo>
                  <a:pt x="2234245" y="649962"/>
                </a:lnTo>
                <a:lnTo>
                  <a:pt x="2216461" y="654367"/>
                </a:lnTo>
                <a:lnTo>
                  <a:pt x="2197677" y="655248"/>
                </a:lnTo>
                <a:lnTo>
                  <a:pt x="2179345" y="647318"/>
                </a:lnTo>
                <a:lnTo>
                  <a:pt x="2172966" y="658756"/>
                </a:lnTo>
                <a:lnTo>
                  <a:pt x="2159263" y="665289"/>
                </a:lnTo>
                <a:lnTo>
                  <a:pt x="2140680" y="667535"/>
                </a:lnTo>
                <a:lnTo>
                  <a:pt x="2119655" y="666114"/>
                </a:lnTo>
                <a:lnTo>
                  <a:pt x="2108537" y="662584"/>
                </a:lnTo>
                <a:lnTo>
                  <a:pt x="2096906" y="656923"/>
                </a:lnTo>
                <a:lnTo>
                  <a:pt x="2088205" y="651666"/>
                </a:lnTo>
                <a:lnTo>
                  <a:pt x="2085873" y="649350"/>
                </a:lnTo>
                <a:lnTo>
                  <a:pt x="2079984" y="650120"/>
                </a:lnTo>
                <a:lnTo>
                  <a:pt x="2071903" y="653795"/>
                </a:lnTo>
                <a:lnTo>
                  <a:pt x="2064299" y="657852"/>
                </a:lnTo>
                <a:lnTo>
                  <a:pt x="2059838" y="659764"/>
                </a:lnTo>
                <a:lnTo>
                  <a:pt x="2053909" y="658106"/>
                </a:lnTo>
                <a:lnTo>
                  <a:pt x="2045551" y="654303"/>
                </a:lnTo>
                <a:lnTo>
                  <a:pt x="2037193" y="650120"/>
                </a:lnTo>
                <a:lnTo>
                  <a:pt x="2031263" y="647318"/>
                </a:lnTo>
                <a:lnTo>
                  <a:pt x="1985875" y="647184"/>
                </a:lnTo>
                <a:lnTo>
                  <a:pt x="1934854" y="651192"/>
                </a:lnTo>
                <a:lnTo>
                  <a:pt x="1883334" y="651676"/>
                </a:lnTo>
                <a:lnTo>
                  <a:pt x="1836445" y="640968"/>
                </a:lnTo>
                <a:lnTo>
                  <a:pt x="1833272" y="643491"/>
                </a:lnTo>
                <a:lnTo>
                  <a:pt x="1834493" y="648573"/>
                </a:lnTo>
                <a:lnTo>
                  <a:pt x="1832784" y="652488"/>
                </a:lnTo>
                <a:lnTo>
                  <a:pt x="1820824" y="651509"/>
                </a:lnTo>
                <a:lnTo>
                  <a:pt x="1799913" y="648670"/>
                </a:lnTo>
                <a:lnTo>
                  <a:pt x="1788027" y="642889"/>
                </a:lnTo>
                <a:lnTo>
                  <a:pt x="1773711" y="638276"/>
                </a:lnTo>
                <a:lnTo>
                  <a:pt x="1745513" y="638936"/>
                </a:lnTo>
                <a:lnTo>
                  <a:pt x="1730595" y="614872"/>
                </a:lnTo>
                <a:lnTo>
                  <a:pt x="1710080" y="609203"/>
                </a:lnTo>
                <a:lnTo>
                  <a:pt x="1685184" y="613701"/>
                </a:lnTo>
                <a:lnTo>
                  <a:pt x="1657121" y="620140"/>
                </a:lnTo>
                <a:lnTo>
                  <a:pt x="1605635" y="627721"/>
                </a:lnTo>
                <a:lnTo>
                  <a:pt x="1554509" y="630991"/>
                </a:lnTo>
                <a:lnTo>
                  <a:pt x="1503866" y="631320"/>
                </a:lnTo>
                <a:lnTo>
                  <a:pt x="1453826" y="630078"/>
                </a:lnTo>
                <a:lnTo>
                  <a:pt x="1404513" y="628634"/>
                </a:lnTo>
                <a:lnTo>
                  <a:pt x="1356048" y="628356"/>
                </a:lnTo>
                <a:lnTo>
                  <a:pt x="1308553" y="630614"/>
                </a:lnTo>
                <a:lnTo>
                  <a:pt x="1262151" y="636777"/>
                </a:lnTo>
                <a:lnTo>
                  <a:pt x="1265949" y="631636"/>
                </a:lnTo>
                <a:lnTo>
                  <a:pt x="1261485" y="631364"/>
                </a:lnTo>
                <a:lnTo>
                  <a:pt x="1254115" y="630687"/>
                </a:lnTo>
                <a:lnTo>
                  <a:pt x="1249197" y="624331"/>
                </a:lnTo>
                <a:lnTo>
                  <a:pt x="1239710" y="624490"/>
                </a:lnTo>
                <a:lnTo>
                  <a:pt x="1237783" y="630554"/>
                </a:lnTo>
                <a:lnTo>
                  <a:pt x="1236356" y="636619"/>
                </a:lnTo>
                <a:lnTo>
                  <a:pt x="1228369" y="636777"/>
                </a:lnTo>
                <a:lnTo>
                  <a:pt x="1186025" y="628721"/>
                </a:lnTo>
                <a:lnTo>
                  <a:pt x="1144883" y="630046"/>
                </a:lnTo>
                <a:lnTo>
                  <a:pt x="1105193" y="632134"/>
                </a:lnTo>
                <a:lnTo>
                  <a:pt x="1067206" y="626363"/>
                </a:lnTo>
                <a:lnTo>
                  <a:pt x="1035123" y="633335"/>
                </a:lnTo>
                <a:lnTo>
                  <a:pt x="997420" y="636793"/>
                </a:lnTo>
                <a:lnTo>
                  <a:pt x="960193" y="633989"/>
                </a:lnTo>
                <a:lnTo>
                  <a:pt x="929538" y="622172"/>
                </a:lnTo>
                <a:lnTo>
                  <a:pt x="912328" y="630259"/>
                </a:lnTo>
                <a:lnTo>
                  <a:pt x="895105" y="639714"/>
                </a:lnTo>
                <a:lnTo>
                  <a:pt x="876907" y="647193"/>
                </a:lnTo>
                <a:lnTo>
                  <a:pt x="856767" y="649350"/>
                </a:lnTo>
                <a:lnTo>
                  <a:pt x="841916" y="645072"/>
                </a:lnTo>
                <a:lnTo>
                  <a:pt x="825589" y="635507"/>
                </a:lnTo>
                <a:lnTo>
                  <a:pt x="809261" y="625562"/>
                </a:lnTo>
                <a:lnTo>
                  <a:pt x="794410" y="620140"/>
                </a:lnTo>
                <a:lnTo>
                  <a:pt x="745958" y="618890"/>
                </a:lnTo>
                <a:lnTo>
                  <a:pt x="685587" y="622522"/>
                </a:lnTo>
                <a:lnTo>
                  <a:pt x="629622" y="628106"/>
                </a:lnTo>
                <a:lnTo>
                  <a:pt x="594385" y="632713"/>
                </a:lnTo>
                <a:lnTo>
                  <a:pt x="542519" y="639476"/>
                </a:lnTo>
                <a:lnTo>
                  <a:pt x="490450" y="643189"/>
                </a:lnTo>
                <a:lnTo>
                  <a:pt x="438448" y="644708"/>
                </a:lnTo>
                <a:lnTo>
                  <a:pt x="386788" y="644890"/>
                </a:lnTo>
                <a:lnTo>
                  <a:pt x="335741" y="644589"/>
                </a:lnTo>
                <a:lnTo>
                  <a:pt x="285579" y="644661"/>
                </a:lnTo>
                <a:lnTo>
                  <a:pt x="236575" y="645963"/>
                </a:lnTo>
                <a:lnTo>
                  <a:pt x="189001" y="649350"/>
                </a:lnTo>
                <a:close/>
              </a:path>
            </a:pathLst>
          </a:custGeom>
          <a:ln w="9525">
            <a:solidFill>
              <a:srgbClr val="8EC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5254878" y="4057654"/>
            <a:ext cx="2668905" cy="682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"A </a:t>
            </a:r>
            <a:r>
              <a:rPr sz="1100" spc="-5" dirty="0">
                <a:latin typeface="Arial"/>
                <a:cs typeface="Arial"/>
              </a:rPr>
              <a:t>way </a:t>
            </a:r>
            <a:r>
              <a:rPr sz="1100" dirty="0">
                <a:latin typeface="Arial"/>
                <a:cs typeface="Arial"/>
              </a:rPr>
              <a:t>to contact other caregivers </a:t>
            </a:r>
            <a:r>
              <a:rPr sz="1100" spc="-5" dirty="0">
                <a:latin typeface="Arial"/>
                <a:cs typeface="Arial"/>
              </a:rPr>
              <a:t>who</a:t>
            </a:r>
            <a:r>
              <a:rPr sz="1100" spc="-17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are  going through </a:t>
            </a:r>
            <a:r>
              <a:rPr sz="1100" spc="-5" dirty="0">
                <a:latin typeface="Arial"/>
                <a:cs typeface="Arial"/>
              </a:rPr>
              <a:t>it </a:t>
            </a:r>
            <a:r>
              <a:rPr sz="1100" dirty="0">
                <a:latin typeface="Arial"/>
                <a:cs typeface="Arial"/>
              </a:rPr>
              <a:t>and a </a:t>
            </a:r>
            <a:r>
              <a:rPr sz="1100" spc="-5" dirty="0">
                <a:latin typeface="Arial"/>
                <a:cs typeface="Arial"/>
              </a:rPr>
              <a:t>list </a:t>
            </a:r>
            <a:r>
              <a:rPr sz="1100" dirty="0">
                <a:latin typeface="Arial"/>
                <a:cs typeface="Arial"/>
              </a:rPr>
              <a:t>of sitters/nurses  </a:t>
            </a:r>
            <a:r>
              <a:rPr sz="1100" spc="-5" dirty="0">
                <a:latin typeface="Arial"/>
                <a:cs typeface="Arial"/>
              </a:rPr>
              <a:t>who </a:t>
            </a:r>
            <a:r>
              <a:rPr sz="1100" dirty="0">
                <a:latin typeface="Arial"/>
                <a:cs typeface="Arial"/>
              </a:rPr>
              <a:t>I </a:t>
            </a:r>
            <a:r>
              <a:rPr sz="1100" spc="-5" dirty="0">
                <a:latin typeface="Arial"/>
                <a:cs typeface="Arial"/>
              </a:rPr>
              <a:t>could </a:t>
            </a:r>
            <a:r>
              <a:rPr sz="1100" dirty="0">
                <a:latin typeface="Arial"/>
                <a:cs typeface="Arial"/>
              </a:rPr>
              <a:t>call </a:t>
            </a:r>
            <a:r>
              <a:rPr sz="1100" spc="-5" dirty="0">
                <a:latin typeface="Arial"/>
                <a:cs typeface="Arial"/>
              </a:rPr>
              <a:t>if </a:t>
            </a:r>
            <a:r>
              <a:rPr sz="1100" dirty="0">
                <a:latin typeface="Arial"/>
                <a:cs typeface="Arial"/>
              </a:rPr>
              <a:t>I need assistance or a  break"</a:t>
            </a:r>
            <a:endParaRPr sz="11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120933" y="2303322"/>
            <a:ext cx="3246210" cy="40123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5181727" y="3439540"/>
            <a:ext cx="2816860" cy="514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100" spc="5" dirty="0">
                <a:latin typeface="Arial"/>
                <a:cs typeface="Arial"/>
              </a:rPr>
              <a:t>"What </a:t>
            </a:r>
            <a:r>
              <a:rPr sz="1100" dirty="0">
                <a:latin typeface="Arial"/>
                <a:cs typeface="Arial"/>
              </a:rPr>
              <a:t>I might </a:t>
            </a:r>
            <a:r>
              <a:rPr sz="1100" spc="-5" dirty="0">
                <a:latin typeface="Arial"/>
                <a:cs typeface="Arial"/>
              </a:rPr>
              <a:t>expect in </a:t>
            </a:r>
            <a:r>
              <a:rPr sz="1100" dirty="0">
                <a:latin typeface="Arial"/>
                <a:cs typeface="Arial"/>
              </a:rPr>
              <a:t>the near to </a:t>
            </a:r>
            <a:r>
              <a:rPr sz="1100" spc="-5" dirty="0">
                <a:latin typeface="Arial"/>
                <a:cs typeface="Arial"/>
              </a:rPr>
              <a:t>late</a:t>
            </a:r>
            <a:r>
              <a:rPr sz="1100" spc="-19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future  as </a:t>
            </a:r>
            <a:r>
              <a:rPr sz="1100" spc="-10" dirty="0">
                <a:latin typeface="Arial"/>
                <a:cs typeface="Arial"/>
              </a:rPr>
              <a:t>well </a:t>
            </a:r>
            <a:r>
              <a:rPr sz="1100" dirty="0">
                <a:latin typeface="Arial"/>
                <a:cs typeface="Arial"/>
              </a:rPr>
              <a:t>as any support groups </a:t>
            </a:r>
            <a:r>
              <a:rPr sz="1100" spc="5" dirty="0">
                <a:latin typeface="Arial"/>
                <a:cs typeface="Arial"/>
              </a:rPr>
              <a:t>for </a:t>
            </a:r>
            <a:r>
              <a:rPr sz="1100" spc="-5" dirty="0">
                <a:latin typeface="Arial"/>
                <a:cs typeface="Arial"/>
              </a:rPr>
              <a:t>myself </a:t>
            </a:r>
            <a:r>
              <a:rPr sz="1100" dirty="0">
                <a:latin typeface="Arial"/>
                <a:cs typeface="Arial"/>
              </a:rPr>
              <a:t>and  my</a:t>
            </a:r>
            <a:r>
              <a:rPr sz="1100" spc="-9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cousin"</a:t>
            </a:r>
            <a:endParaRPr sz="1100">
              <a:latin typeface="Arial"/>
              <a:cs typeface="Arial"/>
            </a:endParaRPr>
          </a:p>
        </p:txBody>
      </p:sp>
      <p:sp>
        <p:nvSpPr>
          <p:cNvPr id="75" name="object 7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10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69" name="object 69"/>
          <p:cNvSpPr txBox="1"/>
          <p:nvPr/>
        </p:nvSpPr>
        <p:spPr>
          <a:xfrm>
            <a:off x="5733034" y="4895596"/>
            <a:ext cx="171450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Arial"/>
                <a:cs typeface="Arial"/>
              </a:rPr>
              <a:t>"Counseling </a:t>
            </a:r>
            <a:r>
              <a:rPr sz="1100" spc="5" dirty="0">
                <a:latin typeface="Arial"/>
                <a:cs typeface="Arial"/>
              </a:rPr>
              <a:t>for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patient"</a:t>
            </a:r>
            <a:endParaRPr sz="11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410582" y="2415160"/>
            <a:ext cx="2383155" cy="9079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32384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"A referral to a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specialist/neurologist"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80"/>
              </a:spcBef>
            </a:pPr>
            <a:r>
              <a:rPr sz="1100" spc="-5" dirty="0">
                <a:latin typeface="Arial"/>
                <a:cs typeface="Arial"/>
              </a:rPr>
              <a:t>"Make </a:t>
            </a:r>
            <a:r>
              <a:rPr sz="1100" dirty="0">
                <a:latin typeface="Arial"/>
                <a:cs typeface="Arial"/>
              </a:rPr>
              <a:t>sure the </a:t>
            </a:r>
            <a:r>
              <a:rPr sz="1100" spc="-5" dirty="0">
                <a:latin typeface="Arial"/>
                <a:cs typeface="Arial"/>
              </a:rPr>
              <a:t>patient </a:t>
            </a:r>
            <a:r>
              <a:rPr sz="1100" dirty="0">
                <a:latin typeface="Arial"/>
                <a:cs typeface="Arial"/>
              </a:rPr>
              <a:t>understood</a:t>
            </a:r>
            <a:r>
              <a:rPr sz="1100" spc="-1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  directions"</a:t>
            </a:r>
            <a:endParaRPr sz="1100">
              <a:latin typeface="Arial"/>
              <a:cs typeface="Arial"/>
            </a:endParaRPr>
          </a:p>
          <a:p>
            <a:pPr marR="15875" algn="ctr">
              <a:lnSpc>
                <a:spcPct val="100000"/>
              </a:lnSpc>
              <a:spcBef>
                <a:spcPts val="975"/>
              </a:spcBef>
            </a:pPr>
            <a:r>
              <a:rPr sz="1100" spc="5" dirty="0">
                <a:latin typeface="Arial"/>
                <a:cs typeface="Arial"/>
              </a:rPr>
              <a:t>"What </a:t>
            </a:r>
            <a:r>
              <a:rPr sz="1100" dirty="0">
                <a:latin typeface="Arial"/>
                <a:cs typeface="Arial"/>
              </a:rPr>
              <a:t>comes</a:t>
            </a:r>
            <a:r>
              <a:rPr sz="1100" spc="-16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next"</a:t>
            </a:r>
            <a:endParaRPr sz="11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743194" y="6071820"/>
            <a:ext cx="169481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"Assisted </a:t>
            </a:r>
            <a:r>
              <a:rPr sz="1100" spc="-10" dirty="0">
                <a:latin typeface="Arial"/>
                <a:cs typeface="Arial"/>
              </a:rPr>
              <a:t>living</a:t>
            </a:r>
            <a:r>
              <a:rPr sz="1100" spc="-7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placement"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943227" y="4095750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91252" y="3362325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62476" y="3838575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3175">
            <a:solidFill>
              <a:srgbClr val="80808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28755" y="4100543"/>
            <a:ext cx="1019175" cy="1190625"/>
          </a:xfrm>
          <a:custGeom>
            <a:avLst/>
            <a:gdLst/>
            <a:ahLst/>
            <a:cxnLst/>
            <a:rect l="l" t="t" r="r" b="b"/>
            <a:pathLst>
              <a:path w="1019175" h="1190625">
                <a:moveTo>
                  <a:pt x="0" y="1190452"/>
                </a:moveTo>
                <a:lnTo>
                  <a:pt x="1019065" y="1190452"/>
                </a:lnTo>
                <a:lnTo>
                  <a:pt x="1019065" y="0"/>
                </a:lnTo>
                <a:lnTo>
                  <a:pt x="0" y="0"/>
                </a:lnTo>
                <a:lnTo>
                  <a:pt x="0" y="119045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28755" y="4100543"/>
            <a:ext cx="1019175" cy="1190625"/>
          </a:xfrm>
          <a:custGeom>
            <a:avLst/>
            <a:gdLst/>
            <a:ahLst/>
            <a:cxnLst/>
            <a:rect l="l" t="t" r="r" b="b"/>
            <a:pathLst>
              <a:path w="1019175" h="1190625">
                <a:moveTo>
                  <a:pt x="0" y="1190452"/>
                </a:moveTo>
                <a:lnTo>
                  <a:pt x="1019065" y="1190452"/>
                </a:lnTo>
                <a:lnTo>
                  <a:pt x="1019065" y="0"/>
                </a:lnTo>
                <a:lnTo>
                  <a:pt x="0" y="0"/>
                </a:lnTo>
                <a:lnTo>
                  <a:pt x="0" y="1190452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7609" y="3843266"/>
            <a:ext cx="1009650" cy="257810"/>
          </a:xfrm>
          <a:custGeom>
            <a:avLst/>
            <a:gdLst/>
            <a:ahLst/>
            <a:cxnLst/>
            <a:rect l="l" t="t" r="r" b="b"/>
            <a:pathLst>
              <a:path w="1009650" h="257810">
                <a:moveTo>
                  <a:pt x="0" y="257335"/>
                </a:moveTo>
                <a:lnTo>
                  <a:pt x="1009553" y="257335"/>
                </a:lnTo>
                <a:lnTo>
                  <a:pt x="1009553" y="0"/>
                </a:lnTo>
                <a:lnTo>
                  <a:pt x="0" y="0"/>
                </a:lnTo>
                <a:lnTo>
                  <a:pt x="0" y="25733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7609" y="3843266"/>
            <a:ext cx="1009650" cy="257810"/>
          </a:xfrm>
          <a:custGeom>
            <a:avLst/>
            <a:gdLst/>
            <a:ahLst/>
            <a:cxnLst/>
            <a:rect l="l" t="t" r="r" b="b"/>
            <a:pathLst>
              <a:path w="1009650" h="257810">
                <a:moveTo>
                  <a:pt x="0" y="257335"/>
                </a:moveTo>
                <a:lnTo>
                  <a:pt x="1009553" y="257335"/>
                </a:lnTo>
                <a:lnTo>
                  <a:pt x="1009553" y="0"/>
                </a:lnTo>
                <a:lnTo>
                  <a:pt x="0" y="0"/>
                </a:lnTo>
                <a:lnTo>
                  <a:pt x="0" y="257335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76829" y="3367149"/>
            <a:ext cx="1019175" cy="476250"/>
          </a:xfrm>
          <a:custGeom>
            <a:avLst/>
            <a:gdLst/>
            <a:ahLst/>
            <a:cxnLst/>
            <a:rect l="l" t="t" r="r" b="b"/>
            <a:pathLst>
              <a:path w="1019175" h="476250">
                <a:moveTo>
                  <a:pt x="0" y="476054"/>
                </a:moveTo>
                <a:lnTo>
                  <a:pt x="1019065" y="476054"/>
                </a:lnTo>
                <a:lnTo>
                  <a:pt x="1019065" y="0"/>
                </a:lnTo>
                <a:lnTo>
                  <a:pt x="0" y="0"/>
                </a:lnTo>
                <a:lnTo>
                  <a:pt x="0" y="476054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76829" y="3367149"/>
            <a:ext cx="1019175" cy="476250"/>
          </a:xfrm>
          <a:custGeom>
            <a:avLst/>
            <a:gdLst/>
            <a:ahLst/>
            <a:cxnLst/>
            <a:rect l="l" t="t" r="r" b="b"/>
            <a:pathLst>
              <a:path w="1019175" h="476250">
                <a:moveTo>
                  <a:pt x="0" y="476054"/>
                </a:moveTo>
                <a:lnTo>
                  <a:pt x="1019065" y="476054"/>
                </a:lnTo>
                <a:lnTo>
                  <a:pt x="1019065" y="0"/>
                </a:lnTo>
                <a:lnTo>
                  <a:pt x="0" y="0"/>
                </a:lnTo>
                <a:lnTo>
                  <a:pt x="0" y="476054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05686" y="3367149"/>
            <a:ext cx="1009650" cy="1924050"/>
          </a:xfrm>
          <a:custGeom>
            <a:avLst/>
            <a:gdLst/>
            <a:ahLst/>
            <a:cxnLst/>
            <a:rect l="l" t="t" r="r" b="b"/>
            <a:pathLst>
              <a:path w="1009650" h="1924050">
                <a:moveTo>
                  <a:pt x="0" y="1923842"/>
                </a:moveTo>
                <a:lnTo>
                  <a:pt x="1009553" y="1923842"/>
                </a:lnTo>
                <a:lnTo>
                  <a:pt x="1009553" y="0"/>
                </a:lnTo>
                <a:lnTo>
                  <a:pt x="0" y="0"/>
                </a:lnTo>
                <a:lnTo>
                  <a:pt x="0" y="1923842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05686" y="3367149"/>
            <a:ext cx="1009650" cy="1924050"/>
          </a:xfrm>
          <a:custGeom>
            <a:avLst/>
            <a:gdLst/>
            <a:ahLst/>
            <a:cxnLst/>
            <a:rect l="l" t="t" r="r" b="b"/>
            <a:pathLst>
              <a:path w="1009650" h="1924050">
                <a:moveTo>
                  <a:pt x="0" y="1923842"/>
                </a:moveTo>
                <a:lnTo>
                  <a:pt x="1009553" y="1923842"/>
                </a:lnTo>
                <a:lnTo>
                  <a:pt x="1009553" y="0"/>
                </a:lnTo>
                <a:lnTo>
                  <a:pt x="0" y="0"/>
                </a:lnTo>
                <a:lnTo>
                  <a:pt x="0" y="1923842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24048" y="2757522"/>
            <a:ext cx="0" cy="2524125"/>
          </a:xfrm>
          <a:custGeom>
            <a:avLst/>
            <a:gdLst/>
            <a:ahLst/>
            <a:cxnLst/>
            <a:rect l="l" t="t" r="r" b="b"/>
            <a:pathLst>
              <a:path h="2524125">
                <a:moveTo>
                  <a:pt x="0" y="0"/>
                </a:moveTo>
                <a:lnTo>
                  <a:pt x="0" y="2523974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86001" y="529099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86001" y="478613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86001" y="428165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86001" y="376723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86001" y="326244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6001" y="275752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36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24050" y="5290991"/>
            <a:ext cx="6486525" cy="0"/>
          </a:xfrm>
          <a:custGeom>
            <a:avLst/>
            <a:gdLst/>
            <a:ahLst/>
            <a:cxnLst/>
            <a:rect l="l" t="t" r="r" b="b"/>
            <a:pathLst>
              <a:path w="6486525">
                <a:moveTo>
                  <a:pt x="0" y="0"/>
                </a:moveTo>
                <a:lnTo>
                  <a:pt x="6486319" y="0"/>
                </a:lnTo>
              </a:path>
            </a:pathLst>
          </a:custGeom>
          <a:ln w="949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24048" y="530080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7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52841" y="530080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7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72059" y="530080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7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00915" y="530080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7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120260" y="5300807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87"/>
                </a:moveTo>
                <a:lnTo>
                  <a:pt x="0" y="0"/>
                </a:lnTo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349489" y="461325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47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226357" y="425115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76</a:t>
            </a:r>
            <a:endParaRPr sz="9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44568" y="5213390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77983" y="47085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77983" y="420367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77985" y="3184460"/>
            <a:ext cx="4378325" cy="862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25"/>
              </a:spcBef>
            </a:pPr>
            <a:r>
              <a:rPr sz="950" spc="-10" dirty="0">
                <a:latin typeface="Arial"/>
                <a:cs typeface="Arial"/>
              </a:rPr>
              <a:t>19</a:t>
            </a:r>
            <a:endParaRPr sz="9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 dirty="0">
              <a:latin typeface="Arial"/>
              <a:cs typeface="Arial"/>
            </a:endParaRPr>
          </a:p>
          <a:p>
            <a:pPr marL="980440" algn="ctr">
              <a:lnSpc>
                <a:spcPct val="100000"/>
              </a:lnSpc>
              <a:spcBef>
                <a:spcPts val="434"/>
              </a:spcBef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32026" y="5401438"/>
            <a:ext cx="14033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Reach out to only a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PCP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30957" y="5401438"/>
            <a:ext cx="14541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Reach to only a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specialist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72583" y="5401438"/>
            <a:ext cx="10198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Reach out to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both</a:t>
            </a:r>
            <a:endParaRPr sz="10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53402" y="5401436"/>
            <a:ext cx="30797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" dirty="0">
                <a:latin typeface="Arial"/>
                <a:cs typeface="Arial"/>
              </a:rPr>
              <a:t>T</a:t>
            </a:r>
            <a:r>
              <a:rPr sz="1000" spc="-5" dirty="0">
                <a:latin typeface="Arial"/>
                <a:cs typeface="Arial"/>
              </a:rPr>
              <a:t>ot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l</a:t>
            </a:r>
            <a:endParaRPr sz="10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915989" y="1847789"/>
            <a:ext cx="7640320" cy="400685"/>
          </a:xfrm>
          <a:custGeom>
            <a:avLst/>
            <a:gdLst/>
            <a:ahLst/>
            <a:cxnLst/>
            <a:rect l="l" t="t" r="r" b="b"/>
            <a:pathLst>
              <a:path w="7640320" h="400685">
                <a:moveTo>
                  <a:pt x="0" y="400113"/>
                </a:moveTo>
                <a:lnTo>
                  <a:pt x="7640193" y="400113"/>
                </a:lnTo>
                <a:lnTo>
                  <a:pt x="7640193" y="0"/>
                </a:lnTo>
                <a:lnTo>
                  <a:pt x="0" y="0"/>
                </a:lnTo>
                <a:lnTo>
                  <a:pt x="0" y="4001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295527" y="1938148"/>
            <a:ext cx="6718300" cy="9079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399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</a:t>
            </a:r>
            <a:r>
              <a:rPr sz="1400" b="1" spc="-5" dirty="0">
                <a:latin typeface="Arial"/>
                <a:cs typeface="Arial"/>
              </a:rPr>
              <a:t>When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first </a:t>
            </a:r>
            <a:r>
              <a:rPr sz="1400" b="1" spc="-5" dirty="0">
                <a:latin typeface="Arial"/>
                <a:cs typeface="Arial"/>
              </a:rPr>
              <a:t>noticed </a:t>
            </a:r>
            <a:r>
              <a:rPr sz="1400" b="1" spc="-10" dirty="0">
                <a:latin typeface="Arial"/>
                <a:cs typeface="Arial"/>
              </a:rPr>
              <a:t>symptoms </a:t>
            </a:r>
            <a:r>
              <a:rPr sz="1400" b="1" spc="-5" dirty="0">
                <a:latin typeface="Arial"/>
                <a:cs typeface="Arial"/>
              </a:rPr>
              <a:t>of dementia, </a:t>
            </a:r>
            <a:r>
              <a:rPr sz="1400" b="1" spc="5" dirty="0">
                <a:latin typeface="Arial"/>
                <a:cs typeface="Arial"/>
              </a:rPr>
              <a:t>what </a:t>
            </a:r>
            <a:r>
              <a:rPr sz="1400" b="1" spc="-5" dirty="0">
                <a:latin typeface="Arial"/>
                <a:cs typeface="Arial"/>
              </a:rPr>
              <a:t>did </a:t>
            </a:r>
            <a:r>
              <a:rPr sz="1400" b="1" spc="-20" dirty="0">
                <a:latin typeface="Arial"/>
                <a:cs typeface="Arial"/>
              </a:rPr>
              <a:t>you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do?"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 dirty="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  <a:spcBef>
                <a:spcPts val="855"/>
              </a:spcBef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44" name="object 44"/>
          <p:cNvSpPr txBox="1"/>
          <p:nvPr/>
        </p:nvSpPr>
        <p:spPr>
          <a:xfrm>
            <a:off x="321132" y="304803"/>
            <a:ext cx="8540750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Majority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of caregivers reach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out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some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kind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of</a:t>
            </a:r>
            <a:r>
              <a:rPr sz="2400" b="1" spc="-4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physician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for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help upon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noticing</a:t>
            </a:r>
            <a:r>
              <a:rPr sz="2400" b="1" spc="-1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symptoms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41668" y="228604"/>
            <a:ext cx="8659495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Many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trends observed as participants age; </a:t>
            </a: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younger</a:t>
            </a:r>
            <a:r>
              <a:rPr sz="2400" b="1" spc="12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dem.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more 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access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online,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less 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contact</a:t>
            </a:r>
            <a:r>
              <a:rPr sz="2400" b="1" spc="-1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PCP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71626" y="3729048"/>
            <a:ext cx="161925" cy="1791335"/>
          </a:xfrm>
          <a:custGeom>
            <a:avLst/>
            <a:gdLst/>
            <a:ahLst/>
            <a:cxnLst/>
            <a:rect l="l" t="t" r="r" b="b"/>
            <a:pathLst>
              <a:path w="161925" h="1791335">
                <a:moveTo>
                  <a:pt x="0" y="1790722"/>
                </a:moveTo>
                <a:lnTo>
                  <a:pt x="161744" y="1790722"/>
                </a:lnTo>
                <a:lnTo>
                  <a:pt x="161744" y="0"/>
                </a:lnTo>
                <a:lnTo>
                  <a:pt x="0" y="0"/>
                </a:lnTo>
                <a:lnTo>
                  <a:pt x="0" y="179072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1626" y="3729048"/>
            <a:ext cx="161925" cy="1791335"/>
          </a:xfrm>
          <a:custGeom>
            <a:avLst/>
            <a:gdLst/>
            <a:ahLst/>
            <a:cxnLst/>
            <a:rect l="l" t="t" r="r" b="b"/>
            <a:pathLst>
              <a:path w="161925" h="1791335">
                <a:moveTo>
                  <a:pt x="0" y="1790722"/>
                </a:moveTo>
                <a:lnTo>
                  <a:pt x="161744" y="1790722"/>
                </a:lnTo>
                <a:lnTo>
                  <a:pt x="161744" y="0"/>
                </a:lnTo>
                <a:lnTo>
                  <a:pt x="0" y="0"/>
                </a:lnTo>
                <a:lnTo>
                  <a:pt x="0" y="1790722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09643" y="3576422"/>
            <a:ext cx="162560" cy="1943735"/>
          </a:xfrm>
          <a:custGeom>
            <a:avLst/>
            <a:gdLst/>
            <a:ahLst/>
            <a:cxnLst/>
            <a:rect l="l" t="t" r="r" b="b"/>
            <a:pathLst>
              <a:path w="162560" h="1943735">
                <a:moveTo>
                  <a:pt x="0" y="1943348"/>
                </a:moveTo>
                <a:lnTo>
                  <a:pt x="162061" y="1943348"/>
                </a:lnTo>
                <a:lnTo>
                  <a:pt x="162061" y="0"/>
                </a:lnTo>
                <a:lnTo>
                  <a:pt x="0" y="0"/>
                </a:lnTo>
                <a:lnTo>
                  <a:pt x="0" y="194334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09643" y="3576422"/>
            <a:ext cx="162560" cy="1943735"/>
          </a:xfrm>
          <a:custGeom>
            <a:avLst/>
            <a:gdLst/>
            <a:ahLst/>
            <a:cxnLst/>
            <a:rect l="l" t="t" r="r" b="b"/>
            <a:pathLst>
              <a:path w="162560" h="1943735">
                <a:moveTo>
                  <a:pt x="0" y="1943348"/>
                </a:moveTo>
                <a:lnTo>
                  <a:pt x="162061" y="1943348"/>
                </a:lnTo>
                <a:lnTo>
                  <a:pt x="162061" y="0"/>
                </a:lnTo>
                <a:lnTo>
                  <a:pt x="0" y="0"/>
                </a:lnTo>
                <a:lnTo>
                  <a:pt x="0" y="194334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57492" y="4033665"/>
            <a:ext cx="161925" cy="1486535"/>
          </a:xfrm>
          <a:custGeom>
            <a:avLst/>
            <a:gdLst/>
            <a:ahLst/>
            <a:cxnLst/>
            <a:rect l="l" t="t" r="r" b="b"/>
            <a:pathLst>
              <a:path w="161925" h="1486535">
                <a:moveTo>
                  <a:pt x="0" y="1486104"/>
                </a:moveTo>
                <a:lnTo>
                  <a:pt x="161744" y="1486104"/>
                </a:lnTo>
                <a:lnTo>
                  <a:pt x="161744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57492" y="4033665"/>
            <a:ext cx="161925" cy="1486535"/>
          </a:xfrm>
          <a:custGeom>
            <a:avLst/>
            <a:gdLst/>
            <a:ahLst/>
            <a:cxnLst/>
            <a:rect l="l" t="t" r="r" b="b"/>
            <a:pathLst>
              <a:path w="161925" h="1486535">
                <a:moveTo>
                  <a:pt x="0" y="1486104"/>
                </a:moveTo>
                <a:lnTo>
                  <a:pt x="161744" y="1486104"/>
                </a:lnTo>
                <a:lnTo>
                  <a:pt x="161744" y="0"/>
                </a:lnTo>
                <a:lnTo>
                  <a:pt x="0" y="0"/>
                </a:lnTo>
                <a:lnTo>
                  <a:pt x="0" y="148610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95573" y="4605283"/>
            <a:ext cx="162560" cy="915035"/>
          </a:xfrm>
          <a:custGeom>
            <a:avLst/>
            <a:gdLst/>
            <a:ahLst/>
            <a:cxnLst/>
            <a:rect l="l" t="t" r="r" b="b"/>
            <a:pathLst>
              <a:path w="162560" h="915035">
                <a:moveTo>
                  <a:pt x="0" y="914487"/>
                </a:moveTo>
                <a:lnTo>
                  <a:pt x="162061" y="914487"/>
                </a:lnTo>
                <a:lnTo>
                  <a:pt x="162061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95573" y="4605283"/>
            <a:ext cx="162560" cy="915035"/>
          </a:xfrm>
          <a:custGeom>
            <a:avLst/>
            <a:gdLst/>
            <a:ahLst/>
            <a:cxnLst/>
            <a:rect l="l" t="t" r="r" b="b"/>
            <a:pathLst>
              <a:path w="162560" h="915035">
                <a:moveTo>
                  <a:pt x="0" y="914487"/>
                </a:moveTo>
                <a:lnTo>
                  <a:pt x="162061" y="914487"/>
                </a:lnTo>
                <a:lnTo>
                  <a:pt x="162061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033781" y="4548282"/>
            <a:ext cx="161925" cy="971550"/>
          </a:xfrm>
          <a:custGeom>
            <a:avLst/>
            <a:gdLst/>
            <a:ahLst/>
            <a:cxnLst/>
            <a:rect l="l" t="t" r="r" b="b"/>
            <a:pathLst>
              <a:path w="161925" h="971550">
                <a:moveTo>
                  <a:pt x="0" y="971484"/>
                </a:moveTo>
                <a:lnTo>
                  <a:pt x="161744" y="971484"/>
                </a:lnTo>
                <a:lnTo>
                  <a:pt x="161744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33781" y="4548282"/>
            <a:ext cx="161925" cy="971550"/>
          </a:xfrm>
          <a:custGeom>
            <a:avLst/>
            <a:gdLst/>
            <a:ahLst/>
            <a:cxnLst/>
            <a:rect l="l" t="t" r="r" b="b"/>
            <a:pathLst>
              <a:path w="161925" h="971550">
                <a:moveTo>
                  <a:pt x="0" y="971484"/>
                </a:moveTo>
                <a:lnTo>
                  <a:pt x="161744" y="971484"/>
                </a:lnTo>
                <a:lnTo>
                  <a:pt x="161744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71862" y="5062523"/>
            <a:ext cx="162560" cy="457834"/>
          </a:xfrm>
          <a:custGeom>
            <a:avLst/>
            <a:gdLst/>
            <a:ahLst/>
            <a:cxnLst/>
            <a:rect l="l" t="t" r="r" b="b"/>
            <a:pathLst>
              <a:path w="162560" h="457835">
                <a:moveTo>
                  <a:pt x="0" y="457243"/>
                </a:moveTo>
                <a:lnTo>
                  <a:pt x="162061" y="457243"/>
                </a:lnTo>
                <a:lnTo>
                  <a:pt x="162061" y="0"/>
                </a:lnTo>
                <a:lnTo>
                  <a:pt x="0" y="0"/>
                </a:lnTo>
                <a:lnTo>
                  <a:pt x="0" y="4572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71862" y="5062523"/>
            <a:ext cx="162560" cy="457834"/>
          </a:xfrm>
          <a:custGeom>
            <a:avLst/>
            <a:gdLst/>
            <a:ahLst/>
            <a:cxnLst/>
            <a:rect l="l" t="t" r="r" b="b"/>
            <a:pathLst>
              <a:path w="162560" h="457835">
                <a:moveTo>
                  <a:pt x="0" y="457243"/>
                </a:moveTo>
                <a:lnTo>
                  <a:pt x="162061" y="457243"/>
                </a:lnTo>
                <a:lnTo>
                  <a:pt x="162061" y="0"/>
                </a:lnTo>
                <a:lnTo>
                  <a:pt x="0" y="0"/>
                </a:lnTo>
                <a:lnTo>
                  <a:pt x="0" y="457243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19711" y="5243330"/>
            <a:ext cx="161925" cy="276860"/>
          </a:xfrm>
          <a:custGeom>
            <a:avLst/>
            <a:gdLst/>
            <a:ahLst/>
            <a:cxnLst/>
            <a:rect l="l" t="t" r="r" b="b"/>
            <a:pathLst>
              <a:path w="161925" h="276860">
                <a:moveTo>
                  <a:pt x="0" y="276436"/>
                </a:moveTo>
                <a:lnTo>
                  <a:pt x="161744" y="276436"/>
                </a:lnTo>
                <a:lnTo>
                  <a:pt x="161744" y="0"/>
                </a:lnTo>
                <a:lnTo>
                  <a:pt x="0" y="0"/>
                </a:lnTo>
                <a:lnTo>
                  <a:pt x="0" y="27643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19711" y="5243330"/>
            <a:ext cx="161925" cy="276860"/>
          </a:xfrm>
          <a:custGeom>
            <a:avLst/>
            <a:gdLst/>
            <a:ahLst/>
            <a:cxnLst/>
            <a:rect l="l" t="t" r="r" b="b"/>
            <a:pathLst>
              <a:path w="161925" h="276860">
                <a:moveTo>
                  <a:pt x="0" y="276436"/>
                </a:moveTo>
                <a:lnTo>
                  <a:pt x="161744" y="276436"/>
                </a:lnTo>
                <a:lnTo>
                  <a:pt x="161744" y="0"/>
                </a:lnTo>
                <a:lnTo>
                  <a:pt x="0" y="0"/>
                </a:lnTo>
                <a:lnTo>
                  <a:pt x="0" y="276436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57792" y="5272146"/>
            <a:ext cx="162560" cy="247650"/>
          </a:xfrm>
          <a:custGeom>
            <a:avLst/>
            <a:gdLst/>
            <a:ahLst/>
            <a:cxnLst/>
            <a:rect l="l" t="t" r="r" b="b"/>
            <a:pathLst>
              <a:path w="162559" h="247650">
                <a:moveTo>
                  <a:pt x="0" y="247620"/>
                </a:moveTo>
                <a:lnTo>
                  <a:pt x="162061" y="247620"/>
                </a:lnTo>
                <a:lnTo>
                  <a:pt x="162061" y="0"/>
                </a:lnTo>
                <a:lnTo>
                  <a:pt x="0" y="0"/>
                </a:lnTo>
                <a:lnTo>
                  <a:pt x="0" y="24762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7792" y="5272146"/>
            <a:ext cx="162560" cy="247650"/>
          </a:xfrm>
          <a:custGeom>
            <a:avLst/>
            <a:gdLst/>
            <a:ahLst/>
            <a:cxnLst/>
            <a:rect l="l" t="t" r="r" b="b"/>
            <a:pathLst>
              <a:path w="162559" h="247650">
                <a:moveTo>
                  <a:pt x="0" y="247620"/>
                </a:moveTo>
                <a:lnTo>
                  <a:pt x="162061" y="247620"/>
                </a:lnTo>
                <a:lnTo>
                  <a:pt x="162061" y="0"/>
                </a:lnTo>
                <a:lnTo>
                  <a:pt x="0" y="0"/>
                </a:lnTo>
                <a:lnTo>
                  <a:pt x="0" y="247620"/>
                </a:lnTo>
                <a:close/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33368" y="3605300"/>
            <a:ext cx="153035" cy="1914525"/>
          </a:xfrm>
          <a:custGeom>
            <a:avLst/>
            <a:gdLst/>
            <a:ahLst/>
            <a:cxnLst/>
            <a:rect l="l" t="t" r="r" b="b"/>
            <a:pathLst>
              <a:path w="153034" h="1914525">
                <a:moveTo>
                  <a:pt x="0" y="1914469"/>
                </a:moveTo>
                <a:lnTo>
                  <a:pt x="152547" y="1914469"/>
                </a:lnTo>
                <a:lnTo>
                  <a:pt x="152547" y="0"/>
                </a:lnTo>
                <a:lnTo>
                  <a:pt x="0" y="0"/>
                </a:lnTo>
                <a:lnTo>
                  <a:pt x="0" y="191446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33368" y="3605300"/>
            <a:ext cx="153035" cy="1914525"/>
          </a:xfrm>
          <a:custGeom>
            <a:avLst/>
            <a:gdLst/>
            <a:ahLst/>
            <a:cxnLst/>
            <a:rect l="l" t="t" r="r" b="b"/>
            <a:pathLst>
              <a:path w="153034" h="1914525">
                <a:moveTo>
                  <a:pt x="0" y="1914469"/>
                </a:moveTo>
                <a:lnTo>
                  <a:pt x="152547" y="1914469"/>
                </a:lnTo>
                <a:lnTo>
                  <a:pt x="152547" y="0"/>
                </a:lnTo>
                <a:lnTo>
                  <a:pt x="0" y="0"/>
                </a:lnTo>
                <a:lnTo>
                  <a:pt x="0" y="191446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71766" y="3757542"/>
            <a:ext cx="152400" cy="1762760"/>
          </a:xfrm>
          <a:custGeom>
            <a:avLst/>
            <a:gdLst/>
            <a:ahLst/>
            <a:cxnLst/>
            <a:rect l="l" t="t" r="r" b="b"/>
            <a:pathLst>
              <a:path w="152400" h="1762760">
                <a:moveTo>
                  <a:pt x="0" y="1762224"/>
                </a:moveTo>
                <a:lnTo>
                  <a:pt x="152229" y="1762224"/>
                </a:lnTo>
                <a:lnTo>
                  <a:pt x="152229" y="0"/>
                </a:lnTo>
                <a:lnTo>
                  <a:pt x="0" y="0"/>
                </a:lnTo>
                <a:lnTo>
                  <a:pt x="0" y="176222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71766" y="3757542"/>
            <a:ext cx="152400" cy="1762760"/>
          </a:xfrm>
          <a:custGeom>
            <a:avLst/>
            <a:gdLst/>
            <a:ahLst/>
            <a:cxnLst/>
            <a:rect l="l" t="t" r="r" b="b"/>
            <a:pathLst>
              <a:path w="152400" h="1762760">
                <a:moveTo>
                  <a:pt x="0" y="1762224"/>
                </a:moveTo>
                <a:lnTo>
                  <a:pt x="152229" y="1762224"/>
                </a:lnTo>
                <a:lnTo>
                  <a:pt x="152229" y="0"/>
                </a:lnTo>
                <a:lnTo>
                  <a:pt x="0" y="0"/>
                </a:lnTo>
                <a:lnTo>
                  <a:pt x="0" y="176222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19234" y="409103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27"/>
                </a:moveTo>
                <a:lnTo>
                  <a:pt x="152547" y="1428727"/>
                </a:lnTo>
                <a:lnTo>
                  <a:pt x="152547" y="0"/>
                </a:lnTo>
                <a:lnTo>
                  <a:pt x="0" y="0"/>
                </a:lnTo>
                <a:lnTo>
                  <a:pt x="0" y="142872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119234" y="4091039"/>
            <a:ext cx="153035" cy="1428750"/>
          </a:xfrm>
          <a:custGeom>
            <a:avLst/>
            <a:gdLst/>
            <a:ahLst/>
            <a:cxnLst/>
            <a:rect l="l" t="t" r="r" b="b"/>
            <a:pathLst>
              <a:path w="153035" h="1428750">
                <a:moveTo>
                  <a:pt x="0" y="1428727"/>
                </a:moveTo>
                <a:lnTo>
                  <a:pt x="152547" y="1428727"/>
                </a:lnTo>
                <a:lnTo>
                  <a:pt x="152547" y="0"/>
                </a:lnTo>
                <a:lnTo>
                  <a:pt x="0" y="0"/>
                </a:lnTo>
                <a:lnTo>
                  <a:pt x="0" y="142872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57569" y="4633778"/>
            <a:ext cx="152400" cy="886460"/>
          </a:xfrm>
          <a:custGeom>
            <a:avLst/>
            <a:gdLst/>
            <a:ahLst/>
            <a:cxnLst/>
            <a:rect l="l" t="t" r="r" b="b"/>
            <a:pathLst>
              <a:path w="152400" h="886460">
                <a:moveTo>
                  <a:pt x="0" y="885988"/>
                </a:moveTo>
                <a:lnTo>
                  <a:pt x="152229" y="885988"/>
                </a:lnTo>
                <a:lnTo>
                  <a:pt x="152229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57569" y="4633778"/>
            <a:ext cx="152400" cy="886460"/>
          </a:xfrm>
          <a:custGeom>
            <a:avLst/>
            <a:gdLst/>
            <a:ahLst/>
            <a:cxnLst/>
            <a:rect l="l" t="t" r="r" b="b"/>
            <a:pathLst>
              <a:path w="152400" h="886460">
                <a:moveTo>
                  <a:pt x="0" y="885988"/>
                </a:moveTo>
                <a:lnTo>
                  <a:pt x="152229" y="885988"/>
                </a:lnTo>
                <a:lnTo>
                  <a:pt x="152229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95523" y="4519467"/>
            <a:ext cx="153035" cy="1000760"/>
          </a:xfrm>
          <a:custGeom>
            <a:avLst/>
            <a:gdLst/>
            <a:ahLst/>
            <a:cxnLst/>
            <a:rect l="l" t="t" r="r" b="b"/>
            <a:pathLst>
              <a:path w="153035" h="1000760">
                <a:moveTo>
                  <a:pt x="0" y="1000299"/>
                </a:moveTo>
                <a:lnTo>
                  <a:pt x="152547" y="1000299"/>
                </a:lnTo>
                <a:lnTo>
                  <a:pt x="152547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195523" y="4519467"/>
            <a:ext cx="153035" cy="1000760"/>
          </a:xfrm>
          <a:custGeom>
            <a:avLst/>
            <a:gdLst/>
            <a:ahLst/>
            <a:cxnLst/>
            <a:rect l="l" t="t" r="r" b="b"/>
            <a:pathLst>
              <a:path w="153035" h="1000760">
                <a:moveTo>
                  <a:pt x="0" y="1000299"/>
                </a:moveTo>
                <a:lnTo>
                  <a:pt x="152547" y="1000299"/>
                </a:lnTo>
                <a:lnTo>
                  <a:pt x="152547" y="0"/>
                </a:lnTo>
                <a:lnTo>
                  <a:pt x="0" y="0"/>
                </a:lnTo>
                <a:lnTo>
                  <a:pt x="0" y="100029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233986" y="5091025"/>
            <a:ext cx="152400" cy="429259"/>
          </a:xfrm>
          <a:custGeom>
            <a:avLst/>
            <a:gdLst/>
            <a:ahLst/>
            <a:cxnLst/>
            <a:rect l="l" t="t" r="r" b="b"/>
            <a:pathLst>
              <a:path w="152400" h="429260">
                <a:moveTo>
                  <a:pt x="0" y="428744"/>
                </a:moveTo>
                <a:lnTo>
                  <a:pt x="152229" y="428744"/>
                </a:lnTo>
                <a:lnTo>
                  <a:pt x="152229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233986" y="5091025"/>
            <a:ext cx="152400" cy="429259"/>
          </a:xfrm>
          <a:custGeom>
            <a:avLst/>
            <a:gdLst/>
            <a:ahLst/>
            <a:cxnLst/>
            <a:rect l="l" t="t" r="r" b="b"/>
            <a:pathLst>
              <a:path w="152400" h="429260">
                <a:moveTo>
                  <a:pt x="0" y="428744"/>
                </a:moveTo>
                <a:lnTo>
                  <a:pt x="152229" y="428744"/>
                </a:lnTo>
                <a:lnTo>
                  <a:pt x="152229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281453" y="5310148"/>
            <a:ext cx="153035" cy="210185"/>
          </a:xfrm>
          <a:custGeom>
            <a:avLst/>
            <a:gdLst/>
            <a:ahLst/>
            <a:cxnLst/>
            <a:rect l="l" t="t" r="r" b="b"/>
            <a:pathLst>
              <a:path w="153034" h="210185">
                <a:moveTo>
                  <a:pt x="0" y="209622"/>
                </a:moveTo>
                <a:lnTo>
                  <a:pt x="152547" y="209622"/>
                </a:lnTo>
                <a:lnTo>
                  <a:pt x="152547" y="0"/>
                </a:lnTo>
                <a:lnTo>
                  <a:pt x="0" y="0"/>
                </a:lnTo>
                <a:lnTo>
                  <a:pt x="0" y="209622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281453" y="5310148"/>
            <a:ext cx="153035" cy="210185"/>
          </a:xfrm>
          <a:custGeom>
            <a:avLst/>
            <a:gdLst/>
            <a:ahLst/>
            <a:cxnLst/>
            <a:rect l="l" t="t" r="r" b="b"/>
            <a:pathLst>
              <a:path w="153034" h="210185">
                <a:moveTo>
                  <a:pt x="0" y="209622"/>
                </a:moveTo>
                <a:lnTo>
                  <a:pt x="152547" y="209622"/>
                </a:lnTo>
                <a:lnTo>
                  <a:pt x="152547" y="0"/>
                </a:lnTo>
                <a:lnTo>
                  <a:pt x="0" y="0"/>
                </a:lnTo>
                <a:lnTo>
                  <a:pt x="0" y="209622"/>
                </a:lnTo>
                <a:close/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61933" y="54912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8EC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325494" y="54912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8EC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319790" y="5491272"/>
            <a:ext cx="152400" cy="28575"/>
          </a:xfrm>
          <a:custGeom>
            <a:avLst/>
            <a:gdLst/>
            <a:ahLst/>
            <a:cxnLst/>
            <a:rect l="l" t="t" r="r" b="b"/>
            <a:pathLst>
              <a:path w="152400" h="28575">
                <a:moveTo>
                  <a:pt x="0" y="28498"/>
                </a:moveTo>
                <a:lnTo>
                  <a:pt x="152229" y="28498"/>
                </a:lnTo>
                <a:lnTo>
                  <a:pt x="152229" y="0"/>
                </a:lnTo>
                <a:lnTo>
                  <a:pt x="0" y="0"/>
                </a:lnTo>
                <a:lnTo>
                  <a:pt x="0" y="28498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85915" y="3328801"/>
            <a:ext cx="161925" cy="2191385"/>
          </a:xfrm>
          <a:custGeom>
            <a:avLst/>
            <a:gdLst/>
            <a:ahLst/>
            <a:cxnLst/>
            <a:rect l="l" t="t" r="r" b="b"/>
            <a:pathLst>
              <a:path w="161925" h="2191385">
                <a:moveTo>
                  <a:pt x="0" y="2190969"/>
                </a:moveTo>
                <a:lnTo>
                  <a:pt x="161744" y="2190969"/>
                </a:lnTo>
                <a:lnTo>
                  <a:pt x="161744" y="0"/>
                </a:lnTo>
                <a:lnTo>
                  <a:pt x="0" y="0"/>
                </a:lnTo>
                <a:lnTo>
                  <a:pt x="0" y="219096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85915" y="3328801"/>
            <a:ext cx="161925" cy="2191385"/>
          </a:xfrm>
          <a:custGeom>
            <a:avLst/>
            <a:gdLst/>
            <a:ahLst/>
            <a:cxnLst/>
            <a:rect l="l" t="t" r="r" b="b"/>
            <a:pathLst>
              <a:path w="161925" h="2191385">
                <a:moveTo>
                  <a:pt x="0" y="2190969"/>
                </a:moveTo>
                <a:lnTo>
                  <a:pt x="161744" y="2190969"/>
                </a:lnTo>
                <a:lnTo>
                  <a:pt x="161744" y="0"/>
                </a:lnTo>
                <a:lnTo>
                  <a:pt x="0" y="0"/>
                </a:lnTo>
                <a:lnTo>
                  <a:pt x="0" y="219096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23996" y="3814539"/>
            <a:ext cx="162560" cy="1705610"/>
          </a:xfrm>
          <a:custGeom>
            <a:avLst/>
            <a:gdLst/>
            <a:ahLst/>
            <a:cxnLst/>
            <a:rect l="l" t="t" r="r" b="b"/>
            <a:pathLst>
              <a:path w="162560" h="1705610">
                <a:moveTo>
                  <a:pt x="0" y="1705226"/>
                </a:moveTo>
                <a:lnTo>
                  <a:pt x="162061" y="1705226"/>
                </a:lnTo>
                <a:lnTo>
                  <a:pt x="162061" y="0"/>
                </a:lnTo>
                <a:lnTo>
                  <a:pt x="0" y="0"/>
                </a:lnTo>
                <a:lnTo>
                  <a:pt x="0" y="170522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23996" y="3814539"/>
            <a:ext cx="162560" cy="1705610"/>
          </a:xfrm>
          <a:custGeom>
            <a:avLst/>
            <a:gdLst/>
            <a:ahLst/>
            <a:cxnLst/>
            <a:rect l="l" t="t" r="r" b="b"/>
            <a:pathLst>
              <a:path w="162560" h="1705610">
                <a:moveTo>
                  <a:pt x="0" y="1705226"/>
                </a:moveTo>
                <a:lnTo>
                  <a:pt x="162061" y="1705226"/>
                </a:lnTo>
                <a:lnTo>
                  <a:pt x="162061" y="0"/>
                </a:lnTo>
                <a:lnTo>
                  <a:pt x="0" y="0"/>
                </a:lnTo>
                <a:lnTo>
                  <a:pt x="0" y="17052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271845" y="4186287"/>
            <a:ext cx="161925" cy="1333500"/>
          </a:xfrm>
          <a:custGeom>
            <a:avLst/>
            <a:gdLst/>
            <a:ahLst/>
            <a:cxnLst/>
            <a:rect l="l" t="t" r="r" b="b"/>
            <a:pathLst>
              <a:path w="161925" h="1333500">
                <a:moveTo>
                  <a:pt x="0" y="1333479"/>
                </a:moveTo>
                <a:lnTo>
                  <a:pt x="161744" y="1333479"/>
                </a:lnTo>
                <a:lnTo>
                  <a:pt x="161744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71845" y="4186287"/>
            <a:ext cx="161925" cy="1333500"/>
          </a:xfrm>
          <a:custGeom>
            <a:avLst/>
            <a:gdLst/>
            <a:ahLst/>
            <a:cxnLst/>
            <a:rect l="l" t="t" r="r" b="b"/>
            <a:pathLst>
              <a:path w="161925" h="1333500">
                <a:moveTo>
                  <a:pt x="0" y="1333479"/>
                </a:moveTo>
                <a:lnTo>
                  <a:pt x="161744" y="1333479"/>
                </a:lnTo>
                <a:lnTo>
                  <a:pt x="161744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309800" y="4786407"/>
            <a:ext cx="162560" cy="733425"/>
          </a:xfrm>
          <a:custGeom>
            <a:avLst/>
            <a:gdLst/>
            <a:ahLst/>
            <a:cxnLst/>
            <a:rect l="l" t="t" r="r" b="b"/>
            <a:pathLst>
              <a:path w="162560" h="733425">
                <a:moveTo>
                  <a:pt x="0" y="733362"/>
                </a:moveTo>
                <a:lnTo>
                  <a:pt x="162061" y="733362"/>
                </a:lnTo>
                <a:lnTo>
                  <a:pt x="162061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09800" y="4786407"/>
            <a:ext cx="162560" cy="733425"/>
          </a:xfrm>
          <a:custGeom>
            <a:avLst/>
            <a:gdLst/>
            <a:ahLst/>
            <a:cxnLst/>
            <a:rect l="l" t="t" r="r" b="b"/>
            <a:pathLst>
              <a:path w="162560" h="733425">
                <a:moveTo>
                  <a:pt x="0" y="733362"/>
                </a:moveTo>
                <a:lnTo>
                  <a:pt x="162061" y="733362"/>
                </a:lnTo>
                <a:lnTo>
                  <a:pt x="162061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8136" y="4824402"/>
            <a:ext cx="161925" cy="695960"/>
          </a:xfrm>
          <a:custGeom>
            <a:avLst/>
            <a:gdLst/>
            <a:ahLst/>
            <a:cxnLst/>
            <a:rect l="l" t="t" r="r" b="b"/>
            <a:pathLst>
              <a:path w="161925" h="695960">
                <a:moveTo>
                  <a:pt x="0" y="695364"/>
                </a:moveTo>
                <a:lnTo>
                  <a:pt x="161744" y="695364"/>
                </a:lnTo>
                <a:lnTo>
                  <a:pt x="161744" y="0"/>
                </a:lnTo>
                <a:lnTo>
                  <a:pt x="0" y="0"/>
                </a:lnTo>
                <a:lnTo>
                  <a:pt x="0" y="69536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48136" y="4824402"/>
            <a:ext cx="161925" cy="695960"/>
          </a:xfrm>
          <a:custGeom>
            <a:avLst/>
            <a:gdLst/>
            <a:ahLst/>
            <a:cxnLst/>
            <a:rect l="l" t="t" r="r" b="b"/>
            <a:pathLst>
              <a:path w="161925" h="695960">
                <a:moveTo>
                  <a:pt x="0" y="695364"/>
                </a:moveTo>
                <a:lnTo>
                  <a:pt x="161744" y="695364"/>
                </a:lnTo>
                <a:lnTo>
                  <a:pt x="161744" y="0"/>
                </a:lnTo>
                <a:lnTo>
                  <a:pt x="0" y="0"/>
                </a:lnTo>
                <a:lnTo>
                  <a:pt x="0" y="69536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386216" y="5157835"/>
            <a:ext cx="162560" cy="361950"/>
          </a:xfrm>
          <a:custGeom>
            <a:avLst/>
            <a:gdLst/>
            <a:ahLst/>
            <a:cxnLst/>
            <a:rect l="l" t="t" r="r" b="b"/>
            <a:pathLst>
              <a:path w="162559" h="361950">
                <a:moveTo>
                  <a:pt x="0" y="361931"/>
                </a:moveTo>
                <a:lnTo>
                  <a:pt x="162061" y="361931"/>
                </a:lnTo>
                <a:lnTo>
                  <a:pt x="162061" y="0"/>
                </a:lnTo>
                <a:lnTo>
                  <a:pt x="0" y="0"/>
                </a:lnTo>
                <a:lnTo>
                  <a:pt x="0" y="36193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386216" y="5157835"/>
            <a:ext cx="162560" cy="361950"/>
          </a:xfrm>
          <a:custGeom>
            <a:avLst/>
            <a:gdLst/>
            <a:ahLst/>
            <a:cxnLst/>
            <a:rect l="l" t="t" r="r" b="b"/>
            <a:pathLst>
              <a:path w="162559" h="361950">
                <a:moveTo>
                  <a:pt x="0" y="361931"/>
                </a:moveTo>
                <a:lnTo>
                  <a:pt x="162061" y="361931"/>
                </a:lnTo>
                <a:lnTo>
                  <a:pt x="162061" y="0"/>
                </a:lnTo>
                <a:lnTo>
                  <a:pt x="0" y="0"/>
                </a:lnTo>
                <a:lnTo>
                  <a:pt x="0" y="361931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434066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434066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621513" y="54912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BBDE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480158" y="5491272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0"/>
                </a:moveTo>
                <a:lnTo>
                  <a:pt x="0" y="28498"/>
                </a:lnTo>
              </a:path>
            </a:pathLst>
          </a:custGeom>
          <a:ln w="28498">
            <a:solidFill>
              <a:srgbClr val="BBDE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472019" y="5491272"/>
            <a:ext cx="162560" cy="28575"/>
          </a:xfrm>
          <a:custGeom>
            <a:avLst/>
            <a:gdLst/>
            <a:ahLst/>
            <a:cxnLst/>
            <a:rect l="l" t="t" r="r" b="b"/>
            <a:pathLst>
              <a:path w="162559" h="28575">
                <a:moveTo>
                  <a:pt x="0" y="28498"/>
                </a:moveTo>
                <a:lnTo>
                  <a:pt x="162061" y="28498"/>
                </a:lnTo>
                <a:lnTo>
                  <a:pt x="162061" y="0"/>
                </a:lnTo>
                <a:lnTo>
                  <a:pt x="0" y="0"/>
                </a:lnTo>
                <a:lnTo>
                  <a:pt x="0" y="28498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347659" y="3367175"/>
            <a:ext cx="153035" cy="2152650"/>
          </a:xfrm>
          <a:custGeom>
            <a:avLst/>
            <a:gdLst/>
            <a:ahLst/>
            <a:cxnLst/>
            <a:rect l="l" t="t" r="r" b="b"/>
            <a:pathLst>
              <a:path w="153034" h="2152650">
                <a:moveTo>
                  <a:pt x="0" y="2152590"/>
                </a:moveTo>
                <a:lnTo>
                  <a:pt x="152547" y="2152590"/>
                </a:lnTo>
                <a:lnTo>
                  <a:pt x="152547" y="0"/>
                </a:lnTo>
                <a:lnTo>
                  <a:pt x="0" y="0"/>
                </a:lnTo>
                <a:lnTo>
                  <a:pt x="0" y="215259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347659" y="3367175"/>
            <a:ext cx="153035" cy="2152650"/>
          </a:xfrm>
          <a:custGeom>
            <a:avLst/>
            <a:gdLst/>
            <a:ahLst/>
            <a:cxnLst/>
            <a:rect l="l" t="t" r="r" b="b"/>
            <a:pathLst>
              <a:path w="153034" h="2152650">
                <a:moveTo>
                  <a:pt x="0" y="2152590"/>
                </a:moveTo>
                <a:lnTo>
                  <a:pt x="152547" y="2152590"/>
                </a:lnTo>
                <a:lnTo>
                  <a:pt x="152547" y="0"/>
                </a:lnTo>
                <a:lnTo>
                  <a:pt x="0" y="0"/>
                </a:lnTo>
                <a:lnTo>
                  <a:pt x="0" y="2152590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385996" y="3909914"/>
            <a:ext cx="161925" cy="1610360"/>
          </a:xfrm>
          <a:custGeom>
            <a:avLst/>
            <a:gdLst/>
            <a:ahLst/>
            <a:cxnLst/>
            <a:rect l="l" t="t" r="r" b="b"/>
            <a:pathLst>
              <a:path w="161925" h="1610360">
                <a:moveTo>
                  <a:pt x="0" y="1609851"/>
                </a:moveTo>
                <a:lnTo>
                  <a:pt x="161744" y="1609851"/>
                </a:lnTo>
                <a:lnTo>
                  <a:pt x="161744" y="0"/>
                </a:lnTo>
                <a:lnTo>
                  <a:pt x="0" y="0"/>
                </a:lnTo>
                <a:lnTo>
                  <a:pt x="0" y="1609851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385996" y="3909914"/>
            <a:ext cx="161925" cy="1610360"/>
          </a:xfrm>
          <a:custGeom>
            <a:avLst/>
            <a:gdLst/>
            <a:ahLst/>
            <a:cxnLst/>
            <a:rect l="l" t="t" r="r" b="b"/>
            <a:pathLst>
              <a:path w="161925" h="1610360">
                <a:moveTo>
                  <a:pt x="0" y="1609851"/>
                </a:moveTo>
                <a:lnTo>
                  <a:pt x="161744" y="1609851"/>
                </a:lnTo>
                <a:lnTo>
                  <a:pt x="161744" y="0"/>
                </a:lnTo>
                <a:lnTo>
                  <a:pt x="0" y="0"/>
                </a:lnTo>
                <a:lnTo>
                  <a:pt x="0" y="160985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433589" y="4186287"/>
            <a:ext cx="153035" cy="1333500"/>
          </a:xfrm>
          <a:custGeom>
            <a:avLst/>
            <a:gdLst/>
            <a:ahLst/>
            <a:cxnLst/>
            <a:rect l="l" t="t" r="r" b="b"/>
            <a:pathLst>
              <a:path w="153035" h="1333500">
                <a:moveTo>
                  <a:pt x="0" y="1333479"/>
                </a:moveTo>
                <a:lnTo>
                  <a:pt x="152547" y="1333479"/>
                </a:lnTo>
                <a:lnTo>
                  <a:pt x="152547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433589" y="4186287"/>
            <a:ext cx="153035" cy="1333500"/>
          </a:xfrm>
          <a:custGeom>
            <a:avLst/>
            <a:gdLst/>
            <a:ahLst/>
            <a:cxnLst/>
            <a:rect l="l" t="t" r="r" b="b"/>
            <a:pathLst>
              <a:path w="153035" h="1333500">
                <a:moveTo>
                  <a:pt x="0" y="1333479"/>
                </a:moveTo>
                <a:lnTo>
                  <a:pt x="152547" y="1333479"/>
                </a:lnTo>
                <a:lnTo>
                  <a:pt x="152547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471924" y="4672097"/>
            <a:ext cx="152400" cy="847725"/>
          </a:xfrm>
          <a:custGeom>
            <a:avLst/>
            <a:gdLst/>
            <a:ahLst/>
            <a:cxnLst/>
            <a:rect l="l" t="t" r="r" b="b"/>
            <a:pathLst>
              <a:path w="152400" h="847725">
                <a:moveTo>
                  <a:pt x="0" y="847673"/>
                </a:moveTo>
                <a:lnTo>
                  <a:pt x="152229" y="847673"/>
                </a:lnTo>
                <a:lnTo>
                  <a:pt x="152229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471924" y="4672097"/>
            <a:ext cx="152400" cy="847725"/>
          </a:xfrm>
          <a:custGeom>
            <a:avLst/>
            <a:gdLst/>
            <a:ahLst/>
            <a:cxnLst/>
            <a:rect l="l" t="t" r="r" b="b"/>
            <a:pathLst>
              <a:path w="152400" h="847725">
                <a:moveTo>
                  <a:pt x="0" y="847673"/>
                </a:moveTo>
                <a:lnTo>
                  <a:pt x="152229" y="847673"/>
                </a:lnTo>
                <a:lnTo>
                  <a:pt x="152229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09878" y="4824402"/>
            <a:ext cx="153035" cy="695960"/>
          </a:xfrm>
          <a:custGeom>
            <a:avLst/>
            <a:gdLst/>
            <a:ahLst/>
            <a:cxnLst/>
            <a:rect l="l" t="t" r="r" b="b"/>
            <a:pathLst>
              <a:path w="153035" h="695960">
                <a:moveTo>
                  <a:pt x="0" y="695364"/>
                </a:moveTo>
                <a:lnTo>
                  <a:pt x="152547" y="695364"/>
                </a:lnTo>
                <a:lnTo>
                  <a:pt x="152547" y="0"/>
                </a:lnTo>
                <a:lnTo>
                  <a:pt x="0" y="0"/>
                </a:lnTo>
                <a:lnTo>
                  <a:pt x="0" y="69536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09878" y="4824402"/>
            <a:ext cx="153035" cy="695960"/>
          </a:xfrm>
          <a:custGeom>
            <a:avLst/>
            <a:gdLst/>
            <a:ahLst/>
            <a:cxnLst/>
            <a:rect l="l" t="t" r="r" b="b"/>
            <a:pathLst>
              <a:path w="153035" h="695960">
                <a:moveTo>
                  <a:pt x="0" y="695364"/>
                </a:moveTo>
                <a:lnTo>
                  <a:pt x="152547" y="695364"/>
                </a:lnTo>
                <a:lnTo>
                  <a:pt x="152547" y="0"/>
                </a:lnTo>
                <a:lnTo>
                  <a:pt x="0" y="0"/>
                </a:lnTo>
                <a:lnTo>
                  <a:pt x="0" y="69536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548214" y="5186333"/>
            <a:ext cx="161925" cy="334010"/>
          </a:xfrm>
          <a:custGeom>
            <a:avLst/>
            <a:gdLst/>
            <a:ahLst/>
            <a:cxnLst/>
            <a:rect l="l" t="t" r="r" b="b"/>
            <a:pathLst>
              <a:path w="161925" h="334010">
                <a:moveTo>
                  <a:pt x="0" y="333433"/>
                </a:moveTo>
                <a:lnTo>
                  <a:pt x="161744" y="333433"/>
                </a:lnTo>
                <a:lnTo>
                  <a:pt x="161744" y="0"/>
                </a:lnTo>
                <a:lnTo>
                  <a:pt x="0" y="0"/>
                </a:lnTo>
                <a:lnTo>
                  <a:pt x="0" y="33343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548214" y="5186333"/>
            <a:ext cx="161925" cy="334010"/>
          </a:xfrm>
          <a:custGeom>
            <a:avLst/>
            <a:gdLst/>
            <a:ahLst/>
            <a:cxnLst/>
            <a:rect l="l" t="t" r="r" b="b"/>
            <a:pathLst>
              <a:path w="161925" h="334010">
                <a:moveTo>
                  <a:pt x="0" y="333433"/>
                </a:moveTo>
                <a:lnTo>
                  <a:pt x="161744" y="333433"/>
                </a:lnTo>
                <a:lnTo>
                  <a:pt x="161744" y="0"/>
                </a:lnTo>
                <a:lnTo>
                  <a:pt x="0" y="0"/>
                </a:lnTo>
                <a:lnTo>
                  <a:pt x="0" y="333433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95808" y="5338642"/>
            <a:ext cx="153035" cy="181610"/>
          </a:xfrm>
          <a:custGeom>
            <a:avLst/>
            <a:gdLst/>
            <a:ahLst/>
            <a:cxnLst/>
            <a:rect l="l" t="t" r="r" b="b"/>
            <a:pathLst>
              <a:path w="153034" h="181610">
                <a:moveTo>
                  <a:pt x="0" y="181124"/>
                </a:moveTo>
                <a:lnTo>
                  <a:pt x="152547" y="181124"/>
                </a:lnTo>
                <a:lnTo>
                  <a:pt x="152547" y="0"/>
                </a:lnTo>
                <a:lnTo>
                  <a:pt x="0" y="0"/>
                </a:lnTo>
                <a:lnTo>
                  <a:pt x="0" y="18112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595808" y="5338642"/>
            <a:ext cx="153035" cy="181610"/>
          </a:xfrm>
          <a:custGeom>
            <a:avLst/>
            <a:gdLst/>
            <a:ahLst/>
            <a:cxnLst/>
            <a:rect l="l" t="t" r="r" b="b"/>
            <a:pathLst>
              <a:path w="153034" h="181610">
                <a:moveTo>
                  <a:pt x="0" y="181124"/>
                </a:moveTo>
                <a:lnTo>
                  <a:pt x="152547" y="181124"/>
                </a:lnTo>
                <a:lnTo>
                  <a:pt x="152547" y="0"/>
                </a:lnTo>
                <a:lnTo>
                  <a:pt x="0" y="0"/>
                </a:lnTo>
                <a:lnTo>
                  <a:pt x="0" y="181124"/>
                </a:lnTo>
                <a:close/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766175" y="5462457"/>
            <a:ext cx="20320" cy="57785"/>
          </a:xfrm>
          <a:custGeom>
            <a:avLst/>
            <a:gdLst/>
            <a:ahLst/>
            <a:cxnLst/>
            <a:rect l="l" t="t" r="r" b="b"/>
            <a:pathLst>
              <a:path w="20320" h="57785">
                <a:moveTo>
                  <a:pt x="0" y="57313"/>
                </a:moveTo>
                <a:lnTo>
                  <a:pt x="20197" y="57313"/>
                </a:lnTo>
                <a:lnTo>
                  <a:pt x="20197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634142" y="5462457"/>
            <a:ext cx="11430" cy="57785"/>
          </a:xfrm>
          <a:custGeom>
            <a:avLst/>
            <a:gdLst/>
            <a:ahLst/>
            <a:cxnLst/>
            <a:rect l="l" t="t" r="r" b="b"/>
            <a:pathLst>
              <a:path w="11429" h="57785">
                <a:moveTo>
                  <a:pt x="0" y="57313"/>
                </a:moveTo>
                <a:lnTo>
                  <a:pt x="11382" y="57313"/>
                </a:lnTo>
                <a:lnTo>
                  <a:pt x="11382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34142" y="5462457"/>
            <a:ext cx="152400" cy="57785"/>
          </a:xfrm>
          <a:custGeom>
            <a:avLst/>
            <a:gdLst/>
            <a:ahLst/>
            <a:cxnLst/>
            <a:rect l="l" t="t" r="r" b="b"/>
            <a:pathLst>
              <a:path w="152400" h="57785">
                <a:moveTo>
                  <a:pt x="0" y="57313"/>
                </a:moveTo>
                <a:lnTo>
                  <a:pt x="152229" y="57313"/>
                </a:lnTo>
                <a:lnTo>
                  <a:pt x="152229" y="0"/>
                </a:lnTo>
                <a:lnTo>
                  <a:pt x="0" y="0"/>
                </a:lnTo>
                <a:lnTo>
                  <a:pt x="0" y="57313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500206" y="3300299"/>
            <a:ext cx="161925" cy="2219960"/>
          </a:xfrm>
          <a:custGeom>
            <a:avLst/>
            <a:gdLst/>
            <a:ahLst/>
            <a:cxnLst/>
            <a:rect l="l" t="t" r="r" b="b"/>
            <a:pathLst>
              <a:path w="161925" h="2219960">
                <a:moveTo>
                  <a:pt x="0" y="2219467"/>
                </a:moveTo>
                <a:lnTo>
                  <a:pt x="161744" y="2219467"/>
                </a:lnTo>
                <a:lnTo>
                  <a:pt x="161744" y="0"/>
                </a:lnTo>
                <a:lnTo>
                  <a:pt x="0" y="0"/>
                </a:lnTo>
                <a:lnTo>
                  <a:pt x="0" y="221946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500206" y="3300299"/>
            <a:ext cx="161925" cy="2219960"/>
          </a:xfrm>
          <a:custGeom>
            <a:avLst/>
            <a:gdLst/>
            <a:ahLst/>
            <a:cxnLst/>
            <a:rect l="l" t="t" r="r" b="b"/>
            <a:pathLst>
              <a:path w="161925" h="2219960">
                <a:moveTo>
                  <a:pt x="0" y="2219467"/>
                </a:moveTo>
                <a:lnTo>
                  <a:pt x="161744" y="2219467"/>
                </a:lnTo>
                <a:lnTo>
                  <a:pt x="161744" y="0"/>
                </a:lnTo>
                <a:lnTo>
                  <a:pt x="0" y="0"/>
                </a:lnTo>
                <a:lnTo>
                  <a:pt x="0" y="2219467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547738" y="3967165"/>
            <a:ext cx="153035" cy="1553210"/>
          </a:xfrm>
          <a:custGeom>
            <a:avLst/>
            <a:gdLst/>
            <a:ahLst/>
            <a:cxnLst/>
            <a:rect l="l" t="t" r="r" b="b"/>
            <a:pathLst>
              <a:path w="153035" h="1553210">
                <a:moveTo>
                  <a:pt x="0" y="1552601"/>
                </a:moveTo>
                <a:lnTo>
                  <a:pt x="152547" y="1552601"/>
                </a:lnTo>
                <a:lnTo>
                  <a:pt x="152547" y="0"/>
                </a:lnTo>
                <a:lnTo>
                  <a:pt x="0" y="0"/>
                </a:lnTo>
                <a:lnTo>
                  <a:pt x="0" y="155260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547738" y="3967165"/>
            <a:ext cx="153035" cy="1553210"/>
          </a:xfrm>
          <a:custGeom>
            <a:avLst/>
            <a:gdLst/>
            <a:ahLst/>
            <a:cxnLst/>
            <a:rect l="l" t="t" r="r" b="b"/>
            <a:pathLst>
              <a:path w="153035" h="1553210">
                <a:moveTo>
                  <a:pt x="0" y="1552601"/>
                </a:moveTo>
                <a:lnTo>
                  <a:pt x="152547" y="1552601"/>
                </a:lnTo>
                <a:lnTo>
                  <a:pt x="152547" y="0"/>
                </a:lnTo>
                <a:lnTo>
                  <a:pt x="0" y="0"/>
                </a:lnTo>
                <a:lnTo>
                  <a:pt x="0" y="155260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86073" y="4605283"/>
            <a:ext cx="161925" cy="915035"/>
          </a:xfrm>
          <a:custGeom>
            <a:avLst/>
            <a:gdLst/>
            <a:ahLst/>
            <a:cxnLst/>
            <a:rect l="l" t="t" r="r" b="b"/>
            <a:pathLst>
              <a:path w="161925" h="915035">
                <a:moveTo>
                  <a:pt x="0" y="914487"/>
                </a:moveTo>
                <a:lnTo>
                  <a:pt x="161744" y="914487"/>
                </a:lnTo>
                <a:lnTo>
                  <a:pt x="161744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586073" y="4605283"/>
            <a:ext cx="161925" cy="915035"/>
          </a:xfrm>
          <a:custGeom>
            <a:avLst/>
            <a:gdLst/>
            <a:ahLst/>
            <a:cxnLst/>
            <a:rect l="l" t="t" r="r" b="b"/>
            <a:pathLst>
              <a:path w="161925" h="915035">
                <a:moveTo>
                  <a:pt x="0" y="914487"/>
                </a:moveTo>
                <a:lnTo>
                  <a:pt x="161744" y="914487"/>
                </a:lnTo>
                <a:lnTo>
                  <a:pt x="161744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624154" y="5005209"/>
            <a:ext cx="162560" cy="514984"/>
          </a:xfrm>
          <a:custGeom>
            <a:avLst/>
            <a:gdLst/>
            <a:ahLst/>
            <a:cxnLst/>
            <a:rect l="l" t="t" r="r" b="b"/>
            <a:pathLst>
              <a:path w="162560" h="514985">
                <a:moveTo>
                  <a:pt x="0" y="514557"/>
                </a:moveTo>
                <a:lnTo>
                  <a:pt x="162061" y="514557"/>
                </a:lnTo>
                <a:lnTo>
                  <a:pt x="162061" y="0"/>
                </a:lnTo>
                <a:lnTo>
                  <a:pt x="0" y="0"/>
                </a:lnTo>
                <a:lnTo>
                  <a:pt x="0" y="514557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624154" y="5005209"/>
            <a:ext cx="162560" cy="514984"/>
          </a:xfrm>
          <a:custGeom>
            <a:avLst/>
            <a:gdLst/>
            <a:ahLst/>
            <a:cxnLst/>
            <a:rect l="l" t="t" r="r" b="b"/>
            <a:pathLst>
              <a:path w="162560" h="514985">
                <a:moveTo>
                  <a:pt x="0" y="514557"/>
                </a:moveTo>
                <a:lnTo>
                  <a:pt x="162061" y="514557"/>
                </a:lnTo>
                <a:lnTo>
                  <a:pt x="162061" y="0"/>
                </a:lnTo>
                <a:lnTo>
                  <a:pt x="0" y="0"/>
                </a:lnTo>
                <a:lnTo>
                  <a:pt x="0" y="51455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662488" y="4633778"/>
            <a:ext cx="161925" cy="886460"/>
          </a:xfrm>
          <a:custGeom>
            <a:avLst/>
            <a:gdLst/>
            <a:ahLst/>
            <a:cxnLst/>
            <a:rect l="l" t="t" r="r" b="b"/>
            <a:pathLst>
              <a:path w="161925" h="886460">
                <a:moveTo>
                  <a:pt x="0" y="885988"/>
                </a:moveTo>
                <a:lnTo>
                  <a:pt x="161744" y="885988"/>
                </a:lnTo>
                <a:lnTo>
                  <a:pt x="161744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662488" y="4633778"/>
            <a:ext cx="161925" cy="886460"/>
          </a:xfrm>
          <a:custGeom>
            <a:avLst/>
            <a:gdLst/>
            <a:ahLst/>
            <a:cxnLst/>
            <a:rect l="l" t="t" r="r" b="b"/>
            <a:pathLst>
              <a:path w="161925" h="886460">
                <a:moveTo>
                  <a:pt x="0" y="885988"/>
                </a:moveTo>
                <a:lnTo>
                  <a:pt x="161744" y="885988"/>
                </a:lnTo>
                <a:lnTo>
                  <a:pt x="161744" y="0"/>
                </a:lnTo>
                <a:lnTo>
                  <a:pt x="0" y="0"/>
                </a:lnTo>
                <a:lnTo>
                  <a:pt x="0" y="88598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709958" y="5310148"/>
            <a:ext cx="153035" cy="210185"/>
          </a:xfrm>
          <a:custGeom>
            <a:avLst/>
            <a:gdLst/>
            <a:ahLst/>
            <a:cxnLst/>
            <a:rect l="l" t="t" r="r" b="b"/>
            <a:pathLst>
              <a:path w="153034" h="210185">
                <a:moveTo>
                  <a:pt x="0" y="209622"/>
                </a:moveTo>
                <a:lnTo>
                  <a:pt x="152547" y="209622"/>
                </a:lnTo>
                <a:lnTo>
                  <a:pt x="152547" y="0"/>
                </a:lnTo>
                <a:lnTo>
                  <a:pt x="0" y="0"/>
                </a:lnTo>
                <a:lnTo>
                  <a:pt x="0" y="209622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709958" y="5310148"/>
            <a:ext cx="153035" cy="210185"/>
          </a:xfrm>
          <a:custGeom>
            <a:avLst/>
            <a:gdLst/>
            <a:ahLst/>
            <a:cxnLst/>
            <a:rect l="l" t="t" r="r" b="b"/>
            <a:pathLst>
              <a:path w="153034" h="210185">
                <a:moveTo>
                  <a:pt x="0" y="209622"/>
                </a:moveTo>
                <a:lnTo>
                  <a:pt x="152547" y="209622"/>
                </a:lnTo>
                <a:lnTo>
                  <a:pt x="152547" y="0"/>
                </a:lnTo>
                <a:lnTo>
                  <a:pt x="0" y="0"/>
                </a:lnTo>
                <a:lnTo>
                  <a:pt x="0" y="209622"/>
                </a:lnTo>
                <a:close/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748292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748292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786372" y="5395960"/>
            <a:ext cx="162560" cy="123825"/>
          </a:xfrm>
          <a:custGeom>
            <a:avLst/>
            <a:gdLst/>
            <a:ahLst/>
            <a:cxnLst/>
            <a:rect l="l" t="t" r="r" b="b"/>
            <a:pathLst>
              <a:path w="162559" h="123825">
                <a:moveTo>
                  <a:pt x="0" y="123810"/>
                </a:moveTo>
                <a:lnTo>
                  <a:pt x="162061" y="123810"/>
                </a:lnTo>
                <a:lnTo>
                  <a:pt x="162061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786372" y="5395960"/>
            <a:ext cx="162560" cy="123825"/>
          </a:xfrm>
          <a:custGeom>
            <a:avLst/>
            <a:gdLst/>
            <a:ahLst/>
            <a:cxnLst/>
            <a:rect l="l" t="t" r="r" b="b"/>
            <a:pathLst>
              <a:path w="162559" h="123825">
                <a:moveTo>
                  <a:pt x="0" y="123810"/>
                </a:moveTo>
                <a:lnTo>
                  <a:pt x="162061" y="123810"/>
                </a:lnTo>
                <a:lnTo>
                  <a:pt x="162061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ln w="950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661889" y="3214554"/>
            <a:ext cx="153035" cy="2305685"/>
          </a:xfrm>
          <a:custGeom>
            <a:avLst/>
            <a:gdLst/>
            <a:ahLst/>
            <a:cxnLst/>
            <a:rect l="l" t="t" r="r" b="b"/>
            <a:pathLst>
              <a:path w="153035" h="2305685">
                <a:moveTo>
                  <a:pt x="0" y="2305216"/>
                </a:moveTo>
                <a:lnTo>
                  <a:pt x="152547" y="2305216"/>
                </a:lnTo>
                <a:lnTo>
                  <a:pt x="152547" y="0"/>
                </a:lnTo>
                <a:lnTo>
                  <a:pt x="0" y="0"/>
                </a:lnTo>
                <a:lnTo>
                  <a:pt x="0" y="230521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661889" y="3214554"/>
            <a:ext cx="153035" cy="2305685"/>
          </a:xfrm>
          <a:custGeom>
            <a:avLst/>
            <a:gdLst/>
            <a:ahLst/>
            <a:cxnLst/>
            <a:rect l="l" t="t" r="r" b="b"/>
            <a:pathLst>
              <a:path w="153035" h="2305685">
                <a:moveTo>
                  <a:pt x="0" y="2305216"/>
                </a:moveTo>
                <a:lnTo>
                  <a:pt x="152547" y="2305216"/>
                </a:lnTo>
                <a:lnTo>
                  <a:pt x="152547" y="0"/>
                </a:lnTo>
                <a:lnTo>
                  <a:pt x="0" y="0"/>
                </a:lnTo>
                <a:lnTo>
                  <a:pt x="0" y="230521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700351" y="4062544"/>
            <a:ext cx="161925" cy="1457325"/>
          </a:xfrm>
          <a:custGeom>
            <a:avLst/>
            <a:gdLst/>
            <a:ahLst/>
            <a:cxnLst/>
            <a:rect l="l" t="t" r="r" b="b"/>
            <a:pathLst>
              <a:path w="161925" h="1457325">
                <a:moveTo>
                  <a:pt x="0" y="1457226"/>
                </a:moveTo>
                <a:lnTo>
                  <a:pt x="161744" y="1457226"/>
                </a:lnTo>
                <a:lnTo>
                  <a:pt x="161744" y="0"/>
                </a:lnTo>
                <a:lnTo>
                  <a:pt x="0" y="0"/>
                </a:lnTo>
                <a:lnTo>
                  <a:pt x="0" y="1457226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700351" y="4062544"/>
            <a:ext cx="161925" cy="1457325"/>
          </a:xfrm>
          <a:custGeom>
            <a:avLst/>
            <a:gdLst/>
            <a:ahLst/>
            <a:cxnLst/>
            <a:rect l="l" t="t" r="r" b="b"/>
            <a:pathLst>
              <a:path w="161925" h="1457325">
                <a:moveTo>
                  <a:pt x="0" y="1457226"/>
                </a:moveTo>
                <a:lnTo>
                  <a:pt x="161744" y="1457226"/>
                </a:lnTo>
                <a:lnTo>
                  <a:pt x="161744" y="0"/>
                </a:lnTo>
                <a:lnTo>
                  <a:pt x="0" y="0"/>
                </a:lnTo>
                <a:lnTo>
                  <a:pt x="0" y="14572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747819" y="4786407"/>
            <a:ext cx="153035" cy="733425"/>
          </a:xfrm>
          <a:custGeom>
            <a:avLst/>
            <a:gdLst/>
            <a:ahLst/>
            <a:cxnLst/>
            <a:rect l="l" t="t" r="r" b="b"/>
            <a:pathLst>
              <a:path w="153035" h="733425">
                <a:moveTo>
                  <a:pt x="0" y="733362"/>
                </a:moveTo>
                <a:lnTo>
                  <a:pt x="152547" y="733362"/>
                </a:lnTo>
                <a:lnTo>
                  <a:pt x="152547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747819" y="4786407"/>
            <a:ext cx="153035" cy="733425"/>
          </a:xfrm>
          <a:custGeom>
            <a:avLst/>
            <a:gdLst/>
            <a:ahLst/>
            <a:cxnLst/>
            <a:rect l="l" t="t" r="r" b="b"/>
            <a:pathLst>
              <a:path w="153035" h="733425">
                <a:moveTo>
                  <a:pt x="0" y="733362"/>
                </a:moveTo>
                <a:lnTo>
                  <a:pt x="152547" y="733362"/>
                </a:lnTo>
                <a:lnTo>
                  <a:pt x="152547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786154" y="4548282"/>
            <a:ext cx="152400" cy="971550"/>
          </a:xfrm>
          <a:custGeom>
            <a:avLst/>
            <a:gdLst/>
            <a:ahLst/>
            <a:cxnLst/>
            <a:rect l="l" t="t" r="r" b="b"/>
            <a:pathLst>
              <a:path w="152400" h="971550">
                <a:moveTo>
                  <a:pt x="0" y="971484"/>
                </a:moveTo>
                <a:lnTo>
                  <a:pt x="152229" y="971484"/>
                </a:lnTo>
                <a:lnTo>
                  <a:pt x="15222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786154" y="4548282"/>
            <a:ext cx="152400" cy="971550"/>
          </a:xfrm>
          <a:custGeom>
            <a:avLst/>
            <a:gdLst/>
            <a:ahLst/>
            <a:cxnLst/>
            <a:rect l="l" t="t" r="r" b="b"/>
            <a:pathLst>
              <a:path w="152400" h="971550">
                <a:moveTo>
                  <a:pt x="0" y="971484"/>
                </a:moveTo>
                <a:lnTo>
                  <a:pt x="152229" y="971484"/>
                </a:lnTo>
                <a:lnTo>
                  <a:pt x="15222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824234" y="4786407"/>
            <a:ext cx="153035" cy="733425"/>
          </a:xfrm>
          <a:custGeom>
            <a:avLst/>
            <a:gdLst/>
            <a:ahLst/>
            <a:cxnLst/>
            <a:rect l="l" t="t" r="r" b="b"/>
            <a:pathLst>
              <a:path w="153035" h="733425">
                <a:moveTo>
                  <a:pt x="0" y="733362"/>
                </a:moveTo>
                <a:lnTo>
                  <a:pt x="152547" y="733362"/>
                </a:lnTo>
                <a:lnTo>
                  <a:pt x="152547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824234" y="4786407"/>
            <a:ext cx="153035" cy="733425"/>
          </a:xfrm>
          <a:custGeom>
            <a:avLst/>
            <a:gdLst/>
            <a:ahLst/>
            <a:cxnLst/>
            <a:rect l="l" t="t" r="r" b="b"/>
            <a:pathLst>
              <a:path w="153035" h="733425">
                <a:moveTo>
                  <a:pt x="0" y="733362"/>
                </a:moveTo>
                <a:lnTo>
                  <a:pt x="152547" y="733362"/>
                </a:lnTo>
                <a:lnTo>
                  <a:pt x="152547" y="0"/>
                </a:lnTo>
                <a:lnTo>
                  <a:pt x="0" y="0"/>
                </a:lnTo>
                <a:lnTo>
                  <a:pt x="0" y="73336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862569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862569" y="5395960"/>
            <a:ext cx="161925" cy="123825"/>
          </a:xfrm>
          <a:custGeom>
            <a:avLst/>
            <a:gdLst/>
            <a:ahLst/>
            <a:cxnLst/>
            <a:rect l="l" t="t" r="r" b="b"/>
            <a:pathLst>
              <a:path w="161925" h="123825">
                <a:moveTo>
                  <a:pt x="0" y="123810"/>
                </a:moveTo>
                <a:lnTo>
                  <a:pt x="161744" y="123810"/>
                </a:lnTo>
                <a:lnTo>
                  <a:pt x="161744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948370" y="5395960"/>
            <a:ext cx="152400" cy="123825"/>
          </a:xfrm>
          <a:custGeom>
            <a:avLst/>
            <a:gdLst/>
            <a:ahLst/>
            <a:cxnLst/>
            <a:rect l="l" t="t" r="r" b="b"/>
            <a:pathLst>
              <a:path w="152400" h="123825">
                <a:moveTo>
                  <a:pt x="0" y="123810"/>
                </a:moveTo>
                <a:lnTo>
                  <a:pt x="152229" y="123810"/>
                </a:lnTo>
                <a:lnTo>
                  <a:pt x="152229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948370" y="5395960"/>
            <a:ext cx="152400" cy="123825"/>
          </a:xfrm>
          <a:custGeom>
            <a:avLst/>
            <a:gdLst/>
            <a:ahLst/>
            <a:cxnLst/>
            <a:rect l="l" t="t" r="r" b="b"/>
            <a:pathLst>
              <a:path w="152400" h="123825">
                <a:moveTo>
                  <a:pt x="0" y="123810"/>
                </a:moveTo>
                <a:lnTo>
                  <a:pt x="152229" y="123810"/>
                </a:lnTo>
                <a:lnTo>
                  <a:pt x="152229" y="0"/>
                </a:lnTo>
                <a:lnTo>
                  <a:pt x="0" y="0"/>
                </a:lnTo>
                <a:lnTo>
                  <a:pt x="0" y="123810"/>
                </a:lnTo>
                <a:close/>
              </a:path>
            </a:pathLst>
          </a:custGeom>
          <a:ln w="950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23736" y="2481138"/>
            <a:ext cx="0" cy="3029585"/>
          </a:xfrm>
          <a:custGeom>
            <a:avLst/>
            <a:gdLst/>
            <a:ahLst/>
            <a:cxnLst/>
            <a:rect l="l" t="t" r="r" b="b"/>
            <a:pathLst>
              <a:path h="3029585">
                <a:moveTo>
                  <a:pt x="0" y="0"/>
                </a:moveTo>
                <a:lnTo>
                  <a:pt x="0" y="302913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85677" y="55197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85677" y="491021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85677" y="430061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85677" y="37002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85677" y="309075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85677" y="248113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766175" y="5519766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286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608948" y="5519766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577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451850" y="5519766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448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042277" y="5519766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925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23735" y="5519766"/>
            <a:ext cx="7098030" cy="0"/>
          </a:xfrm>
          <a:custGeom>
            <a:avLst/>
            <a:gdLst/>
            <a:ahLst/>
            <a:cxnLst/>
            <a:rect l="l" t="t" r="r" b="b"/>
            <a:pathLst>
              <a:path w="7098030">
                <a:moveTo>
                  <a:pt x="0" y="0"/>
                </a:moveTo>
                <a:lnTo>
                  <a:pt x="7097889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23736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862069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909918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947999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86207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024288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072137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110218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9148553" y="5529266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8187841" y="530855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863683" y="4479880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32163" dirty="0">
                <a:latin typeface="Arial"/>
                <a:cs typeface="Arial"/>
              </a:rPr>
              <a:t>59</a:t>
            </a:r>
            <a:r>
              <a:rPr sz="1425" spc="-217" baseline="-3216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63</a:t>
            </a:r>
            <a:endParaRPr sz="9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3987566" y="4994121"/>
            <a:ext cx="321311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2923" dirty="0">
                <a:latin typeface="Arial"/>
                <a:cs typeface="Arial"/>
              </a:rPr>
              <a:t>30</a:t>
            </a:r>
            <a:r>
              <a:rPr sz="1425" spc="-209" baseline="292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5025901" y="4937124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8771" dirty="0">
                <a:latin typeface="Arial"/>
                <a:cs typeface="Arial"/>
              </a:rPr>
              <a:t>32</a:t>
            </a:r>
            <a:r>
              <a:rPr sz="1425" spc="-217" baseline="-8771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063982" y="5222743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2923" dirty="0">
                <a:latin typeface="Arial"/>
                <a:cs typeface="Arial"/>
              </a:rPr>
              <a:t>15</a:t>
            </a:r>
            <a:r>
              <a:rPr sz="1425" spc="-217" baseline="292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14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901635" y="4470381"/>
            <a:ext cx="47307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10"/>
              </a:lnSpc>
            </a:pPr>
            <a:r>
              <a:rPr sz="950" spc="-10" dirty="0">
                <a:latin typeface="Arial"/>
                <a:cs typeface="Arial"/>
              </a:rPr>
              <a:t>64</a:t>
            </a:r>
            <a:endParaRPr sz="950">
              <a:latin typeface="Arial"/>
              <a:cs typeface="Arial"/>
            </a:endParaRPr>
          </a:p>
          <a:p>
            <a:pPr marL="174625">
              <a:lnSpc>
                <a:spcPts val="910"/>
              </a:lnSpc>
            </a:pPr>
            <a:r>
              <a:rPr sz="950" dirty="0">
                <a:latin typeface="Arial"/>
                <a:cs typeface="Arial"/>
              </a:rPr>
              <a:t>58</a:t>
            </a:r>
            <a:r>
              <a:rPr sz="950" spc="-220" dirty="0">
                <a:latin typeface="Arial"/>
                <a:cs typeface="Arial"/>
              </a:rPr>
              <a:t> </a:t>
            </a:r>
            <a:r>
              <a:rPr sz="1425" spc="-15" baseline="-11695" dirty="0">
                <a:latin typeface="Arial"/>
                <a:cs typeface="Arial"/>
              </a:rPr>
              <a:t>56</a:t>
            </a:r>
            <a:endParaRPr sz="1425" baseline="-11695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4301919" y="50704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2949611" y="4775316"/>
            <a:ext cx="6350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35087" dirty="0">
                <a:latin typeface="Arial"/>
                <a:cs typeface="Arial"/>
              </a:rPr>
              <a:t>49</a:t>
            </a:r>
            <a:r>
              <a:rPr sz="1425" spc="-127" baseline="35087" dirty="0">
                <a:latin typeface="Arial"/>
                <a:cs typeface="Arial"/>
              </a:rPr>
              <a:t> </a:t>
            </a:r>
            <a:r>
              <a:rPr sz="1425" baseline="23391" dirty="0">
                <a:latin typeface="Arial"/>
                <a:cs typeface="Arial"/>
              </a:rPr>
              <a:t>47</a:t>
            </a:r>
            <a:r>
              <a:rPr sz="1425" spc="-232" baseline="23391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44</a:t>
            </a:r>
            <a:r>
              <a:rPr sz="950" spc="-8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44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4463917" y="50134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340130" y="5089433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23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2378116" y="4632189"/>
            <a:ext cx="32067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dirty="0">
                <a:latin typeface="Arial"/>
                <a:cs typeface="Arial"/>
              </a:rPr>
              <a:t>53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1425" spc="-15" baseline="-14619" dirty="0">
                <a:latin typeface="Arial"/>
                <a:cs typeface="Arial"/>
              </a:rPr>
              <a:t>51</a:t>
            </a:r>
            <a:endParaRPr sz="1425" baseline="-14619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3578066" y="498462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616147" y="518474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17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5654482" y="499412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1177972" y="4289523"/>
            <a:ext cx="63500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-26315" dirty="0">
                <a:latin typeface="Arial"/>
                <a:cs typeface="Arial"/>
              </a:rPr>
              <a:t>72</a:t>
            </a:r>
            <a:r>
              <a:rPr sz="1425" spc="-127" baseline="-26315" dirty="0">
                <a:latin typeface="Arial"/>
                <a:cs typeface="Arial"/>
              </a:rPr>
              <a:t> </a:t>
            </a:r>
            <a:r>
              <a:rPr sz="1425" baseline="-35087" dirty="0">
                <a:latin typeface="Arial"/>
                <a:cs typeface="Arial"/>
              </a:rPr>
              <a:t>71</a:t>
            </a:r>
            <a:r>
              <a:rPr sz="1425" spc="-225" baseline="-35087" dirty="0">
                <a:latin typeface="Arial"/>
                <a:cs typeface="Arial"/>
              </a:rPr>
              <a:t> </a:t>
            </a:r>
            <a:r>
              <a:rPr sz="1425" baseline="-17543" dirty="0">
                <a:latin typeface="Arial"/>
                <a:cs typeface="Arial"/>
              </a:rPr>
              <a:t>73</a:t>
            </a:r>
            <a:r>
              <a:rPr sz="1425" spc="-127" baseline="-17543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76</a:t>
            </a:r>
            <a:endParaRPr sz="9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2692342" y="470850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48</a:t>
            </a:r>
            <a:endParaRPr sz="9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3739811" y="50704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4778272" y="495612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32</a:t>
            </a:r>
            <a:endParaRPr sz="9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816226" y="507043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7149889" y="5299056"/>
            <a:ext cx="3994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  </a:t>
            </a:r>
            <a:r>
              <a:rPr sz="1425" spc="15" baseline="-17543" dirty="0">
                <a:latin typeface="Arial"/>
                <a:cs typeface="Arial"/>
              </a:rPr>
              <a:t>7 </a:t>
            </a:r>
            <a:r>
              <a:rPr sz="1425" spc="195" baseline="-17543" dirty="0">
                <a:latin typeface="Arial"/>
                <a:cs typeface="Arial"/>
              </a:rPr>
              <a:t> </a:t>
            </a:r>
            <a:r>
              <a:rPr sz="1425" spc="15" baseline="-35087" dirty="0">
                <a:latin typeface="Arial"/>
                <a:cs typeface="Arial"/>
              </a:rPr>
              <a:t>4</a:t>
            </a:r>
            <a:endParaRPr sz="1425" baseline="-35087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7626239" y="5346553"/>
            <a:ext cx="2470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6 </a:t>
            </a:r>
            <a:r>
              <a:rPr sz="950" spc="20" dirty="0">
                <a:latin typeface="Arial"/>
                <a:cs typeface="Arial"/>
              </a:rPr>
              <a:t> </a:t>
            </a:r>
            <a:r>
              <a:rPr sz="1425" spc="15" baseline="-14619" dirty="0">
                <a:latin typeface="Arial"/>
                <a:cs typeface="Arial"/>
              </a:rPr>
              <a:t>4</a:t>
            </a:r>
            <a:endParaRPr sz="1425" baseline="-14619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8816679" y="5375369"/>
            <a:ext cx="24701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4 </a:t>
            </a:r>
            <a:r>
              <a:rPr sz="950" spc="20" dirty="0">
                <a:latin typeface="Arial"/>
                <a:cs typeface="Arial"/>
              </a:rPr>
              <a:t> </a:t>
            </a:r>
            <a:r>
              <a:rPr sz="950" spc="10" dirty="0">
                <a:latin typeface="Arial"/>
                <a:cs typeface="Arial"/>
              </a:rPr>
              <a:t>4</a:t>
            </a:r>
            <a:endParaRPr sz="95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378210" y="5270557"/>
            <a:ext cx="59944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25" baseline="2923" dirty="0">
                <a:latin typeface="Arial"/>
                <a:cs typeface="Arial"/>
              </a:rPr>
              <a:t>12 </a:t>
            </a:r>
            <a:r>
              <a:rPr sz="950" dirty="0">
                <a:latin typeface="Arial"/>
                <a:cs typeface="Arial"/>
              </a:rPr>
              <a:t>11  </a:t>
            </a:r>
            <a:r>
              <a:rPr sz="1425" spc="15" baseline="-29239" dirty="0">
                <a:latin typeface="Arial"/>
                <a:cs typeface="Arial"/>
              </a:rPr>
              <a:t>7</a:t>
            </a:r>
            <a:r>
              <a:rPr sz="1425" spc="240" baseline="-29239" dirty="0">
                <a:latin typeface="Arial"/>
                <a:cs typeface="Arial"/>
              </a:rPr>
              <a:t> </a:t>
            </a:r>
            <a:r>
              <a:rPr sz="1425" spc="15" baseline="-49707" dirty="0">
                <a:latin typeface="Arial"/>
                <a:cs typeface="Arial"/>
              </a:rPr>
              <a:t>4</a:t>
            </a:r>
            <a:endParaRPr sz="1425" baseline="-49707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44533" y="544186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577933" y="483231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577933" y="422277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577933" y="362265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577933" y="301316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511017" y="2403551"/>
            <a:ext cx="225425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495400" y="2111628"/>
            <a:ext cx="104140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respondents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6350634" y="6459321"/>
            <a:ext cx="3886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in</a:t>
            </a:r>
            <a:r>
              <a:rPr sz="1200" spc="-16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AD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163" name="object 163"/>
          <p:cNvGraphicFramePr>
            <a:graphicFrameLocks noGrp="1"/>
          </p:cNvGraphicFramePr>
          <p:nvPr/>
        </p:nvGraphicFramePr>
        <p:xfrm>
          <a:off x="969901" y="5693209"/>
          <a:ext cx="8150347" cy="779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504"/>
                <a:gridCol w="1170825"/>
                <a:gridCol w="902042"/>
                <a:gridCol w="1096276"/>
                <a:gridCol w="1052474"/>
                <a:gridCol w="1071765"/>
                <a:gridCol w="2018461"/>
              </a:tblGrid>
              <a:tr h="231140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Reach</a:t>
                      </a:r>
                      <a:r>
                        <a:rPr sz="12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out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Talk</a:t>
                      </a:r>
                      <a:r>
                        <a:rPr sz="12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Online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Talk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PWD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Reach out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Call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1049655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Go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	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None of</a:t>
                      </a:r>
                      <a:r>
                        <a:rPr sz="12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these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marL="62865">
                        <a:lnSpc>
                          <a:spcPts val="133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PCP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family/friends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ts val="133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research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specialist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ctr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organization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33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memory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82879"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ctr">
                        <a:lnSpc>
                          <a:spcPts val="133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who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133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loss</a:t>
                      </a:r>
                      <a:r>
                        <a:rPr sz="12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event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72720"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specializes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64" name="object 164"/>
          <p:cNvSpPr/>
          <p:nvPr/>
        </p:nvSpPr>
        <p:spPr>
          <a:xfrm>
            <a:off x="8331200" y="5424423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8488298" y="5424423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48" y="152400"/>
                </a:lnTo>
                <a:lnTo>
                  <a:pt x="120648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645525" y="5410200"/>
            <a:ext cx="120650" cy="152400"/>
          </a:xfrm>
          <a:custGeom>
            <a:avLst/>
            <a:gdLst/>
            <a:ahLst/>
            <a:cxnLst/>
            <a:rect l="l" t="t" r="r" b="b"/>
            <a:pathLst>
              <a:path w="120650" h="152400">
                <a:moveTo>
                  <a:pt x="0" y="152400"/>
                </a:moveTo>
                <a:lnTo>
                  <a:pt x="120650" y="152400"/>
                </a:lnTo>
                <a:lnTo>
                  <a:pt x="12065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8345171" y="5422138"/>
            <a:ext cx="41084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1  1 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500" spc="-7" baseline="5555" dirty="0">
                <a:latin typeface="Arial"/>
                <a:cs typeface="Arial"/>
              </a:rPr>
              <a:t>2</a:t>
            </a:r>
            <a:endParaRPr sz="1500" baseline="5555">
              <a:latin typeface="Arial"/>
              <a:cs typeface="Arial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7935596" y="5436489"/>
            <a:ext cx="958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8167753" y="2730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167753" y="27305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8167753" y="25273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167753" y="25273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167753" y="2933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167753" y="29337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167753" y="31369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167753" y="31369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167753" y="33401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167753" y="33401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167753" y="35433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D2DF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167753" y="3543300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 txBox="1"/>
          <p:nvPr/>
        </p:nvSpPr>
        <p:spPr>
          <a:xfrm>
            <a:off x="8386698" y="2521081"/>
            <a:ext cx="348615" cy="1180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&lt;35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35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44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45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54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55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64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"/>
                <a:cs typeface="Arial"/>
              </a:rPr>
              <a:t>65</a:t>
            </a:r>
            <a:r>
              <a:rPr sz="1000" spc="-5" dirty="0">
                <a:latin typeface="Arial"/>
                <a:cs typeface="Arial"/>
              </a:rPr>
              <a:t>-</a:t>
            </a:r>
            <a:r>
              <a:rPr sz="1000" spc="-10" dirty="0">
                <a:latin typeface="Arial"/>
                <a:cs typeface="Arial"/>
              </a:rPr>
              <a:t>75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000" spc="-10" dirty="0">
                <a:latin typeface="Arial"/>
                <a:cs typeface="Arial"/>
              </a:rPr>
              <a:t>&gt;76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9" name="object 189"/>
          <p:cNvSpPr/>
          <p:nvPr/>
        </p:nvSpPr>
        <p:spPr>
          <a:xfrm>
            <a:off x="819810" y="1457845"/>
            <a:ext cx="8087995" cy="615950"/>
          </a:xfrm>
          <a:custGeom>
            <a:avLst/>
            <a:gdLst/>
            <a:ahLst/>
            <a:cxnLst/>
            <a:rect l="l" t="t" r="r" b="b"/>
            <a:pathLst>
              <a:path w="8087995" h="615950">
                <a:moveTo>
                  <a:pt x="0" y="615556"/>
                </a:moveTo>
                <a:lnTo>
                  <a:pt x="8087741" y="615556"/>
                </a:lnTo>
                <a:lnTo>
                  <a:pt x="8087741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1001064" y="1550161"/>
            <a:ext cx="7722870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18180" marR="5080" indent="-320611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</a:t>
            </a:r>
            <a:r>
              <a:rPr sz="1400" b="1" spc="-5" dirty="0">
                <a:latin typeface="Arial"/>
                <a:cs typeface="Arial"/>
              </a:rPr>
              <a:t>When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dirty="0">
                <a:latin typeface="Arial"/>
                <a:cs typeface="Arial"/>
              </a:rPr>
              <a:t>first </a:t>
            </a:r>
            <a:r>
              <a:rPr sz="1400" b="1" spc="-5" dirty="0">
                <a:latin typeface="Arial"/>
                <a:cs typeface="Arial"/>
              </a:rPr>
              <a:t>noticed </a:t>
            </a:r>
            <a:r>
              <a:rPr sz="1400" b="1" spc="-10" dirty="0">
                <a:latin typeface="Arial"/>
                <a:cs typeface="Arial"/>
              </a:rPr>
              <a:t>symptoms </a:t>
            </a:r>
            <a:r>
              <a:rPr sz="1400" b="1" spc="-5" dirty="0">
                <a:latin typeface="Arial"/>
                <a:cs typeface="Arial"/>
              </a:rPr>
              <a:t>of dementia, </a:t>
            </a:r>
            <a:r>
              <a:rPr sz="1400" b="1" spc="5" dirty="0">
                <a:latin typeface="Arial"/>
                <a:cs typeface="Arial"/>
              </a:rPr>
              <a:t>what </a:t>
            </a:r>
            <a:r>
              <a:rPr sz="1400" b="1" spc="-5" dirty="0">
                <a:latin typeface="Arial"/>
                <a:cs typeface="Arial"/>
              </a:rPr>
              <a:t>did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do? Check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  </a:t>
            </a:r>
            <a:r>
              <a:rPr sz="1400" b="1" spc="-15" dirty="0">
                <a:latin typeface="Arial"/>
                <a:cs typeface="Arial"/>
              </a:rPr>
              <a:t>apply."...by</a:t>
            </a:r>
            <a:r>
              <a:rPr sz="1400" b="1" spc="-1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8250681" y="2247010"/>
            <a:ext cx="2959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A</a:t>
            </a:r>
            <a:r>
              <a:rPr sz="1200" spc="-15" dirty="0">
                <a:latin typeface="Arial"/>
                <a:cs typeface="Arial"/>
              </a:rPr>
              <a:t>g</a:t>
            </a:r>
            <a:r>
              <a:rPr sz="1200" spc="-5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1" name="object 201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843117" y="2719550"/>
            <a:ext cx="1743710" cy="276225"/>
          </a:xfrm>
          <a:custGeom>
            <a:avLst/>
            <a:gdLst/>
            <a:ahLst/>
            <a:cxnLst/>
            <a:rect l="l" t="t" r="r" b="b"/>
            <a:pathLst>
              <a:path w="1743710" h="276225">
                <a:moveTo>
                  <a:pt x="0" y="276143"/>
                </a:moveTo>
                <a:lnTo>
                  <a:pt x="1743144" y="276143"/>
                </a:lnTo>
                <a:lnTo>
                  <a:pt x="1743144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43117" y="2719550"/>
            <a:ext cx="1743710" cy="276225"/>
          </a:xfrm>
          <a:custGeom>
            <a:avLst/>
            <a:gdLst/>
            <a:ahLst/>
            <a:cxnLst/>
            <a:rect l="l" t="t" r="r" b="b"/>
            <a:pathLst>
              <a:path w="1743710" h="276225">
                <a:moveTo>
                  <a:pt x="0" y="276143"/>
                </a:moveTo>
                <a:lnTo>
                  <a:pt x="1743144" y="276143"/>
                </a:lnTo>
                <a:lnTo>
                  <a:pt x="1743144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43117" y="3157516"/>
            <a:ext cx="1477010" cy="267335"/>
          </a:xfrm>
          <a:custGeom>
            <a:avLst/>
            <a:gdLst/>
            <a:ahLst/>
            <a:cxnLst/>
            <a:rect l="l" t="t" r="r" b="b"/>
            <a:pathLst>
              <a:path w="1477010" h="267335">
                <a:moveTo>
                  <a:pt x="0" y="266959"/>
                </a:moveTo>
                <a:lnTo>
                  <a:pt x="1476499" y="266959"/>
                </a:lnTo>
                <a:lnTo>
                  <a:pt x="1476499" y="0"/>
                </a:lnTo>
                <a:lnTo>
                  <a:pt x="0" y="0"/>
                </a:lnTo>
                <a:lnTo>
                  <a:pt x="0" y="266959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43117" y="3157516"/>
            <a:ext cx="1477010" cy="267335"/>
          </a:xfrm>
          <a:custGeom>
            <a:avLst/>
            <a:gdLst/>
            <a:ahLst/>
            <a:cxnLst/>
            <a:rect l="l" t="t" r="r" b="b"/>
            <a:pathLst>
              <a:path w="1477010" h="267335">
                <a:moveTo>
                  <a:pt x="0" y="266959"/>
                </a:moveTo>
                <a:lnTo>
                  <a:pt x="1476499" y="266959"/>
                </a:lnTo>
                <a:lnTo>
                  <a:pt x="1476499" y="0"/>
                </a:lnTo>
                <a:lnTo>
                  <a:pt x="0" y="0"/>
                </a:lnTo>
                <a:lnTo>
                  <a:pt x="0" y="266959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43119" y="3586231"/>
            <a:ext cx="895985" cy="276225"/>
          </a:xfrm>
          <a:custGeom>
            <a:avLst/>
            <a:gdLst/>
            <a:ahLst/>
            <a:cxnLst/>
            <a:rect l="l" t="t" r="r" b="b"/>
            <a:pathLst>
              <a:path w="895985" h="276225">
                <a:moveTo>
                  <a:pt x="0" y="276143"/>
                </a:moveTo>
                <a:lnTo>
                  <a:pt x="895472" y="276143"/>
                </a:lnTo>
                <a:lnTo>
                  <a:pt x="895472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43119" y="3586231"/>
            <a:ext cx="895985" cy="276225"/>
          </a:xfrm>
          <a:custGeom>
            <a:avLst/>
            <a:gdLst/>
            <a:ahLst/>
            <a:cxnLst/>
            <a:rect l="l" t="t" r="r" b="b"/>
            <a:pathLst>
              <a:path w="895985" h="276225">
                <a:moveTo>
                  <a:pt x="0" y="276143"/>
                </a:moveTo>
                <a:lnTo>
                  <a:pt x="895472" y="276143"/>
                </a:lnTo>
                <a:lnTo>
                  <a:pt x="895472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43117" y="4024518"/>
            <a:ext cx="848360" cy="276225"/>
          </a:xfrm>
          <a:custGeom>
            <a:avLst/>
            <a:gdLst/>
            <a:ahLst/>
            <a:cxnLst/>
            <a:rect l="l" t="t" r="r" b="b"/>
            <a:pathLst>
              <a:path w="848360" h="276225">
                <a:moveTo>
                  <a:pt x="0" y="276143"/>
                </a:moveTo>
                <a:lnTo>
                  <a:pt x="847925" y="276143"/>
                </a:lnTo>
                <a:lnTo>
                  <a:pt x="847925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43117" y="4024518"/>
            <a:ext cx="848360" cy="276225"/>
          </a:xfrm>
          <a:custGeom>
            <a:avLst/>
            <a:gdLst/>
            <a:ahLst/>
            <a:cxnLst/>
            <a:rect l="l" t="t" r="r" b="b"/>
            <a:pathLst>
              <a:path w="848360" h="276225">
                <a:moveTo>
                  <a:pt x="0" y="276143"/>
                </a:moveTo>
                <a:lnTo>
                  <a:pt x="847925" y="276143"/>
                </a:lnTo>
                <a:lnTo>
                  <a:pt x="847925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43119" y="4462481"/>
            <a:ext cx="686435" cy="276860"/>
          </a:xfrm>
          <a:custGeom>
            <a:avLst/>
            <a:gdLst/>
            <a:ahLst/>
            <a:cxnLst/>
            <a:rect l="l" t="t" r="r" b="b"/>
            <a:pathLst>
              <a:path w="686435" h="276860">
                <a:moveTo>
                  <a:pt x="0" y="276460"/>
                </a:moveTo>
                <a:lnTo>
                  <a:pt x="685948" y="276460"/>
                </a:lnTo>
                <a:lnTo>
                  <a:pt x="685948" y="0"/>
                </a:lnTo>
                <a:lnTo>
                  <a:pt x="0" y="0"/>
                </a:lnTo>
                <a:lnTo>
                  <a:pt x="0" y="27646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43119" y="4462481"/>
            <a:ext cx="686435" cy="276860"/>
          </a:xfrm>
          <a:custGeom>
            <a:avLst/>
            <a:gdLst/>
            <a:ahLst/>
            <a:cxnLst/>
            <a:rect l="l" t="t" r="r" b="b"/>
            <a:pathLst>
              <a:path w="686435" h="276860">
                <a:moveTo>
                  <a:pt x="0" y="276460"/>
                </a:moveTo>
                <a:lnTo>
                  <a:pt x="685948" y="276460"/>
                </a:lnTo>
                <a:lnTo>
                  <a:pt x="685948" y="0"/>
                </a:lnTo>
                <a:lnTo>
                  <a:pt x="0" y="0"/>
                </a:lnTo>
                <a:lnTo>
                  <a:pt x="0" y="276460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43119" y="4900764"/>
            <a:ext cx="581025" cy="266700"/>
          </a:xfrm>
          <a:custGeom>
            <a:avLst/>
            <a:gdLst/>
            <a:ahLst/>
            <a:cxnLst/>
            <a:rect l="l" t="t" r="r" b="b"/>
            <a:pathLst>
              <a:path w="581025" h="266700">
                <a:moveTo>
                  <a:pt x="0" y="266643"/>
                </a:moveTo>
                <a:lnTo>
                  <a:pt x="581027" y="266643"/>
                </a:lnTo>
                <a:lnTo>
                  <a:pt x="581027" y="0"/>
                </a:lnTo>
                <a:lnTo>
                  <a:pt x="0" y="0"/>
                </a:lnTo>
                <a:lnTo>
                  <a:pt x="0" y="2666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43119" y="4900764"/>
            <a:ext cx="581025" cy="266700"/>
          </a:xfrm>
          <a:custGeom>
            <a:avLst/>
            <a:gdLst/>
            <a:ahLst/>
            <a:cxnLst/>
            <a:rect l="l" t="t" r="r" b="b"/>
            <a:pathLst>
              <a:path w="581025" h="266700">
                <a:moveTo>
                  <a:pt x="0" y="266643"/>
                </a:moveTo>
                <a:lnTo>
                  <a:pt x="581027" y="266643"/>
                </a:lnTo>
                <a:lnTo>
                  <a:pt x="581027" y="0"/>
                </a:lnTo>
                <a:lnTo>
                  <a:pt x="0" y="0"/>
                </a:lnTo>
                <a:lnTo>
                  <a:pt x="0" y="266643"/>
                </a:lnTo>
                <a:close/>
              </a:path>
            </a:pathLst>
          </a:custGeom>
          <a:ln w="950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43117" y="5329550"/>
            <a:ext cx="419100" cy="276225"/>
          </a:xfrm>
          <a:custGeom>
            <a:avLst/>
            <a:gdLst/>
            <a:ahLst/>
            <a:cxnLst/>
            <a:rect l="l" t="t" r="r" b="b"/>
            <a:pathLst>
              <a:path w="419100" h="276225">
                <a:moveTo>
                  <a:pt x="0" y="276143"/>
                </a:moveTo>
                <a:lnTo>
                  <a:pt x="419049" y="276143"/>
                </a:lnTo>
                <a:lnTo>
                  <a:pt x="419049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43117" y="5329550"/>
            <a:ext cx="419100" cy="276225"/>
          </a:xfrm>
          <a:custGeom>
            <a:avLst/>
            <a:gdLst/>
            <a:ahLst/>
            <a:cxnLst/>
            <a:rect l="l" t="t" r="r" b="b"/>
            <a:pathLst>
              <a:path w="419100" h="276225">
                <a:moveTo>
                  <a:pt x="0" y="276143"/>
                </a:moveTo>
                <a:lnTo>
                  <a:pt x="419049" y="276143"/>
                </a:lnTo>
                <a:lnTo>
                  <a:pt x="419049" y="0"/>
                </a:lnTo>
                <a:lnTo>
                  <a:pt x="0" y="0"/>
                </a:lnTo>
                <a:lnTo>
                  <a:pt x="0" y="276143"/>
                </a:lnTo>
                <a:close/>
              </a:path>
            </a:pathLst>
          </a:custGeom>
          <a:ln w="950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43117" y="5691510"/>
            <a:ext cx="5277485" cy="0"/>
          </a:xfrm>
          <a:custGeom>
            <a:avLst/>
            <a:gdLst/>
            <a:ahLst/>
            <a:cxnLst/>
            <a:rect l="l" t="t" r="r" b="b"/>
            <a:pathLst>
              <a:path w="5277484">
                <a:moveTo>
                  <a:pt x="0" y="0"/>
                </a:moveTo>
                <a:lnTo>
                  <a:pt x="527710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843117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00567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957764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15215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072284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129735" y="5701014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501"/>
                </a:moveTo>
                <a:lnTo>
                  <a:pt x="0" y="0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43117" y="2643163"/>
            <a:ext cx="0" cy="3039110"/>
          </a:xfrm>
          <a:custGeom>
            <a:avLst/>
            <a:gdLst/>
            <a:ahLst/>
            <a:cxnLst/>
            <a:rect l="l" t="t" r="r" b="b"/>
            <a:pathLst>
              <a:path h="3039110">
                <a:moveTo>
                  <a:pt x="0" y="0"/>
                </a:moveTo>
                <a:lnTo>
                  <a:pt x="0" y="3038846"/>
                </a:lnTo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805079" y="264316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05079" y="308144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05079" y="350997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05079" y="394825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05079" y="43865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05079" y="482444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05079" y="525322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05079" y="569151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2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625724" y="277497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33</a:t>
            </a:r>
            <a:endParaRPr sz="9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92591" y="321325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06674" y="364165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17</a:t>
            </a:r>
            <a:endParaRPr sz="9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178145" y="4079938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02070" y="451822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13</a:t>
            </a:r>
            <a:endParaRPr sz="9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044696" y="49565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06659" y="5384970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97134" y="5794752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16229" y="579475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873680" y="579475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730366" y="5794753"/>
            <a:ext cx="251206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2725">
              <a:lnSpc>
                <a:spcPct val="100000"/>
              </a:lnSpc>
              <a:tabLst>
                <a:tab pos="1270000" algn="l"/>
                <a:tab pos="2298700" algn="l"/>
              </a:tabLst>
            </a:pPr>
            <a:r>
              <a:rPr sz="950" spc="-10" dirty="0">
                <a:latin typeface="Arial"/>
                <a:cs typeface="Arial"/>
              </a:rPr>
              <a:t>6</a:t>
            </a:r>
            <a:r>
              <a:rPr sz="950" spc="10" dirty="0">
                <a:latin typeface="Arial"/>
                <a:cs typeface="Arial"/>
              </a:rPr>
              <a:t>0</a:t>
            </a:r>
            <a:r>
              <a:rPr sz="950" dirty="0">
                <a:latin typeface="Arial"/>
                <a:cs typeface="Arial"/>
              </a:rPr>
              <a:t>	</a:t>
            </a:r>
            <a:r>
              <a:rPr sz="950" spc="-10" dirty="0">
                <a:latin typeface="Arial"/>
                <a:cs typeface="Arial"/>
              </a:rPr>
              <a:t>8</a:t>
            </a:r>
            <a:r>
              <a:rPr sz="950" spc="10" dirty="0">
                <a:latin typeface="Arial"/>
                <a:cs typeface="Arial"/>
              </a:rPr>
              <a:t>0</a:t>
            </a:r>
            <a:r>
              <a:rPr sz="950" dirty="0">
                <a:latin typeface="Arial"/>
                <a:cs typeface="Arial"/>
              </a:rPr>
              <a:t>	</a:t>
            </a:r>
            <a:r>
              <a:rPr sz="950" spc="-10" dirty="0">
                <a:latin typeface="Arial"/>
                <a:cs typeface="Arial"/>
              </a:rPr>
              <a:t>100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latin typeface="Arial"/>
                <a:cs typeface="Arial"/>
              </a:rPr>
              <a:t>% respondents </a:t>
            </a:r>
            <a:r>
              <a:rPr sz="1100" spc="-5" dirty="0">
                <a:latin typeface="Arial"/>
                <a:cs typeface="Arial"/>
              </a:rPr>
              <a:t>who delayed </a:t>
            </a:r>
            <a:r>
              <a:rPr sz="1100" dirty="0">
                <a:latin typeface="Arial"/>
                <a:cs typeface="Arial"/>
              </a:rPr>
              <a:t>&gt; 6</a:t>
            </a:r>
            <a:r>
              <a:rPr sz="1100" spc="-11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months</a:t>
            </a:r>
            <a:endParaRPr sz="11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486282" y="5307841"/>
            <a:ext cx="126301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didn't think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anything  </a:t>
            </a:r>
            <a:r>
              <a:rPr sz="1000" spc="-5" dirty="0">
                <a:latin typeface="Arial"/>
                <a:cs typeface="Arial"/>
              </a:rPr>
              <a:t>could be done about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it</a:t>
            </a:r>
            <a:endParaRPr sz="10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59232" y="4874517"/>
            <a:ext cx="128905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585" marR="5080" indent="-9652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Family/friends I talked  to weren't</a:t>
            </a:r>
            <a:r>
              <a:rPr sz="1000" spc="-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concerned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02107" y="4441066"/>
            <a:ext cx="114490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</a:t>
            </a:r>
            <a:r>
              <a:rPr sz="1000" spc="-10" dirty="0">
                <a:latin typeface="Arial"/>
                <a:cs typeface="Arial"/>
              </a:rPr>
              <a:t>was </a:t>
            </a:r>
            <a:r>
              <a:rPr sz="1000" spc="-5" dirty="0">
                <a:latin typeface="Arial"/>
                <a:cs typeface="Arial"/>
              </a:rPr>
              <a:t>afraid of</a:t>
            </a:r>
            <a:r>
              <a:rPr sz="1000" spc="-7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what</a:t>
            </a:r>
            <a:endParaRPr sz="1000">
              <a:latin typeface="Arial"/>
              <a:cs typeface="Arial"/>
            </a:endParaRPr>
          </a:p>
          <a:p>
            <a:pPr marL="46672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</a:t>
            </a:r>
            <a:r>
              <a:rPr sz="1000" dirty="0">
                <a:latin typeface="Arial"/>
                <a:cs typeface="Arial"/>
              </a:rPr>
              <a:t>might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hear</a:t>
            </a:r>
            <a:endParaRPr sz="10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352805" y="4002788"/>
            <a:ext cx="139573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didn't think the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problem</a:t>
            </a:r>
            <a:endParaRPr sz="1000">
              <a:latin typeface="Arial"/>
              <a:cs typeface="Arial"/>
            </a:endParaRPr>
          </a:p>
          <a:p>
            <a:pPr marL="47117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was </a:t>
            </a:r>
            <a:r>
              <a:rPr sz="1000" spc="-5" dirty="0">
                <a:latin typeface="Arial"/>
                <a:cs typeface="Arial"/>
              </a:rPr>
              <a:t>that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serious</a:t>
            </a:r>
            <a:endParaRPr sz="10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22707" y="3640584"/>
            <a:ext cx="172593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didn’t </a:t>
            </a:r>
            <a:r>
              <a:rPr sz="1000" spc="-10" dirty="0">
                <a:latin typeface="Arial"/>
                <a:cs typeface="Arial"/>
              </a:rPr>
              <a:t>want </a:t>
            </a:r>
            <a:r>
              <a:rPr sz="1000" spc="-5" dirty="0">
                <a:latin typeface="Arial"/>
                <a:cs typeface="Arial"/>
              </a:rPr>
              <a:t>to upset the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</a:t>
            </a:r>
            <a:endParaRPr sz="10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68730" y="3131061"/>
            <a:ext cx="167894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6720" marR="5080" indent="-41465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thought the symptoms </a:t>
            </a:r>
            <a:r>
              <a:rPr sz="1000" spc="-10" dirty="0">
                <a:latin typeface="Arial"/>
                <a:cs typeface="Arial"/>
              </a:rPr>
              <a:t>were  </a:t>
            </a:r>
            <a:r>
              <a:rPr sz="1000" spc="-5" dirty="0">
                <a:latin typeface="Arial"/>
                <a:cs typeface="Arial"/>
              </a:rPr>
              <a:t>a </a:t>
            </a:r>
            <a:r>
              <a:rPr sz="1000" dirty="0">
                <a:latin typeface="Arial"/>
                <a:cs typeface="Arial"/>
              </a:rPr>
              <a:t>normal </a:t>
            </a:r>
            <a:r>
              <a:rPr sz="1000" spc="-5" dirty="0">
                <a:latin typeface="Arial"/>
                <a:cs typeface="Arial"/>
              </a:rPr>
              <a:t>sign of</a:t>
            </a:r>
            <a:r>
              <a:rPr sz="1000" spc="-13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aging</a:t>
            </a:r>
            <a:endParaRPr sz="10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433575" y="2697610"/>
            <a:ext cx="131699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The </a:t>
            </a:r>
            <a:r>
              <a:rPr sz="1000" spc="10" dirty="0">
                <a:latin typeface="Arial"/>
                <a:cs typeface="Arial"/>
              </a:rPr>
              <a:t>PWD </a:t>
            </a:r>
            <a:r>
              <a:rPr sz="1000" spc="-5" dirty="0">
                <a:latin typeface="Arial"/>
                <a:cs typeface="Arial"/>
              </a:rPr>
              <a:t>insisted</a:t>
            </a:r>
            <a:r>
              <a:rPr sz="1000" spc="-1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that</a:t>
            </a:r>
            <a:endParaRPr sz="1000">
              <a:latin typeface="Arial"/>
              <a:cs typeface="Arial"/>
            </a:endParaRPr>
          </a:p>
          <a:p>
            <a:pPr marL="51879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they </a:t>
            </a:r>
            <a:r>
              <a:rPr sz="1000" spc="-10" dirty="0">
                <a:latin typeface="Arial"/>
                <a:cs typeface="Arial"/>
              </a:rPr>
              <a:t>were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fine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04470" y="1541907"/>
            <a:ext cx="777176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89300" marR="5080" indent="-327723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If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10" dirty="0">
                <a:latin typeface="Arial"/>
                <a:cs typeface="Arial"/>
              </a:rPr>
              <a:t>delayed </a:t>
            </a:r>
            <a:r>
              <a:rPr sz="1400" b="1" spc="-5" dirty="0">
                <a:latin typeface="Arial"/>
                <a:cs typeface="Arial"/>
              </a:rPr>
              <a:t>contacting </a:t>
            </a:r>
            <a:r>
              <a:rPr sz="1400" b="1" dirty="0">
                <a:latin typeface="Arial"/>
                <a:cs typeface="Arial"/>
              </a:rPr>
              <a:t>a </a:t>
            </a:r>
            <a:r>
              <a:rPr sz="1400" b="1" spc="-10" dirty="0">
                <a:latin typeface="Arial"/>
                <a:cs typeface="Arial"/>
              </a:rPr>
              <a:t>physician, </a:t>
            </a:r>
            <a:r>
              <a:rPr sz="1400" b="1" spc="5" dirty="0">
                <a:latin typeface="Arial"/>
                <a:cs typeface="Arial"/>
              </a:rPr>
              <a:t>which were </a:t>
            </a:r>
            <a:r>
              <a:rPr sz="1400" b="1" spc="-5" dirty="0">
                <a:latin typeface="Arial"/>
                <a:cs typeface="Arial"/>
              </a:rPr>
              <a:t>the </a:t>
            </a:r>
            <a:r>
              <a:rPr sz="1400" b="1" dirty="0">
                <a:latin typeface="Arial"/>
                <a:cs typeface="Arial"/>
              </a:rPr>
              <a:t>primary reason(s)?</a:t>
            </a:r>
            <a:r>
              <a:rPr sz="1400" b="1" spc="-19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Check 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apply."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58" name="object 58"/>
          <p:cNvSpPr txBox="1"/>
          <p:nvPr/>
        </p:nvSpPr>
        <p:spPr>
          <a:xfrm>
            <a:off x="354246" y="277324"/>
            <a:ext cx="8597900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dirty="0" smtClean="0">
                <a:solidFill>
                  <a:srgbClr val="4A0D66"/>
                </a:solidFill>
                <a:latin typeface="Arial"/>
                <a:cs typeface="Arial"/>
              </a:rPr>
              <a:t>Main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factors causing delay in physician contact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were</a:t>
            </a:r>
            <a:r>
              <a:rPr sz="2400" b="1" spc="4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PWD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&amp;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symptom</a:t>
            </a:r>
            <a:r>
              <a:rPr sz="2400" b="1" spc="-5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ignorance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843084" y="3071857"/>
            <a:ext cx="257175" cy="2371725"/>
          </a:xfrm>
          <a:custGeom>
            <a:avLst/>
            <a:gdLst/>
            <a:ahLst/>
            <a:cxnLst/>
            <a:rect l="l" t="t" r="r" b="b"/>
            <a:pathLst>
              <a:path w="257175" h="2371725">
                <a:moveTo>
                  <a:pt x="0" y="2371713"/>
                </a:moveTo>
                <a:lnTo>
                  <a:pt x="256887" y="2371713"/>
                </a:lnTo>
                <a:lnTo>
                  <a:pt x="256887" y="0"/>
                </a:lnTo>
                <a:lnTo>
                  <a:pt x="0" y="0"/>
                </a:lnTo>
                <a:lnTo>
                  <a:pt x="0" y="2371713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3084" y="3071857"/>
            <a:ext cx="257175" cy="2371725"/>
          </a:xfrm>
          <a:custGeom>
            <a:avLst/>
            <a:gdLst/>
            <a:ahLst/>
            <a:cxnLst/>
            <a:rect l="l" t="t" r="r" b="b"/>
            <a:pathLst>
              <a:path w="257175" h="2371725">
                <a:moveTo>
                  <a:pt x="0" y="2371713"/>
                </a:moveTo>
                <a:lnTo>
                  <a:pt x="256887" y="2371713"/>
                </a:lnTo>
                <a:lnTo>
                  <a:pt x="256887" y="0"/>
                </a:lnTo>
                <a:lnTo>
                  <a:pt x="0" y="0"/>
                </a:lnTo>
                <a:lnTo>
                  <a:pt x="0" y="2371713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33709" y="3681342"/>
            <a:ext cx="266700" cy="1762760"/>
          </a:xfrm>
          <a:custGeom>
            <a:avLst/>
            <a:gdLst/>
            <a:ahLst/>
            <a:cxnLst/>
            <a:rect l="l" t="t" r="r" b="b"/>
            <a:pathLst>
              <a:path w="266700" h="1762760">
                <a:moveTo>
                  <a:pt x="0" y="1762224"/>
                </a:moveTo>
                <a:lnTo>
                  <a:pt x="266402" y="1762224"/>
                </a:lnTo>
                <a:lnTo>
                  <a:pt x="266402" y="0"/>
                </a:lnTo>
                <a:lnTo>
                  <a:pt x="0" y="0"/>
                </a:lnTo>
                <a:lnTo>
                  <a:pt x="0" y="176222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33709" y="3681342"/>
            <a:ext cx="266700" cy="1762760"/>
          </a:xfrm>
          <a:custGeom>
            <a:avLst/>
            <a:gdLst/>
            <a:ahLst/>
            <a:cxnLst/>
            <a:rect l="l" t="t" r="r" b="b"/>
            <a:pathLst>
              <a:path w="266700" h="1762760">
                <a:moveTo>
                  <a:pt x="0" y="1762224"/>
                </a:moveTo>
                <a:lnTo>
                  <a:pt x="266402" y="1762224"/>
                </a:lnTo>
                <a:lnTo>
                  <a:pt x="266402" y="0"/>
                </a:lnTo>
                <a:lnTo>
                  <a:pt x="0" y="0"/>
                </a:lnTo>
                <a:lnTo>
                  <a:pt x="0" y="1762224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33789" y="4167088"/>
            <a:ext cx="257175" cy="1276985"/>
          </a:xfrm>
          <a:custGeom>
            <a:avLst/>
            <a:gdLst/>
            <a:ahLst/>
            <a:cxnLst/>
            <a:rect l="l" t="t" r="r" b="b"/>
            <a:pathLst>
              <a:path w="257175" h="1276985">
                <a:moveTo>
                  <a:pt x="0" y="1276482"/>
                </a:moveTo>
                <a:lnTo>
                  <a:pt x="256887" y="1276482"/>
                </a:lnTo>
                <a:lnTo>
                  <a:pt x="256887" y="0"/>
                </a:lnTo>
                <a:lnTo>
                  <a:pt x="0" y="0"/>
                </a:lnTo>
                <a:lnTo>
                  <a:pt x="0" y="127648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3789" y="4167088"/>
            <a:ext cx="257175" cy="1276985"/>
          </a:xfrm>
          <a:custGeom>
            <a:avLst/>
            <a:gdLst/>
            <a:ahLst/>
            <a:cxnLst/>
            <a:rect l="l" t="t" r="r" b="b"/>
            <a:pathLst>
              <a:path w="257175" h="1276985">
                <a:moveTo>
                  <a:pt x="0" y="1276482"/>
                </a:moveTo>
                <a:lnTo>
                  <a:pt x="256887" y="1276482"/>
                </a:lnTo>
                <a:lnTo>
                  <a:pt x="256887" y="0"/>
                </a:lnTo>
                <a:lnTo>
                  <a:pt x="0" y="0"/>
                </a:lnTo>
                <a:lnTo>
                  <a:pt x="0" y="1276482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24354" y="4834014"/>
            <a:ext cx="267335" cy="609600"/>
          </a:xfrm>
          <a:custGeom>
            <a:avLst/>
            <a:gdLst/>
            <a:ahLst/>
            <a:cxnLst/>
            <a:rect l="l" t="t" r="r" b="b"/>
            <a:pathLst>
              <a:path w="267335" h="609600">
                <a:moveTo>
                  <a:pt x="0" y="609552"/>
                </a:moveTo>
                <a:lnTo>
                  <a:pt x="266719" y="609552"/>
                </a:lnTo>
                <a:lnTo>
                  <a:pt x="266719" y="0"/>
                </a:lnTo>
                <a:lnTo>
                  <a:pt x="0" y="0"/>
                </a:lnTo>
                <a:lnTo>
                  <a:pt x="0" y="60955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24354" y="4834014"/>
            <a:ext cx="267335" cy="609600"/>
          </a:xfrm>
          <a:custGeom>
            <a:avLst/>
            <a:gdLst/>
            <a:ahLst/>
            <a:cxnLst/>
            <a:rect l="l" t="t" r="r" b="b"/>
            <a:pathLst>
              <a:path w="267335" h="609600">
                <a:moveTo>
                  <a:pt x="0" y="609552"/>
                </a:moveTo>
                <a:lnTo>
                  <a:pt x="266719" y="609552"/>
                </a:lnTo>
                <a:lnTo>
                  <a:pt x="266719" y="0"/>
                </a:lnTo>
                <a:lnTo>
                  <a:pt x="0" y="0"/>
                </a:lnTo>
                <a:lnTo>
                  <a:pt x="0" y="609552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24431" y="4472082"/>
            <a:ext cx="257810" cy="971550"/>
          </a:xfrm>
          <a:custGeom>
            <a:avLst/>
            <a:gdLst/>
            <a:ahLst/>
            <a:cxnLst/>
            <a:rect l="l" t="t" r="r" b="b"/>
            <a:pathLst>
              <a:path w="257810" h="971550">
                <a:moveTo>
                  <a:pt x="0" y="971484"/>
                </a:moveTo>
                <a:lnTo>
                  <a:pt x="257205" y="971484"/>
                </a:lnTo>
                <a:lnTo>
                  <a:pt x="257205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24431" y="4472082"/>
            <a:ext cx="257810" cy="971550"/>
          </a:xfrm>
          <a:custGeom>
            <a:avLst/>
            <a:gdLst/>
            <a:ahLst/>
            <a:cxnLst/>
            <a:rect l="l" t="t" r="r" b="b"/>
            <a:pathLst>
              <a:path w="257810" h="971550">
                <a:moveTo>
                  <a:pt x="0" y="971484"/>
                </a:moveTo>
                <a:lnTo>
                  <a:pt x="257205" y="971484"/>
                </a:lnTo>
                <a:lnTo>
                  <a:pt x="257205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14997" y="4900510"/>
            <a:ext cx="267335" cy="543560"/>
          </a:xfrm>
          <a:custGeom>
            <a:avLst/>
            <a:gdLst/>
            <a:ahLst/>
            <a:cxnLst/>
            <a:rect l="l" t="t" r="r" b="b"/>
            <a:pathLst>
              <a:path w="267334" h="543560">
                <a:moveTo>
                  <a:pt x="0" y="543055"/>
                </a:moveTo>
                <a:lnTo>
                  <a:pt x="266719" y="543055"/>
                </a:lnTo>
                <a:lnTo>
                  <a:pt x="266719" y="0"/>
                </a:lnTo>
                <a:lnTo>
                  <a:pt x="0" y="0"/>
                </a:lnTo>
                <a:lnTo>
                  <a:pt x="0" y="54305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14997" y="4900510"/>
            <a:ext cx="267335" cy="543560"/>
          </a:xfrm>
          <a:custGeom>
            <a:avLst/>
            <a:gdLst/>
            <a:ahLst/>
            <a:cxnLst/>
            <a:rect l="l" t="t" r="r" b="b"/>
            <a:pathLst>
              <a:path w="267334" h="543560">
                <a:moveTo>
                  <a:pt x="0" y="543055"/>
                </a:moveTo>
                <a:lnTo>
                  <a:pt x="266719" y="543055"/>
                </a:lnTo>
                <a:lnTo>
                  <a:pt x="266719" y="0"/>
                </a:lnTo>
                <a:lnTo>
                  <a:pt x="0" y="0"/>
                </a:lnTo>
                <a:lnTo>
                  <a:pt x="0" y="543055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015077" y="5014825"/>
            <a:ext cx="257810" cy="429259"/>
          </a:xfrm>
          <a:custGeom>
            <a:avLst/>
            <a:gdLst/>
            <a:ahLst/>
            <a:cxnLst/>
            <a:rect l="l" t="t" r="r" b="b"/>
            <a:pathLst>
              <a:path w="257809" h="429260">
                <a:moveTo>
                  <a:pt x="0" y="428744"/>
                </a:moveTo>
                <a:lnTo>
                  <a:pt x="257205" y="428744"/>
                </a:lnTo>
                <a:lnTo>
                  <a:pt x="257205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015077" y="5014825"/>
            <a:ext cx="257810" cy="429259"/>
          </a:xfrm>
          <a:custGeom>
            <a:avLst/>
            <a:gdLst/>
            <a:ahLst/>
            <a:cxnLst/>
            <a:rect l="l" t="t" r="r" b="b"/>
            <a:pathLst>
              <a:path w="257809" h="429260">
                <a:moveTo>
                  <a:pt x="0" y="428744"/>
                </a:moveTo>
                <a:lnTo>
                  <a:pt x="257205" y="428744"/>
                </a:lnTo>
                <a:lnTo>
                  <a:pt x="257205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99971" y="3500222"/>
            <a:ext cx="267335" cy="1943735"/>
          </a:xfrm>
          <a:custGeom>
            <a:avLst/>
            <a:gdLst/>
            <a:ahLst/>
            <a:cxnLst/>
            <a:rect l="l" t="t" r="r" b="b"/>
            <a:pathLst>
              <a:path w="267334" h="1943735">
                <a:moveTo>
                  <a:pt x="0" y="1943348"/>
                </a:moveTo>
                <a:lnTo>
                  <a:pt x="266719" y="1943348"/>
                </a:lnTo>
                <a:lnTo>
                  <a:pt x="266719" y="0"/>
                </a:lnTo>
                <a:lnTo>
                  <a:pt x="0" y="0"/>
                </a:lnTo>
                <a:lnTo>
                  <a:pt x="0" y="1943348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99971" y="3500222"/>
            <a:ext cx="267335" cy="1943735"/>
          </a:xfrm>
          <a:custGeom>
            <a:avLst/>
            <a:gdLst/>
            <a:ahLst/>
            <a:cxnLst/>
            <a:rect l="l" t="t" r="r" b="b"/>
            <a:pathLst>
              <a:path w="267334" h="1943735">
                <a:moveTo>
                  <a:pt x="0" y="1943348"/>
                </a:moveTo>
                <a:lnTo>
                  <a:pt x="266719" y="1943348"/>
                </a:lnTo>
                <a:lnTo>
                  <a:pt x="266719" y="0"/>
                </a:lnTo>
                <a:lnTo>
                  <a:pt x="0" y="0"/>
                </a:lnTo>
                <a:lnTo>
                  <a:pt x="0" y="1943348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00111" y="3862466"/>
            <a:ext cx="257810" cy="1581150"/>
          </a:xfrm>
          <a:custGeom>
            <a:avLst/>
            <a:gdLst/>
            <a:ahLst/>
            <a:cxnLst/>
            <a:rect l="l" t="t" r="r" b="b"/>
            <a:pathLst>
              <a:path w="257810" h="1581150">
                <a:moveTo>
                  <a:pt x="0" y="1581099"/>
                </a:moveTo>
                <a:lnTo>
                  <a:pt x="257205" y="1581099"/>
                </a:lnTo>
                <a:lnTo>
                  <a:pt x="257205" y="0"/>
                </a:lnTo>
                <a:lnTo>
                  <a:pt x="0" y="0"/>
                </a:lnTo>
                <a:lnTo>
                  <a:pt x="0" y="1581099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00111" y="3862466"/>
            <a:ext cx="257810" cy="1581150"/>
          </a:xfrm>
          <a:custGeom>
            <a:avLst/>
            <a:gdLst/>
            <a:ahLst/>
            <a:cxnLst/>
            <a:rect l="l" t="t" r="r" b="b"/>
            <a:pathLst>
              <a:path w="257810" h="1581150">
                <a:moveTo>
                  <a:pt x="0" y="1581099"/>
                </a:moveTo>
                <a:lnTo>
                  <a:pt x="257205" y="1581099"/>
                </a:lnTo>
                <a:lnTo>
                  <a:pt x="257205" y="0"/>
                </a:lnTo>
                <a:lnTo>
                  <a:pt x="0" y="0"/>
                </a:lnTo>
                <a:lnTo>
                  <a:pt x="0" y="158109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90677" y="4529083"/>
            <a:ext cx="267335" cy="915035"/>
          </a:xfrm>
          <a:custGeom>
            <a:avLst/>
            <a:gdLst/>
            <a:ahLst/>
            <a:cxnLst/>
            <a:rect l="l" t="t" r="r" b="b"/>
            <a:pathLst>
              <a:path w="267335" h="915035">
                <a:moveTo>
                  <a:pt x="0" y="914487"/>
                </a:moveTo>
                <a:lnTo>
                  <a:pt x="266719" y="914487"/>
                </a:lnTo>
                <a:lnTo>
                  <a:pt x="266719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90677" y="4529083"/>
            <a:ext cx="267335" cy="915035"/>
          </a:xfrm>
          <a:custGeom>
            <a:avLst/>
            <a:gdLst/>
            <a:ahLst/>
            <a:cxnLst/>
            <a:rect l="l" t="t" r="r" b="b"/>
            <a:pathLst>
              <a:path w="267335" h="915035">
                <a:moveTo>
                  <a:pt x="0" y="914487"/>
                </a:moveTo>
                <a:lnTo>
                  <a:pt x="266719" y="914487"/>
                </a:lnTo>
                <a:lnTo>
                  <a:pt x="266719" y="0"/>
                </a:lnTo>
                <a:lnTo>
                  <a:pt x="0" y="0"/>
                </a:lnTo>
                <a:lnTo>
                  <a:pt x="0" y="91448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691010" y="4472082"/>
            <a:ext cx="257175" cy="971550"/>
          </a:xfrm>
          <a:custGeom>
            <a:avLst/>
            <a:gdLst/>
            <a:ahLst/>
            <a:cxnLst/>
            <a:rect l="l" t="t" r="r" b="b"/>
            <a:pathLst>
              <a:path w="257175" h="971550">
                <a:moveTo>
                  <a:pt x="0" y="971484"/>
                </a:moveTo>
                <a:lnTo>
                  <a:pt x="256887" y="971484"/>
                </a:lnTo>
                <a:lnTo>
                  <a:pt x="256887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91010" y="4472082"/>
            <a:ext cx="257175" cy="971550"/>
          </a:xfrm>
          <a:custGeom>
            <a:avLst/>
            <a:gdLst/>
            <a:ahLst/>
            <a:cxnLst/>
            <a:rect l="l" t="t" r="r" b="b"/>
            <a:pathLst>
              <a:path w="257175" h="971550">
                <a:moveTo>
                  <a:pt x="0" y="971484"/>
                </a:moveTo>
                <a:lnTo>
                  <a:pt x="256887" y="971484"/>
                </a:lnTo>
                <a:lnTo>
                  <a:pt x="256887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881573" y="4776704"/>
            <a:ext cx="266700" cy="667385"/>
          </a:xfrm>
          <a:custGeom>
            <a:avLst/>
            <a:gdLst/>
            <a:ahLst/>
            <a:cxnLst/>
            <a:rect l="l" t="t" r="r" b="b"/>
            <a:pathLst>
              <a:path w="266700" h="667385">
                <a:moveTo>
                  <a:pt x="0" y="666866"/>
                </a:moveTo>
                <a:lnTo>
                  <a:pt x="266402" y="666866"/>
                </a:lnTo>
                <a:lnTo>
                  <a:pt x="266402" y="0"/>
                </a:lnTo>
                <a:lnTo>
                  <a:pt x="0" y="0"/>
                </a:lnTo>
                <a:lnTo>
                  <a:pt x="0" y="66686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81573" y="4776704"/>
            <a:ext cx="266700" cy="667385"/>
          </a:xfrm>
          <a:custGeom>
            <a:avLst/>
            <a:gdLst/>
            <a:ahLst/>
            <a:cxnLst/>
            <a:rect l="l" t="t" r="r" b="b"/>
            <a:pathLst>
              <a:path w="266700" h="667385">
                <a:moveTo>
                  <a:pt x="0" y="666866"/>
                </a:moveTo>
                <a:lnTo>
                  <a:pt x="266402" y="666866"/>
                </a:lnTo>
                <a:lnTo>
                  <a:pt x="266402" y="0"/>
                </a:lnTo>
                <a:lnTo>
                  <a:pt x="0" y="0"/>
                </a:lnTo>
                <a:lnTo>
                  <a:pt x="0" y="66686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081654" y="4776704"/>
            <a:ext cx="257175" cy="667385"/>
          </a:xfrm>
          <a:custGeom>
            <a:avLst/>
            <a:gdLst/>
            <a:ahLst/>
            <a:cxnLst/>
            <a:rect l="l" t="t" r="r" b="b"/>
            <a:pathLst>
              <a:path w="257175" h="667385">
                <a:moveTo>
                  <a:pt x="0" y="666866"/>
                </a:moveTo>
                <a:lnTo>
                  <a:pt x="256887" y="666866"/>
                </a:lnTo>
                <a:lnTo>
                  <a:pt x="256887" y="0"/>
                </a:lnTo>
                <a:lnTo>
                  <a:pt x="0" y="0"/>
                </a:lnTo>
                <a:lnTo>
                  <a:pt x="0" y="666866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081654" y="4776704"/>
            <a:ext cx="257175" cy="667385"/>
          </a:xfrm>
          <a:custGeom>
            <a:avLst/>
            <a:gdLst/>
            <a:ahLst/>
            <a:cxnLst/>
            <a:rect l="l" t="t" r="r" b="b"/>
            <a:pathLst>
              <a:path w="257175" h="667385">
                <a:moveTo>
                  <a:pt x="0" y="666866"/>
                </a:moveTo>
                <a:lnTo>
                  <a:pt x="256887" y="666866"/>
                </a:lnTo>
                <a:lnTo>
                  <a:pt x="256887" y="0"/>
                </a:lnTo>
                <a:lnTo>
                  <a:pt x="0" y="0"/>
                </a:lnTo>
                <a:lnTo>
                  <a:pt x="0" y="66686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72218" y="5081635"/>
            <a:ext cx="267335" cy="361950"/>
          </a:xfrm>
          <a:custGeom>
            <a:avLst/>
            <a:gdLst/>
            <a:ahLst/>
            <a:cxnLst/>
            <a:rect l="l" t="t" r="r" b="b"/>
            <a:pathLst>
              <a:path w="267334" h="361950">
                <a:moveTo>
                  <a:pt x="0" y="361931"/>
                </a:moveTo>
                <a:lnTo>
                  <a:pt x="266719" y="361931"/>
                </a:lnTo>
                <a:lnTo>
                  <a:pt x="266719" y="0"/>
                </a:lnTo>
                <a:lnTo>
                  <a:pt x="0" y="0"/>
                </a:lnTo>
                <a:lnTo>
                  <a:pt x="0" y="361931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72218" y="5081635"/>
            <a:ext cx="267335" cy="361950"/>
          </a:xfrm>
          <a:custGeom>
            <a:avLst/>
            <a:gdLst/>
            <a:ahLst/>
            <a:cxnLst/>
            <a:rect l="l" t="t" r="r" b="b"/>
            <a:pathLst>
              <a:path w="267334" h="361950">
                <a:moveTo>
                  <a:pt x="0" y="361931"/>
                </a:moveTo>
                <a:lnTo>
                  <a:pt x="266719" y="361931"/>
                </a:lnTo>
                <a:lnTo>
                  <a:pt x="266719" y="0"/>
                </a:lnTo>
                <a:lnTo>
                  <a:pt x="0" y="0"/>
                </a:lnTo>
                <a:lnTo>
                  <a:pt x="0" y="361931"/>
                </a:lnTo>
                <a:close/>
              </a:path>
            </a:pathLst>
          </a:custGeom>
          <a:ln w="950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366690" y="3252601"/>
            <a:ext cx="257810" cy="2191385"/>
          </a:xfrm>
          <a:custGeom>
            <a:avLst/>
            <a:gdLst/>
            <a:ahLst/>
            <a:cxnLst/>
            <a:rect l="l" t="t" r="r" b="b"/>
            <a:pathLst>
              <a:path w="257809" h="2191385">
                <a:moveTo>
                  <a:pt x="0" y="2190969"/>
                </a:moveTo>
                <a:lnTo>
                  <a:pt x="257205" y="2190969"/>
                </a:lnTo>
                <a:lnTo>
                  <a:pt x="257205" y="0"/>
                </a:lnTo>
                <a:lnTo>
                  <a:pt x="0" y="0"/>
                </a:lnTo>
                <a:lnTo>
                  <a:pt x="0" y="2190969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366690" y="3252601"/>
            <a:ext cx="257810" cy="2191385"/>
          </a:xfrm>
          <a:custGeom>
            <a:avLst/>
            <a:gdLst/>
            <a:ahLst/>
            <a:cxnLst/>
            <a:rect l="l" t="t" r="r" b="b"/>
            <a:pathLst>
              <a:path w="257809" h="2191385">
                <a:moveTo>
                  <a:pt x="0" y="2190969"/>
                </a:moveTo>
                <a:lnTo>
                  <a:pt x="257205" y="2190969"/>
                </a:lnTo>
                <a:lnTo>
                  <a:pt x="257205" y="0"/>
                </a:lnTo>
                <a:lnTo>
                  <a:pt x="0" y="0"/>
                </a:lnTo>
                <a:lnTo>
                  <a:pt x="0" y="2190969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57255" y="3557599"/>
            <a:ext cx="267335" cy="1886585"/>
          </a:xfrm>
          <a:custGeom>
            <a:avLst/>
            <a:gdLst/>
            <a:ahLst/>
            <a:cxnLst/>
            <a:rect l="l" t="t" r="r" b="b"/>
            <a:pathLst>
              <a:path w="267335" h="1886585">
                <a:moveTo>
                  <a:pt x="0" y="1885971"/>
                </a:moveTo>
                <a:lnTo>
                  <a:pt x="266719" y="1885971"/>
                </a:lnTo>
                <a:lnTo>
                  <a:pt x="266719" y="0"/>
                </a:lnTo>
                <a:lnTo>
                  <a:pt x="0" y="0"/>
                </a:lnTo>
                <a:lnTo>
                  <a:pt x="0" y="1885971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557255" y="3557599"/>
            <a:ext cx="267335" cy="1886585"/>
          </a:xfrm>
          <a:custGeom>
            <a:avLst/>
            <a:gdLst/>
            <a:ahLst/>
            <a:cxnLst/>
            <a:rect l="l" t="t" r="r" b="b"/>
            <a:pathLst>
              <a:path w="267335" h="1886585">
                <a:moveTo>
                  <a:pt x="0" y="1885971"/>
                </a:moveTo>
                <a:lnTo>
                  <a:pt x="266719" y="1885971"/>
                </a:lnTo>
                <a:lnTo>
                  <a:pt x="266719" y="0"/>
                </a:lnTo>
                <a:lnTo>
                  <a:pt x="0" y="0"/>
                </a:lnTo>
                <a:lnTo>
                  <a:pt x="0" y="1885971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57333" y="4414772"/>
            <a:ext cx="257810" cy="1029335"/>
          </a:xfrm>
          <a:custGeom>
            <a:avLst/>
            <a:gdLst/>
            <a:ahLst/>
            <a:cxnLst/>
            <a:rect l="l" t="t" r="r" b="b"/>
            <a:pathLst>
              <a:path w="257810" h="1029335">
                <a:moveTo>
                  <a:pt x="0" y="1028797"/>
                </a:moveTo>
                <a:lnTo>
                  <a:pt x="257205" y="1028797"/>
                </a:lnTo>
                <a:lnTo>
                  <a:pt x="257205" y="0"/>
                </a:lnTo>
                <a:lnTo>
                  <a:pt x="0" y="0"/>
                </a:lnTo>
                <a:lnTo>
                  <a:pt x="0" y="1028797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757333" y="4414772"/>
            <a:ext cx="257810" cy="1029335"/>
          </a:xfrm>
          <a:custGeom>
            <a:avLst/>
            <a:gdLst/>
            <a:ahLst/>
            <a:cxnLst/>
            <a:rect l="l" t="t" r="r" b="b"/>
            <a:pathLst>
              <a:path w="257810" h="1029335">
                <a:moveTo>
                  <a:pt x="0" y="1028797"/>
                </a:moveTo>
                <a:lnTo>
                  <a:pt x="257205" y="1028797"/>
                </a:lnTo>
                <a:lnTo>
                  <a:pt x="257205" y="0"/>
                </a:lnTo>
                <a:lnTo>
                  <a:pt x="0" y="0"/>
                </a:lnTo>
                <a:lnTo>
                  <a:pt x="0" y="1028797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47898" y="4472082"/>
            <a:ext cx="267335" cy="971550"/>
          </a:xfrm>
          <a:custGeom>
            <a:avLst/>
            <a:gdLst/>
            <a:ahLst/>
            <a:cxnLst/>
            <a:rect l="l" t="t" r="r" b="b"/>
            <a:pathLst>
              <a:path w="267335" h="971550">
                <a:moveTo>
                  <a:pt x="0" y="971484"/>
                </a:moveTo>
                <a:lnTo>
                  <a:pt x="266719" y="971484"/>
                </a:lnTo>
                <a:lnTo>
                  <a:pt x="26671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947898" y="4472082"/>
            <a:ext cx="267335" cy="971550"/>
          </a:xfrm>
          <a:custGeom>
            <a:avLst/>
            <a:gdLst/>
            <a:ahLst/>
            <a:cxnLst/>
            <a:rect l="l" t="t" r="r" b="b"/>
            <a:pathLst>
              <a:path w="267335" h="971550">
                <a:moveTo>
                  <a:pt x="0" y="971484"/>
                </a:moveTo>
                <a:lnTo>
                  <a:pt x="266719" y="971484"/>
                </a:lnTo>
                <a:lnTo>
                  <a:pt x="266719" y="0"/>
                </a:lnTo>
                <a:lnTo>
                  <a:pt x="0" y="0"/>
                </a:lnTo>
                <a:lnTo>
                  <a:pt x="0" y="97148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147975" y="4652890"/>
            <a:ext cx="257810" cy="791210"/>
          </a:xfrm>
          <a:custGeom>
            <a:avLst/>
            <a:gdLst/>
            <a:ahLst/>
            <a:cxnLst/>
            <a:rect l="l" t="t" r="r" b="b"/>
            <a:pathLst>
              <a:path w="257810" h="791210">
                <a:moveTo>
                  <a:pt x="0" y="790676"/>
                </a:moveTo>
                <a:lnTo>
                  <a:pt x="257205" y="790676"/>
                </a:lnTo>
                <a:lnTo>
                  <a:pt x="257205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47975" y="4652890"/>
            <a:ext cx="257810" cy="791210"/>
          </a:xfrm>
          <a:custGeom>
            <a:avLst/>
            <a:gdLst/>
            <a:ahLst/>
            <a:cxnLst/>
            <a:rect l="l" t="t" r="r" b="b"/>
            <a:pathLst>
              <a:path w="257810" h="791210">
                <a:moveTo>
                  <a:pt x="0" y="790676"/>
                </a:moveTo>
                <a:lnTo>
                  <a:pt x="257205" y="790676"/>
                </a:lnTo>
                <a:lnTo>
                  <a:pt x="257205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338541" y="4595897"/>
            <a:ext cx="267335" cy="847725"/>
          </a:xfrm>
          <a:custGeom>
            <a:avLst/>
            <a:gdLst/>
            <a:ahLst/>
            <a:cxnLst/>
            <a:rect l="l" t="t" r="r" b="b"/>
            <a:pathLst>
              <a:path w="267334" h="847725">
                <a:moveTo>
                  <a:pt x="0" y="847673"/>
                </a:moveTo>
                <a:lnTo>
                  <a:pt x="266719" y="847673"/>
                </a:lnTo>
                <a:lnTo>
                  <a:pt x="266719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338541" y="4595897"/>
            <a:ext cx="267335" cy="847725"/>
          </a:xfrm>
          <a:custGeom>
            <a:avLst/>
            <a:gdLst/>
            <a:ahLst/>
            <a:cxnLst/>
            <a:rect l="l" t="t" r="r" b="b"/>
            <a:pathLst>
              <a:path w="267334" h="847725">
                <a:moveTo>
                  <a:pt x="0" y="847673"/>
                </a:moveTo>
                <a:lnTo>
                  <a:pt x="266719" y="847673"/>
                </a:lnTo>
                <a:lnTo>
                  <a:pt x="266719" y="0"/>
                </a:lnTo>
                <a:lnTo>
                  <a:pt x="0" y="0"/>
                </a:lnTo>
                <a:lnTo>
                  <a:pt x="0" y="847673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539000" y="5014825"/>
            <a:ext cx="257175" cy="429259"/>
          </a:xfrm>
          <a:custGeom>
            <a:avLst/>
            <a:gdLst/>
            <a:ahLst/>
            <a:cxnLst/>
            <a:rect l="l" t="t" r="r" b="b"/>
            <a:pathLst>
              <a:path w="257175" h="429260">
                <a:moveTo>
                  <a:pt x="0" y="428744"/>
                </a:moveTo>
                <a:lnTo>
                  <a:pt x="256887" y="428744"/>
                </a:lnTo>
                <a:lnTo>
                  <a:pt x="256887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539000" y="5014825"/>
            <a:ext cx="257175" cy="429259"/>
          </a:xfrm>
          <a:custGeom>
            <a:avLst/>
            <a:gdLst/>
            <a:ahLst/>
            <a:cxnLst/>
            <a:rect l="l" t="t" r="r" b="b"/>
            <a:pathLst>
              <a:path w="257175" h="429260">
                <a:moveTo>
                  <a:pt x="0" y="428744"/>
                </a:moveTo>
                <a:lnTo>
                  <a:pt x="256887" y="428744"/>
                </a:lnTo>
                <a:lnTo>
                  <a:pt x="256887" y="0"/>
                </a:lnTo>
                <a:lnTo>
                  <a:pt x="0" y="0"/>
                </a:lnTo>
                <a:lnTo>
                  <a:pt x="0" y="428744"/>
                </a:lnTo>
                <a:close/>
              </a:path>
            </a:pathLst>
          </a:custGeom>
          <a:ln w="951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23895" y="4110087"/>
            <a:ext cx="257810" cy="1333500"/>
          </a:xfrm>
          <a:custGeom>
            <a:avLst/>
            <a:gdLst/>
            <a:ahLst/>
            <a:cxnLst/>
            <a:rect l="l" t="t" r="r" b="b"/>
            <a:pathLst>
              <a:path w="257810" h="1333500">
                <a:moveTo>
                  <a:pt x="0" y="1333479"/>
                </a:moveTo>
                <a:lnTo>
                  <a:pt x="257205" y="1333479"/>
                </a:lnTo>
                <a:lnTo>
                  <a:pt x="257205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23895" y="4110087"/>
            <a:ext cx="257810" cy="1333500"/>
          </a:xfrm>
          <a:custGeom>
            <a:avLst/>
            <a:gdLst/>
            <a:ahLst/>
            <a:cxnLst/>
            <a:rect l="l" t="t" r="r" b="b"/>
            <a:pathLst>
              <a:path w="257810" h="1333500">
                <a:moveTo>
                  <a:pt x="0" y="1333479"/>
                </a:moveTo>
                <a:lnTo>
                  <a:pt x="257205" y="1333479"/>
                </a:lnTo>
                <a:lnTo>
                  <a:pt x="257205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824035" y="3738339"/>
            <a:ext cx="257810" cy="1705610"/>
          </a:xfrm>
          <a:custGeom>
            <a:avLst/>
            <a:gdLst/>
            <a:ahLst/>
            <a:cxnLst/>
            <a:rect l="l" t="t" r="r" b="b"/>
            <a:pathLst>
              <a:path w="257810" h="1705610">
                <a:moveTo>
                  <a:pt x="0" y="1705226"/>
                </a:moveTo>
                <a:lnTo>
                  <a:pt x="257205" y="1705226"/>
                </a:lnTo>
                <a:lnTo>
                  <a:pt x="257205" y="0"/>
                </a:lnTo>
                <a:lnTo>
                  <a:pt x="0" y="0"/>
                </a:lnTo>
                <a:lnTo>
                  <a:pt x="0" y="170522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824035" y="3738339"/>
            <a:ext cx="257810" cy="1705610"/>
          </a:xfrm>
          <a:custGeom>
            <a:avLst/>
            <a:gdLst/>
            <a:ahLst/>
            <a:cxnLst/>
            <a:rect l="l" t="t" r="r" b="b"/>
            <a:pathLst>
              <a:path w="257810" h="1705610">
                <a:moveTo>
                  <a:pt x="0" y="1705226"/>
                </a:moveTo>
                <a:lnTo>
                  <a:pt x="257205" y="1705226"/>
                </a:lnTo>
                <a:lnTo>
                  <a:pt x="257205" y="0"/>
                </a:lnTo>
                <a:lnTo>
                  <a:pt x="0" y="0"/>
                </a:lnTo>
                <a:lnTo>
                  <a:pt x="0" y="1705226"/>
                </a:lnTo>
                <a:close/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014602" y="4290958"/>
            <a:ext cx="257810" cy="1153160"/>
          </a:xfrm>
          <a:custGeom>
            <a:avLst/>
            <a:gdLst/>
            <a:ahLst/>
            <a:cxnLst/>
            <a:rect l="l" t="t" r="r" b="b"/>
            <a:pathLst>
              <a:path w="257810" h="1153160">
                <a:moveTo>
                  <a:pt x="0" y="1152608"/>
                </a:moveTo>
                <a:lnTo>
                  <a:pt x="257205" y="1152608"/>
                </a:lnTo>
                <a:lnTo>
                  <a:pt x="257205" y="0"/>
                </a:lnTo>
                <a:lnTo>
                  <a:pt x="0" y="0"/>
                </a:lnTo>
                <a:lnTo>
                  <a:pt x="0" y="1152608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14602" y="4290958"/>
            <a:ext cx="257810" cy="1153160"/>
          </a:xfrm>
          <a:custGeom>
            <a:avLst/>
            <a:gdLst/>
            <a:ahLst/>
            <a:cxnLst/>
            <a:rect l="l" t="t" r="r" b="b"/>
            <a:pathLst>
              <a:path w="257810" h="1153160">
                <a:moveTo>
                  <a:pt x="0" y="1152608"/>
                </a:moveTo>
                <a:lnTo>
                  <a:pt x="257205" y="1152608"/>
                </a:lnTo>
                <a:lnTo>
                  <a:pt x="257205" y="0"/>
                </a:lnTo>
                <a:lnTo>
                  <a:pt x="0" y="0"/>
                </a:lnTo>
                <a:lnTo>
                  <a:pt x="0" y="1152608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214552" y="4110087"/>
            <a:ext cx="257810" cy="1333500"/>
          </a:xfrm>
          <a:custGeom>
            <a:avLst/>
            <a:gdLst/>
            <a:ahLst/>
            <a:cxnLst/>
            <a:rect l="l" t="t" r="r" b="b"/>
            <a:pathLst>
              <a:path w="257810" h="1333500">
                <a:moveTo>
                  <a:pt x="0" y="1333479"/>
                </a:moveTo>
                <a:lnTo>
                  <a:pt x="257205" y="1333479"/>
                </a:lnTo>
                <a:lnTo>
                  <a:pt x="257205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214552" y="4110087"/>
            <a:ext cx="257810" cy="1333500"/>
          </a:xfrm>
          <a:custGeom>
            <a:avLst/>
            <a:gdLst/>
            <a:ahLst/>
            <a:cxnLst/>
            <a:rect l="l" t="t" r="r" b="b"/>
            <a:pathLst>
              <a:path w="257810" h="1333500">
                <a:moveTo>
                  <a:pt x="0" y="1333479"/>
                </a:moveTo>
                <a:lnTo>
                  <a:pt x="257205" y="1333479"/>
                </a:lnTo>
                <a:lnTo>
                  <a:pt x="257205" y="0"/>
                </a:lnTo>
                <a:lnTo>
                  <a:pt x="0" y="0"/>
                </a:lnTo>
                <a:lnTo>
                  <a:pt x="0" y="1333479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405245" y="4348276"/>
            <a:ext cx="257810" cy="1095375"/>
          </a:xfrm>
          <a:custGeom>
            <a:avLst/>
            <a:gdLst/>
            <a:ahLst/>
            <a:cxnLst/>
            <a:rect l="l" t="t" r="r" b="b"/>
            <a:pathLst>
              <a:path w="257809" h="1095375">
                <a:moveTo>
                  <a:pt x="0" y="1095294"/>
                </a:moveTo>
                <a:lnTo>
                  <a:pt x="257205" y="1095294"/>
                </a:lnTo>
                <a:lnTo>
                  <a:pt x="257205" y="0"/>
                </a:lnTo>
                <a:lnTo>
                  <a:pt x="0" y="0"/>
                </a:lnTo>
                <a:lnTo>
                  <a:pt x="0" y="1095294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405245" y="4348276"/>
            <a:ext cx="257810" cy="1095375"/>
          </a:xfrm>
          <a:custGeom>
            <a:avLst/>
            <a:gdLst/>
            <a:ahLst/>
            <a:cxnLst/>
            <a:rect l="l" t="t" r="r" b="b"/>
            <a:pathLst>
              <a:path w="257809" h="1095375">
                <a:moveTo>
                  <a:pt x="0" y="1095294"/>
                </a:moveTo>
                <a:lnTo>
                  <a:pt x="257205" y="1095294"/>
                </a:lnTo>
                <a:lnTo>
                  <a:pt x="257205" y="0"/>
                </a:lnTo>
                <a:lnTo>
                  <a:pt x="0" y="0"/>
                </a:lnTo>
                <a:lnTo>
                  <a:pt x="0" y="1095294"/>
                </a:lnTo>
                <a:close/>
              </a:path>
            </a:pathLst>
          </a:custGeom>
          <a:ln w="951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605324" y="4900510"/>
            <a:ext cx="257810" cy="543560"/>
          </a:xfrm>
          <a:custGeom>
            <a:avLst/>
            <a:gdLst/>
            <a:ahLst/>
            <a:cxnLst/>
            <a:rect l="l" t="t" r="r" b="b"/>
            <a:pathLst>
              <a:path w="257809" h="543560">
                <a:moveTo>
                  <a:pt x="0" y="543055"/>
                </a:moveTo>
                <a:lnTo>
                  <a:pt x="257205" y="543055"/>
                </a:lnTo>
                <a:lnTo>
                  <a:pt x="257205" y="0"/>
                </a:lnTo>
                <a:lnTo>
                  <a:pt x="0" y="0"/>
                </a:lnTo>
                <a:lnTo>
                  <a:pt x="0" y="543055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05324" y="4900510"/>
            <a:ext cx="257810" cy="543560"/>
          </a:xfrm>
          <a:custGeom>
            <a:avLst/>
            <a:gdLst/>
            <a:ahLst/>
            <a:cxnLst/>
            <a:rect l="l" t="t" r="r" b="b"/>
            <a:pathLst>
              <a:path w="257809" h="543560">
                <a:moveTo>
                  <a:pt x="0" y="543055"/>
                </a:moveTo>
                <a:lnTo>
                  <a:pt x="257205" y="543055"/>
                </a:lnTo>
                <a:lnTo>
                  <a:pt x="257205" y="0"/>
                </a:lnTo>
                <a:lnTo>
                  <a:pt x="0" y="0"/>
                </a:lnTo>
                <a:lnTo>
                  <a:pt x="0" y="543055"/>
                </a:lnTo>
                <a:close/>
              </a:path>
            </a:pathLst>
          </a:custGeom>
          <a:ln w="9511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795887" y="4652890"/>
            <a:ext cx="257810" cy="791210"/>
          </a:xfrm>
          <a:custGeom>
            <a:avLst/>
            <a:gdLst/>
            <a:ahLst/>
            <a:cxnLst/>
            <a:rect l="l" t="t" r="r" b="b"/>
            <a:pathLst>
              <a:path w="257809" h="791210">
                <a:moveTo>
                  <a:pt x="0" y="790676"/>
                </a:moveTo>
                <a:lnTo>
                  <a:pt x="257205" y="790676"/>
                </a:lnTo>
                <a:lnTo>
                  <a:pt x="257205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795887" y="4652890"/>
            <a:ext cx="257810" cy="791210"/>
          </a:xfrm>
          <a:custGeom>
            <a:avLst/>
            <a:gdLst/>
            <a:ahLst/>
            <a:cxnLst/>
            <a:rect l="l" t="t" r="r" b="b"/>
            <a:pathLst>
              <a:path w="257809" h="791210">
                <a:moveTo>
                  <a:pt x="0" y="790676"/>
                </a:moveTo>
                <a:lnTo>
                  <a:pt x="257205" y="790676"/>
                </a:lnTo>
                <a:lnTo>
                  <a:pt x="257205" y="0"/>
                </a:lnTo>
                <a:lnTo>
                  <a:pt x="0" y="0"/>
                </a:lnTo>
                <a:lnTo>
                  <a:pt x="0" y="790676"/>
                </a:lnTo>
                <a:close/>
              </a:path>
            </a:pathLst>
          </a:custGeom>
          <a:ln w="951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66649" y="2404940"/>
            <a:ext cx="0" cy="3029585"/>
          </a:xfrm>
          <a:custGeom>
            <a:avLst/>
            <a:gdLst/>
            <a:ahLst/>
            <a:cxnLst/>
            <a:rect l="l" t="t" r="r" b="b"/>
            <a:pathLst>
              <a:path h="3029585">
                <a:moveTo>
                  <a:pt x="0" y="0"/>
                </a:moveTo>
                <a:lnTo>
                  <a:pt x="0" y="302913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28593" y="54435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8593" y="483401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28593" y="422441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8593" y="36240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28593" y="301455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8593" y="240493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43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66651" y="5443566"/>
            <a:ext cx="8353425" cy="0"/>
          </a:xfrm>
          <a:custGeom>
            <a:avLst/>
            <a:gdLst/>
            <a:ahLst/>
            <a:cxnLst/>
            <a:rect l="l" t="t" r="r" b="b"/>
            <a:pathLst>
              <a:path w="8353425">
                <a:moveTo>
                  <a:pt x="0" y="0"/>
                </a:moveTo>
                <a:lnTo>
                  <a:pt x="8352980" y="0"/>
                </a:lnTo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66649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957213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157292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347857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47935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738500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938959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29524" y="5453070"/>
            <a:ext cx="0" cy="28575"/>
          </a:xfrm>
          <a:custGeom>
            <a:avLst/>
            <a:gdLst/>
            <a:ahLst/>
            <a:cxnLst/>
            <a:rect l="l" t="t" r="r" b="b"/>
            <a:pathLst>
              <a:path h="28575">
                <a:moveTo>
                  <a:pt x="0" y="28498"/>
                </a:moveTo>
                <a:lnTo>
                  <a:pt x="0" y="0"/>
                </a:lnTo>
              </a:path>
            </a:pathLst>
          </a:custGeom>
          <a:ln w="951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882710" y="417507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39</a:t>
            </a:r>
            <a:endParaRPr sz="95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082788" y="447999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273353" y="4727614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21</a:t>
            </a:r>
            <a:endParaRPr sz="95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4473432" y="506104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5663996" y="487992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902132" y="5089546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092697" y="5146543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149430" y="439418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32</a:t>
            </a:r>
            <a:endParaRPr sz="9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340057" y="457530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26</a:t>
            </a:r>
            <a:endParaRPr sz="95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540009" y="490842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15</a:t>
            </a:r>
            <a:endParaRPr sz="95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930779" y="50322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121344" y="503223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11</a:t>
            </a:r>
            <a:endParaRPr sz="95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8359353" y="5184858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6</a:t>
            </a:r>
            <a:endParaRPr sz="95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406634" y="4270320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36</a:t>
            </a:r>
            <a:endParaRPr sz="95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2606713" y="4422679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31</a:t>
            </a:r>
            <a:endParaRPr sz="95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797278" y="485142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17</a:t>
            </a:r>
            <a:endParaRPr sz="95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730700" y="4879923"/>
            <a:ext cx="4254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8765" algn="l"/>
              </a:tabLst>
            </a:pPr>
            <a:r>
              <a:rPr sz="950" spc="-10" dirty="0">
                <a:latin typeface="Arial"/>
                <a:cs typeface="Arial"/>
              </a:rPr>
              <a:t>1</a:t>
            </a:r>
            <a:r>
              <a:rPr sz="950" spc="10" dirty="0">
                <a:latin typeface="Arial"/>
                <a:cs typeface="Arial"/>
              </a:rPr>
              <a:t>6</a:t>
            </a:r>
            <a:r>
              <a:rPr sz="950" dirty="0">
                <a:latin typeface="Arial"/>
                <a:cs typeface="Arial"/>
              </a:rPr>
              <a:t>	</a:t>
            </a:r>
            <a:r>
              <a:rPr sz="950" spc="-10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6187921" y="496573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13</a:t>
            </a:r>
            <a:endParaRPr sz="95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7388000" y="493723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14</a:t>
            </a:r>
            <a:endParaRPr sz="95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8616622" y="5146543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663522" y="469911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2863601" y="4508492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28</a:t>
            </a:r>
            <a:endParaRPr sz="95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4054165" y="478461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19</a:t>
            </a:r>
            <a:endParaRPr sz="95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254498" y="469911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445063" y="4813426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18</a:t>
            </a:r>
            <a:endParaRPr sz="9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7683326" y="5089546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9</a:t>
            </a:r>
            <a:endParaRPr sz="9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8835706" y="4965735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13</a:t>
            </a:r>
            <a:endParaRPr sz="9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87447" y="5365665"/>
            <a:ext cx="9461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0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20847" y="475611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10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20847" y="4146573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520847" y="354645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30</a:t>
            </a:r>
            <a:endParaRPr sz="9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520847" y="2936967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520847" y="2327351"/>
            <a:ext cx="15875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-10" dirty="0">
                <a:latin typeface="Arial"/>
                <a:cs typeface="Arial"/>
              </a:rPr>
              <a:t>50</a:t>
            </a:r>
            <a:endParaRPr sz="9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728593" y="1433710"/>
            <a:ext cx="8077834" cy="822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55570" marR="5080" indent="-233743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dirty="0">
                <a:latin typeface="Arial"/>
                <a:cs typeface="Arial"/>
              </a:rPr>
              <a:t>" If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10" dirty="0">
                <a:latin typeface="Arial"/>
                <a:cs typeface="Arial"/>
              </a:rPr>
              <a:t>delayed </a:t>
            </a:r>
            <a:r>
              <a:rPr sz="1400" b="1" spc="-5" dirty="0">
                <a:latin typeface="Arial"/>
                <a:cs typeface="Arial"/>
              </a:rPr>
              <a:t>contacting </a:t>
            </a:r>
            <a:r>
              <a:rPr sz="1400" b="1" dirty="0">
                <a:latin typeface="Arial"/>
                <a:cs typeface="Arial"/>
              </a:rPr>
              <a:t>a </a:t>
            </a:r>
            <a:r>
              <a:rPr sz="1400" b="1" spc="-10" dirty="0">
                <a:latin typeface="Arial"/>
                <a:cs typeface="Arial"/>
              </a:rPr>
              <a:t>physician, </a:t>
            </a:r>
            <a:r>
              <a:rPr sz="1400" b="1" spc="5" dirty="0">
                <a:latin typeface="Arial"/>
                <a:cs typeface="Arial"/>
              </a:rPr>
              <a:t>which were </a:t>
            </a:r>
            <a:r>
              <a:rPr sz="1400" b="1" spc="-5" dirty="0">
                <a:latin typeface="Arial"/>
                <a:cs typeface="Arial"/>
              </a:rPr>
              <a:t>the </a:t>
            </a:r>
            <a:r>
              <a:rPr sz="1400" b="1" dirty="0">
                <a:latin typeface="Arial"/>
                <a:cs typeface="Arial"/>
              </a:rPr>
              <a:t>primary reason(s)?</a:t>
            </a:r>
            <a:r>
              <a:rPr sz="1400" b="1" spc="-19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Check 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 </a:t>
            </a:r>
            <a:r>
              <a:rPr sz="1400" b="1" spc="-15" dirty="0">
                <a:latin typeface="Arial"/>
                <a:cs typeface="Arial"/>
              </a:rPr>
              <a:t>apply."...by </a:t>
            </a:r>
            <a:r>
              <a:rPr sz="1400" b="1" spc="-5" dirty="0">
                <a:latin typeface="Arial"/>
                <a:cs typeface="Arial"/>
              </a:rPr>
              <a:t>PWD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relationship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% respondents </a:t>
            </a:r>
            <a:r>
              <a:rPr sz="1200" spc="-10" dirty="0">
                <a:latin typeface="Arial"/>
                <a:cs typeface="Arial"/>
              </a:rPr>
              <a:t>who </a:t>
            </a:r>
            <a:r>
              <a:rPr sz="1200" spc="-5" dirty="0">
                <a:latin typeface="Arial"/>
                <a:cs typeface="Arial"/>
              </a:rPr>
              <a:t>delayed &gt;6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months</a:t>
            </a:r>
          </a:p>
        </p:txBody>
      </p:sp>
      <p:sp>
        <p:nvSpPr>
          <p:cNvPr id="112" name="object 112"/>
          <p:cNvSpPr txBox="1"/>
          <p:nvPr/>
        </p:nvSpPr>
        <p:spPr>
          <a:xfrm>
            <a:off x="839522" y="5554170"/>
            <a:ext cx="229298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5095" marR="5080" indent="-113030">
              <a:lnSpc>
                <a:spcPct val="100000"/>
              </a:lnSpc>
              <a:tabLst>
                <a:tab pos="1144905" algn="l"/>
              </a:tabLst>
            </a:pPr>
            <a:r>
              <a:rPr sz="1000" dirty="0">
                <a:latin typeface="Arial"/>
                <a:cs typeface="Arial"/>
              </a:rPr>
              <a:t>The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insisted	I thought it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was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  they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were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fine	</a:t>
            </a:r>
            <a:r>
              <a:rPr sz="1000" dirty="0">
                <a:latin typeface="Arial"/>
                <a:cs typeface="Arial"/>
              </a:rPr>
              <a:t>normal </a:t>
            </a:r>
            <a:r>
              <a:rPr sz="1000" spc="-5" dirty="0">
                <a:latin typeface="Arial"/>
                <a:cs typeface="Arial"/>
              </a:rPr>
              <a:t>sign of</a:t>
            </a:r>
            <a:r>
              <a:rPr sz="1000" spc="-1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aging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3311144" y="5554170"/>
            <a:ext cx="87693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685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didn’t </a:t>
            </a:r>
            <a:r>
              <a:rPr sz="1000" spc="-10" dirty="0">
                <a:latin typeface="Arial"/>
                <a:cs typeface="Arial"/>
              </a:rPr>
              <a:t>want </a:t>
            </a:r>
            <a:r>
              <a:rPr sz="1000" spc="-5" dirty="0">
                <a:latin typeface="Arial"/>
                <a:cs typeface="Arial"/>
              </a:rPr>
              <a:t>to  upset the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PWD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490083" y="5554170"/>
            <a:ext cx="908051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didn’t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think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the  problem </a:t>
            </a:r>
            <a:r>
              <a:rPr sz="1000" spc="-10" dirty="0">
                <a:latin typeface="Arial"/>
                <a:cs typeface="Arial"/>
              </a:rPr>
              <a:t>was  </a:t>
            </a:r>
            <a:r>
              <a:rPr sz="1000" spc="-5" dirty="0">
                <a:latin typeface="Arial"/>
                <a:cs typeface="Arial"/>
              </a:rPr>
              <a:t>that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serious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5642611" y="5554170"/>
            <a:ext cx="99250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9144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</a:t>
            </a:r>
            <a:r>
              <a:rPr sz="1000" spc="-10" dirty="0">
                <a:latin typeface="Arial"/>
                <a:cs typeface="Arial"/>
              </a:rPr>
              <a:t>was </a:t>
            </a:r>
            <a:r>
              <a:rPr sz="1000" spc="-5" dirty="0">
                <a:latin typeface="Arial"/>
                <a:cs typeface="Arial"/>
              </a:rPr>
              <a:t>afraid of  </a:t>
            </a:r>
            <a:r>
              <a:rPr sz="1000" spc="-10" dirty="0">
                <a:latin typeface="Arial"/>
                <a:cs typeface="Arial"/>
              </a:rPr>
              <a:t>what </a:t>
            </a:r>
            <a:r>
              <a:rPr sz="1000" spc="-5" dirty="0">
                <a:latin typeface="Arial"/>
                <a:cs typeface="Arial"/>
              </a:rPr>
              <a:t>I </a:t>
            </a:r>
            <a:r>
              <a:rPr sz="1000" dirty="0">
                <a:latin typeface="Arial"/>
                <a:cs typeface="Arial"/>
              </a:rPr>
              <a:t>might</a:t>
            </a:r>
            <a:r>
              <a:rPr sz="1000" spc="-9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hear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6736844" y="5554170"/>
            <a:ext cx="119761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Famil/friends I talked  to </a:t>
            </a:r>
            <a:r>
              <a:rPr sz="1000" spc="-10" dirty="0">
                <a:latin typeface="Arial"/>
                <a:cs typeface="Arial"/>
              </a:rPr>
              <a:t>weren’t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concerned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8122667" y="5554170"/>
            <a:ext cx="81534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 didn’t think  </a:t>
            </a:r>
            <a:r>
              <a:rPr sz="1000" spc="-10" dirty="0">
                <a:latin typeface="Arial"/>
                <a:cs typeface="Arial"/>
              </a:rPr>
              <a:t>anything  </a:t>
            </a:r>
            <a:r>
              <a:rPr sz="1000" spc="-5" dirty="0">
                <a:latin typeface="Arial"/>
                <a:cs typeface="Arial"/>
              </a:rPr>
              <a:t>could be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done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7235825" y="24176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235825" y="24176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235825" y="26208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8EC5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235825" y="26208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235825" y="28240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BBD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235825" y="28240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235825" y="30272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235825" y="3027298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0" y="133350"/>
                </a:moveTo>
                <a:lnTo>
                  <a:pt x="179387" y="133350"/>
                </a:lnTo>
                <a:lnTo>
                  <a:pt x="179387" y="0"/>
                </a:lnTo>
                <a:lnTo>
                  <a:pt x="0" y="0"/>
                </a:lnTo>
                <a:lnTo>
                  <a:pt x="0" y="13335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7454647" y="2411729"/>
            <a:ext cx="1654175" cy="77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Grandchild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</a:pPr>
            <a:r>
              <a:rPr sz="1000" spc="-5" dirty="0">
                <a:latin typeface="Arial"/>
                <a:cs typeface="Arial"/>
              </a:rPr>
              <a:t>Other- </a:t>
            </a:r>
            <a:r>
              <a:rPr sz="1000" spc="-10" dirty="0">
                <a:latin typeface="Arial"/>
                <a:cs typeface="Arial"/>
              </a:rPr>
              <a:t>relative </a:t>
            </a:r>
            <a:r>
              <a:rPr sz="1000" spc="-5" dirty="0">
                <a:latin typeface="Arial"/>
                <a:cs typeface="Arial"/>
              </a:rPr>
              <a:t>or close friend  Child/</a:t>
            </a:r>
            <a:r>
              <a:rPr sz="1000" spc="-1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child-in-law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"/>
                <a:cs typeface="Arial"/>
              </a:rPr>
              <a:t>Spouse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352757" y="264072"/>
            <a:ext cx="8783320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Children/grandchildren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more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likely 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cite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PWD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as cause</a:t>
            </a:r>
            <a:r>
              <a:rPr sz="2400" b="1" spc="4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for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spc="-10" dirty="0">
                <a:solidFill>
                  <a:srgbClr val="4A0D66"/>
                </a:solidFill>
                <a:latin typeface="Arial"/>
                <a:cs typeface="Arial"/>
              </a:rPr>
              <a:t>delay;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spouses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more likely to think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problem isn't serious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141" name="object 141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091188" y="3767073"/>
            <a:ext cx="1629410" cy="1962150"/>
          </a:xfrm>
          <a:custGeom>
            <a:avLst/>
            <a:gdLst/>
            <a:ahLst/>
            <a:cxnLst/>
            <a:rect l="l" t="t" r="r" b="b"/>
            <a:pathLst>
              <a:path w="1629409" h="1962150">
                <a:moveTo>
                  <a:pt x="0" y="1962038"/>
                </a:moveTo>
                <a:lnTo>
                  <a:pt x="1629049" y="1962038"/>
                </a:lnTo>
                <a:lnTo>
                  <a:pt x="1629049" y="0"/>
                </a:lnTo>
                <a:lnTo>
                  <a:pt x="0" y="0"/>
                </a:lnTo>
                <a:lnTo>
                  <a:pt x="0" y="1962038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91188" y="3767073"/>
            <a:ext cx="1629410" cy="1962150"/>
          </a:xfrm>
          <a:custGeom>
            <a:avLst/>
            <a:gdLst/>
            <a:ahLst/>
            <a:cxnLst/>
            <a:rect l="l" t="t" r="r" b="b"/>
            <a:pathLst>
              <a:path w="1629409" h="1962150">
                <a:moveTo>
                  <a:pt x="0" y="1962038"/>
                </a:moveTo>
                <a:lnTo>
                  <a:pt x="1629049" y="1962038"/>
                </a:lnTo>
                <a:lnTo>
                  <a:pt x="1629049" y="0"/>
                </a:lnTo>
                <a:lnTo>
                  <a:pt x="0" y="0"/>
                </a:lnTo>
                <a:lnTo>
                  <a:pt x="0" y="1962038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91188" y="3385924"/>
            <a:ext cx="1629410" cy="381635"/>
          </a:xfrm>
          <a:custGeom>
            <a:avLst/>
            <a:gdLst/>
            <a:ahLst/>
            <a:cxnLst/>
            <a:rect l="l" t="t" r="r" b="b"/>
            <a:pathLst>
              <a:path w="1629409" h="381635">
                <a:moveTo>
                  <a:pt x="0" y="381138"/>
                </a:moveTo>
                <a:lnTo>
                  <a:pt x="1629049" y="381138"/>
                </a:lnTo>
                <a:lnTo>
                  <a:pt x="1629049" y="0"/>
                </a:lnTo>
                <a:lnTo>
                  <a:pt x="0" y="0"/>
                </a:lnTo>
                <a:lnTo>
                  <a:pt x="0" y="381138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1188" y="3071899"/>
            <a:ext cx="1629410" cy="314325"/>
          </a:xfrm>
          <a:custGeom>
            <a:avLst/>
            <a:gdLst/>
            <a:ahLst/>
            <a:cxnLst/>
            <a:rect l="l" t="t" r="r" b="b"/>
            <a:pathLst>
              <a:path w="1629409" h="314325">
                <a:moveTo>
                  <a:pt x="0" y="314027"/>
                </a:moveTo>
                <a:lnTo>
                  <a:pt x="1629049" y="314027"/>
                </a:lnTo>
                <a:lnTo>
                  <a:pt x="1629049" y="0"/>
                </a:lnTo>
                <a:lnTo>
                  <a:pt x="0" y="0"/>
                </a:lnTo>
                <a:lnTo>
                  <a:pt x="0" y="314027"/>
                </a:lnTo>
                <a:close/>
              </a:path>
            </a:pathLst>
          </a:custGeom>
          <a:solidFill>
            <a:srgbClr val="E7D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1188" y="3071899"/>
            <a:ext cx="1629410" cy="314325"/>
          </a:xfrm>
          <a:custGeom>
            <a:avLst/>
            <a:gdLst/>
            <a:ahLst/>
            <a:cxnLst/>
            <a:rect l="l" t="t" r="r" b="b"/>
            <a:pathLst>
              <a:path w="1629409" h="314325">
                <a:moveTo>
                  <a:pt x="0" y="314027"/>
                </a:moveTo>
                <a:lnTo>
                  <a:pt x="1629049" y="314027"/>
                </a:lnTo>
                <a:lnTo>
                  <a:pt x="1629049" y="0"/>
                </a:lnTo>
                <a:lnTo>
                  <a:pt x="0" y="0"/>
                </a:lnTo>
                <a:lnTo>
                  <a:pt x="0" y="314027"/>
                </a:lnTo>
                <a:close/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05574" y="3071895"/>
            <a:ext cx="0" cy="2647950"/>
          </a:xfrm>
          <a:custGeom>
            <a:avLst/>
            <a:gdLst/>
            <a:ahLst/>
            <a:cxnLst/>
            <a:rect l="l" t="t" r="r" b="b"/>
            <a:pathLst>
              <a:path h="2647950">
                <a:moveTo>
                  <a:pt x="0" y="0"/>
                </a:moveTo>
                <a:lnTo>
                  <a:pt x="0" y="2647719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57775" y="5729112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57775" y="5195708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57775" y="4662292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57775" y="4138449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57775" y="3604982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57775" y="3071895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30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05574" y="5729112"/>
            <a:ext cx="2600325" cy="0"/>
          </a:xfrm>
          <a:custGeom>
            <a:avLst/>
            <a:gdLst/>
            <a:ahLst/>
            <a:cxnLst/>
            <a:rect l="l" t="t" r="r" b="b"/>
            <a:pathLst>
              <a:path w="2600325">
                <a:moveTo>
                  <a:pt x="0" y="0"/>
                </a:moveTo>
                <a:lnTo>
                  <a:pt x="2600274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05574" y="573860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87"/>
                </a:moveTo>
                <a:lnTo>
                  <a:pt x="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15346" y="5738609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7987"/>
                </a:moveTo>
                <a:lnTo>
                  <a:pt x="0" y="0"/>
                </a:lnTo>
              </a:path>
            </a:pathLst>
          </a:custGeom>
          <a:ln w="9496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797727" y="4647925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74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97727" y="3476641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14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97727" y="3124373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8559" y="5628944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92771" y="5095857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92771" y="4562441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92771" y="4038598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92771" y="3505131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80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06980" y="2971791"/>
            <a:ext cx="2832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15890" y="2637665"/>
            <a:ext cx="32594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% of those </a:t>
            </a:r>
            <a:r>
              <a:rPr sz="1400" spc="-5" dirty="0">
                <a:latin typeface="Arial"/>
                <a:cs typeface="Arial"/>
              </a:rPr>
              <a:t>who  were </a:t>
            </a:r>
            <a:r>
              <a:rPr sz="1400" dirty="0">
                <a:latin typeface="Arial"/>
                <a:cs typeface="Arial"/>
              </a:rPr>
              <a:t>formally</a:t>
            </a:r>
            <a:r>
              <a:rPr sz="1400" spc="-1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diagnosed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824599" y="4525520"/>
            <a:ext cx="115252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Both the</a:t>
            </a:r>
            <a:r>
              <a:rPr sz="1400" spc="-120" dirty="0">
                <a:latin typeface="Arial"/>
                <a:cs typeface="Arial"/>
              </a:rPr>
              <a:t> </a:t>
            </a:r>
            <a:r>
              <a:rPr sz="1400" spc="5" dirty="0">
                <a:latin typeface="Arial"/>
                <a:cs typeface="Arial"/>
              </a:rPr>
              <a:t>PWD  </a:t>
            </a:r>
            <a:r>
              <a:rPr sz="1400" dirty="0">
                <a:latin typeface="Arial"/>
                <a:cs typeface="Arial"/>
              </a:rPr>
              <a:t>and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caregiver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824598" y="3112772"/>
            <a:ext cx="1317625" cy="571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Only a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caregiver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400" dirty="0">
                <a:latin typeface="Arial"/>
                <a:cs typeface="Arial"/>
              </a:rPr>
              <a:t>Only the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5" dirty="0">
                <a:latin typeface="Arial"/>
                <a:cs typeface="Arial"/>
              </a:rPr>
              <a:t>PWD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58362" y="1742424"/>
            <a:ext cx="277050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</a:t>
            </a:r>
            <a:r>
              <a:rPr sz="1400" b="1" spc="-10" dirty="0">
                <a:latin typeface="Arial"/>
                <a:cs typeface="Arial"/>
              </a:rPr>
              <a:t>"Were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involved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or  influential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-5" dirty="0">
                <a:latin typeface="Arial"/>
                <a:cs typeface="Arial"/>
              </a:rPr>
              <a:t>getting the PWD </a:t>
            </a:r>
            <a:r>
              <a:rPr sz="1400" b="1" dirty="0">
                <a:latin typeface="Arial"/>
                <a:cs typeface="Arial"/>
              </a:rPr>
              <a:t>to  meet </a:t>
            </a:r>
            <a:r>
              <a:rPr sz="1400" b="1" spc="10" dirty="0">
                <a:latin typeface="Arial"/>
                <a:cs typeface="Arial"/>
              </a:rPr>
              <a:t>with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physician?"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528834" y="3414531"/>
            <a:ext cx="1638935" cy="2324735"/>
          </a:xfrm>
          <a:custGeom>
            <a:avLst/>
            <a:gdLst/>
            <a:ahLst/>
            <a:cxnLst/>
            <a:rect l="l" t="t" r="r" b="b"/>
            <a:pathLst>
              <a:path w="1638935" h="2324735">
                <a:moveTo>
                  <a:pt x="0" y="2324149"/>
                </a:moveTo>
                <a:lnTo>
                  <a:pt x="1638361" y="2324149"/>
                </a:lnTo>
                <a:lnTo>
                  <a:pt x="1638361" y="0"/>
                </a:lnTo>
                <a:lnTo>
                  <a:pt x="0" y="0"/>
                </a:lnTo>
                <a:lnTo>
                  <a:pt x="0" y="232414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28834" y="3414531"/>
            <a:ext cx="1638935" cy="2324735"/>
          </a:xfrm>
          <a:custGeom>
            <a:avLst/>
            <a:gdLst/>
            <a:ahLst/>
            <a:cxnLst/>
            <a:rect l="l" t="t" r="r" b="b"/>
            <a:pathLst>
              <a:path w="1638935" h="2324735">
                <a:moveTo>
                  <a:pt x="0" y="2324149"/>
                </a:moveTo>
                <a:lnTo>
                  <a:pt x="1638361" y="2324149"/>
                </a:lnTo>
                <a:lnTo>
                  <a:pt x="1638361" y="0"/>
                </a:lnTo>
                <a:lnTo>
                  <a:pt x="0" y="0"/>
                </a:lnTo>
                <a:lnTo>
                  <a:pt x="0" y="2324149"/>
                </a:lnTo>
                <a:close/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28834" y="3100226"/>
            <a:ext cx="1638935" cy="314325"/>
          </a:xfrm>
          <a:custGeom>
            <a:avLst/>
            <a:gdLst/>
            <a:ahLst/>
            <a:cxnLst/>
            <a:rect l="l" t="t" r="r" b="b"/>
            <a:pathLst>
              <a:path w="1638935" h="314325">
                <a:moveTo>
                  <a:pt x="0" y="314253"/>
                </a:moveTo>
                <a:lnTo>
                  <a:pt x="1638361" y="314253"/>
                </a:lnTo>
                <a:lnTo>
                  <a:pt x="1638361" y="0"/>
                </a:lnTo>
                <a:lnTo>
                  <a:pt x="0" y="0"/>
                </a:lnTo>
                <a:lnTo>
                  <a:pt x="0" y="314253"/>
                </a:lnTo>
                <a:close/>
              </a:path>
            </a:pathLst>
          </a:custGeom>
          <a:solidFill>
            <a:srgbClr val="BAA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28834" y="3100226"/>
            <a:ext cx="1638935" cy="314325"/>
          </a:xfrm>
          <a:custGeom>
            <a:avLst/>
            <a:gdLst/>
            <a:ahLst/>
            <a:cxnLst/>
            <a:rect l="l" t="t" r="r" b="b"/>
            <a:pathLst>
              <a:path w="1638935" h="314325">
                <a:moveTo>
                  <a:pt x="0" y="314253"/>
                </a:moveTo>
                <a:lnTo>
                  <a:pt x="1638361" y="314253"/>
                </a:lnTo>
                <a:lnTo>
                  <a:pt x="1638361" y="0"/>
                </a:lnTo>
                <a:lnTo>
                  <a:pt x="0" y="0"/>
                </a:lnTo>
                <a:lnTo>
                  <a:pt x="0" y="314253"/>
                </a:lnTo>
                <a:close/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43072" y="3071807"/>
            <a:ext cx="0" cy="2657475"/>
          </a:xfrm>
          <a:custGeom>
            <a:avLst/>
            <a:gdLst/>
            <a:ahLst/>
            <a:cxnLst/>
            <a:rect l="l" t="t" r="r" b="b"/>
            <a:pathLst>
              <a:path h="2657475">
                <a:moveTo>
                  <a:pt x="0" y="0"/>
                </a:moveTo>
                <a:lnTo>
                  <a:pt x="0" y="2657379"/>
                </a:lnTo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95287" y="573867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95287" y="5214920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95287" y="4681353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95287" y="4157546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95287" y="3624359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95287" y="3100285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9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43072" y="5738677"/>
            <a:ext cx="2609850" cy="0"/>
          </a:xfrm>
          <a:custGeom>
            <a:avLst/>
            <a:gdLst/>
            <a:ahLst/>
            <a:cxnLst/>
            <a:rect l="l" t="t" r="r" b="b"/>
            <a:pathLst>
              <a:path w="2609850">
                <a:moveTo>
                  <a:pt x="0" y="0"/>
                </a:moveTo>
                <a:lnTo>
                  <a:pt x="2609821" y="0"/>
                </a:lnTo>
              </a:path>
            </a:pathLst>
          </a:custGeom>
          <a:ln w="9494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43072" y="574817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92"/>
                </a:moveTo>
                <a:lnTo>
                  <a:pt x="0" y="0"/>
                </a:lnTo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662388" y="574817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292"/>
                </a:moveTo>
                <a:lnTo>
                  <a:pt x="0" y="0"/>
                </a:lnTo>
              </a:path>
            </a:pathLst>
          </a:custGeom>
          <a:ln w="9493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2244873" y="4476685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88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244873" y="3152578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33757" y="4582667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17882" y="5640323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33757" y="5116067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33757" y="3525011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80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48106" y="3001009"/>
            <a:ext cx="2819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33757" y="4058666"/>
            <a:ext cx="196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52680" y="2666240"/>
            <a:ext cx="141033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% of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270884" y="3141217"/>
            <a:ext cx="2520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0" dirty="0">
                <a:latin typeface="Arial"/>
                <a:cs typeface="Arial"/>
              </a:rPr>
              <a:t>No</a:t>
            </a:r>
            <a:endParaRPr sz="14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270886" y="4461002"/>
            <a:ext cx="31432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45" dirty="0">
                <a:latin typeface="Arial"/>
                <a:cs typeface="Arial"/>
              </a:rPr>
              <a:t>Y</a:t>
            </a:r>
            <a:r>
              <a:rPr sz="1400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248276" y="1772805"/>
            <a:ext cx="3601721" cy="615950"/>
          </a:xfrm>
          <a:custGeom>
            <a:avLst/>
            <a:gdLst/>
            <a:ahLst/>
            <a:cxnLst/>
            <a:rect l="l" t="t" r="r" b="b"/>
            <a:pathLst>
              <a:path w="3601720" h="615950">
                <a:moveTo>
                  <a:pt x="0" y="615556"/>
                </a:moveTo>
                <a:lnTo>
                  <a:pt x="3601592" y="615556"/>
                </a:lnTo>
                <a:lnTo>
                  <a:pt x="3601592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569077" y="1864997"/>
            <a:ext cx="296227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"Who </a:t>
            </a:r>
            <a:r>
              <a:rPr sz="1400" b="1" spc="10" dirty="0">
                <a:latin typeface="Arial"/>
                <a:cs typeface="Arial"/>
              </a:rPr>
              <a:t>was </a:t>
            </a:r>
            <a:r>
              <a:rPr sz="1400" b="1" spc="-5" dirty="0">
                <a:latin typeface="Arial"/>
                <a:cs typeface="Arial"/>
              </a:rPr>
              <a:t>present </a:t>
            </a:r>
            <a:r>
              <a:rPr sz="1400" b="1" dirty="0">
                <a:latin typeface="Arial"/>
                <a:cs typeface="Arial"/>
              </a:rPr>
              <a:t>at</a:t>
            </a:r>
            <a:r>
              <a:rPr sz="1400" b="1" spc="-1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</a:t>
            </a:r>
            <a:endParaRPr sz="1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diagnosis?"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65" name="object 65"/>
          <p:cNvSpPr txBox="1"/>
          <p:nvPr/>
        </p:nvSpPr>
        <p:spPr>
          <a:xfrm>
            <a:off x="352755" y="291469"/>
            <a:ext cx="8510270" cy="7412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2865"/>
              </a:lnSpc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Caregivers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are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actively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involved from the beginning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of</a:t>
            </a:r>
            <a:r>
              <a:rPr sz="2400" b="1" spc="2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the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</a:t>
            </a:r>
            <a:r>
              <a:rPr sz="2400" b="1" spc="-8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process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576243" y="2547822"/>
            <a:ext cx="1534160" cy="172085"/>
          </a:xfrm>
          <a:custGeom>
            <a:avLst/>
            <a:gdLst/>
            <a:ahLst/>
            <a:cxnLst/>
            <a:rect l="l" t="t" r="r" b="b"/>
            <a:pathLst>
              <a:path w="1534160" h="172085">
                <a:moveTo>
                  <a:pt x="0" y="171641"/>
                </a:moveTo>
                <a:lnTo>
                  <a:pt x="1533702" y="171641"/>
                </a:lnTo>
                <a:lnTo>
                  <a:pt x="1533702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76243" y="2547822"/>
            <a:ext cx="1534160" cy="172085"/>
          </a:xfrm>
          <a:custGeom>
            <a:avLst/>
            <a:gdLst/>
            <a:ahLst/>
            <a:cxnLst/>
            <a:rect l="l" t="t" r="r" b="b"/>
            <a:pathLst>
              <a:path w="1534160" h="172085">
                <a:moveTo>
                  <a:pt x="0" y="171641"/>
                </a:moveTo>
                <a:lnTo>
                  <a:pt x="1533702" y="171641"/>
                </a:lnTo>
                <a:lnTo>
                  <a:pt x="1533702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76241" y="2824282"/>
            <a:ext cx="1448435" cy="171450"/>
          </a:xfrm>
          <a:custGeom>
            <a:avLst/>
            <a:gdLst/>
            <a:ahLst/>
            <a:cxnLst/>
            <a:rect l="l" t="t" r="r" b="b"/>
            <a:pathLst>
              <a:path w="1448435" h="171450">
                <a:moveTo>
                  <a:pt x="0" y="171325"/>
                </a:moveTo>
                <a:lnTo>
                  <a:pt x="1447835" y="171325"/>
                </a:lnTo>
                <a:lnTo>
                  <a:pt x="1447835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76241" y="2824282"/>
            <a:ext cx="1448435" cy="171450"/>
          </a:xfrm>
          <a:custGeom>
            <a:avLst/>
            <a:gdLst/>
            <a:ahLst/>
            <a:cxnLst/>
            <a:rect l="l" t="t" r="r" b="b"/>
            <a:pathLst>
              <a:path w="1448435" h="171450">
                <a:moveTo>
                  <a:pt x="0" y="171325"/>
                </a:moveTo>
                <a:lnTo>
                  <a:pt x="1447835" y="171325"/>
                </a:lnTo>
                <a:lnTo>
                  <a:pt x="1447835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76241" y="3100428"/>
            <a:ext cx="981710" cy="171450"/>
          </a:xfrm>
          <a:custGeom>
            <a:avLst/>
            <a:gdLst/>
            <a:ahLst/>
            <a:cxnLst/>
            <a:rect l="l" t="t" r="r" b="b"/>
            <a:pathLst>
              <a:path w="981710" h="171450">
                <a:moveTo>
                  <a:pt x="0" y="171325"/>
                </a:moveTo>
                <a:lnTo>
                  <a:pt x="981202" y="171325"/>
                </a:lnTo>
                <a:lnTo>
                  <a:pt x="981202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76241" y="3100428"/>
            <a:ext cx="981710" cy="171450"/>
          </a:xfrm>
          <a:custGeom>
            <a:avLst/>
            <a:gdLst/>
            <a:ahLst/>
            <a:cxnLst/>
            <a:rect l="l" t="t" r="r" b="b"/>
            <a:pathLst>
              <a:path w="981710" h="171450">
                <a:moveTo>
                  <a:pt x="0" y="171325"/>
                </a:moveTo>
                <a:lnTo>
                  <a:pt x="981202" y="171325"/>
                </a:lnTo>
                <a:lnTo>
                  <a:pt x="981202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76244" y="3376513"/>
            <a:ext cx="724535" cy="172085"/>
          </a:xfrm>
          <a:custGeom>
            <a:avLst/>
            <a:gdLst/>
            <a:ahLst/>
            <a:cxnLst/>
            <a:rect l="l" t="t" r="r" b="b"/>
            <a:pathLst>
              <a:path w="724535" h="172085">
                <a:moveTo>
                  <a:pt x="0" y="171641"/>
                </a:moveTo>
                <a:lnTo>
                  <a:pt x="724107" y="171641"/>
                </a:lnTo>
                <a:lnTo>
                  <a:pt x="724107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76244" y="3376513"/>
            <a:ext cx="724535" cy="172085"/>
          </a:xfrm>
          <a:custGeom>
            <a:avLst/>
            <a:gdLst/>
            <a:ahLst/>
            <a:cxnLst/>
            <a:rect l="l" t="t" r="r" b="b"/>
            <a:pathLst>
              <a:path w="724535" h="172085">
                <a:moveTo>
                  <a:pt x="0" y="171641"/>
                </a:moveTo>
                <a:lnTo>
                  <a:pt x="724107" y="171641"/>
                </a:lnTo>
                <a:lnTo>
                  <a:pt x="724107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76243" y="3652663"/>
            <a:ext cx="695960" cy="172085"/>
          </a:xfrm>
          <a:custGeom>
            <a:avLst/>
            <a:gdLst/>
            <a:ahLst/>
            <a:cxnLst/>
            <a:rect l="l" t="t" r="r" b="b"/>
            <a:pathLst>
              <a:path w="695960" h="172085">
                <a:moveTo>
                  <a:pt x="0" y="171641"/>
                </a:moveTo>
                <a:lnTo>
                  <a:pt x="695612" y="171641"/>
                </a:lnTo>
                <a:lnTo>
                  <a:pt x="695612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76243" y="3652663"/>
            <a:ext cx="695960" cy="172085"/>
          </a:xfrm>
          <a:custGeom>
            <a:avLst/>
            <a:gdLst/>
            <a:ahLst/>
            <a:cxnLst/>
            <a:rect l="l" t="t" r="r" b="b"/>
            <a:pathLst>
              <a:path w="695960" h="172085">
                <a:moveTo>
                  <a:pt x="0" y="171641"/>
                </a:moveTo>
                <a:lnTo>
                  <a:pt x="695612" y="171641"/>
                </a:lnTo>
                <a:lnTo>
                  <a:pt x="695612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76241" y="3929126"/>
            <a:ext cx="429259" cy="180975"/>
          </a:xfrm>
          <a:custGeom>
            <a:avLst/>
            <a:gdLst/>
            <a:ahLst/>
            <a:cxnLst/>
            <a:rect l="l" t="t" r="r" b="b"/>
            <a:pathLst>
              <a:path w="429260" h="180975">
                <a:moveTo>
                  <a:pt x="0" y="180825"/>
                </a:moveTo>
                <a:lnTo>
                  <a:pt x="428702" y="180825"/>
                </a:lnTo>
                <a:lnTo>
                  <a:pt x="428702" y="0"/>
                </a:lnTo>
                <a:lnTo>
                  <a:pt x="0" y="0"/>
                </a:lnTo>
                <a:lnTo>
                  <a:pt x="0" y="1808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76241" y="3929126"/>
            <a:ext cx="429259" cy="180975"/>
          </a:xfrm>
          <a:custGeom>
            <a:avLst/>
            <a:gdLst/>
            <a:ahLst/>
            <a:cxnLst/>
            <a:rect l="l" t="t" r="r" b="b"/>
            <a:pathLst>
              <a:path w="429260" h="180975">
                <a:moveTo>
                  <a:pt x="0" y="180825"/>
                </a:moveTo>
                <a:lnTo>
                  <a:pt x="428702" y="180825"/>
                </a:lnTo>
                <a:lnTo>
                  <a:pt x="428702" y="0"/>
                </a:lnTo>
                <a:lnTo>
                  <a:pt x="0" y="0"/>
                </a:lnTo>
                <a:lnTo>
                  <a:pt x="0" y="180825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76241" y="4214770"/>
            <a:ext cx="342900" cy="171450"/>
          </a:xfrm>
          <a:custGeom>
            <a:avLst/>
            <a:gdLst/>
            <a:ahLst/>
            <a:cxnLst/>
            <a:rect l="l" t="t" r="r" b="b"/>
            <a:pathLst>
              <a:path w="342900" h="171450">
                <a:moveTo>
                  <a:pt x="0" y="171325"/>
                </a:moveTo>
                <a:lnTo>
                  <a:pt x="342898" y="171325"/>
                </a:lnTo>
                <a:lnTo>
                  <a:pt x="342898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76241" y="4214770"/>
            <a:ext cx="342900" cy="171450"/>
          </a:xfrm>
          <a:custGeom>
            <a:avLst/>
            <a:gdLst/>
            <a:ahLst/>
            <a:cxnLst/>
            <a:rect l="l" t="t" r="r" b="b"/>
            <a:pathLst>
              <a:path w="342900" h="171450">
                <a:moveTo>
                  <a:pt x="0" y="171325"/>
                </a:moveTo>
                <a:lnTo>
                  <a:pt x="342898" y="171325"/>
                </a:lnTo>
                <a:lnTo>
                  <a:pt x="342898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76241" y="4490917"/>
            <a:ext cx="314960" cy="171450"/>
          </a:xfrm>
          <a:custGeom>
            <a:avLst/>
            <a:gdLst/>
            <a:ahLst/>
            <a:cxnLst/>
            <a:rect l="l" t="t" r="r" b="b"/>
            <a:pathLst>
              <a:path w="314960" h="171450">
                <a:moveTo>
                  <a:pt x="0" y="171325"/>
                </a:moveTo>
                <a:lnTo>
                  <a:pt x="314402" y="171325"/>
                </a:lnTo>
                <a:lnTo>
                  <a:pt x="314402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76241" y="4490917"/>
            <a:ext cx="314960" cy="171450"/>
          </a:xfrm>
          <a:custGeom>
            <a:avLst/>
            <a:gdLst/>
            <a:ahLst/>
            <a:cxnLst/>
            <a:rect l="l" t="t" r="r" b="b"/>
            <a:pathLst>
              <a:path w="314960" h="171450">
                <a:moveTo>
                  <a:pt x="0" y="171325"/>
                </a:moveTo>
                <a:lnTo>
                  <a:pt x="314402" y="171325"/>
                </a:lnTo>
                <a:lnTo>
                  <a:pt x="314402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76243" y="4767068"/>
            <a:ext cx="172085" cy="172085"/>
          </a:xfrm>
          <a:custGeom>
            <a:avLst/>
            <a:gdLst/>
            <a:ahLst/>
            <a:cxnLst/>
            <a:rect l="l" t="t" r="r" b="b"/>
            <a:pathLst>
              <a:path w="172085" h="172085">
                <a:moveTo>
                  <a:pt x="0" y="171641"/>
                </a:moveTo>
                <a:lnTo>
                  <a:pt x="171607" y="171641"/>
                </a:lnTo>
                <a:lnTo>
                  <a:pt x="171607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76243" y="4767068"/>
            <a:ext cx="172085" cy="172085"/>
          </a:xfrm>
          <a:custGeom>
            <a:avLst/>
            <a:gdLst/>
            <a:ahLst/>
            <a:cxnLst/>
            <a:rect l="l" t="t" r="r" b="b"/>
            <a:pathLst>
              <a:path w="172085" h="172085">
                <a:moveTo>
                  <a:pt x="0" y="171641"/>
                </a:moveTo>
                <a:lnTo>
                  <a:pt x="171607" y="171641"/>
                </a:lnTo>
                <a:lnTo>
                  <a:pt x="171607" y="0"/>
                </a:lnTo>
                <a:lnTo>
                  <a:pt x="0" y="0"/>
                </a:lnTo>
                <a:lnTo>
                  <a:pt x="0" y="171641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76243" y="5043527"/>
            <a:ext cx="172085" cy="171450"/>
          </a:xfrm>
          <a:custGeom>
            <a:avLst/>
            <a:gdLst/>
            <a:ahLst/>
            <a:cxnLst/>
            <a:rect l="l" t="t" r="r" b="b"/>
            <a:pathLst>
              <a:path w="172085" h="171450">
                <a:moveTo>
                  <a:pt x="0" y="171325"/>
                </a:moveTo>
                <a:lnTo>
                  <a:pt x="171607" y="171325"/>
                </a:lnTo>
                <a:lnTo>
                  <a:pt x="171607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76243" y="5043527"/>
            <a:ext cx="172085" cy="171450"/>
          </a:xfrm>
          <a:custGeom>
            <a:avLst/>
            <a:gdLst/>
            <a:ahLst/>
            <a:cxnLst/>
            <a:rect l="l" t="t" r="r" b="b"/>
            <a:pathLst>
              <a:path w="172085" h="171450">
                <a:moveTo>
                  <a:pt x="0" y="171325"/>
                </a:moveTo>
                <a:lnTo>
                  <a:pt x="171607" y="171325"/>
                </a:lnTo>
                <a:lnTo>
                  <a:pt x="171607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76243" y="5319674"/>
            <a:ext cx="172085" cy="171450"/>
          </a:xfrm>
          <a:custGeom>
            <a:avLst/>
            <a:gdLst/>
            <a:ahLst/>
            <a:cxnLst/>
            <a:rect l="l" t="t" r="r" b="b"/>
            <a:pathLst>
              <a:path w="172085" h="171450">
                <a:moveTo>
                  <a:pt x="0" y="171325"/>
                </a:moveTo>
                <a:lnTo>
                  <a:pt x="171607" y="171325"/>
                </a:lnTo>
                <a:lnTo>
                  <a:pt x="171607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solidFill>
            <a:srgbClr val="AC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76243" y="5319674"/>
            <a:ext cx="172085" cy="171450"/>
          </a:xfrm>
          <a:custGeom>
            <a:avLst/>
            <a:gdLst/>
            <a:ahLst/>
            <a:cxnLst/>
            <a:rect l="l" t="t" r="r" b="b"/>
            <a:pathLst>
              <a:path w="172085" h="171450">
                <a:moveTo>
                  <a:pt x="0" y="171325"/>
                </a:moveTo>
                <a:lnTo>
                  <a:pt x="171607" y="171325"/>
                </a:lnTo>
                <a:lnTo>
                  <a:pt x="171607" y="0"/>
                </a:lnTo>
                <a:lnTo>
                  <a:pt x="0" y="0"/>
                </a:lnTo>
                <a:lnTo>
                  <a:pt x="0" y="171325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76241" y="5548319"/>
            <a:ext cx="2877185" cy="0"/>
          </a:xfrm>
          <a:custGeom>
            <a:avLst/>
            <a:gdLst/>
            <a:ahLst/>
            <a:cxnLst/>
            <a:rect l="l" t="t" r="r" b="b"/>
            <a:pathLst>
              <a:path w="2877185">
                <a:moveTo>
                  <a:pt x="0" y="0"/>
                </a:moveTo>
                <a:lnTo>
                  <a:pt x="2876864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76241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57553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29051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310110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81544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462603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76241" y="2500315"/>
            <a:ext cx="0" cy="3039110"/>
          </a:xfrm>
          <a:custGeom>
            <a:avLst/>
            <a:gdLst/>
            <a:ahLst/>
            <a:cxnLst/>
            <a:rect l="l" t="t" r="r" b="b"/>
            <a:pathLst>
              <a:path h="3039110">
                <a:moveTo>
                  <a:pt x="0" y="0"/>
                </a:moveTo>
                <a:lnTo>
                  <a:pt x="0" y="3038502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38248" y="250031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38248" y="277646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38248" y="3052863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38248" y="332901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38248" y="360515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38248" y="388130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38248" y="416695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38248" y="4443478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538248" y="471962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538248" y="499570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538248" y="527185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38248" y="554831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235093" y="2533745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53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197097" y="280989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50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59000" y="3086039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34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835202" y="3362185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16206" y="363833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682908" y="3914859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625600" y="4476654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606601" y="4752737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606601" y="5029201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520797" y="5667316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054302" y="566731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625800" y="566731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186812" y="5667318"/>
            <a:ext cx="1417955" cy="528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>
              <a:lnSpc>
                <a:spcPct val="100000"/>
              </a:lnSpc>
              <a:tabLst>
                <a:tab pos="603885" algn="l"/>
                <a:tab pos="1146810" algn="l"/>
              </a:tabLst>
            </a:pPr>
            <a:r>
              <a:rPr sz="1200" dirty="0">
                <a:latin typeface="Arial"/>
                <a:cs typeface="Arial"/>
              </a:rPr>
              <a:t>6</a:t>
            </a:r>
            <a:r>
              <a:rPr sz="1200" spc="-5" dirty="0">
                <a:latin typeface="Arial"/>
                <a:cs typeface="Arial"/>
              </a:rPr>
              <a:t>0</a:t>
            </a:r>
            <a:r>
              <a:rPr sz="1200" dirty="0">
                <a:latin typeface="Arial"/>
                <a:cs typeface="Arial"/>
              </a:rPr>
              <a:t>	8</a:t>
            </a:r>
            <a:r>
              <a:rPr sz="1200" spc="-5" dirty="0">
                <a:latin typeface="Arial"/>
                <a:cs typeface="Arial"/>
              </a:rPr>
              <a:t>0</a:t>
            </a:r>
            <a:r>
              <a:rPr sz="1200" dirty="0">
                <a:latin typeface="Arial"/>
                <a:cs typeface="Arial"/>
              </a:rPr>
              <a:t>	100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400" dirty="0">
                <a:latin typeface="Arial"/>
                <a:cs typeface="Arial"/>
              </a:rPr>
              <a:t>% of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16053" y="3378455"/>
            <a:ext cx="66611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Depression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03302" y="4493516"/>
            <a:ext cx="8794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Den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a</a:t>
            </a:r>
            <a:r>
              <a:rPr sz="1000" spc="-15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/d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5" dirty="0">
                <a:latin typeface="Arial"/>
                <a:cs typeface="Arial"/>
              </a:rPr>
              <a:t>b</a:t>
            </a:r>
            <a:r>
              <a:rPr sz="1000" spc="-10" dirty="0">
                <a:latin typeface="Arial"/>
                <a:cs typeface="Arial"/>
              </a:rPr>
              <a:t>eli</a:t>
            </a:r>
            <a:r>
              <a:rPr sz="1000" spc="-5" dirty="0">
                <a:latin typeface="Arial"/>
                <a:cs typeface="Arial"/>
              </a:rPr>
              <a:t>ef</a:t>
            </a:r>
            <a:endParaRPr sz="10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197052" y="3102355"/>
            <a:ext cx="2857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Fe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-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966929" y="2826260"/>
            <a:ext cx="51498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Planning</a:t>
            </a:r>
            <a:endParaRPr sz="10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175107" y="3935983"/>
            <a:ext cx="30607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F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g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5" dirty="0">
                <a:latin typeface="Arial"/>
                <a:cs typeface="Arial"/>
              </a:rPr>
              <a:t>t</a:t>
            </a:r>
            <a:endParaRPr sz="10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135178" y="3654934"/>
            <a:ext cx="34734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Re</a:t>
            </a:r>
            <a:r>
              <a:rPr sz="1000" spc="-15" dirty="0">
                <a:latin typeface="Arial"/>
                <a:cs typeface="Arial"/>
              </a:rPr>
              <a:t>l</a:t>
            </a:r>
            <a:r>
              <a:rPr sz="1000" spc="-10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ef</a:t>
            </a:r>
            <a:endParaRPr sz="10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87681" y="4200507"/>
            <a:ext cx="95440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68985" algn="l"/>
              </a:tabLst>
            </a:pPr>
            <a:r>
              <a:rPr sz="1500" spc="-7" baseline="2777" dirty="0">
                <a:latin typeface="Arial"/>
                <a:cs typeface="Arial"/>
              </a:rPr>
              <a:t>Con</a:t>
            </a:r>
            <a:r>
              <a:rPr sz="1500" baseline="2777" dirty="0">
                <a:latin typeface="Arial"/>
                <a:cs typeface="Arial"/>
              </a:rPr>
              <a:t>f</a:t>
            </a:r>
            <a:r>
              <a:rPr sz="1500" spc="-7" baseline="2777" dirty="0">
                <a:latin typeface="Arial"/>
                <a:cs typeface="Arial"/>
              </a:rPr>
              <a:t>us</a:t>
            </a:r>
            <a:r>
              <a:rPr sz="1500" spc="-15" baseline="2777" dirty="0">
                <a:latin typeface="Arial"/>
                <a:cs typeface="Arial"/>
              </a:rPr>
              <a:t>i</a:t>
            </a:r>
            <a:r>
              <a:rPr sz="1500" spc="-7" baseline="2777" dirty="0">
                <a:latin typeface="Arial"/>
                <a:cs typeface="Arial"/>
              </a:rPr>
              <a:t>on</a:t>
            </a:r>
            <a:r>
              <a:rPr sz="1500" baseline="2777" dirty="0">
                <a:latin typeface="Arial"/>
                <a:cs typeface="Arial"/>
              </a:rPr>
              <a:t>	</a:t>
            </a:r>
            <a:r>
              <a:rPr sz="1200" dirty="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66952" y="5305350"/>
            <a:ext cx="85026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1840" algn="l"/>
              </a:tabLst>
            </a:pPr>
            <a:r>
              <a:rPr sz="1500" spc="-15" baseline="2777" dirty="0">
                <a:latin typeface="Arial"/>
                <a:cs typeface="Arial"/>
              </a:rPr>
              <a:t>A</a:t>
            </a:r>
            <a:r>
              <a:rPr sz="1500" spc="-22" baseline="2777" dirty="0">
                <a:latin typeface="Arial"/>
                <a:cs typeface="Arial"/>
              </a:rPr>
              <a:t>v</a:t>
            </a:r>
            <a:r>
              <a:rPr sz="1500" spc="-7" baseline="2777" dirty="0">
                <a:latin typeface="Arial"/>
                <a:cs typeface="Arial"/>
              </a:rPr>
              <a:t>o</a:t>
            </a:r>
            <a:r>
              <a:rPr sz="1500" spc="-22" baseline="2777" dirty="0">
                <a:latin typeface="Arial"/>
                <a:cs typeface="Arial"/>
              </a:rPr>
              <a:t>i</a:t>
            </a:r>
            <a:r>
              <a:rPr sz="1500" spc="-7" baseline="2777" dirty="0">
                <a:latin typeface="Arial"/>
                <a:cs typeface="Arial"/>
              </a:rPr>
              <a:t>d</a:t>
            </a:r>
            <a:r>
              <a:rPr sz="1500" spc="-15" baseline="2777" dirty="0">
                <a:latin typeface="Arial"/>
                <a:cs typeface="Arial"/>
              </a:rPr>
              <a:t>a</a:t>
            </a:r>
            <a:r>
              <a:rPr sz="1500" spc="-7" baseline="2777" dirty="0">
                <a:latin typeface="Arial"/>
                <a:cs typeface="Arial"/>
              </a:rPr>
              <a:t>nce</a:t>
            </a:r>
            <a:r>
              <a:rPr sz="1500" baseline="2777" dirty="0">
                <a:latin typeface="Arial"/>
                <a:cs typeface="Arial"/>
              </a:rPr>
              <a:t>	</a:t>
            </a:r>
            <a:r>
              <a:rPr sz="1200" spc="-5" dirty="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987653" y="4769613"/>
            <a:ext cx="4953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Iso</a:t>
            </a:r>
            <a:r>
              <a:rPr sz="1000" spc="-15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at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38431" y="2549780"/>
            <a:ext cx="11430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Seeking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information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120851" y="5046091"/>
            <a:ext cx="36195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nge</a:t>
            </a:r>
            <a:r>
              <a:rPr sz="1000" spc="-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391885" y="1375549"/>
            <a:ext cx="3942715" cy="615950"/>
          </a:xfrm>
          <a:custGeom>
            <a:avLst/>
            <a:gdLst/>
            <a:ahLst/>
            <a:cxnLst/>
            <a:rect l="l" t="t" r="r" b="b"/>
            <a:pathLst>
              <a:path w="3942715" h="615950">
                <a:moveTo>
                  <a:pt x="0" y="615556"/>
                </a:moveTo>
                <a:lnTo>
                  <a:pt x="3942588" y="615556"/>
                </a:lnTo>
                <a:lnTo>
                  <a:pt x="3942588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524357" y="1467867"/>
            <a:ext cx="367728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0" marR="5080" indent="-25463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</a:t>
            </a:r>
            <a:r>
              <a:rPr sz="1400" b="1" spc="10" dirty="0">
                <a:latin typeface="Arial"/>
                <a:cs typeface="Arial"/>
              </a:rPr>
              <a:t>was </a:t>
            </a:r>
            <a:r>
              <a:rPr sz="1400" b="1" spc="-20" dirty="0">
                <a:latin typeface="Arial"/>
                <a:cs typeface="Arial"/>
              </a:rPr>
              <a:t>your </a:t>
            </a:r>
            <a:r>
              <a:rPr sz="1400" b="1" dirty="0">
                <a:latin typeface="Arial"/>
                <a:cs typeface="Arial"/>
              </a:rPr>
              <a:t>primary</a:t>
            </a:r>
            <a:r>
              <a:rPr sz="1400" b="1" spc="-1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reaction  to </a:t>
            </a:r>
            <a:r>
              <a:rPr sz="1400" b="1" spc="-5" dirty="0">
                <a:latin typeface="Arial"/>
                <a:cs typeface="Arial"/>
              </a:rPr>
              <a:t>the diagnosis? Check up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three."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6110246" y="2557635"/>
            <a:ext cx="1810385" cy="190500"/>
          </a:xfrm>
          <a:custGeom>
            <a:avLst/>
            <a:gdLst/>
            <a:ahLst/>
            <a:cxnLst/>
            <a:rect l="l" t="t" r="r" b="b"/>
            <a:pathLst>
              <a:path w="1810384" h="190500">
                <a:moveTo>
                  <a:pt x="0" y="190326"/>
                </a:moveTo>
                <a:lnTo>
                  <a:pt x="1809794" y="190326"/>
                </a:lnTo>
                <a:lnTo>
                  <a:pt x="1809794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110246" y="2557635"/>
            <a:ext cx="1810385" cy="190500"/>
          </a:xfrm>
          <a:custGeom>
            <a:avLst/>
            <a:gdLst/>
            <a:ahLst/>
            <a:cxnLst/>
            <a:rect l="l" t="t" r="r" b="b"/>
            <a:pathLst>
              <a:path w="1810384" h="190500">
                <a:moveTo>
                  <a:pt x="0" y="190326"/>
                </a:moveTo>
                <a:lnTo>
                  <a:pt x="1809794" y="190326"/>
                </a:lnTo>
                <a:lnTo>
                  <a:pt x="1809794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10246" y="2862224"/>
            <a:ext cx="1581785" cy="191135"/>
          </a:xfrm>
          <a:custGeom>
            <a:avLst/>
            <a:gdLst/>
            <a:ahLst/>
            <a:cxnLst/>
            <a:rect l="l" t="t" r="r" b="b"/>
            <a:pathLst>
              <a:path w="1581784" h="191135">
                <a:moveTo>
                  <a:pt x="0" y="190642"/>
                </a:moveTo>
                <a:lnTo>
                  <a:pt x="1581195" y="190642"/>
                </a:lnTo>
                <a:lnTo>
                  <a:pt x="1581195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110246" y="2862224"/>
            <a:ext cx="1581785" cy="191135"/>
          </a:xfrm>
          <a:custGeom>
            <a:avLst/>
            <a:gdLst/>
            <a:ahLst/>
            <a:cxnLst/>
            <a:rect l="l" t="t" r="r" b="b"/>
            <a:pathLst>
              <a:path w="1581784" h="191135">
                <a:moveTo>
                  <a:pt x="0" y="190642"/>
                </a:moveTo>
                <a:lnTo>
                  <a:pt x="1581195" y="190642"/>
                </a:lnTo>
                <a:lnTo>
                  <a:pt x="1581195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110246" y="3166872"/>
            <a:ext cx="1400175" cy="191135"/>
          </a:xfrm>
          <a:custGeom>
            <a:avLst/>
            <a:gdLst/>
            <a:ahLst/>
            <a:cxnLst/>
            <a:rect l="l" t="t" r="r" b="b"/>
            <a:pathLst>
              <a:path w="1400175" h="191135">
                <a:moveTo>
                  <a:pt x="0" y="190642"/>
                </a:moveTo>
                <a:lnTo>
                  <a:pt x="1400089" y="190642"/>
                </a:lnTo>
                <a:lnTo>
                  <a:pt x="1400089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110246" y="3166872"/>
            <a:ext cx="1400175" cy="191135"/>
          </a:xfrm>
          <a:custGeom>
            <a:avLst/>
            <a:gdLst/>
            <a:ahLst/>
            <a:cxnLst/>
            <a:rect l="l" t="t" r="r" b="b"/>
            <a:pathLst>
              <a:path w="1400175" h="191135">
                <a:moveTo>
                  <a:pt x="0" y="190642"/>
                </a:moveTo>
                <a:lnTo>
                  <a:pt x="1400089" y="190642"/>
                </a:lnTo>
                <a:lnTo>
                  <a:pt x="1400089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110246" y="3471833"/>
            <a:ext cx="1143000" cy="190500"/>
          </a:xfrm>
          <a:custGeom>
            <a:avLst/>
            <a:gdLst/>
            <a:ahLst/>
            <a:cxnLst/>
            <a:rect l="l" t="t" r="r" b="b"/>
            <a:pathLst>
              <a:path w="1143000" h="190500">
                <a:moveTo>
                  <a:pt x="0" y="190326"/>
                </a:moveTo>
                <a:lnTo>
                  <a:pt x="1142994" y="190326"/>
                </a:lnTo>
                <a:lnTo>
                  <a:pt x="1142994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110246" y="3471833"/>
            <a:ext cx="1143000" cy="190500"/>
          </a:xfrm>
          <a:custGeom>
            <a:avLst/>
            <a:gdLst/>
            <a:ahLst/>
            <a:cxnLst/>
            <a:rect l="l" t="t" r="r" b="b"/>
            <a:pathLst>
              <a:path w="1143000" h="190500">
                <a:moveTo>
                  <a:pt x="0" y="190326"/>
                </a:moveTo>
                <a:lnTo>
                  <a:pt x="1142994" y="190326"/>
                </a:lnTo>
                <a:lnTo>
                  <a:pt x="1142994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110246" y="3776545"/>
            <a:ext cx="609600" cy="191135"/>
          </a:xfrm>
          <a:custGeom>
            <a:avLst/>
            <a:gdLst/>
            <a:ahLst/>
            <a:cxnLst/>
            <a:rect l="l" t="t" r="r" b="b"/>
            <a:pathLst>
              <a:path w="609600" h="191135">
                <a:moveTo>
                  <a:pt x="0" y="190642"/>
                </a:moveTo>
                <a:lnTo>
                  <a:pt x="609491" y="190642"/>
                </a:lnTo>
                <a:lnTo>
                  <a:pt x="609491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110246" y="3776545"/>
            <a:ext cx="609600" cy="191135"/>
          </a:xfrm>
          <a:custGeom>
            <a:avLst/>
            <a:gdLst/>
            <a:ahLst/>
            <a:cxnLst/>
            <a:rect l="l" t="t" r="r" b="b"/>
            <a:pathLst>
              <a:path w="609600" h="191135">
                <a:moveTo>
                  <a:pt x="0" y="190642"/>
                </a:moveTo>
                <a:lnTo>
                  <a:pt x="609491" y="190642"/>
                </a:lnTo>
                <a:lnTo>
                  <a:pt x="609491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110246" y="4081510"/>
            <a:ext cx="609600" cy="190500"/>
          </a:xfrm>
          <a:custGeom>
            <a:avLst/>
            <a:gdLst/>
            <a:ahLst/>
            <a:cxnLst/>
            <a:rect l="l" t="t" r="r" b="b"/>
            <a:pathLst>
              <a:path w="609600" h="190500">
                <a:moveTo>
                  <a:pt x="0" y="190326"/>
                </a:moveTo>
                <a:lnTo>
                  <a:pt x="609491" y="190326"/>
                </a:lnTo>
                <a:lnTo>
                  <a:pt x="609491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110246" y="4081510"/>
            <a:ext cx="609600" cy="190500"/>
          </a:xfrm>
          <a:custGeom>
            <a:avLst/>
            <a:gdLst/>
            <a:ahLst/>
            <a:cxnLst/>
            <a:rect l="l" t="t" r="r" b="b"/>
            <a:pathLst>
              <a:path w="609600" h="190500">
                <a:moveTo>
                  <a:pt x="0" y="190326"/>
                </a:moveTo>
                <a:lnTo>
                  <a:pt x="609491" y="190326"/>
                </a:lnTo>
                <a:lnTo>
                  <a:pt x="609491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110246" y="4386099"/>
            <a:ext cx="495300" cy="191135"/>
          </a:xfrm>
          <a:custGeom>
            <a:avLst/>
            <a:gdLst/>
            <a:ahLst/>
            <a:cxnLst/>
            <a:rect l="l" t="t" r="r" b="b"/>
            <a:pathLst>
              <a:path w="495300" h="191135">
                <a:moveTo>
                  <a:pt x="0" y="190642"/>
                </a:moveTo>
                <a:lnTo>
                  <a:pt x="495192" y="190642"/>
                </a:lnTo>
                <a:lnTo>
                  <a:pt x="495192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110246" y="4386099"/>
            <a:ext cx="495300" cy="191135"/>
          </a:xfrm>
          <a:custGeom>
            <a:avLst/>
            <a:gdLst/>
            <a:ahLst/>
            <a:cxnLst/>
            <a:rect l="l" t="t" r="r" b="b"/>
            <a:pathLst>
              <a:path w="495300" h="191135">
                <a:moveTo>
                  <a:pt x="0" y="190642"/>
                </a:moveTo>
                <a:lnTo>
                  <a:pt x="495192" y="190642"/>
                </a:lnTo>
                <a:lnTo>
                  <a:pt x="495192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110248" y="4691060"/>
            <a:ext cx="381000" cy="190500"/>
          </a:xfrm>
          <a:custGeom>
            <a:avLst/>
            <a:gdLst/>
            <a:ahLst/>
            <a:cxnLst/>
            <a:rect l="l" t="t" r="r" b="b"/>
            <a:pathLst>
              <a:path w="381000" h="190500">
                <a:moveTo>
                  <a:pt x="0" y="190326"/>
                </a:moveTo>
                <a:lnTo>
                  <a:pt x="380892" y="190326"/>
                </a:lnTo>
                <a:lnTo>
                  <a:pt x="380892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110248" y="4691060"/>
            <a:ext cx="381000" cy="190500"/>
          </a:xfrm>
          <a:custGeom>
            <a:avLst/>
            <a:gdLst/>
            <a:ahLst/>
            <a:cxnLst/>
            <a:rect l="l" t="t" r="r" b="b"/>
            <a:pathLst>
              <a:path w="381000" h="190500">
                <a:moveTo>
                  <a:pt x="0" y="190326"/>
                </a:moveTo>
                <a:lnTo>
                  <a:pt x="380892" y="190326"/>
                </a:lnTo>
                <a:lnTo>
                  <a:pt x="380892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10249" y="4995713"/>
            <a:ext cx="142875" cy="191135"/>
          </a:xfrm>
          <a:custGeom>
            <a:avLst/>
            <a:gdLst/>
            <a:ahLst/>
            <a:cxnLst/>
            <a:rect l="l" t="t" r="r" b="b"/>
            <a:pathLst>
              <a:path w="142875" h="191135">
                <a:moveTo>
                  <a:pt x="0" y="190642"/>
                </a:moveTo>
                <a:lnTo>
                  <a:pt x="142795" y="190642"/>
                </a:lnTo>
                <a:lnTo>
                  <a:pt x="142795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10249" y="4995713"/>
            <a:ext cx="142875" cy="191135"/>
          </a:xfrm>
          <a:custGeom>
            <a:avLst/>
            <a:gdLst/>
            <a:ahLst/>
            <a:cxnLst/>
            <a:rect l="l" t="t" r="r" b="b"/>
            <a:pathLst>
              <a:path w="142875" h="191135">
                <a:moveTo>
                  <a:pt x="0" y="190642"/>
                </a:moveTo>
                <a:lnTo>
                  <a:pt x="142795" y="190642"/>
                </a:lnTo>
                <a:lnTo>
                  <a:pt x="142795" y="0"/>
                </a:lnTo>
                <a:lnTo>
                  <a:pt x="0" y="0"/>
                </a:lnTo>
                <a:lnTo>
                  <a:pt x="0" y="190642"/>
                </a:lnTo>
                <a:close/>
              </a:path>
            </a:pathLst>
          </a:custGeom>
          <a:ln w="9499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124494" y="5300673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326"/>
                </a:lnTo>
              </a:path>
            </a:pathLst>
          </a:custGeom>
          <a:ln w="28495">
            <a:solidFill>
              <a:srgbClr val="5BAC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110247" y="5300673"/>
            <a:ext cx="28575" cy="190500"/>
          </a:xfrm>
          <a:custGeom>
            <a:avLst/>
            <a:gdLst/>
            <a:ahLst/>
            <a:cxnLst/>
            <a:rect l="l" t="t" r="r" b="b"/>
            <a:pathLst>
              <a:path w="28575" h="190500">
                <a:moveTo>
                  <a:pt x="0" y="190326"/>
                </a:moveTo>
                <a:lnTo>
                  <a:pt x="28495" y="190326"/>
                </a:lnTo>
                <a:lnTo>
                  <a:pt x="28495" y="0"/>
                </a:lnTo>
                <a:lnTo>
                  <a:pt x="0" y="0"/>
                </a:lnTo>
                <a:lnTo>
                  <a:pt x="0" y="190326"/>
                </a:lnTo>
                <a:close/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275387" y="5548319"/>
            <a:ext cx="2750185" cy="0"/>
          </a:xfrm>
          <a:custGeom>
            <a:avLst/>
            <a:gdLst/>
            <a:ahLst/>
            <a:cxnLst/>
            <a:rect l="l" t="t" r="r" b="b"/>
            <a:pathLst>
              <a:path w="2750184">
                <a:moveTo>
                  <a:pt x="0" y="0"/>
                </a:moveTo>
                <a:lnTo>
                  <a:pt x="2749717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110248" y="55483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>
                <a:moveTo>
                  <a:pt x="0" y="0"/>
                </a:moveTo>
                <a:lnTo>
                  <a:pt x="20678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110246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691242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281800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862733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453544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034603" y="5557820"/>
            <a:ext cx="0" cy="38100"/>
          </a:xfrm>
          <a:custGeom>
            <a:avLst/>
            <a:gdLst/>
            <a:ahLst/>
            <a:cxnLst/>
            <a:rect l="l" t="t" r="r" b="b"/>
            <a:pathLst>
              <a:path h="38100">
                <a:moveTo>
                  <a:pt x="0" y="38001"/>
                </a:moveTo>
                <a:lnTo>
                  <a:pt x="0" y="0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110246" y="2500315"/>
            <a:ext cx="0" cy="3039110"/>
          </a:xfrm>
          <a:custGeom>
            <a:avLst/>
            <a:gdLst/>
            <a:ahLst/>
            <a:cxnLst/>
            <a:rect l="l" t="t" r="r" b="b"/>
            <a:pathLst>
              <a:path h="3039110">
                <a:moveTo>
                  <a:pt x="0" y="0"/>
                </a:moveTo>
                <a:lnTo>
                  <a:pt x="0" y="3038502"/>
                </a:lnTo>
              </a:path>
            </a:pathLst>
          </a:custGeom>
          <a:ln w="949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072254" y="250031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072254" y="280521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072254" y="310986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072254" y="341451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072254" y="371954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072254" y="402419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072254" y="4329092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072254" y="46337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072254" y="493870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072254" y="5243354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072254" y="554831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495" y="0"/>
                </a:lnTo>
              </a:path>
            </a:pathLst>
          </a:custGeom>
          <a:ln w="9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6911893" y="255274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62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6797593" y="2857394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54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6702291" y="316242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6578493" y="3467071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39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6311900" y="3771972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6311900" y="4076620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6254908" y="4381269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197600" y="4686234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6130793" y="4981382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6054803" y="5667316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6587992" y="566731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7178802" y="5667316"/>
            <a:ext cx="197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6119748" y="5462523"/>
            <a:ext cx="82550" cy="43180"/>
          </a:xfrm>
          <a:custGeom>
            <a:avLst/>
            <a:gdLst/>
            <a:ahLst/>
            <a:cxnLst/>
            <a:rect l="l" t="t" r="r" b="b"/>
            <a:pathLst>
              <a:path w="82550" h="43179">
                <a:moveTo>
                  <a:pt x="82550" y="42925"/>
                </a:moveTo>
                <a:lnTo>
                  <a:pt x="0" y="0"/>
                </a:lnTo>
              </a:path>
            </a:pathLst>
          </a:custGeom>
          <a:ln w="63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7759702" y="5667318"/>
            <a:ext cx="1416685" cy="528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02615" algn="l"/>
                <a:tab pos="1146175" algn="l"/>
              </a:tabLst>
            </a:pPr>
            <a:r>
              <a:rPr sz="1200" dirty="0">
                <a:latin typeface="Arial"/>
                <a:cs typeface="Arial"/>
              </a:rPr>
              <a:t>6</a:t>
            </a:r>
            <a:r>
              <a:rPr sz="1200" spc="-5" dirty="0">
                <a:latin typeface="Arial"/>
                <a:cs typeface="Arial"/>
              </a:rPr>
              <a:t>0</a:t>
            </a:r>
            <a:r>
              <a:rPr sz="1200" dirty="0">
                <a:latin typeface="Arial"/>
                <a:cs typeface="Arial"/>
              </a:rPr>
              <a:t>	8</a:t>
            </a:r>
            <a:r>
              <a:rPr sz="1200" spc="-5" dirty="0">
                <a:latin typeface="Arial"/>
                <a:cs typeface="Arial"/>
              </a:rPr>
              <a:t>0</a:t>
            </a:r>
            <a:r>
              <a:rPr sz="1200" dirty="0">
                <a:latin typeface="Arial"/>
                <a:cs typeface="Arial"/>
              </a:rPr>
              <a:t>	100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400" dirty="0">
                <a:latin typeface="Arial"/>
                <a:cs typeface="Arial"/>
              </a:rPr>
              <a:t>% of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5292090" y="5320923"/>
            <a:ext cx="7366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None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these</a:t>
            </a:r>
            <a:endParaRPr sz="90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5214365" y="5015742"/>
            <a:ext cx="8134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Called </a:t>
            </a:r>
            <a:r>
              <a:rPr sz="900" spc="-5" dirty="0">
                <a:latin typeface="Arial"/>
                <a:cs typeface="Arial"/>
              </a:rPr>
              <a:t>a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hotline</a:t>
            </a:r>
            <a:endParaRPr sz="90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6149468" y="5502249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4920490" y="4710942"/>
            <a:ext cx="110553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Got a </a:t>
            </a:r>
            <a:r>
              <a:rPr sz="900" dirty="0">
                <a:latin typeface="Arial"/>
                <a:cs typeface="Arial"/>
              </a:rPr>
              <a:t>second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opinion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4609338" y="2508506"/>
            <a:ext cx="1420495" cy="209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3655" algn="r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Discussed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diagnosis</a:t>
            </a:r>
            <a:endParaRPr sz="900">
              <a:latin typeface="Arial"/>
              <a:cs typeface="Arial"/>
            </a:endParaRPr>
          </a:p>
          <a:p>
            <a:pPr marR="7620" algn="r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with</a:t>
            </a:r>
            <a:r>
              <a:rPr sz="900" spc="-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family/friends</a:t>
            </a:r>
            <a:endParaRPr sz="900">
              <a:latin typeface="Arial"/>
              <a:cs typeface="Arial"/>
            </a:endParaRPr>
          </a:p>
          <a:p>
            <a:pPr marL="633730" marR="6350" indent="-248920" algn="r">
              <a:lnSpc>
                <a:spcPct val="100000"/>
              </a:lnSpc>
              <a:spcBef>
                <a:spcPts val="240"/>
              </a:spcBef>
            </a:pPr>
            <a:r>
              <a:rPr sz="900" dirty="0">
                <a:latin typeface="Arial"/>
                <a:cs typeface="Arial"/>
              </a:rPr>
              <a:t>Searched</a:t>
            </a:r>
            <a:r>
              <a:rPr sz="900" spc="-7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online</a:t>
            </a:r>
            <a:r>
              <a:rPr sz="900" spc="-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for  </a:t>
            </a:r>
            <a:r>
              <a:rPr sz="900" spc="-5" dirty="0">
                <a:latin typeface="Arial"/>
                <a:cs typeface="Arial"/>
              </a:rPr>
              <a:t>what </a:t>
            </a:r>
            <a:r>
              <a:rPr sz="900" dirty="0">
                <a:latin typeface="Arial"/>
                <a:cs typeface="Arial"/>
              </a:rPr>
              <a:t>to </a:t>
            </a:r>
            <a:r>
              <a:rPr sz="900" spc="-5" dirty="0">
                <a:latin typeface="Arial"/>
                <a:cs typeface="Arial"/>
              </a:rPr>
              <a:t>do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next</a:t>
            </a:r>
            <a:endParaRPr sz="900">
              <a:latin typeface="Arial"/>
              <a:cs typeface="Arial"/>
            </a:endParaRPr>
          </a:p>
          <a:p>
            <a:pPr marL="97790" marR="5080" indent="-85725" algn="r">
              <a:lnSpc>
                <a:spcPct val="100000"/>
              </a:lnSpc>
              <a:spcBef>
                <a:spcPts val="240"/>
              </a:spcBef>
            </a:pPr>
            <a:r>
              <a:rPr sz="900" spc="-10" dirty="0">
                <a:latin typeface="Arial"/>
                <a:cs typeface="Arial"/>
              </a:rPr>
              <a:t>Made</a:t>
            </a:r>
            <a:r>
              <a:rPr sz="900" spc="-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practical</a:t>
            </a:r>
            <a:r>
              <a:rPr sz="900" spc="-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adjustments  to house </a:t>
            </a:r>
            <a:r>
              <a:rPr sz="900" spc="-5" dirty="0">
                <a:latin typeface="Arial"/>
                <a:cs typeface="Arial"/>
              </a:rPr>
              <a:t>and daily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routine</a:t>
            </a:r>
            <a:endParaRPr sz="900">
              <a:latin typeface="Arial"/>
              <a:cs typeface="Arial"/>
            </a:endParaRPr>
          </a:p>
          <a:p>
            <a:pPr marL="226060" marR="5080" indent="-60960" algn="r">
              <a:lnSpc>
                <a:spcPct val="100000"/>
              </a:lnSpc>
              <a:spcBef>
                <a:spcPts val="240"/>
              </a:spcBef>
            </a:pPr>
            <a:r>
              <a:rPr sz="900" dirty="0">
                <a:latin typeface="Arial"/>
                <a:cs typeface="Arial"/>
              </a:rPr>
              <a:t>Started </a:t>
            </a:r>
            <a:r>
              <a:rPr sz="900" spc="-5" dirty="0">
                <a:latin typeface="Arial"/>
                <a:cs typeface="Arial"/>
              </a:rPr>
              <a:t>planning</a:t>
            </a:r>
            <a:r>
              <a:rPr sz="900" spc="-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for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LTC 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and legal authority,</a:t>
            </a:r>
            <a:r>
              <a:rPr sz="900" spc="-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etc.</a:t>
            </a:r>
            <a:endParaRPr sz="900">
              <a:latin typeface="Arial"/>
              <a:cs typeface="Arial"/>
            </a:endParaRPr>
          </a:p>
          <a:p>
            <a:pPr marL="682625" marR="6350" indent="-266700" algn="r">
              <a:lnSpc>
                <a:spcPct val="100000"/>
              </a:lnSpc>
              <a:spcBef>
                <a:spcPts val="240"/>
              </a:spcBef>
            </a:pPr>
            <a:r>
              <a:rPr sz="900" dirty="0">
                <a:latin typeface="Arial"/>
                <a:cs typeface="Arial"/>
              </a:rPr>
              <a:t>Continued</a:t>
            </a:r>
            <a:r>
              <a:rPr sz="900" spc="-8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living</a:t>
            </a:r>
            <a:r>
              <a:rPr sz="900" spc="-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life  as I </a:t>
            </a:r>
            <a:r>
              <a:rPr sz="900" spc="-5" dirty="0">
                <a:latin typeface="Arial"/>
                <a:cs typeface="Arial"/>
              </a:rPr>
              <a:t>did</a:t>
            </a:r>
            <a:r>
              <a:rPr sz="900" spc="-1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before</a:t>
            </a:r>
            <a:endParaRPr sz="900">
              <a:latin typeface="Arial"/>
              <a:cs typeface="Arial"/>
            </a:endParaRPr>
          </a:p>
          <a:p>
            <a:pPr marL="513080" marR="6350" indent="340995" algn="r">
              <a:lnSpc>
                <a:spcPct val="100000"/>
              </a:lnSpc>
              <a:spcBef>
                <a:spcPts val="240"/>
              </a:spcBef>
            </a:pPr>
            <a:r>
              <a:rPr sz="900" dirty="0">
                <a:latin typeface="Arial"/>
                <a:cs typeface="Arial"/>
              </a:rPr>
              <a:t>Sought</a:t>
            </a:r>
            <a:r>
              <a:rPr sz="900" spc="-1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out  support</a:t>
            </a:r>
            <a:r>
              <a:rPr sz="900" spc="-13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groups</a:t>
            </a:r>
            <a:endParaRPr sz="900">
              <a:latin typeface="Arial"/>
              <a:cs typeface="Arial"/>
            </a:endParaRPr>
          </a:p>
          <a:p>
            <a:pPr marL="337820" marR="7620" indent="175260" algn="r">
              <a:lnSpc>
                <a:spcPct val="100000"/>
              </a:lnSpc>
              <a:spcBef>
                <a:spcPts val="240"/>
              </a:spcBef>
            </a:pPr>
            <a:r>
              <a:rPr sz="900" dirty="0">
                <a:latin typeface="Arial"/>
                <a:cs typeface="Arial"/>
              </a:rPr>
              <a:t>Stopped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going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to  usual social</a:t>
            </a:r>
            <a:r>
              <a:rPr sz="900" spc="-15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activities</a:t>
            </a:r>
            <a:endParaRPr sz="900">
              <a:latin typeface="Arial"/>
              <a:cs typeface="Arial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4880739" y="1375549"/>
            <a:ext cx="4239895" cy="615950"/>
          </a:xfrm>
          <a:custGeom>
            <a:avLst/>
            <a:gdLst/>
            <a:ahLst/>
            <a:cxnLst/>
            <a:rect l="l" t="t" r="r" b="b"/>
            <a:pathLst>
              <a:path w="4239895" h="615950">
                <a:moveTo>
                  <a:pt x="0" y="615556"/>
                </a:moveTo>
                <a:lnTo>
                  <a:pt x="4239514" y="615556"/>
                </a:lnTo>
                <a:lnTo>
                  <a:pt x="4239514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5100575" y="1467867"/>
            <a:ext cx="379984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9271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did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do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-5" dirty="0">
                <a:latin typeface="Arial"/>
                <a:cs typeface="Arial"/>
              </a:rPr>
              <a:t>the </a:t>
            </a:r>
            <a:r>
              <a:rPr sz="1400" b="1" dirty="0">
                <a:latin typeface="Arial"/>
                <a:cs typeface="Arial"/>
              </a:rPr>
              <a:t>first few  weeks after </a:t>
            </a:r>
            <a:r>
              <a:rPr sz="1400" b="1" spc="-5" dirty="0">
                <a:latin typeface="Arial"/>
                <a:cs typeface="Arial"/>
              </a:rPr>
              <a:t>diagnosis? Check </a:t>
            </a:r>
            <a:r>
              <a:rPr sz="1400" b="1" dirty="0">
                <a:latin typeface="Arial"/>
                <a:cs typeface="Arial"/>
              </a:rPr>
              <a:t>all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8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apply."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5" name="object 145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143" name="object 143"/>
          <p:cNvSpPr txBox="1"/>
          <p:nvPr/>
        </p:nvSpPr>
        <p:spPr>
          <a:xfrm>
            <a:off x="350141" y="261293"/>
            <a:ext cx="869188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5" dirty="0" smtClean="0">
                <a:solidFill>
                  <a:srgbClr val="4A0D66"/>
                </a:solidFill>
                <a:latin typeface="Arial"/>
                <a:cs typeface="Arial"/>
              </a:rPr>
              <a:t>Primary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reactions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 are 'seeking</a:t>
            </a:r>
            <a:r>
              <a:rPr sz="2400" b="1" spc="4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information'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and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'planning';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well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aligned </a:t>
            </a:r>
            <a:r>
              <a:rPr sz="2400" b="1" spc="5" dirty="0">
                <a:solidFill>
                  <a:srgbClr val="4A0D66"/>
                </a:solidFill>
                <a:latin typeface="Arial"/>
                <a:cs typeface="Arial"/>
              </a:rPr>
              <a:t>with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CG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actions</a:t>
            </a:r>
            <a:r>
              <a:rPr sz="2400" b="1" spc="-254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post-diagnosis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490686" y="2500365"/>
            <a:ext cx="4267835" cy="200660"/>
          </a:xfrm>
          <a:custGeom>
            <a:avLst/>
            <a:gdLst/>
            <a:ahLst/>
            <a:cxnLst/>
            <a:rect l="l" t="t" r="r" b="b"/>
            <a:pathLst>
              <a:path w="4267834" h="200660">
                <a:moveTo>
                  <a:pt x="0" y="200185"/>
                </a:moveTo>
                <a:lnTo>
                  <a:pt x="4267425" y="200185"/>
                </a:lnTo>
                <a:lnTo>
                  <a:pt x="4267425" y="0"/>
                </a:lnTo>
                <a:lnTo>
                  <a:pt x="0" y="0"/>
                </a:lnTo>
                <a:lnTo>
                  <a:pt x="0" y="200185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0686" y="2500365"/>
            <a:ext cx="4267835" cy="200660"/>
          </a:xfrm>
          <a:custGeom>
            <a:avLst/>
            <a:gdLst/>
            <a:ahLst/>
            <a:cxnLst/>
            <a:rect l="l" t="t" r="r" b="b"/>
            <a:pathLst>
              <a:path w="4267834" h="200660">
                <a:moveTo>
                  <a:pt x="0" y="200185"/>
                </a:moveTo>
                <a:lnTo>
                  <a:pt x="4267425" y="200185"/>
                </a:lnTo>
                <a:lnTo>
                  <a:pt x="4267425" y="0"/>
                </a:lnTo>
                <a:lnTo>
                  <a:pt x="0" y="0"/>
                </a:lnTo>
                <a:lnTo>
                  <a:pt x="0" y="20018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90684" y="2814901"/>
            <a:ext cx="3858260" cy="200025"/>
          </a:xfrm>
          <a:custGeom>
            <a:avLst/>
            <a:gdLst/>
            <a:ahLst/>
            <a:cxnLst/>
            <a:rect l="l" t="t" r="r" b="b"/>
            <a:pathLst>
              <a:path w="3858260" h="200025">
                <a:moveTo>
                  <a:pt x="0" y="199869"/>
                </a:moveTo>
                <a:lnTo>
                  <a:pt x="3857671" y="199869"/>
                </a:lnTo>
                <a:lnTo>
                  <a:pt x="3857671" y="0"/>
                </a:lnTo>
                <a:lnTo>
                  <a:pt x="0" y="0"/>
                </a:lnTo>
                <a:lnTo>
                  <a:pt x="0" y="199869"/>
                </a:lnTo>
                <a:close/>
              </a:path>
            </a:pathLst>
          </a:custGeom>
          <a:solidFill>
            <a:srgbClr val="5BA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90684" y="2814901"/>
            <a:ext cx="3858260" cy="200025"/>
          </a:xfrm>
          <a:custGeom>
            <a:avLst/>
            <a:gdLst/>
            <a:ahLst/>
            <a:cxnLst/>
            <a:rect l="l" t="t" r="r" b="b"/>
            <a:pathLst>
              <a:path w="3858260" h="200025">
                <a:moveTo>
                  <a:pt x="0" y="199869"/>
                </a:moveTo>
                <a:lnTo>
                  <a:pt x="3857671" y="199869"/>
                </a:lnTo>
                <a:lnTo>
                  <a:pt x="3857671" y="0"/>
                </a:lnTo>
                <a:lnTo>
                  <a:pt x="0" y="0"/>
                </a:lnTo>
                <a:lnTo>
                  <a:pt x="0" y="199869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90684" y="3129117"/>
            <a:ext cx="3553460" cy="200025"/>
          </a:xfrm>
          <a:custGeom>
            <a:avLst/>
            <a:gdLst/>
            <a:ahLst/>
            <a:cxnLst/>
            <a:rect l="l" t="t" r="r" b="b"/>
            <a:pathLst>
              <a:path w="3553460" h="200025">
                <a:moveTo>
                  <a:pt x="0" y="199869"/>
                </a:moveTo>
                <a:lnTo>
                  <a:pt x="3553018" y="199869"/>
                </a:lnTo>
                <a:lnTo>
                  <a:pt x="3553018" y="0"/>
                </a:lnTo>
                <a:lnTo>
                  <a:pt x="0" y="0"/>
                </a:lnTo>
                <a:lnTo>
                  <a:pt x="0" y="199869"/>
                </a:lnTo>
                <a:close/>
              </a:path>
            </a:pathLst>
          </a:custGeom>
          <a:solidFill>
            <a:srgbClr val="79A1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90684" y="3129117"/>
            <a:ext cx="3553460" cy="200025"/>
          </a:xfrm>
          <a:custGeom>
            <a:avLst/>
            <a:gdLst/>
            <a:ahLst/>
            <a:cxnLst/>
            <a:rect l="l" t="t" r="r" b="b"/>
            <a:pathLst>
              <a:path w="3553460" h="200025">
                <a:moveTo>
                  <a:pt x="0" y="199869"/>
                </a:moveTo>
                <a:lnTo>
                  <a:pt x="3553018" y="199869"/>
                </a:lnTo>
                <a:lnTo>
                  <a:pt x="3553018" y="0"/>
                </a:lnTo>
                <a:lnTo>
                  <a:pt x="0" y="0"/>
                </a:lnTo>
                <a:lnTo>
                  <a:pt x="0" y="199869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90686" y="4072014"/>
            <a:ext cx="2334260" cy="209550"/>
          </a:xfrm>
          <a:custGeom>
            <a:avLst/>
            <a:gdLst/>
            <a:ahLst/>
            <a:cxnLst/>
            <a:rect l="l" t="t" r="r" b="b"/>
            <a:pathLst>
              <a:path w="2334260" h="209550">
                <a:moveTo>
                  <a:pt x="0" y="209371"/>
                </a:moveTo>
                <a:lnTo>
                  <a:pt x="2333771" y="209371"/>
                </a:lnTo>
                <a:lnTo>
                  <a:pt x="2333771" y="0"/>
                </a:lnTo>
                <a:lnTo>
                  <a:pt x="0" y="0"/>
                </a:lnTo>
                <a:lnTo>
                  <a:pt x="0" y="209371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90686" y="4072014"/>
            <a:ext cx="2334260" cy="209550"/>
          </a:xfrm>
          <a:custGeom>
            <a:avLst/>
            <a:gdLst/>
            <a:ahLst/>
            <a:cxnLst/>
            <a:rect l="l" t="t" r="r" b="b"/>
            <a:pathLst>
              <a:path w="2334260" h="209550">
                <a:moveTo>
                  <a:pt x="0" y="209371"/>
                </a:moveTo>
                <a:lnTo>
                  <a:pt x="2333771" y="209371"/>
                </a:lnTo>
                <a:lnTo>
                  <a:pt x="2333771" y="0"/>
                </a:lnTo>
                <a:lnTo>
                  <a:pt x="0" y="0"/>
                </a:lnTo>
                <a:lnTo>
                  <a:pt x="0" y="209371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90686" y="4395796"/>
            <a:ext cx="1934210" cy="200660"/>
          </a:xfrm>
          <a:custGeom>
            <a:avLst/>
            <a:gdLst/>
            <a:ahLst/>
            <a:cxnLst/>
            <a:rect l="l" t="t" r="r" b="b"/>
            <a:pathLst>
              <a:path w="1934210" h="200660">
                <a:moveTo>
                  <a:pt x="0" y="200185"/>
                </a:moveTo>
                <a:lnTo>
                  <a:pt x="1933780" y="200185"/>
                </a:lnTo>
                <a:lnTo>
                  <a:pt x="1933780" y="0"/>
                </a:lnTo>
                <a:lnTo>
                  <a:pt x="0" y="0"/>
                </a:lnTo>
                <a:lnTo>
                  <a:pt x="0" y="200185"/>
                </a:lnTo>
                <a:close/>
              </a:path>
            </a:pathLst>
          </a:custGeom>
          <a:solidFill>
            <a:srgbClr val="DCC0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90686" y="4395796"/>
            <a:ext cx="1934210" cy="200660"/>
          </a:xfrm>
          <a:custGeom>
            <a:avLst/>
            <a:gdLst/>
            <a:ahLst/>
            <a:cxnLst/>
            <a:rect l="l" t="t" r="r" b="b"/>
            <a:pathLst>
              <a:path w="1934210" h="200660">
                <a:moveTo>
                  <a:pt x="0" y="200185"/>
                </a:moveTo>
                <a:lnTo>
                  <a:pt x="1933780" y="200185"/>
                </a:lnTo>
                <a:lnTo>
                  <a:pt x="1933780" y="0"/>
                </a:lnTo>
                <a:lnTo>
                  <a:pt x="0" y="0"/>
                </a:lnTo>
                <a:lnTo>
                  <a:pt x="0" y="200185"/>
                </a:lnTo>
                <a:close/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90686" y="5910151"/>
            <a:ext cx="5067935" cy="0"/>
          </a:xfrm>
          <a:custGeom>
            <a:avLst/>
            <a:gdLst/>
            <a:ahLst/>
            <a:cxnLst/>
            <a:rect l="l" t="t" r="r" b="b"/>
            <a:pathLst>
              <a:path w="5067934">
                <a:moveTo>
                  <a:pt x="0" y="0"/>
                </a:moveTo>
                <a:lnTo>
                  <a:pt x="5067408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90684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09998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19549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38863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48287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567601" y="5919658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326"/>
                </a:moveTo>
                <a:lnTo>
                  <a:pt x="0" y="0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490684" y="2443354"/>
            <a:ext cx="0" cy="3457575"/>
          </a:xfrm>
          <a:custGeom>
            <a:avLst/>
            <a:gdLst/>
            <a:ahLst/>
            <a:cxnLst/>
            <a:rect l="l" t="t" r="r" b="b"/>
            <a:pathLst>
              <a:path h="3457575">
                <a:moveTo>
                  <a:pt x="0" y="0"/>
                </a:moveTo>
                <a:lnTo>
                  <a:pt x="0" y="3457299"/>
                </a:lnTo>
              </a:path>
            </a:pathLst>
          </a:custGeom>
          <a:ln w="9508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43141" y="244335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443141" y="275756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43141" y="307178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43141" y="338625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43141" y="370046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43141" y="401468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43141" y="433878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443141" y="465299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43141" y="496721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43141" y="528171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43141" y="559593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43141" y="591015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034" y="0"/>
                </a:lnTo>
              </a:path>
            </a:pathLst>
          </a:custGeom>
          <a:ln w="9502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521429" y="2495570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42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311481" y="2810039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38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59344" y="312425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35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90686" y="3443265"/>
            <a:ext cx="2743835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1400"/>
              </a:lnSpc>
            </a:pPr>
            <a:r>
              <a:rPr sz="1200" spc="5" dirty="0">
                <a:latin typeface="Arial"/>
                <a:cs typeface="Arial"/>
              </a:rPr>
              <a:t>27</a:t>
            </a:r>
            <a:endParaRPr sz="12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349599" y="4391001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19</a:t>
            </a:r>
            <a:endParaRPr sz="12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90686" y="4710011"/>
            <a:ext cx="1524635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1405"/>
              </a:lnSpc>
            </a:pPr>
            <a:r>
              <a:rPr sz="1200" spc="5" dirty="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490684" y="5024520"/>
            <a:ext cx="1219835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marR="1905" algn="ctr">
              <a:lnSpc>
                <a:spcPts val="1400"/>
              </a:lnSpc>
            </a:pPr>
            <a:r>
              <a:rPr sz="1200" spc="5" dirty="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90684" y="5338734"/>
            <a:ext cx="914400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sz="1200" dirty="0"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90686" y="5652950"/>
            <a:ext cx="305435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sz="1200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90686" y="3757481"/>
            <a:ext cx="2439035" cy="179536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0" rIns="0" bIns="0" rtlCol="0">
            <a:spAutoFit/>
          </a:bodyPr>
          <a:lstStyle/>
          <a:p>
            <a:pPr marR="1270" algn="ctr">
              <a:lnSpc>
                <a:spcPts val="1405"/>
              </a:lnSpc>
            </a:pPr>
            <a:r>
              <a:rPr sz="1200" spc="5" dirty="0">
                <a:latin typeface="Arial"/>
                <a:cs typeface="Arial"/>
              </a:rPr>
              <a:t>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549658" y="4076785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435197" y="6029206"/>
            <a:ext cx="1104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406650" y="602920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16455" y="602920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435768" y="6029206"/>
            <a:ext cx="1968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249672" y="6029208"/>
            <a:ext cx="1411605" cy="528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8279">
              <a:lnSpc>
                <a:spcPct val="100000"/>
              </a:lnSpc>
              <a:tabLst>
                <a:tab pos="1227455" algn="l"/>
              </a:tabLst>
            </a:pPr>
            <a:r>
              <a:rPr sz="1200" spc="5" dirty="0">
                <a:latin typeface="Arial"/>
                <a:cs typeface="Arial"/>
              </a:rPr>
              <a:t>4</a:t>
            </a:r>
            <a:r>
              <a:rPr sz="1200" dirty="0">
                <a:latin typeface="Arial"/>
                <a:cs typeface="Arial"/>
              </a:rPr>
              <a:t>0	</a:t>
            </a:r>
            <a:r>
              <a:rPr sz="1200" spc="5" dirty="0">
                <a:latin typeface="Arial"/>
                <a:cs typeface="Arial"/>
              </a:rPr>
              <a:t>50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400" dirty="0">
                <a:latin typeface="Arial"/>
                <a:cs typeface="Arial"/>
              </a:rPr>
              <a:t>% of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00152" y="2434952"/>
            <a:ext cx="1391285" cy="348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1240"/>
              </a:lnSpc>
            </a:pPr>
            <a:r>
              <a:rPr sz="1100" dirty="0">
                <a:latin typeface="Arial"/>
                <a:cs typeface="Arial"/>
              </a:rPr>
              <a:t>Ways </a:t>
            </a:r>
            <a:r>
              <a:rPr sz="1100" spc="5" dirty="0">
                <a:latin typeface="Arial"/>
                <a:cs typeface="Arial"/>
              </a:rPr>
              <a:t>for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180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PWD</a:t>
            </a:r>
            <a:endParaRPr sz="1100">
              <a:latin typeface="Arial"/>
              <a:cs typeface="Arial"/>
            </a:endParaRPr>
          </a:p>
          <a:p>
            <a:pPr marL="346075" marR="5080" indent="133985">
              <a:lnSpc>
                <a:spcPts val="1160"/>
              </a:lnSpc>
              <a:spcBef>
                <a:spcPts val="170"/>
              </a:spcBef>
            </a:pPr>
            <a:r>
              <a:rPr sz="1100" dirty="0">
                <a:latin typeface="Arial"/>
                <a:cs typeface="Arial"/>
              </a:rPr>
              <a:t>to stay</a:t>
            </a:r>
            <a:r>
              <a:rPr sz="1100" spc="-1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healthy  Basic </a:t>
            </a:r>
            <a:r>
              <a:rPr sz="1100" dirty="0">
                <a:latin typeface="Arial"/>
                <a:cs typeface="Arial"/>
              </a:rPr>
              <a:t>info</a:t>
            </a:r>
            <a:r>
              <a:rPr sz="1100" spc="-1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about</a:t>
            </a:r>
            <a:endParaRPr sz="1100">
              <a:latin typeface="Arial"/>
              <a:cs typeface="Arial"/>
            </a:endParaRPr>
          </a:p>
          <a:p>
            <a:pPr marL="12700" marR="5080" indent="651510" algn="r">
              <a:lnSpc>
                <a:spcPct val="93800"/>
              </a:lnSpc>
              <a:spcBef>
                <a:spcPts val="70"/>
              </a:spcBef>
            </a:pPr>
            <a:r>
              <a:rPr sz="1100" dirty="0">
                <a:latin typeface="Arial"/>
                <a:cs typeface="Arial"/>
              </a:rPr>
              <a:t>the</a:t>
            </a:r>
            <a:r>
              <a:rPr sz="1100" spc="-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disease </a:t>
            </a:r>
            <a:r>
              <a:rPr sz="1100" dirty="0">
                <a:latin typeface="Arial"/>
                <a:cs typeface="Arial"/>
              </a:rPr>
              <a:t> Future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planning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(legal  and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financial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help) </a:t>
            </a:r>
            <a:r>
              <a:rPr sz="1100" dirty="0">
                <a:latin typeface="Arial"/>
                <a:cs typeface="Arial"/>
              </a:rPr>
              <a:t> Practical</a:t>
            </a:r>
            <a:r>
              <a:rPr sz="1100" spc="-1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adjustments  to make to the</a:t>
            </a:r>
            <a:r>
              <a:rPr sz="1100" spc="-18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house</a:t>
            </a:r>
            <a:endParaRPr sz="1100">
              <a:latin typeface="Arial"/>
              <a:cs typeface="Arial"/>
            </a:endParaRPr>
          </a:p>
          <a:p>
            <a:pPr marL="312420" indent="200660">
              <a:lnSpc>
                <a:spcPts val="1155"/>
              </a:lnSpc>
            </a:pPr>
            <a:r>
              <a:rPr sz="1100" spc="-5" dirty="0">
                <a:latin typeface="Arial"/>
                <a:cs typeface="Arial"/>
              </a:rPr>
              <a:t>Connection</a:t>
            </a:r>
            <a:r>
              <a:rPr sz="1100" spc="-7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to</a:t>
            </a:r>
            <a:endParaRPr sz="1100">
              <a:latin typeface="Arial"/>
              <a:cs typeface="Arial"/>
            </a:endParaRPr>
          </a:p>
          <a:p>
            <a:pPr marR="6350" algn="r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professional</a:t>
            </a:r>
            <a:r>
              <a:rPr sz="1100" spc="-11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care</a:t>
            </a:r>
            <a:endParaRPr sz="1100">
              <a:latin typeface="Arial"/>
              <a:cs typeface="Arial"/>
            </a:endParaRPr>
          </a:p>
          <a:p>
            <a:pPr marL="125730" marR="8890" indent="123189" algn="r">
              <a:lnSpc>
                <a:spcPts val="1850"/>
              </a:lnSpc>
              <a:spcBef>
                <a:spcPts val="150"/>
              </a:spcBef>
            </a:pPr>
            <a:r>
              <a:rPr sz="1100" dirty="0">
                <a:latin typeface="Arial"/>
                <a:cs typeface="Arial"/>
              </a:rPr>
              <a:t>Emotional</a:t>
            </a:r>
            <a:r>
              <a:rPr sz="1100" spc="-1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support  </a:t>
            </a:r>
            <a:r>
              <a:rPr sz="1100" spc="-5" dirty="0">
                <a:latin typeface="Arial"/>
                <a:cs typeface="Arial"/>
              </a:rPr>
              <a:t>Connection </a:t>
            </a:r>
            <a:r>
              <a:rPr sz="1100" dirty="0">
                <a:latin typeface="Arial"/>
                <a:cs typeface="Arial"/>
              </a:rPr>
              <a:t>to</a:t>
            </a:r>
            <a:r>
              <a:rPr sz="1100" spc="-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peers</a:t>
            </a:r>
            <a:endParaRPr sz="1100">
              <a:latin typeface="Arial"/>
              <a:cs typeface="Arial"/>
            </a:endParaRPr>
          </a:p>
          <a:p>
            <a:pPr marL="95250" marR="5080" indent="466090">
              <a:lnSpc>
                <a:spcPts val="1160"/>
              </a:lnSpc>
              <a:spcBef>
                <a:spcPts val="20"/>
              </a:spcBef>
            </a:pPr>
            <a:r>
              <a:rPr sz="1100" spc="-5" dirty="0">
                <a:latin typeface="Arial"/>
                <a:cs typeface="Arial"/>
              </a:rPr>
              <a:t>who </a:t>
            </a:r>
            <a:r>
              <a:rPr sz="1100" dirty="0">
                <a:latin typeface="Arial"/>
                <a:cs typeface="Arial"/>
              </a:rPr>
              <a:t>are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CGs  </a:t>
            </a:r>
            <a:r>
              <a:rPr sz="1100" dirty="0">
                <a:latin typeface="Arial"/>
                <a:cs typeface="Arial"/>
              </a:rPr>
              <a:t>Ways to discuss</a:t>
            </a:r>
            <a:r>
              <a:rPr sz="1100" spc="-1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</a:t>
            </a:r>
            <a:endParaRPr sz="1100">
              <a:latin typeface="Arial"/>
              <a:cs typeface="Arial"/>
            </a:endParaRPr>
          </a:p>
          <a:p>
            <a:pPr marR="5080" algn="r">
              <a:lnSpc>
                <a:spcPts val="1225"/>
              </a:lnSpc>
            </a:pPr>
            <a:r>
              <a:rPr sz="1100" spc="-5" dirty="0">
                <a:latin typeface="Arial"/>
                <a:cs typeface="Arial"/>
              </a:rPr>
              <a:t>diagnosis </a:t>
            </a:r>
            <a:r>
              <a:rPr sz="1100" spc="-10" dirty="0">
                <a:latin typeface="Arial"/>
                <a:cs typeface="Arial"/>
              </a:rPr>
              <a:t>with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family</a:t>
            </a:r>
            <a:endParaRPr sz="1100">
              <a:latin typeface="Arial"/>
              <a:cs typeface="Arial"/>
            </a:endParaRPr>
          </a:p>
          <a:p>
            <a:pPr marL="621030" indent="-108585">
              <a:lnSpc>
                <a:spcPts val="1240"/>
              </a:lnSpc>
            </a:pPr>
            <a:r>
              <a:rPr sz="1100" spc="-5" dirty="0">
                <a:latin typeface="Arial"/>
                <a:cs typeface="Arial"/>
              </a:rPr>
              <a:t>Connection</a:t>
            </a:r>
            <a:r>
              <a:rPr sz="1100" spc="-7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to</a:t>
            </a:r>
            <a:endParaRPr sz="1100">
              <a:latin typeface="Arial"/>
              <a:cs typeface="Arial"/>
            </a:endParaRPr>
          </a:p>
          <a:p>
            <a:pPr marL="415290" marR="7620" indent="205104" algn="r">
              <a:lnSpc>
                <a:spcPts val="1150"/>
              </a:lnSpc>
              <a:spcBef>
                <a:spcPts val="180"/>
              </a:spcBef>
            </a:pPr>
            <a:r>
              <a:rPr sz="1100" spc="-5" dirty="0">
                <a:latin typeface="Arial"/>
                <a:cs typeface="Arial"/>
              </a:rPr>
              <a:t>clinical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trials </a:t>
            </a:r>
            <a:r>
              <a:rPr sz="1100" dirty="0">
                <a:latin typeface="Arial"/>
                <a:cs typeface="Arial"/>
              </a:rPr>
              <a:t> Going to</a:t>
            </a:r>
            <a:r>
              <a:rPr sz="1100" spc="-1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social</a:t>
            </a:r>
            <a:endParaRPr sz="1100">
              <a:latin typeface="Arial"/>
              <a:cs typeface="Arial"/>
            </a:endParaRPr>
          </a:p>
          <a:p>
            <a:pPr marR="6350" algn="r">
              <a:lnSpc>
                <a:spcPts val="1310"/>
              </a:lnSpc>
            </a:pPr>
            <a:r>
              <a:rPr sz="1100" dirty="0">
                <a:latin typeface="Arial"/>
                <a:cs typeface="Arial"/>
              </a:rPr>
              <a:t>acti</a:t>
            </a:r>
            <a:r>
              <a:rPr sz="1100" spc="-15" dirty="0">
                <a:latin typeface="Arial"/>
                <a:cs typeface="Arial"/>
              </a:rPr>
              <a:t>v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t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es</a:t>
            </a:r>
            <a:endParaRPr sz="1100">
              <a:latin typeface="Arial"/>
              <a:cs typeface="Arial"/>
            </a:endParaRPr>
          </a:p>
          <a:p>
            <a:pPr marL="506730">
              <a:lnSpc>
                <a:spcPct val="100000"/>
              </a:lnSpc>
              <a:spcBef>
                <a:spcPts val="495"/>
              </a:spcBef>
            </a:pPr>
            <a:r>
              <a:rPr sz="1100" spc="-5" dirty="0">
                <a:latin typeface="Arial"/>
                <a:cs typeface="Arial"/>
              </a:rPr>
              <a:t>None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10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these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819150" y="1527187"/>
            <a:ext cx="7359015" cy="615950"/>
          </a:xfrm>
          <a:custGeom>
            <a:avLst/>
            <a:gdLst/>
            <a:ahLst/>
            <a:cxnLst/>
            <a:rect l="l" t="t" r="r" b="b"/>
            <a:pathLst>
              <a:path w="7359015" h="615950">
                <a:moveTo>
                  <a:pt x="0" y="615556"/>
                </a:moveTo>
                <a:lnTo>
                  <a:pt x="7359015" y="615556"/>
                </a:lnTo>
                <a:lnTo>
                  <a:pt x="7359015" y="0"/>
                </a:lnTo>
                <a:lnTo>
                  <a:pt x="0" y="0"/>
                </a:lnTo>
                <a:lnTo>
                  <a:pt x="0" y="6155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088847" y="1619252"/>
            <a:ext cx="681609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Question: "What do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think </a:t>
            </a:r>
            <a:r>
              <a:rPr sz="1400" b="1" dirty="0">
                <a:latin typeface="Arial"/>
                <a:cs typeface="Arial"/>
              </a:rPr>
              <a:t>would </a:t>
            </a:r>
            <a:r>
              <a:rPr sz="1400" b="1" spc="-5" dirty="0">
                <a:latin typeface="Arial"/>
                <a:cs typeface="Arial"/>
              </a:rPr>
              <a:t>have been most helpful for </a:t>
            </a:r>
            <a:r>
              <a:rPr sz="1400" b="1" spc="-20" dirty="0">
                <a:latin typeface="Arial"/>
                <a:cs typeface="Arial"/>
              </a:rPr>
              <a:t>you </a:t>
            </a:r>
            <a:r>
              <a:rPr sz="1400" b="1" spc="-5" dirty="0">
                <a:latin typeface="Arial"/>
                <a:cs typeface="Arial"/>
              </a:rPr>
              <a:t>shortly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after</a:t>
            </a:r>
            <a:endParaRPr sz="14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receiving </a:t>
            </a:r>
            <a:r>
              <a:rPr sz="1400" b="1" dirty="0">
                <a:latin typeface="Arial"/>
                <a:cs typeface="Arial"/>
              </a:rPr>
              <a:t>a </a:t>
            </a:r>
            <a:r>
              <a:rPr sz="1400" b="1" spc="-5" dirty="0">
                <a:latin typeface="Arial"/>
                <a:cs typeface="Arial"/>
              </a:rPr>
              <a:t>diagnosis? Check up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three"</a:t>
            </a:r>
            <a:endParaRPr sz="1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65212" y="228600"/>
            <a:ext cx="853948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70"/>
              </a:spcBef>
            </a:pPr>
            <a:r>
              <a:rPr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Ways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keep the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PWD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healthy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and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general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information</a:t>
            </a:r>
            <a:r>
              <a:rPr sz="2400" b="1" spc="-35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on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95250">
              <a:lnSpc>
                <a:spcPct val="100000"/>
              </a:lnSpc>
            </a:pP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dementia/AD considered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most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helpful </a:t>
            </a:r>
            <a:r>
              <a:rPr sz="2400" b="1" dirty="0">
                <a:solidFill>
                  <a:srgbClr val="4A0D66"/>
                </a:solidFill>
                <a:latin typeface="Arial"/>
                <a:cs typeface="Arial"/>
              </a:rPr>
              <a:t>after</a:t>
            </a:r>
            <a:r>
              <a:rPr sz="2400" b="1" spc="2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4A0D66"/>
                </a:solidFill>
                <a:latin typeface="Arial"/>
                <a:cs typeface="Arial"/>
              </a:rPr>
              <a:t>diagnosis</a:t>
            </a:r>
            <a:endParaRPr sz="2400" dirty="0">
              <a:solidFill>
                <a:srgbClr val="4A0D66"/>
              </a:solidFill>
              <a:latin typeface="Arial"/>
              <a:cs typeface="Arial"/>
            </a:endParaRP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xfrm>
            <a:off x="8935973" y="6683491"/>
            <a:ext cx="24320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010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5F497A"/>
      </a:dk2>
      <a:lt2>
        <a:srgbClr val="EEECE1"/>
      </a:lt2>
      <a:accent1>
        <a:srgbClr val="B2A2C7"/>
      </a:accent1>
      <a:accent2>
        <a:srgbClr val="CCC1D9"/>
      </a:accent2>
      <a:accent3>
        <a:srgbClr val="E5E0E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3128</Words>
  <Application>Microsoft Office PowerPoint</Application>
  <PresentationFormat>Custom</PresentationFormat>
  <Paragraphs>1314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Wharton Bernadette</dc:creator>
  <cp:lastModifiedBy>Mike Lynch</cp:lastModifiedBy>
  <cp:revision>18</cp:revision>
  <cp:lastPrinted>2016-12-01T16:40:54Z</cp:lastPrinted>
  <dcterms:created xsi:type="dcterms:W3CDTF">2016-09-14T12:02:02Z</dcterms:created>
  <dcterms:modified xsi:type="dcterms:W3CDTF">2016-12-01T18:17:51Z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2015-11-09T00:00:00Z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2016-09-14T00:00:00Z</vt:filetime>
  </property>
</Properties>
</file>