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60" r:id="rId4"/>
    <p:sldId id="261" r:id="rId5"/>
    <p:sldId id="262" r:id="rId6"/>
    <p:sldId id="273" r:id="rId7"/>
    <p:sldId id="274" r:id="rId8"/>
    <p:sldId id="263" r:id="rId9"/>
    <p:sldId id="264" r:id="rId10"/>
    <p:sldId id="267" r:id="rId11"/>
    <p:sldId id="268" r:id="rId12"/>
    <p:sldId id="270" r:id="rId13"/>
    <p:sldId id="271" r:id="rId14"/>
    <p:sldId id="277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9F3"/>
    <a:srgbClr val="BC8EDE"/>
    <a:srgbClr val="C9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2076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F2305-B76D-413D-BF9C-0BF9AB6ABD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A63F8-DA04-45AF-93E8-2CAA87FD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7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12" y="6201867"/>
            <a:ext cx="4948175" cy="5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0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9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73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64195"/>
            <a:ext cx="10515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12" y="6201867"/>
            <a:ext cx="4948175" cy="5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9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7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2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7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5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498D-88BC-473E-B83D-8C9963E39F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E4A93-06E5-42AB-9915-3845FBD0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z.com/learn/local/citation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eoreviewtools.com/website-authority-checke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z.com/learn/loc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omofo.com/snippet-optimizer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upport.google.com/business/?hl=en#topic=45396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te.alz.org/communications/social_media.aspx#goog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3346" y="1122363"/>
            <a:ext cx="6817489" cy="234473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Local SEO Tips </a:t>
            </a:r>
            <a:br>
              <a:rPr lang="en-US" sz="4800" dirty="0" smtClean="0">
                <a:solidFill>
                  <a:schemeClr val="tx2"/>
                </a:solidFill>
              </a:rPr>
            </a:br>
            <a:r>
              <a:rPr lang="en-US" sz="4800" dirty="0" smtClean="0">
                <a:solidFill>
                  <a:schemeClr val="tx2"/>
                </a:solidFill>
              </a:rPr>
              <a:t>for Chapter </a:t>
            </a:r>
            <a:r>
              <a:rPr lang="en-US" sz="4800" dirty="0" smtClean="0">
                <a:solidFill>
                  <a:schemeClr val="tx2"/>
                </a:solidFill>
              </a:rPr>
              <a:t>Sites </a:t>
            </a:r>
            <a:br>
              <a:rPr lang="en-US" sz="4800" dirty="0" smtClean="0">
                <a:solidFill>
                  <a:schemeClr val="tx2"/>
                </a:solidFill>
              </a:rPr>
            </a:br>
            <a:r>
              <a:rPr lang="en-US" sz="3000" dirty="0" smtClean="0">
                <a:solidFill>
                  <a:schemeClr val="tx2"/>
                </a:solidFill>
              </a:rPr>
              <a:t>with Meta Data Templates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3015" y="3646729"/>
            <a:ext cx="3543300" cy="563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FY18 Update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16984" y="1103554"/>
            <a:ext cx="3267085" cy="3106737"/>
            <a:chOff x="1160457" y="1122363"/>
            <a:chExt cx="3267085" cy="3106737"/>
          </a:xfrm>
        </p:grpSpPr>
        <p:pic>
          <p:nvPicPr>
            <p:cNvPr id="4" name="Picture 2" descr="Image result for seo icon googl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457" y="1122363"/>
              <a:ext cx="3267085" cy="3106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78000" y="2118166"/>
              <a:ext cx="479063" cy="2199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13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85" y="3052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Local 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85" y="1102109"/>
            <a:ext cx="6128783" cy="4983163"/>
          </a:xfrm>
        </p:spPr>
        <p:txBody>
          <a:bodyPr/>
          <a:lstStyle/>
          <a:p>
            <a:pPr marL="228594" indent="-228594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Citations are mentions of your business and address on web pages that feed data to search engines. </a:t>
            </a:r>
          </a:p>
          <a:p>
            <a:pPr marL="228594" indent="-228594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Many citations exist based on phone records, but they offer more SEO benefit if you claim and optimize them.</a:t>
            </a:r>
          </a:p>
          <a:p>
            <a:pPr marL="228594" indent="-228594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2252" y="970527"/>
            <a:ext cx="3491033" cy="292796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2081336"/>
            <a:ext cx="3679576" cy="320518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21835" y="5455232"/>
            <a:ext cx="4102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hlinkClick r:id="rId4"/>
              </a:rPr>
              <a:t>Learn More About Citations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043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39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Local Citations –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39" y="1084066"/>
            <a:ext cx="8661456" cy="4983163"/>
          </a:xfrm>
        </p:spPr>
        <p:txBody>
          <a:bodyPr>
            <a:normAutofit fontScale="85000" lnSpcReduction="20000"/>
          </a:bodyPr>
          <a:lstStyle/>
          <a:p>
            <a:pPr marL="225420" indent="-225420">
              <a:spcAft>
                <a:spcPts val="600"/>
              </a:spcAft>
            </a:pPr>
            <a:r>
              <a:rPr lang="en-US" sz="3300" dirty="0">
                <a:solidFill>
                  <a:schemeClr val="tx1"/>
                </a:solidFill>
              </a:rPr>
              <a:t>Search for your chapter listing on top citation sources.</a:t>
            </a:r>
          </a:p>
          <a:p>
            <a:pPr marL="225420" indent="-225420">
              <a:spcAft>
                <a:spcPts val="600"/>
              </a:spcAft>
            </a:pPr>
            <a:r>
              <a:rPr lang="en-US" sz="3300" dirty="0">
                <a:solidFill>
                  <a:schemeClr val="tx1"/>
                </a:solidFill>
              </a:rPr>
              <a:t>Verify information accuracy.</a:t>
            </a:r>
          </a:p>
          <a:p>
            <a:pPr marL="225420" indent="-225420">
              <a:spcAft>
                <a:spcPts val="600"/>
              </a:spcAft>
            </a:pPr>
            <a:r>
              <a:rPr lang="en-US" sz="3300" dirty="0">
                <a:solidFill>
                  <a:schemeClr val="tx1"/>
                </a:solidFill>
              </a:rPr>
              <a:t>When allowed, claim your free listings to update content. This will be clear via “business owner” callouts on each</a:t>
            </a:r>
            <a:r>
              <a:rPr lang="en-US" sz="3300" dirty="0" smtClean="0">
                <a:solidFill>
                  <a:schemeClr val="tx1"/>
                </a:solidFill>
              </a:rPr>
              <a:t>.</a:t>
            </a:r>
          </a:p>
          <a:p>
            <a:pPr marL="225420" indent="-225420">
              <a:spcAft>
                <a:spcPts val="600"/>
              </a:spcAft>
            </a:pPr>
            <a:r>
              <a:rPr lang="en-US" sz="3300" dirty="0" smtClean="0">
                <a:solidFill>
                  <a:schemeClr val="tx1"/>
                </a:solidFill>
              </a:rPr>
              <a:t>Choose all relevant categories, i.e., “non-profit organization”, “dementia”, “support groups”.</a:t>
            </a:r>
          </a:p>
          <a:p>
            <a:pPr marL="225420" indent="-225420">
              <a:spcAft>
                <a:spcPts val="600"/>
              </a:spcAft>
            </a:pPr>
            <a:r>
              <a:rPr lang="en-US" sz="3300" dirty="0" smtClean="0">
                <a:solidFill>
                  <a:schemeClr val="tx1"/>
                </a:solidFill>
              </a:rPr>
              <a:t>Edit descriptions to include priority keywords, references to top cities and local services offered.</a:t>
            </a:r>
          </a:p>
          <a:p>
            <a:pPr marL="225420" indent="-225420">
              <a:spcAft>
                <a:spcPts val="600"/>
              </a:spcAft>
            </a:pPr>
            <a:r>
              <a:rPr lang="en-US" sz="3300" dirty="0" smtClean="0">
                <a:solidFill>
                  <a:schemeClr val="tx1"/>
                </a:solidFill>
              </a:rPr>
              <a:t>Expand listings via photos, video and local details.</a:t>
            </a:r>
          </a:p>
          <a:p>
            <a:pPr marL="225420" indent="-225420">
              <a:spcAft>
                <a:spcPts val="600"/>
              </a:spcAft>
            </a:pPr>
            <a:r>
              <a:rPr lang="en-US" sz="3300" dirty="0" smtClean="0">
                <a:solidFill>
                  <a:schemeClr val="tx1"/>
                </a:solidFill>
              </a:rPr>
              <a:t>Ensure consistency across all citations.</a:t>
            </a:r>
          </a:p>
          <a:p>
            <a:pPr marL="225420" indent="-225420"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2170"/>
              </p:ext>
            </p:extLst>
          </p:nvPr>
        </p:nvGraphicFramePr>
        <p:xfrm>
          <a:off x="9256295" y="1136076"/>
          <a:ext cx="250390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904"/>
              </a:tblGrid>
              <a:tr h="319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</a:t>
                      </a:r>
                      <a:r>
                        <a:rPr lang="en-US" baseline="0" dirty="0" smtClean="0"/>
                        <a:t> Citations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19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Bing</a:t>
                      </a:r>
                      <a:r>
                        <a:rPr lang="en-US" baseline="0" dirty="0" smtClean="0"/>
                        <a:t> Places for Business</a:t>
                      </a:r>
                      <a:endParaRPr lang="en-US" dirty="0"/>
                    </a:p>
                  </a:txBody>
                  <a:tcPr>
                    <a:solidFill>
                      <a:srgbClr val="E8D9F3"/>
                    </a:solidFill>
                  </a:tcPr>
                </a:tc>
              </a:tr>
              <a:tr h="319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BBB.org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8D9F3"/>
                    </a:solidFill>
                  </a:tcPr>
                </a:tc>
              </a:tr>
              <a:tr h="319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Manta.com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8D9F3"/>
                    </a:solidFill>
                  </a:tcPr>
                </a:tc>
              </a:tr>
              <a:tr h="319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SuperPages.com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8D9F3"/>
                    </a:solidFill>
                  </a:tcPr>
                </a:tc>
              </a:tr>
              <a:tr h="319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Yelp.com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8D9F3"/>
                    </a:solidFill>
                  </a:tcPr>
                </a:tc>
              </a:tr>
              <a:tr h="319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YellowPages.com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8D9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74" y="502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Reviews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174" y="1185931"/>
            <a:ext cx="7010400" cy="4830821"/>
          </a:xfrm>
        </p:spPr>
        <p:txBody>
          <a:bodyPr/>
          <a:lstStyle/>
          <a:p>
            <a:pPr marL="225420" indent="-225420">
              <a:spcAft>
                <a:spcPts val="600"/>
              </a:spcAft>
            </a:pPr>
            <a:r>
              <a:rPr lang="en-US" dirty="0" smtClean="0"/>
              <a:t>Consumer reviews on Google+, Facebook and Yelp are very beneficial to SEO credibility and are often visible within search results, lending positive differentiation.</a:t>
            </a:r>
          </a:p>
          <a:p>
            <a:pPr marL="225420" indent="-225420">
              <a:spcAft>
                <a:spcPts val="600"/>
              </a:spcAft>
            </a:pPr>
            <a:r>
              <a:rPr lang="en-US" dirty="0" smtClean="0"/>
              <a:t>Many local businesses share direct links to these reviews pages on websites or in subscriber emails to encourage review submission.</a:t>
            </a:r>
          </a:p>
          <a:p>
            <a:pPr marL="225420" indent="-225420">
              <a:spcAft>
                <a:spcPts val="600"/>
              </a:spcAft>
            </a:pPr>
            <a:r>
              <a:rPr lang="en-US" dirty="0" smtClean="0"/>
              <a:t>If you compete for </a:t>
            </a:r>
            <a:r>
              <a:rPr lang="en-US" dirty="0" smtClean="0"/>
              <a:t>search ranking </a:t>
            </a:r>
            <a:r>
              <a:rPr lang="en-US" dirty="0" smtClean="0"/>
              <a:t>with another organization, evaluate their reviews and try to exceed count in each venue.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953" y="3566979"/>
            <a:ext cx="3805927" cy="734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633" y="2590384"/>
            <a:ext cx="3820723" cy="697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004" y="1245446"/>
            <a:ext cx="3814352" cy="11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2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Social Media 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20" y="1196437"/>
            <a:ext cx="6924612" cy="412486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067" dirty="0"/>
              <a:t>Social “popularity” is </a:t>
            </a:r>
            <a:r>
              <a:rPr lang="en-US" sz="3067" dirty="0" smtClean="0"/>
              <a:t>a key </a:t>
            </a:r>
            <a:r>
              <a:rPr lang="en-US" sz="3067" dirty="0"/>
              <a:t>SEO driver.</a:t>
            </a:r>
          </a:p>
          <a:p>
            <a:pPr>
              <a:spcBef>
                <a:spcPts val="467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While </a:t>
            </a:r>
            <a:r>
              <a:rPr lang="en-US" sz="3200" dirty="0" smtClean="0">
                <a:solidFill>
                  <a:schemeClr val="tx1"/>
                </a:solidFill>
              </a:rPr>
              <a:t>active status on Google</a:t>
            </a:r>
            <a:r>
              <a:rPr lang="en-US" sz="3200" dirty="0">
                <a:solidFill>
                  <a:schemeClr val="tx1"/>
                </a:solidFill>
              </a:rPr>
              <a:t>+ </a:t>
            </a:r>
            <a:r>
              <a:rPr lang="en-US" sz="3200" dirty="0" smtClean="0">
                <a:solidFill>
                  <a:schemeClr val="tx1"/>
                </a:solidFill>
              </a:rPr>
              <a:t>is important, you </a:t>
            </a:r>
            <a:r>
              <a:rPr lang="en-US" sz="3200" dirty="0">
                <a:solidFill>
                  <a:schemeClr val="tx1"/>
                </a:solidFill>
              </a:rPr>
              <a:t>can post </a:t>
            </a:r>
            <a:r>
              <a:rPr lang="en-US" sz="3200" dirty="0" smtClean="0">
                <a:solidFill>
                  <a:schemeClr val="tx1"/>
                </a:solidFill>
              </a:rPr>
              <a:t>less often than on other </a:t>
            </a:r>
            <a:r>
              <a:rPr lang="en-US" sz="3200" dirty="0" smtClean="0">
                <a:solidFill>
                  <a:schemeClr val="tx1"/>
                </a:solidFill>
              </a:rPr>
              <a:t>social channels, ideally at least 1X/month. Add current photos you’d like to see in your “knowledge panel”.</a:t>
            </a:r>
          </a:p>
          <a:p>
            <a:pPr>
              <a:spcBef>
                <a:spcPts val="467"/>
              </a:spcBef>
              <a:spcAft>
                <a:spcPts val="12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Facebook </a:t>
            </a:r>
            <a:r>
              <a:rPr lang="en-US" sz="3200" dirty="0">
                <a:solidFill>
                  <a:schemeClr val="tx1"/>
                </a:solidFill>
              </a:rPr>
              <a:t>local business pages are impactful, especially if they link </a:t>
            </a:r>
            <a:r>
              <a:rPr lang="en-US" sz="3200" dirty="0" smtClean="0">
                <a:solidFill>
                  <a:schemeClr val="tx1"/>
                </a:solidFill>
              </a:rPr>
              <a:t>to </a:t>
            </a:r>
            <a:r>
              <a:rPr lang="en-US" sz="3200" dirty="0">
                <a:solidFill>
                  <a:schemeClr val="tx1"/>
                </a:solidFill>
              </a:rPr>
              <a:t>your site. They will often be shown with organic search results. </a:t>
            </a:r>
          </a:p>
          <a:p>
            <a:pPr>
              <a:spcBef>
                <a:spcPts val="467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Active status in Twitter, </a:t>
            </a:r>
            <a:r>
              <a:rPr lang="en-US" sz="3200" dirty="0" smtClean="0">
                <a:solidFill>
                  <a:schemeClr val="tx1"/>
                </a:solidFill>
              </a:rPr>
              <a:t>LinkedIn and Instagram is beneficial </a:t>
            </a:r>
            <a:r>
              <a:rPr lang="en-US" sz="3200" dirty="0">
                <a:solidFill>
                  <a:schemeClr val="tx1"/>
                </a:solidFill>
              </a:rPr>
              <a:t>as resources allow. </a:t>
            </a:r>
          </a:p>
          <a:p>
            <a:pPr lvl="1"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524" y="1196436"/>
            <a:ext cx="3356512" cy="3011387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1" y="3022601"/>
            <a:ext cx="2552727" cy="296143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88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Domain/Page Authority and Link Credibility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26" y="1099151"/>
            <a:ext cx="7118686" cy="432361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3300" dirty="0"/>
              <a:t>Links from quality sites are key SEO </a:t>
            </a:r>
            <a:r>
              <a:rPr lang="en-US" sz="3300" dirty="0" smtClean="0"/>
              <a:t>factors</a:t>
            </a:r>
            <a:r>
              <a:rPr lang="en-US" sz="33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3300" dirty="0"/>
              <a:t>The most influential </a:t>
            </a:r>
            <a:r>
              <a:rPr lang="en-US" sz="3300" dirty="0" smtClean="0"/>
              <a:t>inbound link for chapter sites is ALZ.org</a:t>
            </a:r>
            <a:r>
              <a:rPr lang="en-US" sz="3300" dirty="0"/>
              <a:t>, which drives up to 75% of chapter </a:t>
            </a:r>
            <a:r>
              <a:rPr lang="en-US" sz="3300" dirty="0" smtClean="0"/>
              <a:t>traffic; its high </a:t>
            </a:r>
            <a:r>
              <a:rPr lang="en-US" sz="3300" dirty="0" smtClean="0"/>
              <a:t>Domain Authority (DA) bolsters authority of chapter pages. </a:t>
            </a:r>
            <a:endParaRPr lang="en-US" sz="3300" dirty="0"/>
          </a:p>
          <a:p>
            <a:pPr>
              <a:spcAft>
                <a:spcPts val="600"/>
              </a:spcAft>
            </a:pPr>
            <a:r>
              <a:rPr lang="en-US" sz="3300" dirty="0"/>
              <a:t>Chapter </a:t>
            </a:r>
            <a:r>
              <a:rPr lang="en-US" sz="3300" dirty="0" smtClean="0"/>
              <a:t>Page </a:t>
            </a:r>
            <a:r>
              <a:rPr lang="en-US" sz="3300" dirty="0"/>
              <a:t>Authority </a:t>
            </a:r>
            <a:r>
              <a:rPr lang="en-US" sz="3300" dirty="0" smtClean="0"/>
              <a:t>(PA</a:t>
            </a:r>
            <a:r>
              <a:rPr lang="en-US" sz="3300" dirty="0"/>
              <a:t>) can also benefit from inbound links from sites of state, regional and local organizations, especially .orgs and .</a:t>
            </a:r>
            <a:r>
              <a:rPr lang="en-US" sz="3300" dirty="0" err="1"/>
              <a:t>govs</a:t>
            </a:r>
            <a:r>
              <a:rPr lang="en-US" sz="33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3300" dirty="0" smtClean="0"/>
              <a:t>Low quality </a:t>
            </a:r>
            <a:r>
              <a:rPr lang="en-US" sz="3300" dirty="0"/>
              <a:t>sites </a:t>
            </a:r>
            <a:r>
              <a:rPr lang="en-US" sz="3300" dirty="0" smtClean="0"/>
              <a:t>linked </a:t>
            </a:r>
            <a:r>
              <a:rPr lang="en-US" sz="3300" dirty="0"/>
              <a:t>to your chapter </a:t>
            </a:r>
            <a:r>
              <a:rPr lang="en-US" sz="3300" dirty="0" smtClean="0"/>
              <a:t>site</a:t>
            </a:r>
            <a:r>
              <a:rPr lang="en-US" sz="3300" dirty="0"/>
              <a:t> </a:t>
            </a:r>
            <a:r>
              <a:rPr lang="en-US" sz="3300" dirty="0" smtClean="0"/>
              <a:t>can be harmful. Evaluate these “backlinks” and have any unwanted sites remove links.</a:t>
            </a:r>
            <a:endParaRPr lang="en-US" sz="3300" dirty="0"/>
          </a:p>
          <a:p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2437397" y="5446562"/>
            <a:ext cx="73172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hlinkClick r:id="rId2"/>
              </a:rPr>
              <a:t>Check Your Site’s PA &amp; Backlink Quality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486" y="1831675"/>
            <a:ext cx="3196278" cy="24019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150447" y="1393953"/>
            <a:ext cx="320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Example Backlink Assessment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National Support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are here to help.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For consultation on these local marketing tactics, contact: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Lisa </a:t>
            </a:r>
            <a:r>
              <a:rPr lang="en-US" dirty="0" err="1" smtClean="0"/>
              <a:t>Blaney</a:t>
            </a:r>
            <a:r>
              <a:rPr lang="en-US" dirty="0" smtClean="0"/>
              <a:t>-Koen: lblaney@alz.org</a:t>
            </a:r>
          </a:p>
          <a:p>
            <a:pPr marL="0" indent="0">
              <a:buNone/>
            </a:pPr>
            <a:r>
              <a:rPr lang="en-US" dirty="0" smtClean="0"/>
              <a:t>Daniela </a:t>
            </a:r>
            <a:r>
              <a:rPr lang="en-US" dirty="0" err="1" smtClean="0"/>
              <a:t>Petrovska</a:t>
            </a:r>
            <a:r>
              <a:rPr lang="en-US" dirty="0" smtClean="0"/>
              <a:t>: dpetrovska@alz.org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49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Search Engine </a:t>
            </a:r>
            <a:r>
              <a:rPr lang="en-US" b="1" dirty="0" smtClean="0">
                <a:solidFill>
                  <a:schemeClr val="tx2"/>
                </a:solidFill>
              </a:rPr>
              <a:t>Optimization (SEO)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98" y="1208882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By</a:t>
            </a:r>
            <a:r>
              <a:rPr lang="en-US" b="1" dirty="0"/>
              <a:t> </a:t>
            </a:r>
            <a:r>
              <a:rPr lang="en-US" dirty="0"/>
              <a:t>following SEO best </a:t>
            </a:r>
            <a:r>
              <a:rPr lang="en-US" dirty="0" smtClean="0"/>
              <a:t>practices, </a:t>
            </a:r>
            <a:r>
              <a:rPr lang="en-US" dirty="0"/>
              <a:t>chapters can achieve significant search presence at no cost.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sz="2800" dirty="0"/>
              <a:t>Top page organic search results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sz="2800" dirty="0"/>
              <a:t>Expansive Google+ results in right “knowledge panel”, including photos, </a:t>
            </a:r>
            <a:r>
              <a:rPr lang="en-US" sz="2800" dirty="0" smtClean="0"/>
              <a:t>videos and maps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sz="2800" dirty="0"/>
              <a:t>C</a:t>
            </a:r>
            <a:r>
              <a:rPr lang="en-US" sz="2800" dirty="0" smtClean="0"/>
              <a:t>onsumer reviews featured</a:t>
            </a:r>
            <a:endParaRPr lang="en-US" sz="2800" dirty="0"/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sz="2800" dirty="0"/>
              <a:t>Social profiles </a:t>
            </a:r>
            <a:r>
              <a:rPr lang="en-US" sz="2800" dirty="0" smtClean="0"/>
              <a:t>highlighted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01948" y="5313998"/>
            <a:ext cx="5803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hlinkClick r:id="rId2"/>
              </a:rPr>
              <a:t>SEO Local Learning Center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747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58" y="39687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Local SEO Success Factors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58" y="1200150"/>
            <a:ext cx="5521912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Website optimization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Localization by city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Google+/My Business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Links from credible sites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Citations on local data sources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Reviews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Consumer response and engagement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Social activity and following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User personalization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A1C-67CC-41D2-BACC-B8EC79F2C73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162" y="1555750"/>
            <a:ext cx="5764094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74" y="0"/>
            <a:ext cx="11060575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Chapter Site </a:t>
            </a:r>
            <a:r>
              <a:rPr lang="en-US" b="1" dirty="0">
                <a:solidFill>
                  <a:schemeClr val="tx2"/>
                </a:solidFill>
              </a:rPr>
              <a:t>Optimization </a:t>
            </a:r>
            <a:r>
              <a:rPr lang="en-US" b="1" dirty="0" smtClean="0">
                <a:solidFill>
                  <a:schemeClr val="tx2"/>
                </a:solidFill>
              </a:rPr>
              <a:t>– Build Relevance with Keywords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174" y="1106488"/>
            <a:ext cx="11277600" cy="498316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Priority keywords </a:t>
            </a:r>
            <a:r>
              <a:rPr lang="en-US" dirty="0" smtClean="0"/>
              <a:t>to incorporate are highly </a:t>
            </a:r>
            <a:r>
              <a:rPr lang="en-US" dirty="0" smtClean="0"/>
              <a:t>searched “Alzheimer’s”, “dementia” and “memory loss” as well as related terms most topical to page </a:t>
            </a:r>
            <a:r>
              <a:rPr lang="en-US" dirty="0" smtClean="0"/>
              <a:t>content.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Keywords should be incorporated into various </a:t>
            </a:r>
            <a:r>
              <a:rPr lang="en-US" dirty="0"/>
              <a:t>on-page elements that are crawled by search </a:t>
            </a:r>
            <a:r>
              <a:rPr lang="en-US" dirty="0" smtClean="0"/>
              <a:t>engines, including:</a:t>
            </a:r>
            <a:endParaRPr lang="en-US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Content </a:t>
            </a:r>
            <a:r>
              <a:rPr lang="en-US" sz="2800" dirty="0" smtClean="0"/>
              <a:t>- within </a:t>
            </a:r>
            <a:r>
              <a:rPr lang="en-US" sz="2800" dirty="0"/>
              <a:t>html, not compressed into </a:t>
            </a:r>
            <a:r>
              <a:rPr lang="en-US" sz="2800" dirty="0" smtClean="0"/>
              <a:t>graphics – the first 156 characters </a:t>
            </a:r>
            <a:r>
              <a:rPr lang="en-US" sz="2800" dirty="0" smtClean="0"/>
              <a:t>of page copy are most beneficial, ofte</a:t>
            </a:r>
            <a:r>
              <a:rPr lang="en-US" sz="2800" dirty="0" smtClean="0"/>
              <a:t>n </a:t>
            </a:r>
            <a:r>
              <a:rPr lang="en-US" sz="2800" dirty="0" smtClean="0"/>
              <a:t>driving visible search </a:t>
            </a:r>
            <a:r>
              <a:rPr lang="en-US" sz="2800" dirty="0" smtClean="0"/>
              <a:t>results</a:t>
            </a:r>
            <a:endParaRPr lang="en-US" sz="28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Titles and subtitles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Links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Image file names and alt tags and video </a:t>
            </a:r>
            <a:r>
              <a:rPr lang="en-US" sz="2800" dirty="0" smtClean="0"/>
              <a:t>names</a:t>
            </a:r>
          </a:p>
          <a:p>
            <a:pPr>
              <a:spcAft>
                <a:spcPts val="600"/>
              </a:spcAft>
            </a:pPr>
            <a:r>
              <a:rPr lang="en-US" dirty="0"/>
              <a:t>H</a:t>
            </a:r>
            <a:r>
              <a:rPr lang="en-US" dirty="0" smtClean="0"/>
              <a:t>ome pages are most important but all can benefit from </a:t>
            </a:r>
            <a:r>
              <a:rPr lang="en-US" dirty="0" smtClean="0"/>
              <a:t>optimization.</a:t>
            </a:r>
            <a:endParaRPr lang="en-US" dirty="0" smtClean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14" y="-24816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Chapter Site </a:t>
            </a:r>
            <a:r>
              <a:rPr lang="en-US" b="1" dirty="0">
                <a:solidFill>
                  <a:schemeClr val="tx2"/>
                </a:solidFill>
              </a:rPr>
              <a:t>Optimization – Localization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14" y="1163994"/>
            <a:ext cx="7010400" cy="4983163"/>
          </a:xfrm>
        </p:spPr>
        <p:txBody>
          <a:bodyPr/>
          <a:lstStyle/>
          <a:p>
            <a:r>
              <a:rPr lang="en-US" dirty="0"/>
              <a:t>Local results prioritize </a:t>
            </a:r>
            <a:r>
              <a:rPr lang="en-US" u="sng" dirty="0" smtClean="0"/>
              <a:t>cities</a:t>
            </a:r>
            <a:r>
              <a:rPr lang="en-US" dirty="0" smtClean="0"/>
              <a:t> versus counties, regions </a:t>
            </a:r>
            <a:r>
              <a:rPr lang="en-US" dirty="0"/>
              <a:t>or </a:t>
            </a:r>
            <a:r>
              <a:rPr lang="en-US" dirty="0" smtClean="0"/>
              <a:t>states, often </a:t>
            </a:r>
            <a:r>
              <a:rPr lang="en-US" dirty="0"/>
              <a:t>used </a:t>
            </a:r>
            <a:r>
              <a:rPr lang="en-US" dirty="0" smtClean="0"/>
              <a:t>in chapter sites. Try </a:t>
            </a:r>
            <a:r>
              <a:rPr lang="en-US" dirty="0"/>
              <a:t>to highlight </a:t>
            </a:r>
            <a:r>
              <a:rPr lang="en-US" dirty="0" smtClean="0"/>
              <a:t>largest </a:t>
            </a:r>
            <a:r>
              <a:rPr lang="en-US" dirty="0"/>
              <a:t>local cities within your </a:t>
            </a:r>
            <a:r>
              <a:rPr lang="en-US" dirty="0" smtClean="0"/>
              <a:t>site wherever contextually relevant: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</a:t>
            </a:r>
            <a:r>
              <a:rPr lang="en-US" sz="2800" dirty="0" smtClean="0"/>
              <a:t>ontent</a:t>
            </a: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Event </a:t>
            </a:r>
            <a:r>
              <a:rPr lang="en-US" sz="2800" dirty="0"/>
              <a:t>pages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Support Group listings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Educational workshops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Resources</a:t>
            </a:r>
          </a:p>
          <a:p>
            <a:pPr marL="609585" lvl="1" indent="0">
              <a:buNone/>
            </a:pPr>
            <a:endParaRPr lang="en-US" sz="2133" dirty="0"/>
          </a:p>
          <a:p>
            <a:pPr marL="609585" lvl="1" indent="0">
              <a:buNone/>
            </a:pPr>
            <a:endParaRPr lang="en-US" sz="2133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399" y="1163994"/>
            <a:ext cx="3738485" cy="1246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57" y="2563208"/>
            <a:ext cx="3738485" cy="1968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042" y="4684836"/>
            <a:ext cx="3759200" cy="13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5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Chapter Site </a:t>
            </a:r>
            <a:r>
              <a:rPr lang="en-US" b="1" dirty="0">
                <a:solidFill>
                  <a:schemeClr val="tx2"/>
                </a:solidFill>
              </a:rPr>
              <a:t>Optimization – </a:t>
            </a:r>
            <a:r>
              <a:rPr lang="en-US" b="1" dirty="0" smtClean="0">
                <a:solidFill>
                  <a:schemeClr val="tx2"/>
                </a:solidFill>
              </a:rPr>
              <a:t>Meta Data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15" y="1220788"/>
            <a:ext cx="6583285" cy="4983163"/>
          </a:xfrm>
        </p:spPr>
        <p:txBody>
          <a:bodyPr/>
          <a:lstStyle/>
          <a:p>
            <a:r>
              <a:rPr lang="en-US" dirty="0" smtClean="0"/>
              <a:t>Meta code in each page conveys relevance to search engine and often specifically informs visible organic search </a:t>
            </a:r>
            <a:r>
              <a:rPr lang="en-US" dirty="0" smtClean="0"/>
              <a:t>results.</a:t>
            </a:r>
          </a:p>
          <a:p>
            <a:r>
              <a:rPr lang="en-US" dirty="0" smtClean="0"/>
              <a:t>Meta can be easily updated via the CMS.</a:t>
            </a:r>
            <a:endParaRPr lang="en-US" dirty="0" smtClean="0"/>
          </a:p>
          <a:p>
            <a:r>
              <a:rPr lang="en-US" sz="2800" dirty="0" smtClean="0"/>
              <a:t>Character count is critical for visibility:</a:t>
            </a:r>
          </a:p>
          <a:p>
            <a:pPr lvl="1"/>
            <a:r>
              <a:rPr lang="en-US" sz="2800" dirty="0" smtClean="0"/>
              <a:t>Title: max. 68 char. (w/spaces)</a:t>
            </a:r>
          </a:p>
          <a:p>
            <a:pPr lvl="1"/>
            <a:r>
              <a:rPr lang="en-US" sz="2800" dirty="0" smtClean="0"/>
              <a:t>Description: max. 156 char. (w/spaces)</a:t>
            </a:r>
          </a:p>
          <a:p>
            <a:r>
              <a:rPr lang="en-US" sz="2800" dirty="0" smtClean="0"/>
              <a:t>Topical keywords should be </a:t>
            </a:r>
            <a:r>
              <a:rPr lang="en-US" sz="2800" dirty="0" smtClean="0"/>
              <a:t>included.</a:t>
            </a:r>
            <a:endParaRPr lang="en-US" sz="2800" dirty="0" smtClean="0"/>
          </a:p>
          <a:p>
            <a:r>
              <a:rPr lang="en-US" dirty="0" smtClean="0"/>
              <a:t>Copy should be consumer friendly and actionable to </a:t>
            </a:r>
            <a:r>
              <a:rPr lang="en-US" dirty="0" smtClean="0"/>
              <a:t>draw </a:t>
            </a:r>
            <a:r>
              <a:rPr lang="en-US" dirty="0" smtClean="0"/>
              <a:t>response.</a:t>
            </a:r>
            <a:endParaRPr lang="en-US" sz="2800" dirty="0"/>
          </a:p>
          <a:p>
            <a:pPr marL="609585" lvl="1" indent="0">
              <a:buNone/>
            </a:pPr>
            <a:endParaRPr lang="en-US" sz="2133" dirty="0"/>
          </a:p>
          <a:p>
            <a:pPr marL="609585" lvl="1" indent="0">
              <a:buNone/>
            </a:pPr>
            <a:endParaRPr lang="en-US" sz="2133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001" y="2812671"/>
            <a:ext cx="4552727" cy="227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90" y="1260689"/>
            <a:ext cx="3968750" cy="583086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7527813" y="1985323"/>
            <a:ext cx="36449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Page meta informs search results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50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5" y="0"/>
            <a:ext cx="11096708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Chapter Site </a:t>
            </a:r>
            <a:r>
              <a:rPr lang="en-US" b="1" dirty="0"/>
              <a:t>Optimization – </a:t>
            </a:r>
            <a:r>
              <a:rPr lang="en-US" b="1" dirty="0" smtClean="0"/>
              <a:t>Suggested Meta Data</a:t>
            </a:r>
            <a:br>
              <a:rPr lang="en-US" b="1" dirty="0" smtClean="0"/>
            </a:br>
            <a:r>
              <a:rPr lang="en-US" sz="2400" b="1" dirty="0" smtClean="0"/>
              <a:t>Customize for your chapter </a:t>
            </a:r>
            <a:r>
              <a:rPr lang="en-US" sz="2400" b="1" dirty="0" smtClean="0"/>
              <a:t>and add to each page via </a:t>
            </a:r>
            <a:r>
              <a:rPr lang="en-US" sz="2400" b="1" dirty="0" smtClean="0"/>
              <a:t>CMS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5" y="1690688"/>
            <a:ext cx="7010400" cy="4983163"/>
          </a:xfrm>
        </p:spPr>
        <p:txBody>
          <a:bodyPr/>
          <a:lstStyle/>
          <a:p>
            <a:pPr marL="609585" lvl="1" indent="0">
              <a:buNone/>
            </a:pPr>
            <a:endParaRPr lang="en-US" sz="2133" dirty="0"/>
          </a:p>
          <a:p>
            <a:pPr marL="609585" lvl="1" indent="0">
              <a:buNone/>
            </a:pPr>
            <a:endParaRPr lang="en-US" sz="2133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33033"/>
              </p:ext>
            </p:extLst>
          </p:nvPr>
        </p:nvGraphicFramePr>
        <p:xfrm>
          <a:off x="771041" y="1164618"/>
          <a:ext cx="10352231" cy="4276957"/>
        </p:xfrm>
        <a:graphic>
          <a:graphicData uri="http://schemas.openxmlformats.org/drawingml/2006/table">
            <a:tbl>
              <a:tblPr firstRow="1" firstCol="1" bandRow="1"/>
              <a:tblGrid>
                <a:gridCol w="1694003"/>
                <a:gridCol w="4382030"/>
                <a:gridCol w="4276198"/>
              </a:tblGrid>
              <a:tr h="197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 (</a:t>
                      </a:r>
                      <a:r>
                        <a:rPr lang="en-US" sz="12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 characters)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 (</a:t>
                      </a:r>
                      <a:r>
                        <a:rPr lang="en-US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 characters)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90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Home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 Chapter 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 Alzheimer's Association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chapter is here to help people in </a:t>
                      </a:r>
                      <a:r>
                        <a:rPr lang="en-US" sz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state/region 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facing Alzheimer's and dementia with education programs, support groups and local resources.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Helping You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Help in Your Area | Alzheimer's Association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 the many ways the </a:t>
                      </a:r>
                      <a:r>
                        <a:rPr lang="en-US" sz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 Chapter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can help people with Alzheimer's and dementia and their caregivers and families.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Groups (Optional)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Groups In Your Area | Alzheimer's Association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 support groups offered by the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 Chapter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caregivers, families, and anyone living with Alzheimer's and dementia.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Programs &amp; Services (Optional)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Programs &amp; Services In Your Area | Alzheimer's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Association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 how the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 Chapter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helps people with Alzheimer's and dementia and their caregivers and families. 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Events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Events In Your Area | Alzheimer's Association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 local Alzheimer's Association events in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 cities in your service area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Volunteer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Volunteer at Your Local Chapter | Alzheimer's Association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 the many ways you can volunteer with the Alzheimer's Association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 Chapter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News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 Chapter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News | Alzheimer's Association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the latest news on Alzheimer’s and dementia care, research, treatments and more.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Blog (Optional)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 Chapter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 Blog | Alzheimer's Association 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 your local Alzheimer's Association blog for the latest information on Alzheimer's and dementia.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About Our Chapter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About Our Chapter | Alzheimer's Association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 how the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 Chapter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provides help to people with Alzheimer's and dementia and their families and caregivers.</a:t>
                      </a: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6235" y="5560478"/>
            <a:ext cx="10394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hlinkClick r:id="rId2"/>
              </a:rPr>
              <a:t>Search results simulator - make sure your meta fits visible character counts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131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Google+/My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3962"/>
            <a:ext cx="6513577" cy="4351338"/>
          </a:xfrm>
        </p:spPr>
        <p:txBody>
          <a:bodyPr/>
          <a:lstStyle/>
          <a:p>
            <a:r>
              <a:rPr lang="en-US" dirty="0"/>
              <a:t>Google has merged its local business tools into My Business – its data is a top factor in local </a:t>
            </a:r>
            <a:r>
              <a:rPr lang="en-US" dirty="0" smtClean="0"/>
              <a:t>search ranking and entitles pages to receive a prominent “knowledge panel” flanking local search results.</a:t>
            </a:r>
            <a:endParaRPr lang="en-US" dirty="0"/>
          </a:p>
          <a:p>
            <a:r>
              <a:rPr lang="en-US" dirty="0"/>
              <a:t>For local businesses, it is critical to claim and optimize a My Business profile and to maintain an active Google+ </a:t>
            </a:r>
            <a:r>
              <a:rPr lang="en-US" dirty="0" smtClean="0"/>
              <a:t>profile, </a:t>
            </a:r>
            <a:r>
              <a:rPr lang="en-US" dirty="0"/>
              <a:t>even if your follower count is low.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44799" y="5321300"/>
            <a:ext cx="65024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hlinkClick r:id="rId2"/>
              </a:rPr>
              <a:t>Google My Business Help Center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218" y="918297"/>
            <a:ext cx="2534571" cy="220190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157" y="3861908"/>
            <a:ext cx="3134691" cy="145939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9" name="Down Arrow 8"/>
          <p:cNvSpPr/>
          <p:nvPr/>
        </p:nvSpPr>
        <p:spPr>
          <a:xfrm>
            <a:off x="8079055" y="3020034"/>
            <a:ext cx="3644900" cy="1018469"/>
          </a:xfrm>
          <a:prstGeom prst="downArrow">
            <a:avLst>
              <a:gd name="adj1" fmla="val 50000"/>
              <a:gd name="adj2" fmla="val 51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Google+ settings influence local search results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73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99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Google</a:t>
            </a:r>
            <a:r>
              <a:rPr lang="en-US" b="1" dirty="0" smtClean="0">
                <a:solidFill>
                  <a:schemeClr val="tx2"/>
                </a:solidFill>
              </a:rPr>
              <a:t>+/My Business </a:t>
            </a:r>
            <a:r>
              <a:rPr lang="en-US" b="1" dirty="0">
                <a:solidFill>
                  <a:schemeClr val="tx2"/>
                </a:solidFill>
              </a:rPr>
              <a:t>– Optimizing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299" y="124509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Find your chapter on Google My Business and claim </a:t>
            </a:r>
            <a:r>
              <a:rPr lang="en-US" dirty="0" smtClean="0"/>
              <a:t>it for edit permission. </a:t>
            </a:r>
            <a:r>
              <a:rPr lang="en-US" dirty="0"/>
              <a:t>If it doesn’t have a listing, follow steps to create </a:t>
            </a:r>
            <a:r>
              <a:rPr lang="en-US" dirty="0" smtClean="0"/>
              <a:t>one. If your chapter has multiple offices you can have a profile for each.</a:t>
            </a:r>
          </a:p>
          <a:p>
            <a:r>
              <a:rPr lang="en-US" dirty="0" smtClean="0"/>
              <a:t>Make sure Business Name is the full chapter name. Add: </a:t>
            </a:r>
            <a:r>
              <a:rPr lang="en-US" dirty="0"/>
              <a:t>logo/photos </a:t>
            </a:r>
            <a:r>
              <a:rPr lang="en-US" dirty="0" smtClean="0"/>
              <a:t>for Profile and Cover, Business Hours and a keyword rich Description. that includes key cities, “Alzheimer's”, “dementia” and “memory loss”.</a:t>
            </a:r>
          </a:p>
          <a:p>
            <a:r>
              <a:rPr lang="en-US" dirty="0" smtClean="0"/>
              <a:t>Select business category: “Non Profit Organization”.</a:t>
            </a:r>
          </a:p>
          <a:p>
            <a:r>
              <a:rPr lang="en-US" dirty="0" smtClean="0"/>
              <a:t>Populate Photos and add videos if content is available; your chapter’s YouTube channel can be connected.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5975" y="5350211"/>
            <a:ext cx="884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hlinkClick r:id="rId2"/>
              </a:rPr>
              <a:t>Detailed Instructions for Setting Up Google+/My Business Pages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428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7030A0"/>
      </a:accent1>
      <a:accent2>
        <a:srgbClr val="B381D9"/>
      </a:accent2>
      <a:accent3>
        <a:srgbClr val="000000"/>
      </a:accent3>
      <a:accent4>
        <a:srgbClr val="6C6F70"/>
      </a:accent4>
      <a:accent5>
        <a:srgbClr val="A2A4A3"/>
      </a:accent5>
      <a:accent6>
        <a:srgbClr val="CECFCB"/>
      </a:accent6>
      <a:hlink>
        <a:srgbClr val="7030A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Words>1258</Words>
  <Application>Microsoft Office PowerPoint</Application>
  <PresentationFormat>Widescreen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Local SEO Tips  for Chapter Sites  with Meta Data Templates</vt:lpstr>
      <vt:lpstr>Search Engine Optimization (SEO)</vt:lpstr>
      <vt:lpstr>Local SEO Success Factors</vt:lpstr>
      <vt:lpstr>Chapter Site Optimization – Build Relevance with Keywords</vt:lpstr>
      <vt:lpstr>Chapter Site Optimization – Localization</vt:lpstr>
      <vt:lpstr>Chapter Site Optimization – Meta Data</vt:lpstr>
      <vt:lpstr>Chapter Site Optimization – Suggested Meta Data Customize for your chapter and add to each page via CMS</vt:lpstr>
      <vt:lpstr>Google+/My Business</vt:lpstr>
      <vt:lpstr>Google+/My Business – Optimizing</vt:lpstr>
      <vt:lpstr>Local Citations</vt:lpstr>
      <vt:lpstr>Local Citations – Optimization</vt:lpstr>
      <vt:lpstr>Reviews</vt:lpstr>
      <vt:lpstr>Social Media Credibility</vt:lpstr>
      <vt:lpstr>Domain/Page Authority and Link Credibility</vt:lpstr>
      <vt:lpstr>National Support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Klein</dc:creator>
  <cp:lastModifiedBy>Heidi Klein</cp:lastModifiedBy>
  <cp:revision>62</cp:revision>
  <dcterms:created xsi:type="dcterms:W3CDTF">2017-08-28T19:41:12Z</dcterms:created>
  <dcterms:modified xsi:type="dcterms:W3CDTF">2017-08-30T23:24:45Z</dcterms:modified>
</cp:coreProperties>
</file>