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9" r:id="rId3"/>
    <p:sldId id="276" r:id="rId4"/>
    <p:sldId id="260" r:id="rId5"/>
    <p:sldId id="279" r:id="rId6"/>
    <p:sldId id="269" r:id="rId7"/>
    <p:sldId id="267" r:id="rId8"/>
    <p:sldId id="282" r:id="rId9"/>
    <p:sldId id="284" r:id="rId10"/>
    <p:sldId id="285" r:id="rId11"/>
    <p:sldId id="274" r:id="rId12"/>
    <p:sldId id="280" r:id="rId13"/>
    <p:sldId id="290" r:id="rId14"/>
    <p:sldId id="283" r:id="rId15"/>
    <p:sldId id="287" r:id="rId16"/>
    <p:sldId id="288" r:id="rId17"/>
    <p:sldId id="289" r:id="rId18"/>
    <p:sldId id="286" r:id="rId19"/>
    <p:sldId id="265" r:id="rId20"/>
    <p:sldId id="261" r:id="rId21"/>
    <p:sldId id="262" r:id="rId22"/>
    <p:sldId id="263" r:id="rId23"/>
    <p:sldId id="264" r:id="rId24"/>
  </p:sldIdLst>
  <p:sldSz cx="9144000" cy="6858000" type="screen4x3"/>
  <p:notesSz cx="6858000" cy="9777413"/>
  <p:custDataLst>
    <p:tags r:id="rId27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Imago" pitchFamily="2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Imago" pitchFamily="2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Imago" pitchFamily="2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Imago" pitchFamily="2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Imago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Imago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Imago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Imago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Imago" pitchFamily="2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54">
          <p15:clr>
            <a:srgbClr val="A4A3A4"/>
          </p15:clr>
        </p15:guide>
        <p15:guide id="2" orient="horz" pos="330">
          <p15:clr>
            <a:srgbClr val="A4A3A4"/>
          </p15:clr>
        </p15:guide>
        <p15:guide id="3" orient="horz" pos="1182">
          <p15:clr>
            <a:srgbClr val="A4A3A4"/>
          </p15:clr>
        </p15:guide>
        <p15:guide id="4" orient="horz" pos="1098">
          <p15:clr>
            <a:srgbClr val="A4A3A4"/>
          </p15:clr>
        </p15:guide>
        <p15:guide id="5" orient="horz" pos="4110">
          <p15:clr>
            <a:srgbClr val="A4A3A4"/>
          </p15:clr>
        </p15:guide>
        <p15:guide id="6" pos="255">
          <p15:clr>
            <a:srgbClr val="A4A3A4"/>
          </p15:clr>
        </p15:guide>
        <p15:guide id="7" pos="551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7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tz, Sandra {DXRI~Penzberg}" initials="RS{" lastIdx="3" clrIdx="0"/>
  <p:cmAuthor id="1" name="Manu Vandijck" initials="MV" lastIdx="13" clrIdx="1">
    <p:extLst/>
  </p:cmAuthor>
  <p:cmAuthor id="2" name="Manuilova, Ekaterina {DXRE~Penzberg}" initials="ME{" lastIdx="4" clrIdx="2"/>
  <p:cmAuthor id="3" name="Brix, Britta Dr." initials="BBD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760F9"/>
    <a:srgbClr val="3365FB"/>
    <a:srgbClr val="00B7A5"/>
    <a:srgbClr val="F76681"/>
    <a:srgbClr val="D49FFF"/>
    <a:srgbClr val="A2C1FE"/>
    <a:srgbClr val="8CF4EA"/>
    <a:srgbClr val="67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7" autoAdjust="0"/>
    <p:restoredTop sz="90746" autoAdjust="0"/>
  </p:normalViewPr>
  <p:slideViewPr>
    <p:cSldViewPr>
      <p:cViewPr>
        <p:scale>
          <a:sx n="60" d="100"/>
          <a:sy n="60" d="100"/>
        </p:scale>
        <p:origin x="-1572" y="-124"/>
      </p:cViewPr>
      <p:guideLst>
        <p:guide orient="horz" pos="3954"/>
        <p:guide orient="horz" pos="330"/>
        <p:guide orient="horz" pos="1182"/>
        <p:guide orient="horz" pos="1098"/>
        <p:guide orient="horz" pos="4110"/>
        <p:guide pos="255"/>
        <p:guide pos="55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54" y="-114"/>
      </p:cViewPr>
      <p:guideLst>
        <p:guide orient="horz" pos="307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7-17T20:38:43.751" idx="3">
    <p:pos x="224" y="106"/>
    <p:text>I would suggest to add this slide after slide 11+12</p:text>
  </p:cm>
  <p:cm authorId="1" dt="2018-07-18T09:50:10.959" idx="10">
    <p:pos x="4413" y="1528"/>
    <p:text>I believe that an indication of the mean %CV over the measurements (before and after restandardization) for the CSF samples stiill will say a lot to the audience.  This is what they remember from GBSc ppt on commutability 3 .</p:text>
    <p:extLst>
      <p:ext uri="{C676402C-5697-4E1C-873F-D02D1690AC5C}">
        <p15:threadingInfo xmlns:p15="http://schemas.microsoft.com/office/powerpoint/2012/main" timeZoneBias="-120"/>
      </p:ext>
    </p:extLst>
  </p:cm>
  <p:cm authorId="1" dt="2018-07-18T09:54:11.810" idx="11">
    <p:pos x="691" y="99"/>
    <p:text>agree on Sandra's suggestion, but would put after slide 13.  First alifnment to average, then comparison between assays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7-18T09:59:56.525" idx="12">
    <p:pos x="10" y="10"/>
    <p:text>I've layouted the table a little: centered values; i would pronounc heading</p:text>
    <p:extLst>
      <p:ext uri="{C676402C-5697-4E1C-873F-D02D1690AC5C}">
        <p15:threadingInfo xmlns:p15="http://schemas.microsoft.com/office/powerpoint/2012/main" timeZoneBias="-120"/>
      </p:ext>
    </p:extLst>
  </p:cm>
  <p:cm authorId="1" dt="2018-07-18T10:00:08.949" idx="13">
    <p:pos x="146" y="146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7-18T09:49:41.903" idx="9">
    <p:pos x="3704" y="1389"/>
    <p:text>do we still need the column with all?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08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1413" y="850900"/>
            <a:ext cx="4575175" cy="3432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1850"/>
            <a:ext cx="5029200" cy="451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Klicken Sie, um die Formate des Vorlagentextes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87078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+mn-cs"/>
      </a:defRPr>
    </a:lvl1pPr>
    <a:lvl2pPr marL="457200"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+mn-cs"/>
      </a:defRPr>
    </a:lvl2pPr>
    <a:lvl3pPr marL="915988"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+mn-cs"/>
      </a:defRPr>
    </a:lvl3pPr>
    <a:lvl4pPr marL="1373188"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+mn-cs"/>
      </a:defRPr>
    </a:lvl4pPr>
    <a:lvl5pPr marL="1830388"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59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0000"/>
                </a:solidFill>
              </a:rPr>
              <a:t>red dashed line - identity</a:t>
            </a:r>
          </a:p>
          <a:p>
            <a:r>
              <a:rPr lang="de-DE" dirty="0" err="1" smtClean="0"/>
              <a:t>Discrepany</a:t>
            </a:r>
            <a:r>
              <a:rPr lang="de-DE" dirty="0" smtClean="0"/>
              <a:t> 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sample </a:t>
            </a:r>
            <a:r>
              <a:rPr lang="de-DE" dirty="0" err="1" smtClean="0"/>
              <a:t>volume</a:t>
            </a:r>
            <a:r>
              <a:rPr lang="de-DE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69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Correlation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baseline="0" dirty="0" smtClean="0"/>
              <a:t> still </a:t>
            </a:r>
            <a:r>
              <a:rPr lang="de-DE" baseline="0" dirty="0" err="1" smtClean="0"/>
              <a:t>good</a:t>
            </a:r>
            <a:r>
              <a:rPr lang="de-DE" baseline="0" dirty="0" smtClean="0"/>
              <a:t> after </a:t>
            </a:r>
            <a:r>
              <a:rPr lang="de-DE" baseline="0" dirty="0" err="1" smtClean="0"/>
              <a:t>re-calibration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74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70" name="shpGridNormal" hidden="1"/>
          <p:cNvGrpSpPr>
            <a:grpSpLocks/>
          </p:cNvGrpSpPr>
          <p:nvPr userDrawn="1"/>
        </p:nvGrpSpPr>
        <p:grpSpPr bwMode="auto">
          <a:xfrm>
            <a:off x="397120" y="514350"/>
            <a:ext cx="8354157" cy="5764213"/>
            <a:chOff x="271" y="324"/>
            <a:chExt cx="5701" cy="3631"/>
          </a:xfrm>
        </p:grpSpPr>
        <p:sp>
          <p:nvSpPr>
            <p:cNvPr id="94266" name="shpGridTitle" hidden="1"/>
            <p:cNvSpPr>
              <a:spLocks noChangeArrowheads="1"/>
            </p:cNvSpPr>
            <p:nvPr userDrawn="1"/>
          </p:nvSpPr>
          <p:spPr bwMode="auto">
            <a:xfrm>
              <a:off x="271" y="324"/>
              <a:ext cx="5701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CH" sz="2400"/>
            </a:p>
          </p:txBody>
        </p:sp>
        <p:sp>
          <p:nvSpPr>
            <p:cNvPr id="94268" name="shpGridMain" hidden="1"/>
            <p:cNvSpPr>
              <a:spLocks noChangeArrowheads="1"/>
            </p:cNvSpPr>
            <p:nvPr userDrawn="1"/>
          </p:nvSpPr>
          <p:spPr bwMode="auto">
            <a:xfrm>
              <a:off x="271" y="1179"/>
              <a:ext cx="570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CH" sz="2400"/>
            </a:p>
          </p:txBody>
        </p:sp>
      </p:grpSp>
      <p:sp>
        <p:nvSpPr>
          <p:cNvPr id="94242" name="shpTitleLine"/>
          <p:cNvSpPr>
            <a:spLocks noChangeShapeType="1"/>
          </p:cNvSpPr>
          <p:nvPr/>
        </p:nvSpPr>
        <p:spPr bwMode="auto">
          <a:xfrm>
            <a:off x="0" y="1738313"/>
            <a:ext cx="816072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94230" name="shpPlaceholderTitle"/>
          <p:cNvSpPr>
            <a:spLocks noGrp="1" noChangeArrowheads="1"/>
          </p:cNvSpPr>
          <p:nvPr>
            <p:ph type="ctrTitle"/>
          </p:nvPr>
        </p:nvSpPr>
        <p:spPr>
          <a:xfrm>
            <a:off x="383931" y="2601913"/>
            <a:ext cx="8376138" cy="1008062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fr-CH" noProof="0"/>
              <a:t>Click to edit Master title style</a:t>
            </a:r>
          </a:p>
        </p:txBody>
      </p:sp>
      <p:sp>
        <p:nvSpPr>
          <p:cNvPr id="94231" name="shpPlaceholderMain"/>
          <p:cNvSpPr>
            <a:spLocks noGrp="1" noChangeArrowheads="1"/>
          </p:cNvSpPr>
          <p:nvPr>
            <p:ph type="subTitle" idx="1"/>
          </p:nvPr>
        </p:nvSpPr>
        <p:spPr>
          <a:xfrm>
            <a:off x="398585" y="3644901"/>
            <a:ext cx="8361485" cy="576263"/>
          </a:xfrm>
        </p:spPr>
        <p:txBody>
          <a:bodyPr/>
          <a:lstStyle>
            <a:lvl1pPr marL="0" indent="0">
              <a:buFontTx/>
              <a:buNone/>
              <a:defRPr sz="3300" b="1" i="1">
                <a:latin typeface="Minion" pitchFamily="2" charset="0"/>
              </a:defRPr>
            </a:lvl1pPr>
          </a:lstStyle>
          <a:p>
            <a:pPr lvl="0"/>
            <a:r>
              <a:rPr lang="fr-CH" noProof="0"/>
              <a:t>Click to edit Master subtitle style</a:t>
            </a:r>
          </a:p>
        </p:txBody>
      </p:sp>
      <p:sp>
        <p:nvSpPr>
          <p:cNvPr id="94263" name="shpLogoBackground"/>
          <p:cNvSpPr>
            <a:spLocks noChangeArrowheads="1"/>
          </p:cNvSpPr>
          <p:nvPr userDrawn="1"/>
        </p:nvSpPr>
        <p:spPr bwMode="white">
          <a:xfrm>
            <a:off x="7702550" y="115888"/>
            <a:ext cx="1062403" cy="865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25F00-55C7-4159-96ED-33FC1810648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0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639" y="452439"/>
            <a:ext cx="2089638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328" y="452439"/>
            <a:ext cx="6132634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27A04-B349-4C41-9EBD-AC2BB72186C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7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32AB4-61FB-4062-9E20-33DD6EC6477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1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649DD-8E2B-4957-9020-F806BA43D35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9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7120" y="1806575"/>
            <a:ext cx="4106008" cy="4471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804" y="1806575"/>
            <a:ext cx="4107473" cy="4471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45B92-9666-4195-B6E1-FD81DD2D83C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5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5FE86-6BD3-48ED-9042-E3EF8447C65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5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165CB-D5E5-4F49-B52C-2E6BB58C0F5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0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DFCCA-F568-422D-8A8C-1E40958866F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887CC-8431-4B91-BABD-191FD7EEA20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89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E69C4-9F4A-4EC7-99BF-B1E5BD2F102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3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" name="shpPlaceholderDat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7120" y="6323014"/>
            <a:ext cx="8354157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600"/>
            </a:lvl1pPr>
          </a:lstStyle>
          <a:p>
            <a:endParaRPr lang="en-US" dirty="0"/>
          </a:p>
        </p:txBody>
      </p:sp>
      <p:sp>
        <p:nvSpPr>
          <p:cNvPr id="40961" name="shpPlaceholder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7120" y="6323014"/>
            <a:ext cx="8354157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600"/>
            </a:lvl1pPr>
          </a:lstStyle>
          <a:p>
            <a:fld id="{0FBB20A0-29A2-4F03-9BB9-2B9F07088D58}" type="slidenum">
              <a:rPr lang="en-US"/>
              <a:pPr/>
              <a:t>‹Nr.›</a:t>
            </a:fld>
            <a:endParaRPr lang="en-US" dirty="0"/>
          </a:p>
        </p:txBody>
      </p:sp>
      <p:sp>
        <p:nvSpPr>
          <p:cNvPr id="2035" name="shpPlaceholderTitle"/>
          <p:cNvSpPr>
            <a:spLocks noGrp="1" noChangeArrowheads="1"/>
          </p:cNvSpPr>
          <p:nvPr>
            <p:ph type="title"/>
          </p:nvPr>
        </p:nvSpPr>
        <p:spPr bwMode="auto">
          <a:xfrm>
            <a:off x="388328" y="452439"/>
            <a:ext cx="7366000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38" name="shpPlaceholderMain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7120" y="1806575"/>
            <a:ext cx="8354157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1000" name="shpGridNormal" hidden="1"/>
          <p:cNvGrpSpPr>
            <a:grpSpLocks/>
          </p:cNvGrpSpPr>
          <p:nvPr userDrawn="1"/>
        </p:nvGrpSpPr>
        <p:grpSpPr bwMode="auto">
          <a:xfrm>
            <a:off x="397120" y="514350"/>
            <a:ext cx="8354157" cy="6005513"/>
            <a:chOff x="271" y="324"/>
            <a:chExt cx="5701" cy="3783"/>
          </a:xfrm>
        </p:grpSpPr>
        <p:sp>
          <p:nvSpPr>
            <p:cNvPr id="40993" name="shpGridTitle" hidden="1"/>
            <p:cNvSpPr>
              <a:spLocks noChangeArrowheads="1"/>
            </p:cNvSpPr>
            <p:nvPr userDrawn="1"/>
          </p:nvSpPr>
          <p:spPr bwMode="auto">
            <a:xfrm>
              <a:off x="271" y="324"/>
              <a:ext cx="5701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40994" name="shpGridMain" hidden="1"/>
            <p:cNvSpPr>
              <a:spLocks noChangeArrowheads="1"/>
            </p:cNvSpPr>
            <p:nvPr userDrawn="1"/>
          </p:nvSpPr>
          <p:spPr bwMode="auto">
            <a:xfrm>
              <a:off x="271" y="1179"/>
              <a:ext cx="570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40998" name="shpGridFooter" hidden="1"/>
            <p:cNvSpPr>
              <a:spLocks noChangeArrowheads="1"/>
            </p:cNvSpPr>
            <p:nvPr userDrawn="1"/>
          </p:nvSpPr>
          <p:spPr bwMode="auto">
            <a:xfrm>
              <a:off x="271" y="4005"/>
              <a:ext cx="5701" cy="102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14" name="shpLogoBackground"/>
          <p:cNvSpPr>
            <a:spLocks noChangeArrowheads="1"/>
          </p:cNvSpPr>
          <p:nvPr userDrawn="1"/>
        </p:nvSpPr>
        <p:spPr bwMode="white">
          <a:xfrm>
            <a:off x="7702550" y="115888"/>
            <a:ext cx="1062404" cy="865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9pPr>
    </p:titleStyle>
    <p:bodyStyle>
      <a:lvl1pPr marL="285750" indent="-285750" algn="l" rtl="0" eaLnBrk="0" fontAlgn="base" hangingPunct="0">
        <a:spcBef>
          <a:spcPct val="75000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3588" indent="-287338" algn="l" rtl="0" eaLnBrk="0" fontAlgn="base" hangingPunct="0">
        <a:spcBef>
          <a:spcPct val="3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241425" indent="-2873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719263" indent="-2873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955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527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099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671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0243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0" name="shpTitleSlide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21982" y="667254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4" name="Rectangle 25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383931" y="2603500"/>
            <a:ext cx="79009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9pPr>
          </a:lstStyle>
          <a:p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 </a:t>
            </a:r>
            <a:r>
              <a:rPr lang="en-US" dirty="0"/>
              <a:t>Integration of CRM by Companies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1982" y="6460191"/>
            <a:ext cx="448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GBSC F2F </a:t>
            </a:r>
            <a:r>
              <a:rPr lang="de-DE" dirty="0" err="1" smtClean="0"/>
              <a:t>meeting</a:t>
            </a:r>
            <a:r>
              <a:rPr lang="de-DE" dirty="0" smtClean="0"/>
              <a:t>; </a:t>
            </a:r>
            <a:r>
              <a:rPr lang="de-DE" dirty="0" err="1" smtClean="0"/>
              <a:t>July</a:t>
            </a:r>
            <a:r>
              <a:rPr lang="de-DE" dirty="0" smtClean="0"/>
              <a:t> 21st 2018 Chicago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57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28" y="452439"/>
            <a:ext cx="8360136" cy="1309687"/>
          </a:xfrm>
        </p:spPr>
        <p:txBody>
          <a:bodyPr/>
          <a:lstStyle/>
          <a:p>
            <a:r>
              <a:rPr lang="en-US" sz="2000" dirty="0" smtClean="0"/>
              <a:t>Original and re-standardized measurements in CRM measurements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31917" y="5301208"/>
            <a:ext cx="61526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Red dashed lines – CRM target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%CV between averaged measurements is shown below the graph.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Deviations to the target values are within ±9%</a:t>
            </a:r>
            <a:endParaRPr lang="en-US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107504" y="1246883"/>
            <a:ext cx="8531758" cy="3910309"/>
            <a:chOff x="107504" y="1052736"/>
            <a:chExt cx="8531758" cy="3910309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052736"/>
              <a:ext cx="8531758" cy="3613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02860" y="4661141"/>
              <a:ext cx="8418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6"/>
                  </a:solidFill>
                </a:rPr>
                <a:t>CV = 24%</a:t>
              </a:r>
              <a:endParaRPr lang="en-US" sz="1200" dirty="0">
                <a:solidFill>
                  <a:schemeClr val="accent6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91680" y="4672146"/>
              <a:ext cx="7649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4">
                      <a:lumMod val="75000"/>
                    </a:schemeClr>
                  </a:solidFill>
                </a:rPr>
                <a:t>CV = 4%</a:t>
              </a:r>
              <a:endParaRPr lang="en-US" sz="12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43808" y="4653136"/>
              <a:ext cx="8418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6"/>
                  </a:solidFill>
                </a:rPr>
                <a:t>CV = 24%</a:t>
              </a:r>
              <a:endParaRPr lang="en-US" sz="1200" dirty="0">
                <a:solidFill>
                  <a:schemeClr val="accent6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32628" y="4664141"/>
              <a:ext cx="7649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4">
                      <a:lumMod val="75000"/>
                    </a:schemeClr>
                  </a:solidFill>
                </a:rPr>
                <a:t>CV = 5%</a:t>
              </a:r>
              <a:endParaRPr lang="en-US" sz="12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95348" y="4675041"/>
              <a:ext cx="8418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6"/>
                  </a:solidFill>
                </a:rPr>
                <a:t>CV = 30%</a:t>
              </a:r>
              <a:endParaRPr lang="en-US" sz="1200" dirty="0">
                <a:solidFill>
                  <a:schemeClr val="accent6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84168" y="4686046"/>
              <a:ext cx="7649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4">
                      <a:lumMod val="75000"/>
                    </a:schemeClr>
                  </a:solidFill>
                </a:rPr>
                <a:t>CV = 7%</a:t>
              </a:r>
              <a:endParaRPr lang="en-US" sz="12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18030" y="894975"/>
            <a:ext cx="418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Averaged re-standardized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40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28" y="452439"/>
            <a:ext cx="7366000" cy="528289"/>
          </a:xfrm>
        </p:spPr>
        <p:txBody>
          <a:bodyPr/>
          <a:lstStyle/>
          <a:p>
            <a:r>
              <a:rPr lang="en-US" dirty="0" smtClean="0"/>
              <a:t>Overview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20" y="1124744"/>
            <a:ext cx="8354157" cy="5153819"/>
          </a:xfrm>
        </p:spPr>
        <p:txBody>
          <a:bodyPr/>
          <a:lstStyle/>
          <a:p>
            <a:r>
              <a:rPr lang="en-US" sz="1600" dirty="0" smtClean="0"/>
              <a:t>Results of the analysis</a:t>
            </a:r>
          </a:p>
          <a:p>
            <a:pPr lvl="1"/>
            <a:r>
              <a:rPr lang="en-US" sz="1600" dirty="0" smtClean="0"/>
              <a:t>No outliers and low variability of measurement replicates</a:t>
            </a:r>
          </a:p>
          <a:p>
            <a:pPr lvl="1"/>
            <a:r>
              <a:rPr lang="en-US" sz="1600" dirty="0" smtClean="0"/>
              <a:t>High correlation between systems on the original and re-standardized scale</a:t>
            </a:r>
          </a:p>
          <a:p>
            <a:pPr lvl="1"/>
            <a:r>
              <a:rPr lang="en-US" sz="1600" dirty="0" smtClean="0"/>
              <a:t>Linearity</a:t>
            </a:r>
          </a:p>
          <a:p>
            <a:pPr lvl="1"/>
            <a:r>
              <a:rPr lang="en-US" sz="1600" dirty="0" smtClean="0"/>
              <a:t>Large bias between the systems on the original scale (up to 49%)</a:t>
            </a:r>
          </a:p>
          <a:p>
            <a:pPr lvl="1"/>
            <a:r>
              <a:rPr lang="en-US" sz="1600" b="1" dirty="0" smtClean="0"/>
              <a:t>High consistency between the re-standardized concentrations (bias to averaged re-standardized concentrations below 5%)</a:t>
            </a:r>
          </a:p>
          <a:p>
            <a:pPr lvl="1"/>
            <a:r>
              <a:rPr lang="en-US" sz="1600" b="1" dirty="0" smtClean="0"/>
              <a:t>Re-standardized measurements of CRM samples are close to their target </a:t>
            </a:r>
            <a:r>
              <a:rPr lang="en-US" sz="1600" b="1" dirty="0"/>
              <a:t>values </a:t>
            </a:r>
            <a:r>
              <a:rPr lang="en-US" sz="1600" b="1" dirty="0" smtClean="0"/>
              <a:t>(deviations are within ±9%)</a:t>
            </a:r>
          </a:p>
          <a:p>
            <a:r>
              <a:rPr lang="en-US" sz="1600" dirty="0" smtClean="0"/>
              <a:t>Limitations</a:t>
            </a:r>
            <a:r>
              <a:rPr lang="en-US" sz="1600" dirty="0"/>
              <a:t>:</a:t>
            </a:r>
          </a:p>
          <a:p>
            <a:pPr lvl="1"/>
            <a:r>
              <a:rPr lang="en-US" sz="1600" dirty="0"/>
              <a:t>The </a:t>
            </a:r>
            <a:r>
              <a:rPr lang="en-US" sz="1600" dirty="0" smtClean="0"/>
              <a:t>bias estimates between </a:t>
            </a:r>
            <a:r>
              <a:rPr lang="en-US" sz="1600" dirty="0"/>
              <a:t>the methods may be influenced by pre-analytical problems (small volume, small tube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580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328" y="1124744"/>
            <a:ext cx="8354157" cy="2232248"/>
          </a:xfrm>
        </p:spPr>
        <p:txBody>
          <a:bodyPr/>
          <a:lstStyle/>
          <a:p>
            <a:r>
              <a:rPr lang="de-DE" dirty="0"/>
              <a:t>Re-</a:t>
            </a:r>
            <a:r>
              <a:rPr lang="de-DE" dirty="0" err="1"/>
              <a:t>calibration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Beta-Amyloid 1-42 </a:t>
            </a:r>
            <a:r>
              <a:rPr lang="de-DE" dirty="0" err="1"/>
              <a:t>assays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CRMs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feasible</a:t>
            </a:r>
            <a:endParaRPr lang="de-DE" dirty="0"/>
          </a:p>
          <a:p>
            <a:r>
              <a:rPr lang="de-DE" dirty="0" smtClean="0"/>
              <a:t>Bias </a:t>
            </a:r>
            <a:r>
              <a:rPr lang="de-DE" dirty="0" err="1"/>
              <a:t>between</a:t>
            </a:r>
            <a:r>
              <a:rPr lang="de-DE" dirty="0"/>
              <a:t> Beta-</a:t>
            </a:r>
            <a:r>
              <a:rPr lang="de-DE" dirty="0" err="1"/>
              <a:t>Aymloid</a:t>
            </a:r>
            <a:r>
              <a:rPr lang="de-DE" dirty="0"/>
              <a:t> 1-42 </a:t>
            </a:r>
            <a:r>
              <a:rPr lang="de-DE" dirty="0" err="1"/>
              <a:t>assays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different </a:t>
            </a:r>
            <a:r>
              <a:rPr lang="de-DE" dirty="0" err="1"/>
              <a:t>vendors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minimized</a:t>
            </a:r>
            <a:endParaRPr lang="de-DE" dirty="0"/>
          </a:p>
          <a:p>
            <a:r>
              <a:rPr lang="de-DE" dirty="0"/>
              <a:t>All 3 </a:t>
            </a:r>
            <a:r>
              <a:rPr lang="de-DE" dirty="0" err="1"/>
              <a:t>participating</a:t>
            </a:r>
            <a:r>
              <a:rPr lang="de-DE" dirty="0"/>
              <a:t> </a:t>
            </a:r>
            <a:r>
              <a:rPr lang="de-DE" dirty="0" err="1"/>
              <a:t>vendors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committed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commercialize</a:t>
            </a:r>
            <a:r>
              <a:rPr lang="de-DE" dirty="0"/>
              <a:t> </a:t>
            </a:r>
            <a:r>
              <a:rPr lang="de-DE" dirty="0" err="1"/>
              <a:t>re-calibrated</a:t>
            </a:r>
            <a:r>
              <a:rPr lang="de-DE" dirty="0"/>
              <a:t> Beta-Amyloid 1-42 </a:t>
            </a:r>
            <a:r>
              <a:rPr lang="de-DE" dirty="0" err="1"/>
              <a:t>assays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88328" y="452439"/>
            <a:ext cx="7366000" cy="52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9pPr>
          </a:lstStyle>
          <a:p>
            <a:r>
              <a:rPr lang="en-US" kern="0" dirty="0" smtClean="0"/>
              <a:t>Conclusion </a:t>
            </a:r>
            <a:endParaRPr lang="en-US" kern="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5312" y="3501008"/>
            <a:ext cx="7366000" cy="52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9pPr>
          </a:lstStyle>
          <a:p>
            <a:r>
              <a:rPr lang="en-US" kern="0" dirty="0"/>
              <a:t>Outlook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385312" y="4149080"/>
            <a:ext cx="835415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75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588" indent="-287338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24142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719263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19551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65271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310991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56711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402431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/>
              <a:t>Group will </a:t>
            </a:r>
            <a:r>
              <a:rPr lang="de-DE" kern="0" dirty="0" err="1"/>
              <a:t>continue</a:t>
            </a:r>
            <a:r>
              <a:rPr lang="de-DE" kern="0" dirty="0"/>
              <a:t> </a:t>
            </a:r>
            <a:r>
              <a:rPr lang="de-DE" kern="0" dirty="0" err="1"/>
              <a:t>working</a:t>
            </a:r>
            <a:r>
              <a:rPr lang="de-DE" kern="0" dirty="0"/>
              <a:t> </a:t>
            </a:r>
            <a:r>
              <a:rPr lang="de-DE" kern="0" dirty="0" err="1"/>
              <a:t>together</a:t>
            </a:r>
            <a:endParaRPr lang="de-DE" kern="0" dirty="0"/>
          </a:p>
          <a:p>
            <a:r>
              <a:rPr lang="de-DE" kern="0" dirty="0"/>
              <a:t>Round Robin </a:t>
            </a:r>
            <a:r>
              <a:rPr lang="de-DE" kern="0" dirty="0" err="1"/>
              <a:t>study</a:t>
            </a:r>
            <a:r>
              <a:rPr lang="de-DE" kern="0" dirty="0"/>
              <a:t> </a:t>
            </a:r>
            <a:r>
              <a:rPr lang="de-DE" kern="0" dirty="0" err="1"/>
              <a:t>to</a:t>
            </a:r>
            <a:r>
              <a:rPr lang="de-DE" kern="0" dirty="0"/>
              <a:t> </a:t>
            </a:r>
            <a:r>
              <a:rPr lang="de-DE" kern="0" dirty="0" err="1"/>
              <a:t>be</a:t>
            </a:r>
            <a:r>
              <a:rPr lang="de-DE" kern="0" dirty="0"/>
              <a:t> </a:t>
            </a:r>
            <a:r>
              <a:rPr lang="de-DE" kern="0" dirty="0" err="1"/>
              <a:t>planned</a:t>
            </a:r>
            <a:endParaRPr lang="de-DE" kern="0" dirty="0"/>
          </a:p>
          <a:p>
            <a:r>
              <a:rPr lang="de-DE" strike="sngStrike" kern="0" dirty="0" err="1" smtClean="0"/>
              <a:t>Reach</a:t>
            </a:r>
            <a:r>
              <a:rPr lang="de-DE" strike="sngStrike" kern="0" dirty="0" smtClean="0"/>
              <a:t>-out </a:t>
            </a:r>
            <a:r>
              <a:rPr lang="de-DE" strike="sngStrike" kern="0" dirty="0" err="1"/>
              <a:t>again</a:t>
            </a:r>
            <a:r>
              <a:rPr lang="de-DE" strike="sngStrike" kern="0" dirty="0"/>
              <a:t> </a:t>
            </a:r>
            <a:r>
              <a:rPr lang="de-DE" strike="sngStrike" kern="0" dirty="0" err="1"/>
              <a:t>to</a:t>
            </a:r>
            <a:r>
              <a:rPr lang="de-DE" strike="sngStrike" kern="0" dirty="0"/>
              <a:t> </a:t>
            </a:r>
            <a:r>
              <a:rPr lang="de-DE" kern="0" dirty="0" err="1"/>
              <a:t>start</a:t>
            </a:r>
            <a:r>
              <a:rPr lang="de-DE" kern="0" dirty="0"/>
              <a:t> </a:t>
            </a:r>
            <a:r>
              <a:rPr lang="de-DE" kern="0" dirty="0" err="1"/>
              <a:t>discussion</a:t>
            </a:r>
            <a:r>
              <a:rPr lang="de-DE" kern="0" dirty="0"/>
              <a:t> </a:t>
            </a:r>
            <a:r>
              <a:rPr lang="de-DE" strike="sngStrike" kern="0" dirty="0" err="1"/>
              <a:t>with</a:t>
            </a:r>
            <a:r>
              <a:rPr lang="de-DE" strike="sngStrike" kern="0" dirty="0"/>
              <a:t> </a:t>
            </a:r>
            <a:r>
              <a:rPr lang="de-DE" kern="0" dirty="0" err="1"/>
              <a:t>other</a:t>
            </a:r>
            <a:r>
              <a:rPr lang="de-DE" kern="0" dirty="0"/>
              <a:t> </a:t>
            </a:r>
            <a:r>
              <a:rPr lang="de-DE" kern="0" dirty="0" err="1"/>
              <a:t>vendors</a:t>
            </a:r>
            <a:endParaRPr lang="de-DE" kern="0" dirty="0"/>
          </a:p>
          <a:p>
            <a:pPr marL="0" indent="0">
              <a:buNone/>
            </a:pPr>
            <a:endParaRPr lang="de-DE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1113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71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2088" y="1155489"/>
            <a:ext cx="8630288" cy="2597567"/>
            <a:chOff x="34859" y="1119505"/>
            <a:chExt cx="8630288" cy="259756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59" y="1178453"/>
              <a:ext cx="2600731" cy="25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7124" y="1197072"/>
              <a:ext cx="2610431" cy="25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5587" y="1119505"/>
              <a:ext cx="2689560" cy="25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306135" y="260648"/>
            <a:ext cx="8216120" cy="52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9pPr>
          </a:lstStyle>
          <a:p>
            <a:r>
              <a:rPr lang="en-US" sz="2000" kern="0" dirty="0" smtClean="0"/>
              <a:t>Improvement of bias between the systems by re-standardization</a:t>
            </a:r>
            <a:endParaRPr lang="en-US" sz="2000" kern="0" dirty="0"/>
          </a:p>
        </p:txBody>
      </p:sp>
      <p:sp>
        <p:nvSpPr>
          <p:cNvPr id="15" name="TextBox 14"/>
          <p:cNvSpPr txBox="1"/>
          <p:nvPr/>
        </p:nvSpPr>
        <p:spPr>
          <a:xfrm>
            <a:off x="277078" y="692696"/>
            <a:ext cx="244329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Original concentrations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77078" y="3753056"/>
            <a:ext cx="33329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Re-standardized concentrations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45" y="4134398"/>
            <a:ext cx="2669289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21088"/>
            <a:ext cx="2639715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816" y="4137471"/>
            <a:ext cx="2601478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/>
          <p:nvPr/>
        </p:nvSpPr>
        <p:spPr>
          <a:xfrm>
            <a:off x="0" y="6608385"/>
            <a:ext cx="19143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Red dashed </a:t>
            </a:r>
            <a:r>
              <a:rPr lang="en-US" sz="1200" dirty="0">
                <a:solidFill>
                  <a:srgbClr val="FF0000"/>
                </a:solidFill>
              </a:rPr>
              <a:t>line - identity</a:t>
            </a:r>
          </a:p>
        </p:txBody>
      </p:sp>
    </p:spTree>
    <p:extLst>
      <p:ext uri="{BB962C8B-B14F-4D97-AF65-F5344CB8AC3E}">
        <p14:creationId xmlns:p14="http://schemas.microsoft.com/office/powerpoint/2010/main" val="3751256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9"/>
            <a:ext cx="7366000" cy="576064"/>
          </a:xfrm>
        </p:spPr>
        <p:txBody>
          <a:bodyPr/>
          <a:lstStyle/>
          <a:p>
            <a:r>
              <a:rPr lang="en-US" u="sng" dirty="0"/>
              <a:t>CRM-adjusted </a:t>
            </a:r>
            <a:r>
              <a:rPr lang="en-US" dirty="0"/>
              <a:t>measurements in CRMs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4536504" cy="30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298" y="908720"/>
            <a:ext cx="4441702" cy="30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564" y="4221088"/>
            <a:ext cx="774086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Measurement of the CRMs on the </a:t>
            </a:r>
            <a:r>
              <a:rPr lang="en-US" sz="1600" dirty="0" err="1">
                <a:solidFill>
                  <a:srgbClr val="00B050"/>
                </a:solidFill>
              </a:rPr>
              <a:t>restandardized</a:t>
            </a:r>
            <a:r>
              <a:rPr lang="en-US" sz="1600" dirty="0">
                <a:solidFill>
                  <a:srgbClr val="00B050"/>
                </a:solidFill>
              </a:rPr>
              <a:t> assay confirms </a:t>
            </a:r>
            <a:r>
              <a:rPr lang="en-US" sz="1600" dirty="0" err="1">
                <a:solidFill>
                  <a:srgbClr val="00B050"/>
                </a:solidFill>
              </a:rPr>
              <a:t>succesfull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restandardization</a:t>
            </a:r>
            <a:r>
              <a:rPr lang="en-US" sz="1600" dirty="0">
                <a:solidFill>
                  <a:srgbClr val="00B050"/>
                </a:solidFill>
              </a:rPr>
              <a:t>.</a:t>
            </a:r>
          </a:p>
          <a:p>
            <a:r>
              <a:rPr lang="en-US" sz="1600" dirty="0">
                <a:solidFill>
                  <a:srgbClr val="00B050"/>
                </a:solidFill>
                <a:sym typeface="Wingdings" panose="05000000000000000000" pitchFamily="2" charset="2"/>
              </a:rPr>
              <a:t> Concentrations are close to the assigned values by LC-MS/MS (JCTLM ID: C11RMP9)</a:t>
            </a:r>
            <a:endParaRPr lang="en-US" sz="1600" dirty="0">
              <a:solidFill>
                <a:srgbClr val="00B050"/>
              </a:solidFill>
            </a:endParaRPr>
          </a:p>
          <a:p>
            <a:r>
              <a:rPr lang="en-US" sz="1600" strike="sngStrike" dirty="0">
                <a:solidFill>
                  <a:srgbClr val="3365FB"/>
                </a:solidFill>
              </a:rPr>
              <a:t>CRM measurements </a:t>
            </a:r>
            <a:br>
              <a:rPr lang="en-US" sz="1600" strike="sngStrike" dirty="0">
                <a:solidFill>
                  <a:srgbClr val="3365FB"/>
                </a:solidFill>
              </a:rPr>
            </a:br>
            <a:r>
              <a:rPr lang="en-US" sz="1600" strike="sngStrike" dirty="0">
                <a:solidFill>
                  <a:srgbClr val="3365FB"/>
                </a:solidFill>
              </a:rPr>
              <a:t>of </a:t>
            </a:r>
            <a:r>
              <a:rPr lang="en-US" sz="1600" strike="sngStrike" dirty="0" err="1">
                <a:solidFill>
                  <a:srgbClr val="3365FB"/>
                </a:solidFill>
              </a:rPr>
              <a:t>Fujirebio</a:t>
            </a:r>
            <a:r>
              <a:rPr lang="en-US" sz="1600" strike="sngStrike" dirty="0">
                <a:solidFill>
                  <a:srgbClr val="3365FB"/>
                </a:solidFill>
              </a:rPr>
              <a:t> &amp; </a:t>
            </a:r>
            <a:r>
              <a:rPr lang="en-US" sz="1600" strike="sngStrike" dirty="0" err="1">
                <a:solidFill>
                  <a:srgbClr val="3365FB"/>
                </a:solidFill>
              </a:rPr>
              <a:t>Euroimmun</a:t>
            </a:r>
            <a:r>
              <a:rPr lang="en-US" sz="1600" strike="sngStrike" dirty="0">
                <a:solidFill>
                  <a:srgbClr val="3365FB"/>
                </a:solidFill>
              </a:rPr>
              <a:t> are close to the target values </a:t>
            </a:r>
          </a:p>
          <a:p>
            <a:endParaRPr lang="en-US" sz="1600" strike="sngStrike" dirty="0">
              <a:solidFill>
                <a:srgbClr val="3365FB"/>
              </a:solidFill>
            </a:endParaRPr>
          </a:p>
          <a:p>
            <a:r>
              <a:rPr lang="en-US" sz="1600" strike="sngStrike" dirty="0">
                <a:solidFill>
                  <a:srgbClr val="3365FB"/>
                </a:solidFill>
              </a:rPr>
              <a:t>Roche – positive bias 6-9% to the target value </a:t>
            </a:r>
            <a:r>
              <a:rPr lang="en-US" sz="1600" strike="sngStrike" dirty="0">
                <a:solidFill>
                  <a:srgbClr val="FF0000"/>
                </a:solidFill>
              </a:rPr>
              <a:t>(to be assessed).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664559">
            <a:off x="3450224" y="3784054"/>
            <a:ext cx="187262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Suggest to delete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00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247285"/>
              </p:ext>
            </p:extLst>
          </p:nvPr>
        </p:nvGraphicFramePr>
        <p:xfrm>
          <a:off x="467544" y="2132856"/>
          <a:ext cx="499734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7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67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19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919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CSF frozen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EI*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0.16 (-1.3, 7.9)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-0.8</a:t>
                      </a:r>
                      <a:r>
                        <a:rPr lang="en-US" sz="1600" baseline="0" dirty="0"/>
                        <a:t> (-1.9, 0.54)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-2.7 (-5.5, 5.0)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-4.2 (-6.1, -2.6)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-6.9 (-11.2, -2.9)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-3.7 (-5.4, -2.7)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between the </a:t>
            </a:r>
            <a:r>
              <a:rPr lang="en-US" u="sng" dirty="0"/>
              <a:t>CRM-adjusted </a:t>
            </a:r>
            <a:r>
              <a:rPr lang="en-US" dirty="0"/>
              <a:t>concentrations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516142"/>
            <a:ext cx="3209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Estimated bias[%] at 700 </a:t>
            </a:r>
            <a:r>
              <a:rPr lang="en-US" dirty="0" err="1"/>
              <a:t>pg</a:t>
            </a:r>
            <a:r>
              <a:rPr lang="en-US" dirty="0"/>
              <a:t>/ml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4365104"/>
            <a:ext cx="274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*EI = EUROIMMUN </a:t>
            </a:r>
            <a:r>
              <a:rPr lang="en-US" dirty="0" err="1"/>
              <a:t>ChLIA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24679C8-C805-48C6-BF7D-D6A67796C554}"/>
              </a:ext>
            </a:extLst>
          </p:cNvPr>
          <p:cNvSpPr txBox="1"/>
          <p:nvPr/>
        </p:nvSpPr>
        <p:spPr>
          <a:xfrm>
            <a:off x="539552" y="3789040"/>
            <a:ext cx="2889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>
                <a:solidFill>
                  <a:srgbClr val="00B050"/>
                </a:solidFill>
              </a:rPr>
              <a:t>EI= </a:t>
            </a:r>
            <a:r>
              <a:rPr lang="nl-BE" sz="1200" dirty="0" err="1">
                <a:solidFill>
                  <a:srgbClr val="00B050"/>
                </a:solidFill>
              </a:rPr>
              <a:t>EuroImmun</a:t>
            </a:r>
            <a:r>
              <a:rPr lang="nl-BE" sz="1200" dirty="0">
                <a:solidFill>
                  <a:srgbClr val="00B050"/>
                </a:solidFill>
              </a:rPr>
              <a:t>; FU = </a:t>
            </a:r>
            <a:r>
              <a:rPr lang="nl-BE" sz="1200" dirty="0" err="1">
                <a:solidFill>
                  <a:srgbClr val="00B050"/>
                </a:solidFill>
              </a:rPr>
              <a:t>Fujirebio</a:t>
            </a:r>
            <a:r>
              <a:rPr lang="nl-BE" sz="1200" dirty="0">
                <a:solidFill>
                  <a:srgbClr val="00B050"/>
                </a:solidFill>
              </a:rPr>
              <a:t>; </a:t>
            </a:r>
            <a:r>
              <a:rPr lang="nl-BE" sz="1200" dirty="0" err="1">
                <a:solidFill>
                  <a:srgbClr val="00B050"/>
                </a:solidFill>
              </a:rPr>
              <a:t>Ro</a:t>
            </a:r>
            <a:r>
              <a:rPr lang="nl-BE" sz="1200" dirty="0">
                <a:solidFill>
                  <a:srgbClr val="00B050"/>
                </a:solidFill>
              </a:rPr>
              <a:t> = Roche</a:t>
            </a:r>
          </a:p>
        </p:txBody>
      </p:sp>
      <p:sp>
        <p:nvSpPr>
          <p:cNvPr id="9" name="TextBox 8"/>
          <p:cNvSpPr txBox="1"/>
          <p:nvPr/>
        </p:nvSpPr>
        <p:spPr>
          <a:xfrm rot="19664559">
            <a:off x="3450224" y="3784054"/>
            <a:ext cx="187262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Suggest to delete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43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623286"/>
              </p:ext>
            </p:extLst>
          </p:nvPr>
        </p:nvGraphicFramePr>
        <p:xfrm>
          <a:off x="551157" y="1268760"/>
          <a:ext cx="8041686" cy="614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9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15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20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153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153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8153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%Bias at 700 </a:t>
                      </a:r>
                      <a:r>
                        <a:rPr lang="en-US" sz="1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pg</a:t>
                      </a:r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EI </a:t>
                      </a:r>
                      <a:r>
                        <a:rPr lang="en-US" sz="1400" dirty="0" err="1"/>
                        <a:t>ChLIA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-12.3 (-27.6, 14.0)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1.00 (0.95, 1.03)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-1.5</a:t>
                      </a:r>
                      <a:r>
                        <a:rPr lang="en-US" sz="1400" baseline="0" dirty="0"/>
                        <a:t> (-3.3, -0.46)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EI ELISA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2.5 (-16.8, 57)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1.05 (0.95, 1.09)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5.0 (2.2, 6.5)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Fujirebio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-8.5 (-68.2, 13)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1.01 (0.98, 1-13)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0.14</a:t>
                      </a:r>
                      <a:r>
                        <a:rPr lang="en-US" sz="1400" baseline="0" dirty="0"/>
                        <a:t> (-1.2. 7.2)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Roche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5.97 (-30.4,</a:t>
                      </a:r>
                      <a:r>
                        <a:rPr lang="en-US" sz="1400" baseline="0" dirty="0"/>
                        <a:t> 24</a:t>
                      </a:r>
                      <a:r>
                        <a:rPr lang="en-US" sz="1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0.95 (0.91, 1.02)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-4.3 (-6.3, -0.8)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Frozen CSF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EI </a:t>
                      </a:r>
                      <a:r>
                        <a:rPr lang="en-US" sz="1400" dirty="0" err="1"/>
                        <a:t>ChLIA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-20.3 (-37.4, 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1.03 (0.99, 1.05)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-0.42 (-1.46, 0.70)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EI ELISA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1.26 (-23.7, 36)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3365FB"/>
                          </a:solidFill>
                        </a:rPr>
                        <a:t>1.06 (1.02, 1.10)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3365FB"/>
                          </a:solidFill>
                        </a:rPr>
                        <a:t>6.5 (5.1, 7.1)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Fujirebio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1.36 (-8.31, 24)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0.99 (0.96, 1.00)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3365FB"/>
                          </a:solidFill>
                        </a:rPr>
                        <a:t>-1.2 (-1.5, -0.45)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Roche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7.74 (-0.33, 21)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3365FB"/>
                          </a:solidFill>
                        </a:rPr>
                        <a:t>0.94 (0.93, 0.97)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3365FB"/>
                          </a:solidFill>
                        </a:rPr>
                        <a:t>-5.2</a:t>
                      </a:r>
                      <a:r>
                        <a:rPr lang="en-US" sz="1400" baseline="0" dirty="0">
                          <a:solidFill>
                            <a:srgbClr val="3365FB"/>
                          </a:solidFill>
                        </a:rPr>
                        <a:t> (-5.7, -4.1)</a:t>
                      </a:r>
                      <a:endParaRPr lang="en-US" sz="1400" dirty="0">
                        <a:solidFill>
                          <a:srgbClr val="3365FB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Lyophilized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 CSF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EI </a:t>
                      </a:r>
                      <a:r>
                        <a:rPr lang="en-US" sz="1400" dirty="0" err="1"/>
                        <a:t>ChLIA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-6.1</a:t>
                      </a:r>
                      <a:r>
                        <a:rPr lang="en-US" sz="1400" baseline="0" dirty="0"/>
                        <a:t> (-86.5, 51)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0.94 (0.84, 1.00)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-6.7 (-12.5, -2.9)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EI ELISA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7.33 (-37.0, 126)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1.022 (0.85, 1.11)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3.3</a:t>
                      </a:r>
                      <a:r>
                        <a:rPr lang="en-US" sz="1400" baseline="0" dirty="0"/>
                        <a:t> (-4.1, 8.0)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Fujirebio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-20.2 (-102.8, 33)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1.13 (1.04, 1.26)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10.1 (5.0, 16.0)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Roche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12.7 (-54.3, 43)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0.93 (0.84, 1.04)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-5.4 (-10.3 0.14)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3510" y="260648"/>
            <a:ext cx="7366000" cy="1309687"/>
          </a:xfrm>
        </p:spPr>
        <p:txBody>
          <a:bodyPr/>
          <a:lstStyle/>
          <a:p>
            <a:r>
              <a:rPr lang="en-US" dirty="0"/>
              <a:t>Bias to the averaged CRM-adjusted concentrations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575556" y="3140968"/>
            <a:ext cx="7992888" cy="144016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mag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664559">
            <a:off x="3450224" y="3784054"/>
            <a:ext cx="187262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Suggest to delete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150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233135"/>
              </p:ext>
            </p:extLst>
          </p:nvPr>
        </p:nvGraphicFramePr>
        <p:xfrm>
          <a:off x="467544" y="2132856"/>
          <a:ext cx="499734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7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67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19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919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CSF frozen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EI*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60</a:t>
                      </a:r>
                      <a:r>
                        <a:rPr lang="en-US" sz="1600" baseline="0" dirty="0"/>
                        <a:t> (51; 69)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84 (64, 103)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37 (30; 44)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45 (26, 64)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-15 (-18, -12)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-21</a:t>
                      </a:r>
                      <a:r>
                        <a:rPr lang="en-US" sz="1600" baseline="0" dirty="0"/>
                        <a:t> (-24, -18)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and bias between the </a:t>
            </a:r>
            <a:r>
              <a:rPr lang="en-US" u="sng" dirty="0"/>
              <a:t>original</a:t>
            </a:r>
            <a:r>
              <a:rPr lang="en-US" dirty="0"/>
              <a:t> concentrations (averaged)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516142"/>
            <a:ext cx="4347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Estimated bias[%] at median concentration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6381328"/>
            <a:ext cx="274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*EI = EUROIMMUN </a:t>
            </a:r>
            <a:r>
              <a:rPr lang="en-US" dirty="0" err="1"/>
              <a:t>ChLIA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4593322"/>
            <a:ext cx="72008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High correlation between all assays (r : 0.95-1.00)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linearity violation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A99B658-F407-4C6C-A8E6-EB9EB6566566}"/>
              </a:ext>
            </a:extLst>
          </p:cNvPr>
          <p:cNvSpPr txBox="1"/>
          <p:nvPr/>
        </p:nvSpPr>
        <p:spPr>
          <a:xfrm>
            <a:off x="539552" y="3789040"/>
            <a:ext cx="2889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>
                <a:solidFill>
                  <a:srgbClr val="00B050"/>
                </a:solidFill>
              </a:rPr>
              <a:t>EI= </a:t>
            </a:r>
            <a:r>
              <a:rPr lang="nl-BE" sz="1200" dirty="0" err="1">
                <a:solidFill>
                  <a:srgbClr val="00B050"/>
                </a:solidFill>
              </a:rPr>
              <a:t>EuroImmun</a:t>
            </a:r>
            <a:r>
              <a:rPr lang="nl-BE" sz="1200" dirty="0">
                <a:solidFill>
                  <a:srgbClr val="00B050"/>
                </a:solidFill>
              </a:rPr>
              <a:t>; FU = </a:t>
            </a:r>
            <a:r>
              <a:rPr lang="nl-BE" sz="1200" dirty="0" err="1">
                <a:solidFill>
                  <a:srgbClr val="00B050"/>
                </a:solidFill>
              </a:rPr>
              <a:t>Fujirebio</a:t>
            </a:r>
            <a:r>
              <a:rPr lang="nl-BE" sz="1200" dirty="0">
                <a:solidFill>
                  <a:srgbClr val="00B050"/>
                </a:solidFill>
              </a:rPr>
              <a:t>; </a:t>
            </a:r>
            <a:r>
              <a:rPr lang="nl-BE" sz="1200" dirty="0" err="1">
                <a:solidFill>
                  <a:srgbClr val="00B050"/>
                </a:solidFill>
              </a:rPr>
              <a:t>Ro</a:t>
            </a:r>
            <a:r>
              <a:rPr lang="nl-BE" sz="1200" dirty="0">
                <a:solidFill>
                  <a:srgbClr val="00B050"/>
                </a:solidFill>
              </a:rPr>
              <a:t> = Roche</a:t>
            </a:r>
          </a:p>
        </p:txBody>
      </p:sp>
      <p:sp>
        <p:nvSpPr>
          <p:cNvPr id="3" name="TextBox 2"/>
          <p:cNvSpPr txBox="1"/>
          <p:nvPr/>
        </p:nvSpPr>
        <p:spPr>
          <a:xfrm rot="19664559">
            <a:off x="593113" y="3041730"/>
            <a:ext cx="756008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Suggest to delete, because the information is included in the previous slide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031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and bias between the original concentrations (averaged)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7992888" cy="246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8192"/>
            <a:ext cx="8197479" cy="25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82073" y="178767"/>
            <a:ext cx="187743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NON-Validated output</a:t>
            </a:r>
          </a:p>
        </p:txBody>
      </p:sp>
      <p:sp>
        <p:nvSpPr>
          <p:cNvPr id="6" name="TextBox 5"/>
          <p:cNvSpPr txBox="1"/>
          <p:nvPr/>
        </p:nvSpPr>
        <p:spPr>
          <a:xfrm rot="19664559">
            <a:off x="3450224" y="3784054"/>
            <a:ext cx="187262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Suggest to delete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28" y="452439"/>
            <a:ext cx="7366000" cy="528289"/>
          </a:xfrm>
        </p:spPr>
        <p:txBody>
          <a:bodyPr/>
          <a:lstStyle/>
          <a:p>
            <a:r>
              <a:rPr lang="en-US" dirty="0"/>
              <a:t>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20" y="1124744"/>
            <a:ext cx="8354157" cy="51538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Investigate consistency between the CRM-adjusted concentrations, measured in CSF samples using different Beta-Amyloid 1-42 assays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89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Precision: Roche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53199"/>
            <a:ext cx="3329463" cy="318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1052736"/>
            <a:ext cx="35337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41814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4397569"/>
            <a:ext cx="4065537" cy="1708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Original concentrations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 considerably differences in precision </a:t>
            </a:r>
            <a:br>
              <a:rPr lang="en-US" sz="1400" dirty="0"/>
            </a:br>
            <a:r>
              <a:rPr lang="en-US" sz="1400" dirty="0"/>
              <a:t>between sample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 considerable run-effect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 differences between in CRM </a:t>
            </a:r>
            <a:br>
              <a:rPr lang="en-US" sz="1400" dirty="0"/>
            </a:br>
            <a:r>
              <a:rPr lang="en-US" sz="1400" dirty="0"/>
              <a:t>measurements at the begin and end of the runs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82073" y="178767"/>
            <a:ext cx="187743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NON-Validated output</a:t>
            </a:r>
          </a:p>
        </p:txBody>
      </p:sp>
      <p:sp>
        <p:nvSpPr>
          <p:cNvPr id="8" name="TextBox 7"/>
          <p:cNvSpPr txBox="1"/>
          <p:nvPr/>
        </p:nvSpPr>
        <p:spPr>
          <a:xfrm rot="19664559">
            <a:off x="3450224" y="3784054"/>
            <a:ext cx="187262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Suggest to delete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37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Precision: EUROIMMUN ELISA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290107" cy="31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80728"/>
            <a:ext cx="3287374" cy="31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9" y="5013176"/>
            <a:ext cx="42672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48" y="4705191"/>
            <a:ext cx="3467616" cy="1708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Original concentration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Lowest variability in lyophilized samples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On day 2 considerable differences </a:t>
            </a:r>
            <a:br>
              <a:rPr lang="en-US" sz="1400" dirty="0"/>
            </a:br>
            <a:r>
              <a:rPr lang="en-US" sz="1400" dirty="0"/>
              <a:t>the between start- and end </a:t>
            </a:r>
            <a:br>
              <a:rPr lang="en-US" sz="1400" dirty="0"/>
            </a:br>
            <a:r>
              <a:rPr lang="en-US" sz="1400" dirty="0"/>
              <a:t>CRM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 run effect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82073" y="178767"/>
            <a:ext cx="187743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NON-Validated output</a:t>
            </a:r>
          </a:p>
        </p:txBody>
      </p:sp>
      <p:sp>
        <p:nvSpPr>
          <p:cNvPr id="8" name="TextBox 7"/>
          <p:cNvSpPr txBox="1"/>
          <p:nvPr/>
        </p:nvSpPr>
        <p:spPr>
          <a:xfrm rot="19664559">
            <a:off x="3450224" y="3784054"/>
            <a:ext cx="187262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Suggest to delete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078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Precision: EURIMMUN </a:t>
            </a:r>
            <a:r>
              <a:rPr lang="en-US" dirty="0" err="1"/>
              <a:t>ChLIA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299137" cy="31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80728"/>
            <a:ext cx="36004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13176"/>
            <a:ext cx="4191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4048" y="4705191"/>
            <a:ext cx="3467616" cy="14927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Original concentration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Lowest variability in lyophilized samples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 differences between start- and end </a:t>
            </a:r>
            <a:br>
              <a:rPr lang="en-US" sz="1400" dirty="0"/>
            </a:br>
            <a:r>
              <a:rPr lang="en-US" sz="1400" dirty="0"/>
              <a:t>CRM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 run effect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82073" y="178767"/>
            <a:ext cx="187743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NON-Validated output</a:t>
            </a:r>
          </a:p>
        </p:txBody>
      </p:sp>
      <p:sp>
        <p:nvSpPr>
          <p:cNvPr id="9" name="TextBox 8"/>
          <p:cNvSpPr txBox="1"/>
          <p:nvPr/>
        </p:nvSpPr>
        <p:spPr>
          <a:xfrm rot="19664559">
            <a:off x="3450224" y="3784054"/>
            <a:ext cx="187262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Suggest to delete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88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Precision: </a:t>
            </a:r>
            <a:r>
              <a:rPr lang="en-US" dirty="0" err="1"/>
              <a:t>Fujirebio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2" y="1052736"/>
            <a:ext cx="3195019" cy="31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8680"/>
            <a:ext cx="35623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725144"/>
            <a:ext cx="41243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4008" y="4646040"/>
            <a:ext cx="4322017" cy="1708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Original concentration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Lowest variability in lyophilized samples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On day 2 considerable differences </a:t>
            </a:r>
            <a:br>
              <a:rPr lang="en-US" sz="1400" dirty="0"/>
            </a:br>
            <a:r>
              <a:rPr lang="en-US" sz="1400" dirty="0"/>
              <a:t>the between start- and end </a:t>
            </a:r>
            <a:br>
              <a:rPr lang="en-US" sz="1400" dirty="0"/>
            </a:br>
            <a:r>
              <a:rPr lang="en-US" sz="1400" dirty="0"/>
              <a:t>CRM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Very small run effect (depends on the sample type)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82073" y="178767"/>
            <a:ext cx="187743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NON-Validated output</a:t>
            </a:r>
          </a:p>
        </p:txBody>
      </p:sp>
      <p:sp>
        <p:nvSpPr>
          <p:cNvPr id="9" name="TextBox 8"/>
          <p:cNvSpPr txBox="1"/>
          <p:nvPr/>
        </p:nvSpPr>
        <p:spPr>
          <a:xfrm rot="19664559">
            <a:off x="3450224" y="3784054"/>
            <a:ext cx="187262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Suggest to delete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703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28" y="452439"/>
            <a:ext cx="7366000" cy="528289"/>
          </a:xfrm>
        </p:spPr>
        <p:txBody>
          <a:bodyPr/>
          <a:lstStyle/>
          <a:p>
            <a:r>
              <a:rPr lang="en-US" dirty="0"/>
              <a:t>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20" y="1124745"/>
            <a:ext cx="8354157" cy="7920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Investigate consistency between the CRM-adjusted concentrations, measured in CSF samples using different Beta-Amyloid 1-42 assays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95536" y="2636912"/>
            <a:ext cx="7366000" cy="52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9pPr>
          </a:lstStyle>
          <a:p>
            <a:r>
              <a:rPr lang="en-US" kern="0" dirty="0"/>
              <a:t>Participants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8600" y="3212976"/>
            <a:ext cx="8354157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75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588" indent="-287338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24142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719263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19551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65271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310991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56711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402431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kern="0" dirty="0" err="1"/>
              <a:t>Fujirebio</a:t>
            </a:r>
            <a:r>
              <a:rPr lang="en-US" kern="0" dirty="0"/>
              <a:t>		</a:t>
            </a:r>
            <a:r>
              <a:rPr lang="en-US" kern="0" dirty="0" err="1"/>
              <a:t>Lumipulse</a:t>
            </a:r>
            <a:r>
              <a:rPr lang="en-US" kern="0" dirty="0"/>
              <a:t> </a:t>
            </a:r>
            <a:r>
              <a:rPr lang="en-US" i="1" kern="0" dirty="0"/>
              <a:t>G</a:t>
            </a:r>
            <a:r>
              <a:rPr lang="en-US" kern="0" dirty="0"/>
              <a:t> </a:t>
            </a:r>
            <a:r>
              <a:rPr lang="el-GR" kern="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nl-BE" kern="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nl-BE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Amyloid</a:t>
            </a:r>
            <a:r>
              <a:rPr lang="nl-BE" kern="0" dirty="0">
                <a:latin typeface="Calibri" panose="020F0502020204030204" pitchFamily="34" charset="0"/>
                <a:cs typeface="Calibri" panose="020F0502020204030204" pitchFamily="34" charset="0"/>
              </a:rPr>
              <a:t> 1-42</a:t>
            </a:r>
            <a:endParaRPr lang="en-US" kern="0" dirty="0"/>
          </a:p>
          <a:p>
            <a:pPr marL="0" indent="0">
              <a:buFont typeface="Arial" pitchFamily="34" charset="0"/>
              <a:buNone/>
            </a:pPr>
            <a:r>
              <a:rPr lang="de-DE" kern="0" dirty="0"/>
              <a:t>EUROIMMUN	</a:t>
            </a:r>
            <a:r>
              <a:rPr lang="de-DE" kern="0" dirty="0" smtClean="0"/>
              <a:t>	Beta-Amyloid 1-42 </a:t>
            </a:r>
            <a:r>
              <a:rPr lang="de-DE" kern="0" dirty="0" err="1" smtClean="0"/>
              <a:t>ChLIA</a:t>
            </a:r>
            <a:endParaRPr lang="de-DE" kern="0" dirty="0"/>
          </a:p>
          <a:p>
            <a:pPr marL="0" indent="0">
              <a:buNone/>
            </a:pPr>
            <a:r>
              <a:rPr lang="de-DE" kern="0" dirty="0"/>
              <a:t>Roche		</a:t>
            </a:r>
            <a:r>
              <a:rPr lang="de-DE" kern="0" dirty="0" smtClean="0"/>
              <a:t>	</a:t>
            </a:r>
            <a:r>
              <a:rPr lang="de-DE" kern="0" dirty="0" err="1" smtClean="0"/>
              <a:t>Elecsys</a:t>
            </a:r>
            <a:r>
              <a:rPr lang="de-DE" kern="0" dirty="0"/>
              <a:t>® </a:t>
            </a:r>
            <a:r>
              <a:rPr lang="de-DE" kern="0" dirty="0" smtClean="0">
                <a:sym typeface="Symbol"/>
              </a:rPr>
              <a:t></a:t>
            </a:r>
            <a:r>
              <a:rPr lang="de-DE" kern="0" dirty="0" smtClean="0"/>
              <a:t>-</a:t>
            </a:r>
            <a:r>
              <a:rPr lang="de-DE" kern="0" dirty="0"/>
              <a:t>Amyloid (1-42</a:t>
            </a:r>
            <a:r>
              <a:rPr lang="de-DE" kern="0" dirty="0" smtClean="0"/>
              <a:t>) CSF</a:t>
            </a:r>
            <a:endParaRPr lang="en-US" kern="0" dirty="0"/>
          </a:p>
          <a:p>
            <a:pPr marL="0" indent="0">
              <a:buFont typeface="Arial" pitchFamily="34" charset="0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85149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20" y="1196752"/>
            <a:ext cx="8354157" cy="50818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148425"/>
            <a:ext cx="835292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Sample sets:</a:t>
            </a:r>
          </a:p>
          <a:p>
            <a:r>
              <a:rPr lang="en-US" sz="1400" dirty="0" smtClean="0"/>
              <a:t>CRM </a:t>
            </a:r>
            <a:r>
              <a:rPr lang="en-US" sz="1400" dirty="0"/>
              <a:t>samples (N = 3), provided by Ingrid </a:t>
            </a:r>
            <a:r>
              <a:rPr lang="en-US" sz="1400" dirty="0" err="1"/>
              <a:t>Zegers</a:t>
            </a:r>
            <a:endParaRPr lang="en-US" sz="1400" dirty="0"/>
          </a:p>
          <a:p>
            <a:r>
              <a:rPr lang="en-US" sz="1400" dirty="0" smtClean="0"/>
              <a:t>Frozen </a:t>
            </a:r>
            <a:r>
              <a:rPr lang="en-US" sz="1400" dirty="0"/>
              <a:t>CSF pools  (N =15 ), provided by EUROIMMUN</a:t>
            </a:r>
          </a:p>
          <a:p>
            <a:endParaRPr lang="en-US" sz="1400" b="1" dirty="0"/>
          </a:p>
          <a:p>
            <a:r>
              <a:rPr lang="en-US" sz="1400" b="1" dirty="0"/>
              <a:t>Pre-analytical handling</a:t>
            </a:r>
          </a:p>
          <a:p>
            <a:r>
              <a:rPr lang="en-US" sz="1400" dirty="0" smtClean="0"/>
              <a:t>CRM </a:t>
            </a:r>
            <a:r>
              <a:rPr lang="en-US" sz="1400" dirty="0"/>
              <a:t>&amp; CSF pools: thawed 30 min at RT while </a:t>
            </a:r>
            <a:r>
              <a:rPr lang="en-US" sz="1400" dirty="0" err="1"/>
              <a:t>rollermixing</a:t>
            </a:r>
            <a:r>
              <a:rPr lang="en-US" sz="1400" dirty="0"/>
              <a:t>, short spin down</a:t>
            </a:r>
          </a:p>
          <a:p>
            <a:r>
              <a:rPr lang="en-US" sz="1400" dirty="0" smtClean="0"/>
              <a:t>Problem</a:t>
            </a:r>
            <a:r>
              <a:rPr lang="en-US" sz="1400" dirty="0"/>
              <a:t>: the tubes with frozen </a:t>
            </a:r>
            <a:r>
              <a:rPr lang="en-US" sz="1400" b="1" dirty="0"/>
              <a:t>CSF</a:t>
            </a:r>
            <a:r>
              <a:rPr lang="en-US" sz="1400" dirty="0"/>
              <a:t> were very small. Roche and </a:t>
            </a:r>
            <a:r>
              <a:rPr lang="en-US" sz="1400" dirty="0" err="1"/>
              <a:t>Fujirebio</a:t>
            </a:r>
            <a:r>
              <a:rPr lang="en-US" sz="1400" dirty="0"/>
              <a:t> needed to use a kind of adapter to be able to measure them -&gt; limitation of study</a:t>
            </a:r>
          </a:p>
          <a:p>
            <a:endParaRPr lang="en-US" sz="1400" dirty="0"/>
          </a:p>
          <a:p>
            <a:r>
              <a:rPr lang="en-US" sz="1400" b="1" dirty="0"/>
              <a:t>Measurement: </a:t>
            </a:r>
          </a:p>
          <a:p>
            <a:r>
              <a:rPr lang="en-US" sz="1400" dirty="0"/>
              <a:t>CRM samples: 2 aliquots were measured at the begin and end of the run, 2 runs were performed</a:t>
            </a:r>
          </a:p>
          <a:p>
            <a:r>
              <a:rPr lang="en-US" sz="1400" dirty="0"/>
              <a:t>Other samples</a:t>
            </a:r>
            <a:r>
              <a:rPr lang="en-US" sz="1200" dirty="0"/>
              <a:t>: </a:t>
            </a:r>
            <a:r>
              <a:rPr lang="en-US" sz="1600" dirty="0"/>
              <a:t>1 aliquot </a:t>
            </a:r>
            <a:r>
              <a:rPr lang="en-US" sz="1400" dirty="0" smtClean="0"/>
              <a:t>was </a:t>
            </a:r>
            <a:r>
              <a:rPr lang="en-US" sz="1400" dirty="0"/>
              <a:t>measured in each run in randomized order, 2 runs were performed</a:t>
            </a:r>
          </a:p>
          <a:p>
            <a:r>
              <a:rPr lang="en-US" sz="1400" dirty="0"/>
              <a:t>2 determinations from each aliquot</a:t>
            </a:r>
          </a:p>
          <a:p>
            <a:endParaRPr lang="en-US" sz="1400" dirty="0" smtClean="0"/>
          </a:p>
          <a:p>
            <a:r>
              <a:rPr lang="en-US" sz="1400" b="1" dirty="0" smtClean="0"/>
              <a:t>Measurement results</a:t>
            </a:r>
          </a:p>
          <a:p>
            <a:r>
              <a:rPr lang="en-US" sz="1400" dirty="0" smtClean="0"/>
              <a:t>Original concentrations and re-calibrated using CRM samples (CRM-adjusted) concentrations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6066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7544" y="4077072"/>
            <a:ext cx="7488832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For each sample and each system several measurement replicates are available:</a:t>
            </a:r>
            <a:br>
              <a:rPr lang="en-US" sz="1600" dirty="0" smtClean="0"/>
            </a:br>
            <a:r>
              <a:rPr lang="en-US" sz="1600" dirty="0" smtClean="0"/>
              <a:t>N = 8 for CRM, N = 4 for CSF pools.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Variability of replicates is low. No outliers are observed.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For the further analysis all replicates are averaged.</a:t>
            </a:r>
          </a:p>
          <a:p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328" y="452439"/>
            <a:ext cx="7712064" cy="672305"/>
          </a:xfrm>
        </p:spPr>
        <p:txBody>
          <a:bodyPr/>
          <a:lstStyle/>
          <a:p>
            <a:r>
              <a:rPr lang="de-DE" sz="2000" dirty="0" smtClean="0"/>
              <a:t>Precision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u="sng" dirty="0" smtClean="0"/>
              <a:t>original</a:t>
            </a:r>
            <a:r>
              <a:rPr lang="de-DE" sz="2000" dirty="0" smtClean="0"/>
              <a:t> </a:t>
            </a:r>
            <a:r>
              <a:rPr lang="de-DE" sz="2000" dirty="0" err="1" smtClean="0"/>
              <a:t>concentrations</a:t>
            </a:r>
            <a:endParaRPr lang="en-US" sz="2000" strike="sngStrike" dirty="0">
              <a:solidFill>
                <a:srgbClr val="FF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97285" y="6038627"/>
            <a:ext cx="817917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strike="sngStrike" dirty="0" err="1">
                <a:sym typeface="Wingdings" panose="05000000000000000000" pitchFamily="2" charset="2"/>
              </a:rPr>
              <a:t>good</a:t>
            </a:r>
            <a:r>
              <a:rPr lang="de-DE" b="1" strike="sngStrike" dirty="0">
                <a:sym typeface="Wingdings" panose="05000000000000000000" pitchFamily="2" charset="2"/>
              </a:rPr>
              <a:t> </a:t>
            </a:r>
            <a:r>
              <a:rPr lang="de-DE" b="1" strike="sngStrike" dirty="0" err="1">
                <a:sym typeface="Wingdings" panose="05000000000000000000" pitchFamily="2" charset="2"/>
              </a:rPr>
              <a:t>overall</a:t>
            </a:r>
            <a:r>
              <a:rPr lang="de-DE" b="1" strike="sngStrike" dirty="0">
                <a:sym typeface="Wingdings" panose="05000000000000000000" pitchFamily="2" charset="2"/>
              </a:rPr>
              <a:t> </a:t>
            </a:r>
            <a:r>
              <a:rPr lang="de-DE" b="1" strike="sngStrike" dirty="0" err="1">
                <a:sym typeface="Wingdings" panose="05000000000000000000" pitchFamily="2" charset="2"/>
              </a:rPr>
              <a:t>precision</a:t>
            </a:r>
            <a:r>
              <a:rPr lang="de-DE" b="1" strike="sngStrike" dirty="0">
                <a:sym typeface="Wingdings" panose="05000000000000000000" pitchFamily="2" charset="2"/>
              </a:rPr>
              <a:t> </a:t>
            </a:r>
            <a:r>
              <a:rPr lang="de-DE" b="1" strike="sngStrike" dirty="0" err="1">
                <a:sym typeface="Wingdings" panose="05000000000000000000" pitchFamily="2" charset="2"/>
              </a:rPr>
              <a:t>across</a:t>
            </a:r>
            <a:r>
              <a:rPr lang="de-DE" b="1" strike="sngStrike" dirty="0">
                <a:sym typeface="Wingdings" panose="05000000000000000000" pitchFamily="2" charset="2"/>
              </a:rPr>
              <a:t> all sample </a:t>
            </a:r>
            <a:r>
              <a:rPr lang="de-DE" b="1" strike="sngStrike" dirty="0" err="1">
                <a:sym typeface="Wingdings" panose="05000000000000000000" pitchFamily="2" charset="2"/>
              </a:rPr>
              <a:t>types</a:t>
            </a:r>
            <a:r>
              <a:rPr lang="de-DE" b="1" strike="sngStrike" dirty="0">
                <a:sym typeface="Wingdings" panose="05000000000000000000" pitchFamily="2" charset="2"/>
              </a:rPr>
              <a:t> </a:t>
            </a:r>
            <a:r>
              <a:rPr lang="de-DE" b="1" strike="sngStrike" dirty="0" err="1">
                <a:sym typeface="Wingdings" panose="05000000000000000000" pitchFamily="2" charset="2"/>
              </a:rPr>
              <a:t>and</a:t>
            </a:r>
            <a:r>
              <a:rPr lang="de-DE" b="1" strike="sngStrike" dirty="0">
                <a:sym typeface="Wingdings" panose="05000000000000000000" pitchFamily="2" charset="2"/>
              </a:rPr>
              <a:t> different </a:t>
            </a:r>
            <a:r>
              <a:rPr lang="de-DE" b="1" strike="sngStrike" dirty="0" err="1">
                <a:sym typeface="Wingdings" panose="05000000000000000000" pitchFamily="2" charset="2"/>
              </a:rPr>
              <a:t>systems</a:t>
            </a:r>
            <a:r>
              <a:rPr lang="de-DE" b="1" strike="sngStrike" dirty="0">
                <a:sym typeface="Wingdings" panose="05000000000000000000" pitchFamily="2" charset="2"/>
              </a:rPr>
              <a:t> </a:t>
            </a:r>
            <a:endParaRPr lang="de-DE" b="1" strike="sngStrik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417" y="908720"/>
            <a:ext cx="2802091" cy="26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2716235" cy="26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840" y="980728"/>
            <a:ext cx="2739616" cy="26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30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8328" y="452439"/>
            <a:ext cx="8504152" cy="744313"/>
          </a:xfrm>
        </p:spPr>
        <p:txBody>
          <a:bodyPr/>
          <a:lstStyle/>
          <a:p>
            <a:r>
              <a:rPr lang="en-US" sz="2000" dirty="0"/>
              <a:t>Correlation and bias between the </a:t>
            </a:r>
            <a:r>
              <a:rPr lang="en-US" sz="2000" u="sng" dirty="0"/>
              <a:t>original</a:t>
            </a:r>
            <a:r>
              <a:rPr lang="en-US" sz="2000" dirty="0"/>
              <a:t> </a:t>
            </a:r>
            <a:r>
              <a:rPr lang="en-US" sz="2000" dirty="0" smtClean="0"/>
              <a:t>concentrations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34859" y="908720"/>
            <a:ext cx="9073644" cy="3168352"/>
            <a:chOff x="34859" y="1119505"/>
            <a:chExt cx="8822400" cy="277756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59" y="1178453"/>
              <a:ext cx="2786498" cy="27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7124" y="1197072"/>
              <a:ext cx="2796890" cy="27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5588" y="1119505"/>
              <a:ext cx="2881671" cy="27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043608" y="4475237"/>
            <a:ext cx="18473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288552"/>
              </p:ext>
            </p:extLst>
          </p:nvPr>
        </p:nvGraphicFramePr>
        <p:xfrm>
          <a:off x="95975" y="4365104"/>
          <a:ext cx="5628153" cy="201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68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87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4757"/>
                <a:gridCol w="12481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696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94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Pearson’s 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Slope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Bias at median concentration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Roche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EUROIMMUN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0.97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0.72 (0.50, 0.94)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-25% (-28%, -21%)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EUROIMMUN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/>
                        <a:t>Fujirebio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0.99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1.48 (1.15, 1.81)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49% (46%, 52%)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/>
                        <a:t>Fujirebio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Roche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0.98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0.87 (0.71,</a:t>
                      </a:r>
                      <a:r>
                        <a:rPr lang="en-US" sz="1200" baseline="0" dirty="0" smtClean="0"/>
                        <a:t> 1.02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-12% (-16%, -8%)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56565" y="4659903"/>
            <a:ext cx="3240359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High correlation </a:t>
            </a:r>
            <a:r>
              <a:rPr lang="en-US" sz="1600" dirty="0"/>
              <a:t>between the </a:t>
            </a:r>
            <a:r>
              <a:rPr lang="en-US" sz="1600" dirty="0" smtClean="0"/>
              <a:t>systems;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Large bias (Bias estimate may be partly influenced by the pre-analytic problems)</a:t>
            </a:r>
          </a:p>
        </p:txBody>
      </p:sp>
      <p:sp>
        <p:nvSpPr>
          <p:cNvPr id="4" name="Rechteck 3"/>
          <p:cNvSpPr/>
          <p:nvPr/>
        </p:nvSpPr>
        <p:spPr>
          <a:xfrm>
            <a:off x="3635896" y="4221088"/>
            <a:ext cx="2220669" cy="223224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ago" pitchFamily="2" charset="0"/>
            </a:endParaRPr>
          </a:p>
        </p:txBody>
      </p:sp>
      <p:sp>
        <p:nvSpPr>
          <p:cNvPr id="12" name="Rectangle 3"/>
          <p:cNvSpPr/>
          <p:nvPr/>
        </p:nvSpPr>
        <p:spPr>
          <a:xfrm>
            <a:off x="0" y="6608385"/>
            <a:ext cx="19143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Red dashed </a:t>
            </a:r>
            <a:r>
              <a:rPr lang="en-US" sz="1200" dirty="0">
                <a:solidFill>
                  <a:srgbClr val="FF0000"/>
                </a:solidFill>
              </a:rPr>
              <a:t>line - identity</a:t>
            </a:r>
          </a:p>
        </p:txBody>
      </p:sp>
    </p:spTree>
    <p:extLst>
      <p:ext uri="{BB962C8B-B14F-4D97-AF65-F5344CB8AC3E}">
        <p14:creationId xmlns:p14="http://schemas.microsoft.com/office/powerpoint/2010/main" val="292576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32144" cy="456281"/>
          </a:xfrm>
        </p:spPr>
        <p:txBody>
          <a:bodyPr/>
          <a:lstStyle/>
          <a:p>
            <a:r>
              <a:rPr lang="en-US" sz="2000" dirty="0" smtClean="0"/>
              <a:t>Original vs re-calibrated (CRM-adjusted) concentrations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08357"/>
            <a:ext cx="3255652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8720"/>
            <a:ext cx="3263456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93" y="3717032"/>
            <a:ext cx="2985763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/>
          <p:nvPr/>
        </p:nvSpPr>
        <p:spPr>
          <a:xfrm>
            <a:off x="0" y="6608385"/>
            <a:ext cx="19143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Red dashed </a:t>
            </a:r>
            <a:r>
              <a:rPr lang="en-US" sz="1200" dirty="0">
                <a:solidFill>
                  <a:srgbClr val="FF0000"/>
                </a:solidFill>
              </a:rPr>
              <a:t>line - identity</a:t>
            </a:r>
          </a:p>
        </p:txBody>
      </p:sp>
      <p:sp>
        <p:nvSpPr>
          <p:cNvPr id="5" name="Rechteck 4"/>
          <p:cNvSpPr/>
          <p:nvPr/>
        </p:nvSpPr>
        <p:spPr>
          <a:xfrm>
            <a:off x="3995936" y="4437112"/>
            <a:ext cx="446449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 smtClean="0">
                <a:solidFill>
                  <a:schemeClr val="tx1"/>
                </a:solidFill>
                <a:latin typeface="Imago" pitchFamily="2" charset="0"/>
              </a:rPr>
              <a:t>Correlation</a:t>
            </a:r>
            <a:r>
              <a:rPr lang="de-DE" dirty="0" smtClean="0">
                <a:solidFill>
                  <a:schemeClr val="tx1"/>
                </a:solidFill>
                <a:latin typeface="Imago" pitchFamily="2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Imago" pitchFamily="2" charset="0"/>
              </a:rPr>
              <a:t>between</a:t>
            </a:r>
            <a:r>
              <a:rPr lang="de-DE" dirty="0" smtClean="0">
                <a:solidFill>
                  <a:schemeClr val="tx1"/>
                </a:solidFill>
                <a:latin typeface="Imago" pitchFamily="2" charset="0"/>
              </a:rPr>
              <a:t> original </a:t>
            </a:r>
            <a:r>
              <a:rPr lang="de-DE" dirty="0" err="1" smtClean="0">
                <a:solidFill>
                  <a:schemeClr val="tx1"/>
                </a:solidFill>
                <a:latin typeface="Imago" pitchFamily="2" charset="0"/>
              </a:rPr>
              <a:t>and</a:t>
            </a:r>
            <a:r>
              <a:rPr lang="de-DE" dirty="0" smtClean="0">
                <a:solidFill>
                  <a:schemeClr val="tx1"/>
                </a:solidFill>
                <a:latin typeface="Imago" pitchFamily="2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Imago" pitchFamily="2" charset="0"/>
              </a:rPr>
              <a:t>re-calibrated</a:t>
            </a:r>
            <a:r>
              <a:rPr lang="de-DE" dirty="0" smtClean="0">
                <a:solidFill>
                  <a:schemeClr val="tx1"/>
                </a:solidFill>
                <a:latin typeface="Imago" pitchFamily="2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Imago" pitchFamily="2" charset="0"/>
              </a:rPr>
              <a:t>concentrations</a:t>
            </a:r>
            <a:r>
              <a:rPr lang="de-DE" dirty="0" smtClean="0">
                <a:solidFill>
                  <a:schemeClr val="tx1"/>
                </a:solidFill>
                <a:latin typeface="Imago" pitchFamily="2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Imago" pitchFamily="2" charset="0"/>
              </a:rPr>
              <a:t>is</a:t>
            </a:r>
            <a:r>
              <a:rPr lang="de-DE" dirty="0" smtClean="0">
                <a:solidFill>
                  <a:schemeClr val="tx1"/>
                </a:solidFill>
                <a:latin typeface="Imago" pitchFamily="2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Imago" pitchFamily="2" charset="0"/>
              </a:rPr>
              <a:t>given</a:t>
            </a:r>
            <a:r>
              <a:rPr lang="de-DE" dirty="0" smtClean="0">
                <a:solidFill>
                  <a:schemeClr val="tx1"/>
                </a:solidFill>
                <a:latin typeface="Imago" pitchFamily="2" charset="0"/>
              </a:rPr>
              <a:t> in all </a:t>
            </a:r>
            <a:r>
              <a:rPr lang="de-DE" dirty="0" err="1" smtClean="0">
                <a:solidFill>
                  <a:schemeClr val="tx1"/>
                </a:solidFill>
                <a:latin typeface="Imago" pitchFamily="2" charset="0"/>
              </a:rPr>
              <a:t>systems</a:t>
            </a:r>
            <a:r>
              <a:rPr lang="de-DE" dirty="0" smtClean="0">
                <a:solidFill>
                  <a:schemeClr val="tx1"/>
                </a:solidFill>
                <a:latin typeface="Imago" pitchFamily="2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mag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13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28" y="452439"/>
            <a:ext cx="8216120" cy="528289"/>
          </a:xfrm>
        </p:spPr>
        <p:txBody>
          <a:bodyPr/>
          <a:lstStyle/>
          <a:p>
            <a:r>
              <a:rPr lang="en-US" sz="2000" dirty="0" smtClean="0"/>
              <a:t>Improvement of bias between the systems by re-standardization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980728"/>
            <a:ext cx="244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concentrations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258981"/>
              </p:ext>
            </p:extLst>
          </p:nvPr>
        </p:nvGraphicFramePr>
        <p:xfrm>
          <a:off x="494778" y="1327001"/>
          <a:ext cx="7893646" cy="22105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719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86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0269"/>
                <a:gridCol w="13501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027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560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Pearson’s 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Slope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Bias at median concentration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5971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Roche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EUROIMMUN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0.97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0.72 (0.50, 0.94)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-25% (-28%, -21%)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5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EUROIMMUN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/>
                        <a:t>Fujirebio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0.99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1.48 (1.15, 1.81)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49% (46%, 52%)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5971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/>
                        <a:t>Fujirebio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Roche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0.98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0.87 (0.71,</a:t>
                      </a:r>
                      <a:r>
                        <a:rPr lang="en-US" sz="1400" baseline="0" dirty="0" smtClean="0"/>
                        <a:t> 1.02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-12% (-16%, -8%)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3581444"/>
            <a:ext cx="327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Re-standardized concentrations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5367191"/>
              </p:ext>
            </p:extLst>
          </p:nvPr>
        </p:nvGraphicFramePr>
        <p:xfrm>
          <a:off x="495250" y="3933056"/>
          <a:ext cx="7896641" cy="20939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719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128"/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083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94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Pearson’s 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Slope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Bias at median concentration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700 </a:t>
                      </a:r>
                      <a:r>
                        <a:rPr lang="en-US" sz="1400" dirty="0" err="1" smtClean="0"/>
                        <a:t>pg</a:t>
                      </a:r>
                      <a:r>
                        <a:rPr lang="en-US" sz="1400" dirty="0" smtClean="0"/>
                        <a:t>/ml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Roche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EUROIMMUN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0.98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1.07 (0.89, 1.24)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2.2%</a:t>
                      </a:r>
                      <a:r>
                        <a:rPr lang="en-US" sz="1400" baseline="0" dirty="0" smtClean="0"/>
                        <a:t> (-2.2%, 6.7%)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EUROIMMUN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/>
                        <a:t>Fujirebio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1.00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0.91 (0.81, 1.00)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-1.6% (-3.3%,</a:t>
                      </a:r>
                      <a:r>
                        <a:rPr lang="en-US" sz="1400" baseline="0" dirty="0" smtClean="0"/>
                        <a:t> -0.02%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/>
                        <a:t>Fujirebio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Roche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0.91 (0.81, 0.98)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-0.2% (-7.3%, 1.4%)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3568" y="6237312"/>
            <a:ext cx="752000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 significant/relevant bias between the re-standardized concentrations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5508104" y="1165394"/>
            <a:ext cx="3024336" cy="4927902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ag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386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28" y="452439"/>
            <a:ext cx="8216120" cy="1309687"/>
          </a:xfrm>
        </p:spPr>
        <p:txBody>
          <a:bodyPr/>
          <a:lstStyle/>
          <a:p>
            <a:r>
              <a:rPr lang="en-US" sz="2000" dirty="0" smtClean="0"/>
              <a:t>Re-standardized concentrations vs the average over all systems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34" y="908720"/>
            <a:ext cx="2657778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22479"/>
            <a:ext cx="2607958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922479"/>
            <a:ext cx="2626479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487847"/>
              </p:ext>
            </p:extLst>
          </p:nvPr>
        </p:nvGraphicFramePr>
        <p:xfrm>
          <a:off x="379673" y="3573016"/>
          <a:ext cx="7893646" cy="172394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426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/>
                <a:gridCol w="16279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027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560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Pearson’s 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Slope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Bias at median concentration</a:t>
                      </a:r>
                    </a:p>
                    <a:p>
                      <a:pPr algn="ctr"/>
                      <a:r>
                        <a:rPr lang="en-US" sz="1400" dirty="0" smtClean="0"/>
                        <a:t>700 </a:t>
                      </a:r>
                      <a:r>
                        <a:rPr lang="en-US" sz="1400" dirty="0" err="1" smtClean="0"/>
                        <a:t>pg</a:t>
                      </a:r>
                      <a:r>
                        <a:rPr lang="en-US" sz="1400" dirty="0" smtClean="0"/>
                        <a:t>/ml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5971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Average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EUROIMMUN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1.00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1.02 (0.95, 1.03)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-1.5% (-3.3%, -0.5%)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5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Average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/>
                        <a:t>Fujirebio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1.00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0.98 (0.93, 1.00)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-1.2%</a:t>
                      </a:r>
                      <a:r>
                        <a:rPr lang="en-US" sz="1400" baseline="0" dirty="0" smtClean="0"/>
                        <a:t> (-3.0%, -0.7%)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5971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Average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Roche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0.99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0.95 (0.93, 1.07)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-4.3% (-5.4%, -0.01%)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01573" y="5445224"/>
            <a:ext cx="648126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High consistency </a:t>
            </a:r>
            <a:r>
              <a:rPr lang="en-US" dirty="0"/>
              <a:t>b</a:t>
            </a:r>
            <a:r>
              <a:rPr lang="en-US" dirty="0" smtClean="0"/>
              <a:t>etween the re-standardized concentrations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3567" y="6052646"/>
            <a:ext cx="752000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 significant/relevant bias between the re-standardized concentrations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5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SLIDEFORMATR" val="RXPStandard Screen"/>
  <p:tag name="VARDIVISION" val="RXPDivCorp"/>
  <p:tag name="VARPALETTE" val="RXPpalette_standard_value"/>
  <p:tag name="VARBACKGROUND" val="RXPbackground_dark_value"/>
  <p:tag name="VARPPTPAPER" val="RXPRXP"/>
  <p:tag name="VARPPTGRIDMODE" val="RXPRocheGrid"/>
  <p:tag name="VARPPTTYPE" val="RXPpotRXPP"/>
  <p:tag name="VARPOTVERSION" val="RXP8.8"/>
  <p:tag name="VARPPTLANGSEL" val="RXPEnglish"/>
  <p:tag name="VARPPTCOMPATIBLE4" val="RXPFALSE"/>
  <p:tag name="VARPPTCOMPATIBLE7" val="RXPFALSE"/>
  <p:tag name="VARPPTCOMPATIBLERD03" val="RXPTRUE"/>
  <p:tag name="VARCOLOR" val="RXPcolor_white_colored"/>
  <p:tag name="VAREMBEDFONTSENABLED" val="RXPFALSE"/>
  <p:tag name="VARTOC" val="RXP"/>
  <p:tag name="VARFOOTERAPPLYTOALLPRESSED" val="RXPFALSE"/>
  <p:tag name="VARTITLE" val="RXP"/>
  <p:tag name="VARUNIT" val="RXPRoche"/>
  <p:tag name="VARPPTSETUPPERFORMED" val="RXPTRUE"/>
  <p:tag name="VARPPTSLIDEFORMAT" val="RXPStandard"/>
  <p:tag name="VARPPTLANG" val="RXPEnglish"/>
  <p:tag name="VARGRIDMODE" val="RXPgrid_none_value"/>
  <p:tag name="VARSAVEMESSAGETIMESTAMP" val="RXP11.07.20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TITLESLIDEMODE" val="RXP1"/>
</p:tagLst>
</file>

<file path=ppt/theme/theme1.xml><?xml version="1.0" encoding="utf-8"?>
<a:theme xmlns:a="http://schemas.openxmlformats.org/drawingml/2006/main" name="Roche">
  <a:themeElements>
    <a:clrScheme name="Roche 2">
      <a:dk1>
        <a:srgbClr val="000000"/>
      </a:dk1>
      <a:lt1>
        <a:srgbClr val="FFFFFF"/>
      </a:lt1>
      <a:dk2>
        <a:srgbClr val="969696"/>
      </a:dk2>
      <a:lt2>
        <a:srgbClr val="FF7F00"/>
      </a:lt2>
      <a:accent1>
        <a:srgbClr val="FF7F00"/>
      </a:accent1>
      <a:accent2>
        <a:srgbClr val="800080"/>
      </a:accent2>
      <a:accent3>
        <a:srgbClr val="FFCC00"/>
      </a:accent3>
      <a:accent4>
        <a:srgbClr val="9933FF"/>
      </a:accent4>
      <a:accent5>
        <a:srgbClr val="009900"/>
      </a:accent5>
      <a:accent6>
        <a:srgbClr val="0082DA"/>
      </a:accent6>
      <a:hlink>
        <a:srgbClr val="9933FF"/>
      </a:hlink>
      <a:folHlink>
        <a:srgbClr val="FF3300"/>
      </a:folHlink>
    </a:clrScheme>
    <a:fontScheme name="Roche">
      <a:majorFont>
        <a:latin typeface="Imago"/>
        <a:ea typeface=""/>
        <a:cs typeface=""/>
      </a:majorFont>
      <a:minorFont>
        <a:latin typeface="Imag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  <a:style>
        <a:lnRef idx="1">
          <a:schemeClr val="tx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Roche 1">
        <a:dk1>
          <a:srgbClr val="FF7F00"/>
        </a:dk1>
        <a:lt1>
          <a:srgbClr val="FFFFFF"/>
        </a:lt1>
        <a:dk2>
          <a:srgbClr val="0028A0"/>
        </a:dk2>
        <a:lt2>
          <a:srgbClr val="969696"/>
        </a:lt2>
        <a:accent1>
          <a:srgbClr val="FF7F00"/>
        </a:accent1>
        <a:accent2>
          <a:srgbClr val="800080"/>
        </a:accent2>
        <a:accent3>
          <a:srgbClr val="FFCC00"/>
        </a:accent3>
        <a:accent4>
          <a:srgbClr val="9933FF"/>
        </a:accent4>
        <a:accent5>
          <a:srgbClr val="009900"/>
        </a:accent5>
        <a:accent6>
          <a:srgbClr val="0082DA"/>
        </a:accent6>
        <a:hlink>
          <a:srgbClr val="9933FF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che 2">
        <a:dk1>
          <a:srgbClr val="000000"/>
        </a:dk1>
        <a:lt1>
          <a:srgbClr val="FFFFFF"/>
        </a:lt1>
        <a:dk2>
          <a:srgbClr val="969696"/>
        </a:dk2>
        <a:lt2>
          <a:srgbClr val="FF7F00"/>
        </a:lt2>
        <a:accent1>
          <a:srgbClr val="FF7F00"/>
        </a:accent1>
        <a:accent2>
          <a:srgbClr val="800080"/>
        </a:accent2>
        <a:accent3>
          <a:srgbClr val="FFCC00"/>
        </a:accent3>
        <a:accent4>
          <a:srgbClr val="9933FF"/>
        </a:accent4>
        <a:accent5>
          <a:srgbClr val="009900"/>
        </a:accent5>
        <a:accent6>
          <a:srgbClr val="0082DA"/>
        </a:accent6>
        <a:hlink>
          <a:srgbClr val="9933FF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che 3">
        <a:dk1>
          <a:srgbClr val="000000"/>
        </a:dk1>
        <a:lt1>
          <a:srgbClr val="FFFFFF"/>
        </a:lt1>
        <a:dk2>
          <a:srgbClr val="959595"/>
        </a:dk2>
        <a:lt2>
          <a:srgbClr val="676767"/>
        </a:lt2>
        <a:accent1>
          <a:srgbClr val="B2B2B2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454545"/>
        </a:accent6>
        <a:hlink>
          <a:srgbClr val="EAEAEA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oche 2">
    <a:dk1>
      <a:srgbClr val="000000"/>
    </a:dk1>
    <a:lt1>
      <a:srgbClr val="FFFFFF"/>
    </a:lt1>
    <a:dk2>
      <a:srgbClr val="969696"/>
    </a:dk2>
    <a:lt2>
      <a:srgbClr val="FF7F00"/>
    </a:lt2>
    <a:accent1>
      <a:srgbClr val="FF7F00"/>
    </a:accent1>
    <a:accent2>
      <a:srgbClr val="800080"/>
    </a:accent2>
    <a:accent3>
      <a:srgbClr val="FFCC00"/>
    </a:accent3>
    <a:accent4>
      <a:srgbClr val="9933FF"/>
    </a:accent4>
    <a:accent5>
      <a:srgbClr val="009900"/>
    </a:accent5>
    <a:accent6>
      <a:srgbClr val="0082DA"/>
    </a:accent6>
    <a:hlink>
      <a:srgbClr val="9933FF"/>
    </a:hlink>
    <a:folHlink>
      <a:srgbClr val="FF33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16</Pages>
  <Words>1406</Words>
  <Application>Microsoft Office PowerPoint</Application>
  <PresentationFormat>Bildschirmpräsentation (4:3)</PresentationFormat>
  <Paragraphs>316</Paragraphs>
  <Slides>23</Slides>
  <Notes>2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Roche</vt:lpstr>
      <vt:lpstr>  Integration of CRM by Companies </vt:lpstr>
      <vt:lpstr>Aim</vt:lpstr>
      <vt:lpstr>Aim</vt:lpstr>
      <vt:lpstr>Study design</vt:lpstr>
      <vt:lpstr>Precision of the original concentrations</vt:lpstr>
      <vt:lpstr>Correlation and bias between the original concentrations</vt:lpstr>
      <vt:lpstr>Original vs re-calibrated (CRM-adjusted) concentrations</vt:lpstr>
      <vt:lpstr>Improvement of bias between the systems by re-standardization</vt:lpstr>
      <vt:lpstr>Re-standardized concentrations vs the average over all systems</vt:lpstr>
      <vt:lpstr>Original and re-standardized measurements in CRM measurements</vt:lpstr>
      <vt:lpstr>Overview of results</vt:lpstr>
      <vt:lpstr>PowerPoint-Präsentation</vt:lpstr>
      <vt:lpstr>PowerPoint-Präsentation</vt:lpstr>
      <vt:lpstr>PowerPoint-Präsentation</vt:lpstr>
      <vt:lpstr>CRM-adjusted measurements in CRMs</vt:lpstr>
      <vt:lpstr>Bias between the CRM-adjusted concentrations</vt:lpstr>
      <vt:lpstr>Bias to the averaged CRM-adjusted concentrations</vt:lpstr>
      <vt:lpstr>Correlation and bias between the original concentrations (averaged)</vt:lpstr>
      <vt:lpstr>Correlation and bias between the original concentrations (averaged)</vt:lpstr>
      <vt:lpstr>Precision: Roche</vt:lpstr>
      <vt:lpstr>Precision: EUROIMMUN ELISA</vt:lpstr>
      <vt:lpstr>Precision: EURIMMUN ChLIA</vt:lpstr>
      <vt:lpstr>Precision: Fujirebio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Roche Template</dc:title>
  <dc:creator>Manuilova, Ekaterina {DXRE~Penzberg}</dc:creator>
  <cp:lastModifiedBy>Brix, Britta Dr.</cp:lastModifiedBy>
  <cp:revision>282</cp:revision>
  <cp:lastPrinted>1998-09-09T08:32:30Z</cp:lastPrinted>
  <dcterms:created xsi:type="dcterms:W3CDTF">2002-05-06T07:33:01Z</dcterms:created>
  <dcterms:modified xsi:type="dcterms:W3CDTF">2018-07-21T23:03:26Z</dcterms:modified>
</cp:coreProperties>
</file>