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6" r:id="rId3"/>
    <p:sldMasterId id="2147483745" r:id="rId4"/>
    <p:sldMasterId id="2147483759" r:id="rId5"/>
    <p:sldMasterId id="2147483771" r:id="rId6"/>
    <p:sldMasterId id="2147483783" r:id="rId7"/>
    <p:sldMasterId id="2147483795" r:id="rId8"/>
  </p:sldMasterIdLst>
  <p:notesMasterIdLst>
    <p:notesMasterId r:id="rId27"/>
  </p:notesMasterIdLst>
  <p:sldIdLst>
    <p:sldId id="265" r:id="rId9"/>
    <p:sldId id="299" r:id="rId10"/>
    <p:sldId id="406" r:id="rId11"/>
    <p:sldId id="345" r:id="rId12"/>
    <p:sldId id="267" r:id="rId13"/>
    <p:sldId id="407" r:id="rId14"/>
    <p:sldId id="385" r:id="rId15"/>
    <p:sldId id="298" r:id="rId16"/>
    <p:sldId id="268" r:id="rId17"/>
    <p:sldId id="368" r:id="rId18"/>
    <p:sldId id="348" r:id="rId19"/>
    <p:sldId id="403" r:id="rId20"/>
    <p:sldId id="314" r:id="rId21"/>
    <p:sldId id="402" r:id="rId22"/>
    <p:sldId id="372" r:id="rId23"/>
    <p:sldId id="393" r:id="rId24"/>
    <p:sldId id="404" r:id="rId25"/>
    <p:sldId id="405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2" autoAdjust="0"/>
    <p:restoredTop sz="94621"/>
  </p:normalViewPr>
  <p:slideViewPr>
    <p:cSldViewPr snapToGrid="0" snapToObjects="1">
      <p:cViewPr varScale="1">
        <p:scale>
          <a:sx n="97" d="100"/>
          <a:sy n="97" d="100"/>
        </p:scale>
        <p:origin x="72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B3B19-4314-4219-8825-568A4FDCACC6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266D-EB37-48AB-9ED2-04DF62CD0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9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DD8D-AE76-428F-859D-746B95B1D094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553C-1A90-45F3-92F7-9A8C8D03D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42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DD8D-AE76-428F-859D-746B95B1D094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553C-1A90-45F3-92F7-9A8C8D03D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79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DD8D-AE76-428F-859D-746B95B1D094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553C-1A90-45F3-92F7-9A8C8D03D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837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F60E-1B44-734F-84DF-A8A522A84983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1D1A-D6B8-DC4C-B1BC-203A658F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86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F60E-1B44-734F-84DF-A8A522A84983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1D1A-D6B8-DC4C-B1BC-203A658F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14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F60E-1B44-734F-84DF-A8A522A84983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1D1A-D6B8-DC4C-B1BC-203A658F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60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F60E-1B44-734F-84DF-A8A522A84983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1D1A-D6B8-DC4C-B1BC-203A658F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17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F60E-1B44-734F-84DF-A8A522A84983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1D1A-D6B8-DC4C-B1BC-203A658F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80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F60E-1B44-734F-84DF-A8A522A84983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1D1A-D6B8-DC4C-B1BC-203A658F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9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F60E-1B44-734F-84DF-A8A522A84983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1D1A-D6B8-DC4C-B1BC-203A658F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21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F60E-1B44-734F-84DF-A8A522A84983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1D1A-D6B8-DC4C-B1BC-203A658F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DD8D-AE76-428F-859D-746B95B1D094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553C-1A90-45F3-92F7-9A8C8D03D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86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F60E-1B44-734F-84DF-A8A522A84983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1D1A-D6B8-DC4C-B1BC-203A658F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80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F60E-1B44-734F-84DF-A8A522A84983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1D1A-D6B8-DC4C-B1BC-203A658F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BF60E-1B44-734F-84DF-A8A522A84983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11D1A-D6B8-DC4C-B1BC-203A658F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9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ptback-0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12208933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35315"/>
            <a:ext cx="7702633" cy="2148634"/>
          </a:xfrm>
        </p:spPr>
        <p:txBody>
          <a:bodyPr>
            <a:normAutofit/>
          </a:bodyPr>
          <a:lstStyle>
            <a:lvl1pPr algn="l">
              <a:lnSpc>
                <a:spcPts val="4800"/>
              </a:lnSpc>
              <a:defRPr sz="4500" b="1">
                <a:solidFill>
                  <a:srgbClr val="FFFFFF"/>
                </a:solidFill>
                <a:latin typeface="+mj-lt"/>
                <a:cs typeface="Times New Roma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05754"/>
            <a:ext cx="6241333" cy="1791975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2300">
                <a:solidFill>
                  <a:srgbClr val="FFFFFF"/>
                </a:solidFill>
              </a:defRPr>
            </a:lvl1pPr>
            <a:lvl2pPr marL="456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35723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0E65-8787-1140-BB65-D21C7867BF0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1CFA-D468-7A46-A41D-2714B98AFE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322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0E65-8787-1140-BB65-D21C7867BF0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1CFA-D468-7A46-A41D-2714B98AFE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687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0E65-8787-1140-BB65-D21C7867BF0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1CFA-D468-7A46-A41D-2714B98AFE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309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0E65-8787-1140-BB65-D21C7867BF0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1CFA-D468-7A46-A41D-2714B98AFE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77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0E65-8787-1140-BB65-D21C7867BF0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1CFA-D468-7A46-A41D-2714B98AFE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657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0E65-8787-1140-BB65-D21C7867BF0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1CFA-D468-7A46-A41D-2714B98AFE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21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DD8D-AE76-428F-859D-746B95B1D094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553C-1A90-45F3-92F7-9A8C8D03D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02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0E65-8787-1140-BB65-D21C7867BF0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1CFA-D468-7A46-A41D-2714B98AFE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903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0E65-8787-1140-BB65-D21C7867BF0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1CFA-D468-7A46-A41D-2714B98AFE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616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0E65-8787-1140-BB65-D21C7867BF0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1CFA-D468-7A46-A41D-2714B98AFE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443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0E65-8787-1140-BB65-D21C7867BF0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1CFA-D468-7A46-A41D-2714B98AFE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29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C0E65-8787-1140-BB65-D21C7867BF0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1CFA-D468-7A46-A41D-2714B98AFE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077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072D-462F-42AB-A053-A31D722980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07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62045-5F28-41DA-BC52-C95ED4F941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02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4982E-8C72-4A48-985D-BC585BD8FC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39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DF87B-4522-4649-814D-51C9166EF6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09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57668-5416-4962-ADAA-94690D41D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9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DD8D-AE76-428F-859D-746B95B1D094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553C-1A90-45F3-92F7-9A8C8D03D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96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D2F1D-C618-4BEB-B987-2614439BB6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31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05C21-720F-4562-9C4A-B10D971AA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999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7D8AF-5FD5-4C99-A6BC-588D995983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67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66ED8-D879-4879-873A-260CDBC1A1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61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3DDD8-8930-4331-AC56-E028185632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10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8B3C5-E77F-469A-A3A7-98A8515313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74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C0945-F1D0-47FF-824F-C13F5519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316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5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5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5FDFD-F4F1-4A87-8DF6-A99D285688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78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BA49-EFCC-413E-B9C2-1B81414D4F52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B351-26A4-41FC-A333-6D91056B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78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BA49-EFCC-413E-B9C2-1B81414D4F52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B351-26A4-41FC-A333-6D91056B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9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DD8D-AE76-428F-859D-746B95B1D094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553C-1A90-45F3-92F7-9A8C8D03D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6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BA49-EFCC-413E-B9C2-1B81414D4F52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B351-26A4-41FC-A333-6D91056B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140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BA49-EFCC-413E-B9C2-1B81414D4F52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B351-26A4-41FC-A333-6D91056B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40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BA49-EFCC-413E-B9C2-1B81414D4F52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B351-26A4-41FC-A333-6D91056B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38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BA49-EFCC-413E-B9C2-1B81414D4F52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B351-26A4-41FC-A333-6D91056B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83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BA49-EFCC-413E-B9C2-1B81414D4F52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B351-26A4-41FC-A333-6D91056B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023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BA49-EFCC-413E-B9C2-1B81414D4F52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B351-26A4-41FC-A333-6D91056B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387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BA49-EFCC-413E-B9C2-1B81414D4F52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B351-26A4-41FC-A333-6D91056B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56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BA49-EFCC-413E-B9C2-1B81414D4F52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B351-26A4-41FC-A333-6D91056B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030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9BA49-EFCC-413E-B9C2-1B81414D4F52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4B351-26A4-41FC-A333-6D91056B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028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E83-152C-46B4-A11D-1516B89F580B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37E0-426F-4E37-A9D6-61846487A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3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DD8D-AE76-428F-859D-746B95B1D094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553C-1A90-45F3-92F7-9A8C8D03D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9041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E83-152C-46B4-A11D-1516B89F580B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37E0-426F-4E37-A9D6-61846487A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73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E83-152C-46B4-A11D-1516B89F580B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37E0-426F-4E37-A9D6-61846487A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233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E83-152C-46B4-A11D-1516B89F580B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37E0-426F-4E37-A9D6-61846487A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83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E83-152C-46B4-A11D-1516B89F580B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37E0-426F-4E37-A9D6-61846487A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925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E83-152C-46B4-A11D-1516B89F580B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37E0-426F-4E37-A9D6-61846487A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718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E83-152C-46B4-A11D-1516B89F580B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37E0-426F-4E37-A9D6-61846487A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58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E83-152C-46B4-A11D-1516B89F580B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37E0-426F-4E37-A9D6-61846487A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435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E83-152C-46B4-A11D-1516B89F580B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37E0-426F-4E37-A9D6-61846487A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877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E83-152C-46B4-A11D-1516B89F580B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37E0-426F-4E37-A9D6-61846487A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407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14E83-152C-46B4-A11D-1516B89F580B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37E0-426F-4E37-A9D6-61846487A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64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DD8D-AE76-428F-859D-746B95B1D094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553C-1A90-45F3-92F7-9A8C8D03D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0715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4E11-8338-6C4B-8566-34186A059C9E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4818-9A50-0941-9345-D5541736D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628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4E11-8338-6C4B-8566-34186A059C9E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4818-9A50-0941-9345-D5541736D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913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4E11-8338-6C4B-8566-34186A059C9E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4818-9A50-0941-9345-D5541736D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102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4E11-8338-6C4B-8566-34186A059C9E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4818-9A50-0941-9345-D5541736D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45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4E11-8338-6C4B-8566-34186A059C9E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4818-9A50-0941-9345-D5541736D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490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4E11-8338-6C4B-8566-34186A059C9E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4818-9A50-0941-9345-D5541736D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675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4E11-8338-6C4B-8566-34186A059C9E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4818-9A50-0941-9345-D5541736D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317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4E11-8338-6C4B-8566-34186A059C9E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4818-9A50-0941-9345-D5541736D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904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4E11-8338-6C4B-8566-34186A059C9E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4818-9A50-0941-9345-D5541736D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47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4E11-8338-6C4B-8566-34186A059C9E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4818-9A50-0941-9345-D5541736D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65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DD8D-AE76-428F-859D-746B95B1D094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553C-1A90-45F3-92F7-9A8C8D03D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723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4E11-8338-6C4B-8566-34186A059C9E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E4818-9A50-0941-9345-D5541736D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621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883A-626B-4DAF-8129-D6066D4D84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E62E-CFEB-48E3-B5FA-C73359D0E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894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883A-626B-4DAF-8129-D6066D4D84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E62E-CFEB-48E3-B5FA-C73359D0E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468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883A-626B-4DAF-8129-D6066D4D84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E62E-CFEB-48E3-B5FA-C73359D0E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152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883A-626B-4DAF-8129-D6066D4D84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E62E-CFEB-48E3-B5FA-C73359D0E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728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883A-626B-4DAF-8129-D6066D4D84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E62E-CFEB-48E3-B5FA-C73359D0E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110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883A-626B-4DAF-8129-D6066D4D84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E62E-CFEB-48E3-B5FA-C73359D0E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32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883A-626B-4DAF-8129-D6066D4D84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E62E-CFEB-48E3-B5FA-C73359D0E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39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883A-626B-4DAF-8129-D6066D4D84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E62E-CFEB-48E3-B5FA-C73359D0E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028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883A-626B-4DAF-8129-D6066D4D84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E62E-CFEB-48E3-B5FA-C73359D0E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6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DD8D-AE76-428F-859D-746B95B1D094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553C-1A90-45F3-92F7-9A8C8D03D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3181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883A-626B-4DAF-8129-D6066D4D84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E62E-CFEB-48E3-B5FA-C73359D0E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005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883A-626B-4DAF-8129-D6066D4D84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E62E-CFEB-48E3-B5FA-C73359D0E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4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8DD8D-AE76-428F-859D-746B95B1D094}" type="datetimeFigureOut">
              <a:rPr lang="en-US" smtClean="0"/>
              <a:t>7/22/2016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7553C-1A90-45F3-92F7-9A8C8D03DD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1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BF60E-1B44-734F-84DF-A8A522A84983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11D1A-D6B8-DC4C-B1BC-203A658F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0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C0E65-8787-1140-BB65-D21C7867BF0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31CFA-D468-7A46-A41D-2714B98AFE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099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FF131E-FC38-4651-BE2A-F1AA57A6404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6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9BA49-EFCC-413E-B9C2-1B81414D4F52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4B351-26A4-41FC-A333-6D91056B9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4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14E83-152C-46B4-A11D-1516B89F580B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337E0-426F-4E37-A9D6-61846487A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4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14E11-8338-6C4B-8566-34186A059C9E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E4818-9A50-0941-9345-D5541736D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8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A883A-626B-4DAF-8129-D6066D4D84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3E62E-CFEB-48E3-B5FA-C73359D0E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4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hyperlink" Target="http://www.google.com/url?sa=i&amp;rct=j&amp;q=&amp;esrc=s&amp;frm=1&amp;source=images&amp;cd=&amp;cad=rja&amp;uact=8&amp;ved=0CAcQjRxqFQoTCMfMjpC37cYCFYFyPgod7PcEpQ&amp;url=http://www.angelsensor.com/&amp;ei=49yuVYfPM4Hl-QHs75OoCg&amp;bvm=bv.98197061,d.cWw&amp;psig=AFQjCNG3NEiLBf69atr5sLFbJ64kbHp5OA&amp;ust=143760957062075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19.emf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srm1950.nist.gov/" TargetMode="External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362200"/>
            <a:ext cx="2895600" cy="304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adni-info.org/App_Themes/Default/Images/adni-masthea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33"/>
          <a:stretch/>
        </p:blipFill>
        <p:spPr bwMode="auto">
          <a:xfrm>
            <a:off x="1972686" y="2628140"/>
            <a:ext cx="3511281" cy="135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6019800" y="3200400"/>
            <a:ext cx="685800" cy="76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eft-Right Arrow 5"/>
          <p:cNvSpPr/>
          <p:nvPr/>
        </p:nvSpPr>
        <p:spPr>
          <a:xfrm>
            <a:off x="5729224" y="3045579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8512" y="3733800"/>
            <a:ext cx="2297176" cy="225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857749" y="-893"/>
            <a:ext cx="88921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Alzheimer Disease Metabolomics Consortium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Partnerships to connect </a:t>
            </a:r>
            <a:r>
              <a:rPr lang="en-US" sz="2400" b="1" kern="0" noProof="0" dirty="0">
                <a:solidFill>
                  <a:srgbClr val="002060"/>
                </a:solidFill>
              </a:rPr>
              <a:t>knowledge</a:t>
            </a:r>
            <a:r>
              <a:rPr lang="en-US" sz="2400" b="1" kern="0" dirty="0">
                <a:solidFill>
                  <a:srgbClr val="002060"/>
                </a:solidFill>
              </a:rPr>
              <a:t> 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and </a:t>
            </a:r>
            <a:r>
              <a:rPr lang="en-US" sz="2400" b="1" kern="0" noProof="0" dirty="0">
                <a:solidFill>
                  <a:srgbClr val="002060"/>
                </a:solidFill>
              </a:rPr>
              <a:t>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nable a systems </a:t>
            </a:r>
            <a:r>
              <a:rPr lang="en-US" sz="2400" b="1" kern="0" noProof="0" dirty="0">
                <a:solidFill>
                  <a:srgbClr val="002060"/>
                </a:solidFill>
              </a:rPr>
              <a:t>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pproach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C00000"/>
                </a:solidFill>
              </a:rPr>
              <a:t>Deeper understanding of metabolic failures across trajectory of disease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48599" y="5715000"/>
            <a:ext cx="2643139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MOVE AD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311400" y="3978633"/>
            <a:ext cx="0" cy="2404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11400" y="6383456"/>
            <a:ext cx="5537199" cy="76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95682" y="6503894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ADNI GO/2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7823" y="2414171"/>
            <a:ext cx="96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ADNI 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baseline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225647" y="1566256"/>
            <a:ext cx="2253377" cy="79742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Rush Supplement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ROS/MAP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268712" y="2807715"/>
            <a:ext cx="1757123" cy="78537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Framingham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363198" y="3700246"/>
            <a:ext cx="1651359" cy="6786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Rotterdam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68712" y="2318742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Community Studies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1616477" y="4378899"/>
            <a:ext cx="0" cy="2081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491738" y="6488242"/>
            <a:ext cx="11725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657160" y="1726960"/>
            <a:ext cx="1550180" cy="65119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chemeClr val="tx1"/>
                </a:solidFill>
              </a:rPr>
              <a:t>Mt Sinai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Modeling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-9915" t="-3487" r="9915" b="41617"/>
          <a:stretch/>
        </p:blipFill>
        <p:spPr>
          <a:xfrm>
            <a:off x="2743077" y="3960147"/>
            <a:ext cx="1885681" cy="216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57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24" y="80990"/>
            <a:ext cx="8969374" cy="75591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Biological functions of metabolites measured </a:t>
            </a:r>
            <a:br>
              <a:rPr lang="en-US" sz="3600" b="1" dirty="0">
                <a:solidFill>
                  <a:srgbClr val="002060"/>
                </a:solidFill>
              </a:rPr>
            </a:br>
            <a:r>
              <a:rPr lang="en-US" sz="2700" b="1" dirty="0">
                <a:solidFill>
                  <a:srgbClr val="002060"/>
                </a:solidFill>
              </a:rPr>
              <a:t>(first round)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750" y="2094309"/>
            <a:ext cx="1720850" cy="6977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88199" y="2094309"/>
            <a:ext cx="1752600" cy="6977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</a:rPr>
              <a:t>Sphingomylins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1250" y="2094309"/>
            <a:ext cx="2146299" cy="6977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807574" y="2099865"/>
            <a:ext cx="1628775" cy="692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Amines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6908" y="2255718"/>
            <a:ext cx="154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Acylcarnitines</a:t>
            </a:r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11575" y="2255718"/>
            <a:ext cx="2171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Phosphatidylcholines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750" y="3327357"/>
            <a:ext cx="1856095" cy="353943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Beta-oxidation of lipids mitochondrial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Control lipid membrane transport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Integrate energy production from amines, lipid, sugars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Protein metabolism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Signaling molecules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811140" y="3327357"/>
            <a:ext cx="1856095" cy="246221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Membrane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Receptor functionality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Neurotransmitter release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Electrical stimulation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Inflammation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Signaling molecules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88199" y="3327357"/>
            <a:ext cx="1856095" cy="224676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Membrane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Receptor functionality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Neurotransmitter release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Electrical stimulation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Inflammation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Signal transduction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84069" y="3327357"/>
            <a:ext cx="1856095" cy="246221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Receptors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neurotransmitters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Receptor functionality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Neurotransmitter release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Electrical stimulation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Inflammation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Energy metabolism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422688" y="2792015"/>
            <a:ext cx="0" cy="5254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555801" y="2801919"/>
            <a:ext cx="0" cy="5254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008545" y="2792015"/>
            <a:ext cx="0" cy="5254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26502" y="2792015"/>
            <a:ext cx="0" cy="52543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24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49" y="68262"/>
            <a:ext cx="10820723" cy="820307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Summary of Initial Findings </a:t>
            </a:r>
            <a:br>
              <a:rPr lang="en-US" sz="3600" b="1" dirty="0">
                <a:solidFill>
                  <a:srgbClr val="002060"/>
                </a:solidFill>
              </a:rPr>
            </a:br>
            <a:r>
              <a:rPr lang="en-US" sz="2200" b="1" dirty="0">
                <a:solidFill>
                  <a:srgbClr val="002060"/>
                </a:solidFill>
              </a:rPr>
              <a:t>First attempts to connect central / peripheral metabolic changes at a network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850" y="1158874"/>
            <a:ext cx="10648950" cy="5540375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Confirmed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phosphatadyl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choline (PC) metabolism defects early in disease, established links to imaging changes 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Metabolic defect in CN with CSF markers of pathology, early changes!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Metabolites that correlate with CSF markers of disease and correlate with disease progression</a:t>
            </a:r>
          </a:p>
          <a:p>
            <a:pPr lvl="1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Federoff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Thambisetty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our team and others noted some defects before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PC by them selves are not predictive markers of disease but inform about disease mechanism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 analysis across studies ongoing , mapping pathways enzymes and genes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Importance of correcting for medications and confounds!! Previous studies did not</a:t>
            </a:r>
          </a:p>
          <a:p>
            <a:pPr lvl="0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Conformed important role for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Sphingomylins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(SM) in disease pathogenesis, established links to central changes </a:t>
            </a:r>
          </a:p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Discovered that Bile acids in particular secondary conjugated produced by gut microbiome are impacted in AD and correlate with cognitive changes and imaging changes.</a:t>
            </a:r>
          </a:p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Discovered a role for amines markers pre disposing to development of diabetes in Framingham study as implicated in cognitive decline in AD and as correlated with central changes.</a:t>
            </a:r>
          </a:p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that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acylcarnitines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drivers of mitochondrial energetics as implicated in AD pathogenesis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Replicated four key findings in Rotterdam and Framingham studies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60245" y="109083"/>
            <a:ext cx="2056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C00000"/>
              </a:solidFill>
            </a:endParaRPr>
          </a:p>
          <a:p>
            <a:r>
              <a:rPr lang="en-US" sz="1400" b="1" dirty="0">
                <a:solidFill>
                  <a:srgbClr val="C00000"/>
                </a:solidFill>
              </a:rPr>
              <a:t>Metabolomics Session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800-930am Sunday </a:t>
            </a:r>
          </a:p>
        </p:txBody>
      </p:sp>
    </p:spTree>
    <p:extLst>
      <p:ext uri="{BB962C8B-B14F-4D97-AF65-F5344CB8AC3E}">
        <p14:creationId xmlns:p14="http://schemas.microsoft.com/office/powerpoint/2010/main" val="4071725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922" y="1"/>
            <a:ext cx="84544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60" y="303157"/>
            <a:ext cx="377834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Biochemistry Related to</a:t>
            </a:r>
          </a:p>
          <a:p>
            <a:r>
              <a:rPr lang="en-US" sz="2400" b="1" dirty="0"/>
              <a:t>CSF Markers and Imaging </a:t>
            </a:r>
          </a:p>
          <a:p>
            <a:r>
              <a:rPr lang="en-US" sz="2400" b="1" dirty="0"/>
              <a:t>Changes </a:t>
            </a:r>
          </a:p>
          <a:p>
            <a:endParaRPr lang="en-US" sz="2400" b="1" dirty="0"/>
          </a:p>
          <a:p>
            <a:r>
              <a:rPr lang="en-US" b="1" dirty="0"/>
              <a:t>Progressive changes within </a:t>
            </a:r>
          </a:p>
          <a:p>
            <a:r>
              <a:rPr lang="en-US" b="1" dirty="0"/>
              <a:t>metabolic network </a:t>
            </a:r>
          </a:p>
        </p:txBody>
      </p:sp>
    </p:spTree>
    <p:extLst>
      <p:ext uri="{BB962C8B-B14F-4D97-AF65-F5344CB8AC3E}">
        <p14:creationId xmlns:p14="http://schemas.microsoft.com/office/powerpoint/2010/main" val="102530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28571"/>
            <a:ext cx="8288868" cy="2148634"/>
          </a:xfrm>
        </p:spPr>
        <p:txBody>
          <a:bodyPr>
            <a:normAutofit/>
          </a:bodyPr>
          <a:lstStyle/>
          <a:p>
            <a:r>
              <a:rPr lang="en-US" sz="4000" dirty="0"/>
              <a:t>Predictive Metabolic Network Modeling in Alzheimer’s Disease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8743" y="3671013"/>
            <a:ext cx="5071533" cy="1343719"/>
          </a:xfrm>
        </p:spPr>
        <p:txBody>
          <a:bodyPr>
            <a:noAutofit/>
          </a:bodyPr>
          <a:lstStyle/>
          <a:p>
            <a:r>
              <a:rPr lang="en-US" dirty="0"/>
              <a:t>Dept. of Genetics and Genomic Sciences</a:t>
            </a:r>
          </a:p>
          <a:p>
            <a:r>
              <a:rPr lang="en-US" dirty="0"/>
              <a:t>Icahn School of Medicine at Mount Sinai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33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LC.FIA.total.Metabolic.Clinic.res_correlation_network_WGCNA_dataV2.June30.2016_7.5_Grey_transl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2791064" cy="1927825"/>
          </a:xfrm>
          <a:prstGeom prst="rect">
            <a:avLst/>
          </a:prstGeom>
        </p:spPr>
      </p:pic>
      <p:pic>
        <p:nvPicPr>
          <p:cNvPr id="5" name="Picture 4" descr="UPLC.FIA.total.Metabolic.Clinic.res_correlation_network_June30.2016_transl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27826"/>
            <a:ext cx="9144000" cy="4930175"/>
          </a:xfrm>
          <a:prstGeom prst="rect">
            <a:avLst/>
          </a:prstGeom>
        </p:spPr>
      </p:pic>
      <p:pic>
        <p:nvPicPr>
          <p:cNvPr id="6" name="Picture 5" descr="UPLC.FIA.total.Metabolic.Clinic.res_correlation_network_WGCNA_dataV2.June30.2016_7.5_Turquoise_transl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-1"/>
            <a:ext cx="2295769" cy="160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24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003" y="711099"/>
            <a:ext cx="3356261" cy="288419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studies comparisons Is metabolomics data yielding consistent findings?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PC hypothesis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824" y="76200"/>
            <a:ext cx="7800975" cy="671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06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55"/>
          <p:cNvGrpSpPr>
            <a:grpSpLocks/>
          </p:cNvGrpSpPr>
          <p:nvPr/>
        </p:nvGrpSpPr>
        <p:grpSpPr bwMode="auto">
          <a:xfrm>
            <a:off x="2139864" y="2871282"/>
            <a:ext cx="4267200" cy="3803685"/>
            <a:chOff x="115" y="585"/>
            <a:chExt cx="3706" cy="3487"/>
          </a:xfrm>
        </p:grpSpPr>
        <p:sp>
          <p:nvSpPr>
            <p:cNvPr id="16" name="Freeform 56"/>
            <p:cNvSpPr>
              <a:spLocks/>
            </p:cNvSpPr>
            <p:nvPr/>
          </p:nvSpPr>
          <p:spPr bwMode="auto">
            <a:xfrm>
              <a:off x="115" y="585"/>
              <a:ext cx="3706" cy="2727"/>
            </a:xfrm>
            <a:custGeom>
              <a:avLst/>
              <a:gdLst>
                <a:gd name="T0" fmla="*/ 1449 w 3706"/>
                <a:gd name="T1" fmla="*/ 2614 h 2727"/>
                <a:gd name="T2" fmla="*/ 1052 w 3706"/>
                <a:gd name="T3" fmla="*/ 2369 h 2727"/>
                <a:gd name="T4" fmla="*/ 1333 w 3706"/>
                <a:gd name="T5" fmla="*/ 2066 h 2727"/>
                <a:gd name="T6" fmla="*/ 390 w 3706"/>
                <a:gd name="T7" fmla="*/ 2114 h 2727"/>
                <a:gd name="T8" fmla="*/ 406 w 3706"/>
                <a:gd name="T9" fmla="*/ 1927 h 2727"/>
                <a:gd name="T10" fmla="*/ 727 w 3706"/>
                <a:gd name="T11" fmla="*/ 2031 h 2727"/>
                <a:gd name="T12" fmla="*/ 199 w 3706"/>
                <a:gd name="T13" fmla="*/ 1882 h 2727"/>
                <a:gd name="T14" fmla="*/ 501 w 3706"/>
                <a:gd name="T15" fmla="*/ 1764 h 2727"/>
                <a:gd name="T16" fmla="*/ 536 w 3706"/>
                <a:gd name="T17" fmla="*/ 1786 h 2727"/>
                <a:gd name="T18" fmla="*/ 62 w 3706"/>
                <a:gd name="T19" fmla="*/ 1309 h 2727"/>
                <a:gd name="T20" fmla="*/ 408 w 3706"/>
                <a:gd name="T21" fmla="*/ 1466 h 2727"/>
                <a:gd name="T22" fmla="*/ 1016 w 3706"/>
                <a:gd name="T23" fmla="*/ 1800 h 2727"/>
                <a:gd name="T24" fmla="*/ 1278 w 3706"/>
                <a:gd name="T25" fmla="*/ 1917 h 2727"/>
                <a:gd name="T26" fmla="*/ 1006 w 3706"/>
                <a:gd name="T27" fmla="*/ 1764 h 2727"/>
                <a:gd name="T28" fmla="*/ 508 w 3706"/>
                <a:gd name="T29" fmla="*/ 1512 h 2727"/>
                <a:gd name="T30" fmla="*/ 756 w 3706"/>
                <a:gd name="T31" fmla="*/ 946 h 2727"/>
                <a:gd name="T32" fmla="*/ 1256 w 3706"/>
                <a:gd name="T33" fmla="*/ 658 h 2727"/>
                <a:gd name="T34" fmla="*/ 2016 w 3706"/>
                <a:gd name="T35" fmla="*/ 742 h 2727"/>
                <a:gd name="T36" fmla="*/ 2398 w 3706"/>
                <a:gd name="T37" fmla="*/ 638 h 2727"/>
                <a:gd name="T38" fmla="*/ 2430 w 3706"/>
                <a:gd name="T39" fmla="*/ 532 h 2727"/>
                <a:gd name="T40" fmla="*/ 2112 w 3706"/>
                <a:gd name="T41" fmla="*/ 833 h 2727"/>
                <a:gd name="T42" fmla="*/ 1733 w 3706"/>
                <a:gd name="T43" fmla="*/ 784 h 2727"/>
                <a:gd name="T44" fmla="*/ 1740 w 3706"/>
                <a:gd name="T45" fmla="*/ 761 h 2727"/>
                <a:gd name="T46" fmla="*/ 1561 w 3706"/>
                <a:gd name="T47" fmla="*/ 491 h 2727"/>
                <a:gd name="T48" fmla="*/ 1248 w 3706"/>
                <a:gd name="T49" fmla="*/ 533 h 2727"/>
                <a:gd name="T50" fmla="*/ 1203 w 3706"/>
                <a:gd name="T51" fmla="*/ 677 h 2727"/>
                <a:gd name="T52" fmla="*/ 809 w 3706"/>
                <a:gd name="T53" fmla="*/ 866 h 2727"/>
                <a:gd name="T54" fmla="*/ 686 w 3706"/>
                <a:gd name="T55" fmla="*/ 516 h 2727"/>
                <a:gd name="T56" fmla="*/ 737 w 3706"/>
                <a:gd name="T57" fmla="*/ 959 h 2727"/>
                <a:gd name="T58" fmla="*/ 476 w 3706"/>
                <a:gd name="T59" fmla="*/ 825 h 2727"/>
                <a:gd name="T60" fmla="*/ 444 w 3706"/>
                <a:gd name="T61" fmla="*/ 1449 h 2727"/>
                <a:gd name="T62" fmla="*/ 180 w 3706"/>
                <a:gd name="T63" fmla="*/ 962 h 2727"/>
                <a:gd name="T64" fmla="*/ 212 w 3706"/>
                <a:gd name="T65" fmla="*/ 952 h 2727"/>
                <a:gd name="T66" fmla="*/ 641 w 3706"/>
                <a:gd name="T67" fmla="*/ 790 h 2727"/>
                <a:gd name="T68" fmla="*/ 638 w 3706"/>
                <a:gd name="T69" fmla="*/ 399 h 2727"/>
                <a:gd name="T70" fmla="*/ 816 w 3706"/>
                <a:gd name="T71" fmla="*/ 287 h 2727"/>
                <a:gd name="T72" fmla="*/ 1017 w 3706"/>
                <a:gd name="T73" fmla="*/ 586 h 2727"/>
                <a:gd name="T74" fmla="*/ 1195 w 3706"/>
                <a:gd name="T75" fmla="*/ 131 h 2727"/>
                <a:gd name="T76" fmla="*/ 1446 w 3706"/>
                <a:gd name="T77" fmla="*/ 252 h 2727"/>
                <a:gd name="T78" fmla="*/ 1618 w 3706"/>
                <a:gd name="T79" fmla="*/ 112 h 2727"/>
                <a:gd name="T80" fmla="*/ 1601 w 3706"/>
                <a:gd name="T81" fmla="*/ 91 h 2727"/>
                <a:gd name="T82" fmla="*/ 2036 w 3706"/>
                <a:gd name="T83" fmla="*/ 134 h 2727"/>
                <a:gd name="T84" fmla="*/ 2239 w 3706"/>
                <a:gd name="T85" fmla="*/ 71 h 2727"/>
                <a:gd name="T86" fmla="*/ 2945 w 3706"/>
                <a:gd name="T87" fmla="*/ 303 h 2727"/>
                <a:gd name="T88" fmla="*/ 2920 w 3706"/>
                <a:gd name="T89" fmla="*/ 873 h 2727"/>
                <a:gd name="T90" fmla="*/ 3311 w 3706"/>
                <a:gd name="T91" fmla="*/ 593 h 2727"/>
                <a:gd name="T92" fmla="*/ 3329 w 3706"/>
                <a:gd name="T93" fmla="*/ 1089 h 2727"/>
                <a:gd name="T94" fmla="*/ 3690 w 3706"/>
                <a:gd name="T95" fmla="*/ 1544 h 2727"/>
                <a:gd name="T96" fmla="*/ 3305 w 3706"/>
                <a:gd name="T97" fmla="*/ 1961 h 2727"/>
                <a:gd name="T98" fmla="*/ 3391 w 3706"/>
                <a:gd name="T99" fmla="*/ 1990 h 2727"/>
                <a:gd name="T100" fmla="*/ 3664 w 3706"/>
                <a:gd name="T101" fmla="*/ 2038 h 2727"/>
                <a:gd name="T102" fmla="*/ 2792 w 3706"/>
                <a:gd name="T103" fmla="*/ 2108 h 2727"/>
                <a:gd name="T104" fmla="*/ 3139 w 3706"/>
                <a:gd name="T105" fmla="*/ 1194 h 2727"/>
                <a:gd name="T106" fmla="*/ 3123 w 3706"/>
                <a:gd name="T107" fmla="*/ 765 h 2727"/>
                <a:gd name="T108" fmla="*/ 3193 w 3706"/>
                <a:gd name="T109" fmla="*/ 1019 h 2727"/>
                <a:gd name="T110" fmla="*/ 3330 w 3706"/>
                <a:gd name="T111" fmla="*/ 1541 h 2727"/>
                <a:gd name="T112" fmla="*/ 3330 w 3706"/>
                <a:gd name="T113" fmla="*/ 1538 h 2727"/>
                <a:gd name="T114" fmla="*/ 3524 w 3706"/>
                <a:gd name="T115" fmla="*/ 1360 h 2727"/>
                <a:gd name="T116" fmla="*/ 3155 w 3706"/>
                <a:gd name="T117" fmla="*/ 1439 h 2727"/>
                <a:gd name="T118" fmla="*/ 2691 w 3706"/>
                <a:gd name="T119" fmla="*/ 2232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706" h="2727">
                  <a:moveTo>
                    <a:pt x="1523" y="2677"/>
                  </a:moveTo>
                  <a:cubicBezTo>
                    <a:pt x="1490" y="2664"/>
                    <a:pt x="1427" y="2640"/>
                    <a:pt x="1437" y="2623"/>
                  </a:cubicBezTo>
                  <a:cubicBezTo>
                    <a:pt x="1447" y="2606"/>
                    <a:pt x="1531" y="2594"/>
                    <a:pt x="1580" y="2575"/>
                  </a:cubicBezTo>
                  <a:cubicBezTo>
                    <a:pt x="1629" y="2556"/>
                    <a:pt x="1752" y="2502"/>
                    <a:pt x="1730" y="2509"/>
                  </a:cubicBezTo>
                  <a:cubicBezTo>
                    <a:pt x="1708" y="2516"/>
                    <a:pt x="1543" y="2601"/>
                    <a:pt x="1449" y="2614"/>
                  </a:cubicBezTo>
                  <a:cubicBezTo>
                    <a:pt x="1355" y="2627"/>
                    <a:pt x="1233" y="2617"/>
                    <a:pt x="1163" y="2585"/>
                  </a:cubicBezTo>
                  <a:cubicBezTo>
                    <a:pt x="1093" y="2553"/>
                    <a:pt x="1047" y="2456"/>
                    <a:pt x="1026" y="2423"/>
                  </a:cubicBezTo>
                  <a:cubicBezTo>
                    <a:pt x="1005" y="2390"/>
                    <a:pt x="1024" y="2404"/>
                    <a:pt x="1035" y="2386"/>
                  </a:cubicBezTo>
                  <a:cubicBezTo>
                    <a:pt x="1046" y="2368"/>
                    <a:pt x="1090" y="2317"/>
                    <a:pt x="1093" y="2314"/>
                  </a:cubicBezTo>
                  <a:cubicBezTo>
                    <a:pt x="1096" y="2311"/>
                    <a:pt x="1067" y="2355"/>
                    <a:pt x="1052" y="2369"/>
                  </a:cubicBezTo>
                  <a:cubicBezTo>
                    <a:pt x="1037" y="2383"/>
                    <a:pt x="1028" y="2409"/>
                    <a:pt x="1006" y="2398"/>
                  </a:cubicBezTo>
                  <a:cubicBezTo>
                    <a:pt x="984" y="2387"/>
                    <a:pt x="929" y="2341"/>
                    <a:pt x="921" y="2305"/>
                  </a:cubicBezTo>
                  <a:cubicBezTo>
                    <a:pt x="913" y="2269"/>
                    <a:pt x="903" y="2213"/>
                    <a:pt x="958" y="2180"/>
                  </a:cubicBezTo>
                  <a:cubicBezTo>
                    <a:pt x="1013" y="2147"/>
                    <a:pt x="1190" y="2128"/>
                    <a:pt x="1252" y="2109"/>
                  </a:cubicBezTo>
                  <a:cubicBezTo>
                    <a:pt x="1314" y="2090"/>
                    <a:pt x="1326" y="2068"/>
                    <a:pt x="1333" y="2066"/>
                  </a:cubicBezTo>
                  <a:cubicBezTo>
                    <a:pt x="1340" y="2064"/>
                    <a:pt x="1333" y="2086"/>
                    <a:pt x="1297" y="2097"/>
                  </a:cubicBezTo>
                  <a:cubicBezTo>
                    <a:pt x="1261" y="2108"/>
                    <a:pt x="1169" y="2121"/>
                    <a:pt x="1116" y="2131"/>
                  </a:cubicBezTo>
                  <a:cubicBezTo>
                    <a:pt x="1063" y="2141"/>
                    <a:pt x="1044" y="2162"/>
                    <a:pt x="978" y="2158"/>
                  </a:cubicBezTo>
                  <a:cubicBezTo>
                    <a:pt x="912" y="2154"/>
                    <a:pt x="816" y="2116"/>
                    <a:pt x="718" y="2109"/>
                  </a:cubicBezTo>
                  <a:cubicBezTo>
                    <a:pt x="620" y="2102"/>
                    <a:pt x="480" y="2134"/>
                    <a:pt x="390" y="2114"/>
                  </a:cubicBezTo>
                  <a:cubicBezTo>
                    <a:pt x="300" y="2094"/>
                    <a:pt x="213" y="2025"/>
                    <a:pt x="177" y="1987"/>
                  </a:cubicBezTo>
                  <a:cubicBezTo>
                    <a:pt x="141" y="1949"/>
                    <a:pt x="161" y="1905"/>
                    <a:pt x="173" y="1888"/>
                  </a:cubicBezTo>
                  <a:cubicBezTo>
                    <a:pt x="185" y="1871"/>
                    <a:pt x="222" y="1885"/>
                    <a:pt x="250" y="1886"/>
                  </a:cubicBezTo>
                  <a:cubicBezTo>
                    <a:pt x="278" y="1887"/>
                    <a:pt x="315" y="1887"/>
                    <a:pt x="341" y="1894"/>
                  </a:cubicBezTo>
                  <a:cubicBezTo>
                    <a:pt x="367" y="1901"/>
                    <a:pt x="367" y="1909"/>
                    <a:pt x="406" y="1927"/>
                  </a:cubicBezTo>
                  <a:cubicBezTo>
                    <a:pt x="445" y="1945"/>
                    <a:pt x="527" y="1986"/>
                    <a:pt x="576" y="2002"/>
                  </a:cubicBezTo>
                  <a:cubicBezTo>
                    <a:pt x="625" y="2018"/>
                    <a:pt x="657" y="2020"/>
                    <a:pt x="699" y="2023"/>
                  </a:cubicBezTo>
                  <a:cubicBezTo>
                    <a:pt x="741" y="2026"/>
                    <a:pt x="771" y="2026"/>
                    <a:pt x="828" y="2023"/>
                  </a:cubicBezTo>
                  <a:cubicBezTo>
                    <a:pt x="885" y="2020"/>
                    <a:pt x="1059" y="2005"/>
                    <a:pt x="1042" y="2006"/>
                  </a:cubicBezTo>
                  <a:cubicBezTo>
                    <a:pt x="1025" y="2007"/>
                    <a:pt x="818" y="2037"/>
                    <a:pt x="727" y="2031"/>
                  </a:cubicBezTo>
                  <a:cubicBezTo>
                    <a:pt x="636" y="2025"/>
                    <a:pt x="561" y="1994"/>
                    <a:pt x="498" y="1971"/>
                  </a:cubicBezTo>
                  <a:cubicBezTo>
                    <a:pt x="435" y="1948"/>
                    <a:pt x="354" y="1916"/>
                    <a:pt x="346" y="1891"/>
                  </a:cubicBezTo>
                  <a:cubicBezTo>
                    <a:pt x="338" y="1866"/>
                    <a:pt x="453" y="1822"/>
                    <a:pt x="450" y="1821"/>
                  </a:cubicBezTo>
                  <a:cubicBezTo>
                    <a:pt x="447" y="1820"/>
                    <a:pt x="371" y="1872"/>
                    <a:pt x="329" y="1882"/>
                  </a:cubicBezTo>
                  <a:cubicBezTo>
                    <a:pt x="287" y="1892"/>
                    <a:pt x="236" y="1893"/>
                    <a:pt x="199" y="1882"/>
                  </a:cubicBezTo>
                  <a:cubicBezTo>
                    <a:pt x="162" y="1871"/>
                    <a:pt x="128" y="1848"/>
                    <a:pt x="107" y="1818"/>
                  </a:cubicBezTo>
                  <a:cubicBezTo>
                    <a:pt x="86" y="1788"/>
                    <a:pt x="70" y="1730"/>
                    <a:pt x="72" y="1700"/>
                  </a:cubicBezTo>
                  <a:cubicBezTo>
                    <a:pt x="74" y="1670"/>
                    <a:pt x="81" y="1649"/>
                    <a:pt x="122" y="1640"/>
                  </a:cubicBezTo>
                  <a:cubicBezTo>
                    <a:pt x="163" y="1631"/>
                    <a:pt x="257" y="1625"/>
                    <a:pt x="320" y="1646"/>
                  </a:cubicBezTo>
                  <a:cubicBezTo>
                    <a:pt x="383" y="1667"/>
                    <a:pt x="444" y="1727"/>
                    <a:pt x="501" y="1764"/>
                  </a:cubicBezTo>
                  <a:cubicBezTo>
                    <a:pt x="558" y="1801"/>
                    <a:pt x="616" y="1847"/>
                    <a:pt x="660" y="1869"/>
                  </a:cubicBezTo>
                  <a:cubicBezTo>
                    <a:pt x="704" y="1891"/>
                    <a:pt x="730" y="1891"/>
                    <a:pt x="764" y="1898"/>
                  </a:cubicBezTo>
                  <a:cubicBezTo>
                    <a:pt x="798" y="1905"/>
                    <a:pt x="878" y="1912"/>
                    <a:pt x="867" y="1910"/>
                  </a:cubicBezTo>
                  <a:cubicBezTo>
                    <a:pt x="856" y="1908"/>
                    <a:pt x="750" y="1906"/>
                    <a:pt x="695" y="1885"/>
                  </a:cubicBezTo>
                  <a:cubicBezTo>
                    <a:pt x="640" y="1864"/>
                    <a:pt x="588" y="1820"/>
                    <a:pt x="536" y="1786"/>
                  </a:cubicBezTo>
                  <a:cubicBezTo>
                    <a:pt x="484" y="1752"/>
                    <a:pt x="426" y="1707"/>
                    <a:pt x="383" y="1681"/>
                  </a:cubicBezTo>
                  <a:cubicBezTo>
                    <a:pt x="340" y="1655"/>
                    <a:pt x="326" y="1638"/>
                    <a:pt x="278" y="1630"/>
                  </a:cubicBezTo>
                  <a:cubicBezTo>
                    <a:pt x="230" y="1622"/>
                    <a:pt x="140" y="1656"/>
                    <a:pt x="94" y="1630"/>
                  </a:cubicBezTo>
                  <a:cubicBezTo>
                    <a:pt x="48" y="1604"/>
                    <a:pt x="10" y="1527"/>
                    <a:pt x="5" y="1474"/>
                  </a:cubicBezTo>
                  <a:cubicBezTo>
                    <a:pt x="0" y="1421"/>
                    <a:pt x="43" y="1334"/>
                    <a:pt x="62" y="1309"/>
                  </a:cubicBezTo>
                  <a:cubicBezTo>
                    <a:pt x="81" y="1284"/>
                    <a:pt x="103" y="1311"/>
                    <a:pt x="122" y="1322"/>
                  </a:cubicBezTo>
                  <a:cubicBezTo>
                    <a:pt x="141" y="1333"/>
                    <a:pt x="152" y="1357"/>
                    <a:pt x="173" y="1373"/>
                  </a:cubicBezTo>
                  <a:cubicBezTo>
                    <a:pt x="194" y="1389"/>
                    <a:pt x="224" y="1405"/>
                    <a:pt x="250" y="1420"/>
                  </a:cubicBezTo>
                  <a:cubicBezTo>
                    <a:pt x="276" y="1435"/>
                    <a:pt x="306" y="1457"/>
                    <a:pt x="332" y="1465"/>
                  </a:cubicBezTo>
                  <a:cubicBezTo>
                    <a:pt x="358" y="1473"/>
                    <a:pt x="387" y="1465"/>
                    <a:pt x="408" y="1466"/>
                  </a:cubicBezTo>
                  <a:cubicBezTo>
                    <a:pt x="429" y="1467"/>
                    <a:pt x="424" y="1448"/>
                    <a:pt x="461" y="1474"/>
                  </a:cubicBezTo>
                  <a:cubicBezTo>
                    <a:pt x="498" y="1500"/>
                    <a:pt x="561" y="1571"/>
                    <a:pt x="627" y="1622"/>
                  </a:cubicBezTo>
                  <a:cubicBezTo>
                    <a:pt x="693" y="1673"/>
                    <a:pt x="797" y="1754"/>
                    <a:pt x="858" y="1780"/>
                  </a:cubicBezTo>
                  <a:cubicBezTo>
                    <a:pt x="919" y="1806"/>
                    <a:pt x="968" y="1777"/>
                    <a:pt x="994" y="1780"/>
                  </a:cubicBezTo>
                  <a:cubicBezTo>
                    <a:pt x="1020" y="1783"/>
                    <a:pt x="1003" y="1788"/>
                    <a:pt x="1016" y="1800"/>
                  </a:cubicBezTo>
                  <a:cubicBezTo>
                    <a:pt x="1029" y="1812"/>
                    <a:pt x="1053" y="1844"/>
                    <a:pt x="1074" y="1853"/>
                  </a:cubicBezTo>
                  <a:cubicBezTo>
                    <a:pt x="1095" y="1862"/>
                    <a:pt x="1124" y="1854"/>
                    <a:pt x="1145" y="1853"/>
                  </a:cubicBezTo>
                  <a:cubicBezTo>
                    <a:pt x="1166" y="1852"/>
                    <a:pt x="1185" y="1842"/>
                    <a:pt x="1201" y="1847"/>
                  </a:cubicBezTo>
                  <a:cubicBezTo>
                    <a:pt x="1217" y="1852"/>
                    <a:pt x="1226" y="1874"/>
                    <a:pt x="1239" y="1886"/>
                  </a:cubicBezTo>
                  <a:cubicBezTo>
                    <a:pt x="1252" y="1898"/>
                    <a:pt x="1284" y="1923"/>
                    <a:pt x="1278" y="1917"/>
                  </a:cubicBezTo>
                  <a:cubicBezTo>
                    <a:pt x="1272" y="1911"/>
                    <a:pt x="1211" y="1872"/>
                    <a:pt x="1204" y="1850"/>
                  </a:cubicBezTo>
                  <a:cubicBezTo>
                    <a:pt x="1197" y="1828"/>
                    <a:pt x="1235" y="1784"/>
                    <a:pt x="1233" y="1783"/>
                  </a:cubicBezTo>
                  <a:cubicBezTo>
                    <a:pt x="1231" y="1782"/>
                    <a:pt x="1214" y="1832"/>
                    <a:pt x="1189" y="1843"/>
                  </a:cubicBezTo>
                  <a:cubicBezTo>
                    <a:pt x="1164" y="1854"/>
                    <a:pt x="1110" y="1863"/>
                    <a:pt x="1080" y="1850"/>
                  </a:cubicBezTo>
                  <a:cubicBezTo>
                    <a:pt x="1050" y="1837"/>
                    <a:pt x="1012" y="1784"/>
                    <a:pt x="1006" y="1764"/>
                  </a:cubicBezTo>
                  <a:cubicBezTo>
                    <a:pt x="1000" y="1744"/>
                    <a:pt x="1053" y="1729"/>
                    <a:pt x="1045" y="1732"/>
                  </a:cubicBezTo>
                  <a:cubicBezTo>
                    <a:pt x="1037" y="1735"/>
                    <a:pt x="987" y="1772"/>
                    <a:pt x="956" y="1780"/>
                  </a:cubicBezTo>
                  <a:cubicBezTo>
                    <a:pt x="925" y="1788"/>
                    <a:pt x="903" y="1802"/>
                    <a:pt x="858" y="1783"/>
                  </a:cubicBezTo>
                  <a:cubicBezTo>
                    <a:pt x="813" y="1764"/>
                    <a:pt x="741" y="1713"/>
                    <a:pt x="683" y="1668"/>
                  </a:cubicBezTo>
                  <a:cubicBezTo>
                    <a:pt x="625" y="1623"/>
                    <a:pt x="548" y="1548"/>
                    <a:pt x="508" y="1512"/>
                  </a:cubicBezTo>
                  <a:cubicBezTo>
                    <a:pt x="468" y="1476"/>
                    <a:pt x="438" y="1479"/>
                    <a:pt x="441" y="1452"/>
                  </a:cubicBezTo>
                  <a:cubicBezTo>
                    <a:pt x="444" y="1425"/>
                    <a:pt x="500" y="1406"/>
                    <a:pt x="527" y="1350"/>
                  </a:cubicBezTo>
                  <a:cubicBezTo>
                    <a:pt x="554" y="1294"/>
                    <a:pt x="589" y="1173"/>
                    <a:pt x="603" y="1118"/>
                  </a:cubicBezTo>
                  <a:cubicBezTo>
                    <a:pt x="617" y="1063"/>
                    <a:pt x="584" y="1048"/>
                    <a:pt x="609" y="1019"/>
                  </a:cubicBezTo>
                  <a:cubicBezTo>
                    <a:pt x="634" y="990"/>
                    <a:pt x="719" y="969"/>
                    <a:pt x="756" y="946"/>
                  </a:cubicBezTo>
                  <a:cubicBezTo>
                    <a:pt x="793" y="923"/>
                    <a:pt x="804" y="892"/>
                    <a:pt x="831" y="878"/>
                  </a:cubicBezTo>
                  <a:cubicBezTo>
                    <a:pt x="858" y="864"/>
                    <a:pt x="888" y="873"/>
                    <a:pt x="920" y="864"/>
                  </a:cubicBezTo>
                  <a:cubicBezTo>
                    <a:pt x="952" y="855"/>
                    <a:pt x="995" y="845"/>
                    <a:pt x="1025" y="823"/>
                  </a:cubicBezTo>
                  <a:cubicBezTo>
                    <a:pt x="1055" y="801"/>
                    <a:pt x="1061" y="757"/>
                    <a:pt x="1099" y="730"/>
                  </a:cubicBezTo>
                  <a:cubicBezTo>
                    <a:pt x="1137" y="703"/>
                    <a:pt x="1211" y="672"/>
                    <a:pt x="1256" y="658"/>
                  </a:cubicBezTo>
                  <a:cubicBezTo>
                    <a:pt x="1301" y="644"/>
                    <a:pt x="1327" y="635"/>
                    <a:pt x="1368" y="648"/>
                  </a:cubicBezTo>
                  <a:cubicBezTo>
                    <a:pt x="1409" y="661"/>
                    <a:pt x="1455" y="713"/>
                    <a:pt x="1504" y="736"/>
                  </a:cubicBezTo>
                  <a:cubicBezTo>
                    <a:pt x="1553" y="759"/>
                    <a:pt x="1597" y="788"/>
                    <a:pt x="1660" y="784"/>
                  </a:cubicBezTo>
                  <a:cubicBezTo>
                    <a:pt x="1723" y="780"/>
                    <a:pt x="1821" y="720"/>
                    <a:pt x="1880" y="713"/>
                  </a:cubicBezTo>
                  <a:cubicBezTo>
                    <a:pt x="1939" y="706"/>
                    <a:pt x="1983" y="735"/>
                    <a:pt x="2016" y="742"/>
                  </a:cubicBezTo>
                  <a:cubicBezTo>
                    <a:pt x="2049" y="749"/>
                    <a:pt x="2053" y="750"/>
                    <a:pt x="2076" y="758"/>
                  </a:cubicBezTo>
                  <a:cubicBezTo>
                    <a:pt x="2099" y="766"/>
                    <a:pt x="2122" y="790"/>
                    <a:pt x="2156" y="790"/>
                  </a:cubicBezTo>
                  <a:cubicBezTo>
                    <a:pt x="2190" y="790"/>
                    <a:pt x="2245" y="772"/>
                    <a:pt x="2278" y="758"/>
                  </a:cubicBezTo>
                  <a:cubicBezTo>
                    <a:pt x="2311" y="744"/>
                    <a:pt x="2336" y="727"/>
                    <a:pt x="2356" y="707"/>
                  </a:cubicBezTo>
                  <a:cubicBezTo>
                    <a:pt x="2376" y="687"/>
                    <a:pt x="2381" y="683"/>
                    <a:pt x="2398" y="638"/>
                  </a:cubicBezTo>
                  <a:cubicBezTo>
                    <a:pt x="2415" y="593"/>
                    <a:pt x="2445" y="490"/>
                    <a:pt x="2458" y="437"/>
                  </a:cubicBezTo>
                  <a:cubicBezTo>
                    <a:pt x="2471" y="384"/>
                    <a:pt x="2490" y="363"/>
                    <a:pt x="2477" y="316"/>
                  </a:cubicBezTo>
                  <a:cubicBezTo>
                    <a:pt x="2464" y="269"/>
                    <a:pt x="2382" y="156"/>
                    <a:pt x="2382" y="157"/>
                  </a:cubicBezTo>
                  <a:cubicBezTo>
                    <a:pt x="2382" y="158"/>
                    <a:pt x="2466" y="263"/>
                    <a:pt x="2474" y="325"/>
                  </a:cubicBezTo>
                  <a:cubicBezTo>
                    <a:pt x="2482" y="387"/>
                    <a:pt x="2446" y="472"/>
                    <a:pt x="2430" y="532"/>
                  </a:cubicBezTo>
                  <a:cubicBezTo>
                    <a:pt x="2414" y="592"/>
                    <a:pt x="2410" y="645"/>
                    <a:pt x="2379" y="685"/>
                  </a:cubicBezTo>
                  <a:cubicBezTo>
                    <a:pt x="2348" y="725"/>
                    <a:pt x="2282" y="756"/>
                    <a:pt x="2242" y="774"/>
                  </a:cubicBezTo>
                  <a:cubicBezTo>
                    <a:pt x="2202" y="792"/>
                    <a:pt x="2155" y="787"/>
                    <a:pt x="2136" y="792"/>
                  </a:cubicBezTo>
                  <a:cubicBezTo>
                    <a:pt x="2117" y="797"/>
                    <a:pt x="2131" y="795"/>
                    <a:pt x="2127" y="802"/>
                  </a:cubicBezTo>
                  <a:cubicBezTo>
                    <a:pt x="2123" y="809"/>
                    <a:pt x="2125" y="819"/>
                    <a:pt x="2112" y="833"/>
                  </a:cubicBezTo>
                  <a:cubicBezTo>
                    <a:pt x="2099" y="847"/>
                    <a:pt x="2049" y="893"/>
                    <a:pt x="2051" y="886"/>
                  </a:cubicBezTo>
                  <a:cubicBezTo>
                    <a:pt x="2053" y="879"/>
                    <a:pt x="2147" y="820"/>
                    <a:pt x="2127" y="792"/>
                  </a:cubicBezTo>
                  <a:cubicBezTo>
                    <a:pt x="2107" y="764"/>
                    <a:pt x="1987" y="726"/>
                    <a:pt x="1930" y="718"/>
                  </a:cubicBezTo>
                  <a:cubicBezTo>
                    <a:pt x="1873" y="710"/>
                    <a:pt x="1817" y="733"/>
                    <a:pt x="1784" y="744"/>
                  </a:cubicBezTo>
                  <a:cubicBezTo>
                    <a:pt x="1751" y="755"/>
                    <a:pt x="1738" y="749"/>
                    <a:pt x="1733" y="784"/>
                  </a:cubicBezTo>
                  <a:cubicBezTo>
                    <a:pt x="1728" y="819"/>
                    <a:pt x="1725" y="903"/>
                    <a:pt x="1752" y="956"/>
                  </a:cubicBezTo>
                  <a:cubicBezTo>
                    <a:pt x="1779" y="1009"/>
                    <a:pt x="1890" y="1093"/>
                    <a:pt x="1895" y="1099"/>
                  </a:cubicBezTo>
                  <a:cubicBezTo>
                    <a:pt x="1900" y="1105"/>
                    <a:pt x="1812" y="1033"/>
                    <a:pt x="1784" y="994"/>
                  </a:cubicBezTo>
                  <a:cubicBezTo>
                    <a:pt x="1756" y="955"/>
                    <a:pt x="1735" y="903"/>
                    <a:pt x="1728" y="864"/>
                  </a:cubicBezTo>
                  <a:cubicBezTo>
                    <a:pt x="1721" y="825"/>
                    <a:pt x="1753" y="774"/>
                    <a:pt x="1740" y="761"/>
                  </a:cubicBezTo>
                  <a:cubicBezTo>
                    <a:pt x="1727" y="748"/>
                    <a:pt x="1691" y="792"/>
                    <a:pt x="1650" y="787"/>
                  </a:cubicBezTo>
                  <a:cubicBezTo>
                    <a:pt x="1609" y="782"/>
                    <a:pt x="1536" y="754"/>
                    <a:pt x="1494" y="733"/>
                  </a:cubicBezTo>
                  <a:cubicBezTo>
                    <a:pt x="1452" y="712"/>
                    <a:pt x="1403" y="690"/>
                    <a:pt x="1395" y="662"/>
                  </a:cubicBezTo>
                  <a:cubicBezTo>
                    <a:pt x="1387" y="634"/>
                    <a:pt x="1415" y="596"/>
                    <a:pt x="1443" y="567"/>
                  </a:cubicBezTo>
                  <a:cubicBezTo>
                    <a:pt x="1471" y="538"/>
                    <a:pt x="1555" y="495"/>
                    <a:pt x="1561" y="491"/>
                  </a:cubicBezTo>
                  <a:cubicBezTo>
                    <a:pt x="1567" y="487"/>
                    <a:pt x="1509" y="519"/>
                    <a:pt x="1478" y="542"/>
                  </a:cubicBezTo>
                  <a:cubicBezTo>
                    <a:pt x="1447" y="565"/>
                    <a:pt x="1403" y="613"/>
                    <a:pt x="1376" y="631"/>
                  </a:cubicBezTo>
                  <a:cubicBezTo>
                    <a:pt x="1349" y="649"/>
                    <a:pt x="1338" y="647"/>
                    <a:pt x="1313" y="650"/>
                  </a:cubicBezTo>
                  <a:cubicBezTo>
                    <a:pt x="1288" y="653"/>
                    <a:pt x="1238" y="670"/>
                    <a:pt x="1227" y="650"/>
                  </a:cubicBezTo>
                  <a:cubicBezTo>
                    <a:pt x="1216" y="630"/>
                    <a:pt x="1253" y="588"/>
                    <a:pt x="1248" y="533"/>
                  </a:cubicBezTo>
                  <a:cubicBezTo>
                    <a:pt x="1243" y="478"/>
                    <a:pt x="1200" y="335"/>
                    <a:pt x="1198" y="319"/>
                  </a:cubicBezTo>
                  <a:cubicBezTo>
                    <a:pt x="1196" y="303"/>
                    <a:pt x="1225" y="398"/>
                    <a:pt x="1234" y="434"/>
                  </a:cubicBezTo>
                  <a:cubicBezTo>
                    <a:pt x="1243" y="470"/>
                    <a:pt x="1254" y="498"/>
                    <a:pt x="1251" y="533"/>
                  </a:cubicBezTo>
                  <a:cubicBezTo>
                    <a:pt x="1248" y="568"/>
                    <a:pt x="1225" y="623"/>
                    <a:pt x="1217" y="647"/>
                  </a:cubicBezTo>
                  <a:cubicBezTo>
                    <a:pt x="1209" y="671"/>
                    <a:pt x="1220" y="665"/>
                    <a:pt x="1203" y="677"/>
                  </a:cubicBezTo>
                  <a:cubicBezTo>
                    <a:pt x="1186" y="689"/>
                    <a:pt x="1137" y="702"/>
                    <a:pt x="1112" y="718"/>
                  </a:cubicBezTo>
                  <a:cubicBezTo>
                    <a:pt x="1087" y="734"/>
                    <a:pt x="1071" y="756"/>
                    <a:pt x="1054" y="775"/>
                  </a:cubicBezTo>
                  <a:cubicBezTo>
                    <a:pt x="1037" y="794"/>
                    <a:pt x="1038" y="819"/>
                    <a:pt x="1008" y="835"/>
                  </a:cubicBezTo>
                  <a:cubicBezTo>
                    <a:pt x="978" y="851"/>
                    <a:pt x="910" y="865"/>
                    <a:pt x="877" y="870"/>
                  </a:cubicBezTo>
                  <a:cubicBezTo>
                    <a:pt x="844" y="875"/>
                    <a:pt x="819" y="871"/>
                    <a:pt x="809" y="866"/>
                  </a:cubicBezTo>
                  <a:cubicBezTo>
                    <a:pt x="799" y="861"/>
                    <a:pt x="810" y="862"/>
                    <a:pt x="814" y="840"/>
                  </a:cubicBezTo>
                  <a:cubicBezTo>
                    <a:pt x="818" y="818"/>
                    <a:pt x="836" y="767"/>
                    <a:pt x="836" y="732"/>
                  </a:cubicBezTo>
                  <a:cubicBezTo>
                    <a:pt x="836" y="697"/>
                    <a:pt x="832" y="657"/>
                    <a:pt x="813" y="628"/>
                  </a:cubicBezTo>
                  <a:cubicBezTo>
                    <a:pt x="794" y="599"/>
                    <a:pt x="745" y="577"/>
                    <a:pt x="724" y="558"/>
                  </a:cubicBezTo>
                  <a:cubicBezTo>
                    <a:pt x="703" y="539"/>
                    <a:pt x="683" y="513"/>
                    <a:pt x="686" y="516"/>
                  </a:cubicBezTo>
                  <a:cubicBezTo>
                    <a:pt x="689" y="519"/>
                    <a:pt x="717" y="555"/>
                    <a:pt x="740" y="577"/>
                  </a:cubicBezTo>
                  <a:cubicBezTo>
                    <a:pt x="763" y="599"/>
                    <a:pt x="811" y="616"/>
                    <a:pt x="826" y="650"/>
                  </a:cubicBezTo>
                  <a:cubicBezTo>
                    <a:pt x="841" y="684"/>
                    <a:pt x="837" y="744"/>
                    <a:pt x="832" y="784"/>
                  </a:cubicBezTo>
                  <a:cubicBezTo>
                    <a:pt x="827" y="824"/>
                    <a:pt x="813" y="863"/>
                    <a:pt x="797" y="892"/>
                  </a:cubicBezTo>
                  <a:cubicBezTo>
                    <a:pt x="781" y="921"/>
                    <a:pt x="767" y="939"/>
                    <a:pt x="737" y="959"/>
                  </a:cubicBezTo>
                  <a:cubicBezTo>
                    <a:pt x="707" y="979"/>
                    <a:pt x="639" y="998"/>
                    <a:pt x="616" y="1010"/>
                  </a:cubicBezTo>
                  <a:cubicBezTo>
                    <a:pt x="593" y="1022"/>
                    <a:pt x="601" y="1032"/>
                    <a:pt x="597" y="1032"/>
                  </a:cubicBezTo>
                  <a:cubicBezTo>
                    <a:pt x="593" y="1032"/>
                    <a:pt x="600" y="1024"/>
                    <a:pt x="593" y="1008"/>
                  </a:cubicBezTo>
                  <a:cubicBezTo>
                    <a:pt x="586" y="992"/>
                    <a:pt x="571" y="966"/>
                    <a:pt x="552" y="936"/>
                  </a:cubicBezTo>
                  <a:cubicBezTo>
                    <a:pt x="533" y="906"/>
                    <a:pt x="474" y="822"/>
                    <a:pt x="476" y="825"/>
                  </a:cubicBezTo>
                  <a:cubicBezTo>
                    <a:pt x="478" y="828"/>
                    <a:pt x="541" y="922"/>
                    <a:pt x="562" y="956"/>
                  </a:cubicBezTo>
                  <a:cubicBezTo>
                    <a:pt x="583" y="990"/>
                    <a:pt x="598" y="995"/>
                    <a:pt x="603" y="1032"/>
                  </a:cubicBezTo>
                  <a:cubicBezTo>
                    <a:pt x="608" y="1069"/>
                    <a:pt x="604" y="1125"/>
                    <a:pt x="590" y="1178"/>
                  </a:cubicBezTo>
                  <a:cubicBezTo>
                    <a:pt x="576" y="1231"/>
                    <a:pt x="544" y="1308"/>
                    <a:pt x="520" y="1353"/>
                  </a:cubicBezTo>
                  <a:cubicBezTo>
                    <a:pt x="496" y="1398"/>
                    <a:pt x="459" y="1430"/>
                    <a:pt x="444" y="1449"/>
                  </a:cubicBezTo>
                  <a:cubicBezTo>
                    <a:pt x="429" y="1468"/>
                    <a:pt x="451" y="1467"/>
                    <a:pt x="428" y="1468"/>
                  </a:cubicBezTo>
                  <a:cubicBezTo>
                    <a:pt x="405" y="1469"/>
                    <a:pt x="362" y="1483"/>
                    <a:pt x="307" y="1455"/>
                  </a:cubicBezTo>
                  <a:cubicBezTo>
                    <a:pt x="252" y="1427"/>
                    <a:pt x="135" y="1360"/>
                    <a:pt x="100" y="1299"/>
                  </a:cubicBezTo>
                  <a:cubicBezTo>
                    <a:pt x="65" y="1238"/>
                    <a:pt x="84" y="1145"/>
                    <a:pt x="97" y="1089"/>
                  </a:cubicBezTo>
                  <a:cubicBezTo>
                    <a:pt x="110" y="1033"/>
                    <a:pt x="154" y="972"/>
                    <a:pt x="180" y="962"/>
                  </a:cubicBezTo>
                  <a:cubicBezTo>
                    <a:pt x="206" y="952"/>
                    <a:pt x="243" y="1006"/>
                    <a:pt x="256" y="1029"/>
                  </a:cubicBezTo>
                  <a:cubicBezTo>
                    <a:pt x="269" y="1052"/>
                    <a:pt x="255" y="1095"/>
                    <a:pt x="256" y="1099"/>
                  </a:cubicBezTo>
                  <a:cubicBezTo>
                    <a:pt x="257" y="1103"/>
                    <a:pt x="261" y="1067"/>
                    <a:pt x="260" y="1054"/>
                  </a:cubicBezTo>
                  <a:cubicBezTo>
                    <a:pt x="259" y="1041"/>
                    <a:pt x="260" y="1035"/>
                    <a:pt x="252" y="1018"/>
                  </a:cubicBezTo>
                  <a:cubicBezTo>
                    <a:pt x="244" y="1001"/>
                    <a:pt x="211" y="989"/>
                    <a:pt x="212" y="952"/>
                  </a:cubicBezTo>
                  <a:cubicBezTo>
                    <a:pt x="213" y="915"/>
                    <a:pt x="219" y="854"/>
                    <a:pt x="256" y="793"/>
                  </a:cubicBezTo>
                  <a:cubicBezTo>
                    <a:pt x="293" y="732"/>
                    <a:pt x="389" y="616"/>
                    <a:pt x="437" y="586"/>
                  </a:cubicBezTo>
                  <a:cubicBezTo>
                    <a:pt x="485" y="556"/>
                    <a:pt x="515" y="592"/>
                    <a:pt x="543" y="615"/>
                  </a:cubicBezTo>
                  <a:cubicBezTo>
                    <a:pt x="571" y="638"/>
                    <a:pt x="590" y="697"/>
                    <a:pt x="606" y="726"/>
                  </a:cubicBezTo>
                  <a:cubicBezTo>
                    <a:pt x="622" y="755"/>
                    <a:pt x="646" y="798"/>
                    <a:pt x="641" y="790"/>
                  </a:cubicBezTo>
                  <a:cubicBezTo>
                    <a:pt x="636" y="782"/>
                    <a:pt x="594" y="704"/>
                    <a:pt x="578" y="676"/>
                  </a:cubicBezTo>
                  <a:cubicBezTo>
                    <a:pt x="562" y="648"/>
                    <a:pt x="559" y="638"/>
                    <a:pt x="548" y="624"/>
                  </a:cubicBezTo>
                  <a:cubicBezTo>
                    <a:pt x="537" y="610"/>
                    <a:pt x="522" y="606"/>
                    <a:pt x="514" y="593"/>
                  </a:cubicBezTo>
                  <a:cubicBezTo>
                    <a:pt x="506" y="580"/>
                    <a:pt x="481" y="579"/>
                    <a:pt x="502" y="547"/>
                  </a:cubicBezTo>
                  <a:cubicBezTo>
                    <a:pt x="523" y="515"/>
                    <a:pt x="594" y="436"/>
                    <a:pt x="638" y="399"/>
                  </a:cubicBezTo>
                  <a:cubicBezTo>
                    <a:pt x="682" y="362"/>
                    <a:pt x="737" y="329"/>
                    <a:pt x="768" y="325"/>
                  </a:cubicBezTo>
                  <a:cubicBezTo>
                    <a:pt x="799" y="321"/>
                    <a:pt x="807" y="345"/>
                    <a:pt x="826" y="373"/>
                  </a:cubicBezTo>
                  <a:cubicBezTo>
                    <a:pt x="845" y="401"/>
                    <a:pt x="883" y="497"/>
                    <a:pt x="880" y="491"/>
                  </a:cubicBezTo>
                  <a:cubicBezTo>
                    <a:pt x="877" y="485"/>
                    <a:pt x="818" y="368"/>
                    <a:pt x="807" y="334"/>
                  </a:cubicBezTo>
                  <a:cubicBezTo>
                    <a:pt x="796" y="300"/>
                    <a:pt x="796" y="302"/>
                    <a:pt x="816" y="287"/>
                  </a:cubicBezTo>
                  <a:cubicBezTo>
                    <a:pt x="836" y="272"/>
                    <a:pt x="899" y="242"/>
                    <a:pt x="924" y="242"/>
                  </a:cubicBezTo>
                  <a:cubicBezTo>
                    <a:pt x="949" y="242"/>
                    <a:pt x="956" y="271"/>
                    <a:pt x="968" y="290"/>
                  </a:cubicBezTo>
                  <a:cubicBezTo>
                    <a:pt x="980" y="309"/>
                    <a:pt x="983" y="325"/>
                    <a:pt x="998" y="354"/>
                  </a:cubicBezTo>
                  <a:cubicBezTo>
                    <a:pt x="1013" y="383"/>
                    <a:pt x="1055" y="423"/>
                    <a:pt x="1058" y="462"/>
                  </a:cubicBezTo>
                  <a:cubicBezTo>
                    <a:pt x="1061" y="501"/>
                    <a:pt x="1017" y="584"/>
                    <a:pt x="1017" y="586"/>
                  </a:cubicBezTo>
                  <a:cubicBezTo>
                    <a:pt x="1017" y="588"/>
                    <a:pt x="1062" y="515"/>
                    <a:pt x="1058" y="475"/>
                  </a:cubicBezTo>
                  <a:cubicBezTo>
                    <a:pt x="1054" y="435"/>
                    <a:pt x="1007" y="372"/>
                    <a:pt x="992" y="343"/>
                  </a:cubicBezTo>
                  <a:cubicBezTo>
                    <a:pt x="977" y="314"/>
                    <a:pt x="972" y="318"/>
                    <a:pt x="968" y="298"/>
                  </a:cubicBezTo>
                  <a:cubicBezTo>
                    <a:pt x="964" y="278"/>
                    <a:pt x="930" y="249"/>
                    <a:pt x="968" y="221"/>
                  </a:cubicBezTo>
                  <a:cubicBezTo>
                    <a:pt x="1006" y="193"/>
                    <a:pt x="1134" y="153"/>
                    <a:pt x="1195" y="131"/>
                  </a:cubicBezTo>
                  <a:cubicBezTo>
                    <a:pt x="1256" y="109"/>
                    <a:pt x="1302" y="89"/>
                    <a:pt x="1332" y="90"/>
                  </a:cubicBezTo>
                  <a:cubicBezTo>
                    <a:pt x="1362" y="91"/>
                    <a:pt x="1368" y="127"/>
                    <a:pt x="1376" y="139"/>
                  </a:cubicBezTo>
                  <a:cubicBezTo>
                    <a:pt x="1384" y="151"/>
                    <a:pt x="1375" y="151"/>
                    <a:pt x="1378" y="161"/>
                  </a:cubicBezTo>
                  <a:cubicBezTo>
                    <a:pt x="1381" y="171"/>
                    <a:pt x="1381" y="186"/>
                    <a:pt x="1392" y="201"/>
                  </a:cubicBezTo>
                  <a:cubicBezTo>
                    <a:pt x="1403" y="216"/>
                    <a:pt x="1447" y="252"/>
                    <a:pt x="1446" y="252"/>
                  </a:cubicBezTo>
                  <a:cubicBezTo>
                    <a:pt x="1445" y="252"/>
                    <a:pt x="1396" y="223"/>
                    <a:pt x="1386" y="201"/>
                  </a:cubicBezTo>
                  <a:cubicBezTo>
                    <a:pt x="1376" y="179"/>
                    <a:pt x="1378" y="145"/>
                    <a:pt x="1383" y="122"/>
                  </a:cubicBezTo>
                  <a:cubicBezTo>
                    <a:pt x="1388" y="99"/>
                    <a:pt x="1385" y="73"/>
                    <a:pt x="1414" y="61"/>
                  </a:cubicBezTo>
                  <a:cubicBezTo>
                    <a:pt x="1443" y="49"/>
                    <a:pt x="1526" y="41"/>
                    <a:pt x="1560" y="50"/>
                  </a:cubicBezTo>
                  <a:cubicBezTo>
                    <a:pt x="1594" y="59"/>
                    <a:pt x="1596" y="89"/>
                    <a:pt x="1618" y="112"/>
                  </a:cubicBezTo>
                  <a:cubicBezTo>
                    <a:pt x="1640" y="135"/>
                    <a:pt x="1670" y="168"/>
                    <a:pt x="1691" y="189"/>
                  </a:cubicBezTo>
                  <a:cubicBezTo>
                    <a:pt x="1712" y="210"/>
                    <a:pt x="1746" y="244"/>
                    <a:pt x="1742" y="240"/>
                  </a:cubicBezTo>
                  <a:cubicBezTo>
                    <a:pt x="1738" y="236"/>
                    <a:pt x="1685" y="185"/>
                    <a:pt x="1666" y="166"/>
                  </a:cubicBezTo>
                  <a:cubicBezTo>
                    <a:pt x="1647" y="147"/>
                    <a:pt x="1639" y="137"/>
                    <a:pt x="1628" y="125"/>
                  </a:cubicBezTo>
                  <a:cubicBezTo>
                    <a:pt x="1617" y="113"/>
                    <a:pt x="1598" y="106"/>
                    <a:pt x="1601" y="91"/>
                  </a:cubicBezTo>
                  <a:cubicBezTo>
                    <a:pt x="1604" y="76"/>
                    <a:pt x="1611" y="47"/>
                    <a:pt x="1647" y="33"/>
                  </a:cubicBezTo>
                  <a:cubicBezTo>
                    <a:pt x="1683" y="19"/>
                    <a:pt x="1761" y="0"/>
                    <a:pt x="1815" y="4"/>
                  </a:cubicBezTo>
                  <a:cubicBezTo>
                    <a:pt x="1869" y="8"/>
                    <a:pt x="1940" y="43"/>
                    <a:pt x="1971" y="58"/>
                  </a:cubicBezTo>
                  <a:cubicBezTo>
                    <a:pt x="2002" y="73"/>
                    <a:pt x="1993" y="83"/>
                    <a:pt x="2004" y="96"/>
                  </a:cubicBezTo>
                  <a:cubicBezTo>
                    <a:pt x="2015" y="109"/>
                    <a:pt x="2016" y="114"/>
                    <a:pt x="2036" y="134"/>
                  </a:cubicBezTo>
                  <a:cubicBezTo>
                    <a:pt x="2056" y="154"/>
                    <a:pt x="2101" y="194"/>
                    <a:pt x="2124" y="214"/>
                  </a:cubicBezTo>
                  <a:cubicBezTo>
                    <a:pt x="2147" y="234"/>
                    <a:pt x="2179" y="257"/>
                    <a:pt x="2172" y="252"/>
                  </a:cubicBezTo>
                  <a:cubicBezTo>
                    <a:pt x="2165" y="247"/>
                    <a:pt x="2108" y="220"/>
                    <a:pt x="2080" y="185"/>
                  </a:cubicBezTo>
                  <a:cubicBezTo>
                    <a:pt x="2052" y="150"/>
                    <a:pt x="1977" y="64"/>
                    <a:pt x="2003" y="45"/>
                  </a:cubicBezTo>
                  <a:cubicBezTo>
                    <a:pt x="2029" y="26"/>
                    <a:pt x="2179" y="57"/>
                    <a:pt x="2239" y="71"/>
                  </a:cubicBezTo>
                  <a:cubicBezTo>
                    <a:pt x="2299" y="85"/>
                    <a:pt x="2329" y="122"/>
                    <a:pt x="2363" y="131"/>
                  </a:cubicBezTo>
                  <a:cubicBezTo>
                    <a:pt x="2397" y="140"/>
                    <a:pt x="2413" y="123"/>
                    <a:pt x="2446" y="125"/>
                  </a:cubicBezTo>
                  <a:cubicBezTo>
                    <a:pt x="2479" y="127"/>
                    <a:pt x="2518" y="124"/>
                    <a:pt x="2563" y="141"/>
                  </a:cubicBezTo>
                  <a:cubicBezTo>
                    <a:pt x="2608" y="158"/>
                    <a:pt x="2655" y="203"/>
                    <a:pt x="2719" y="230"/>
                  </a:cubicBezTo>
                  <a:cubicBezTo>
                    <a:pt x="2783" y="257"/>
                    <a:pt x="2885" y="266"/>
                    <a:pt x="2945" y="303"/>
                  </a:cubicBezTo>
                  <a:cubicBezTo>
                    <a:pt x="3005" y="340"/>
                    <a:pt x="3080" y="393"/>
                    <a:pt x="3080" y="449"/>
                  </a:cubicBezTo>
                  <a:cubicBezTo>
                    <a:pt x="3080" y="505"/>
                    <a:pt x="2971" y="574"/>
                    <a:pt x="2945" y="641"/>
                  </a:cubicBezTo>
                  <a:cubicBezTo>
                    <a:pt x="2919" y="708"/>
                    <a:pt x="2944" y="788"/>
                    <a:pt x="2923" y="851"/>
                  </a:cubicBezTo>
                  <a:cubicBezTo>
                    <a:pt x="2902" y="914"/>
                    <a:pt x="2818" y="1015"/>
                    <a:pt x="2818" y="1019"/>
                  </a:cubicBezTo>
                  <a:cubicBezTo>
                    <a:pt x="2818" y="1023"/>
                    <a:pt x="2902" y="920"/>
                    <a:pt x="2920" y="873"/>
                  </a:cubicBezTo>
                  <a:cubicBezTo>
                    <a:pt x="2938" y="826"/>
                    <a:pt x="2925" y="774"/>
                    <a:pt x="2928" y="737"/>
                  </a:cubicBezTo>
                  <a:cubicBezTo>
                    <a:pt x="2931" y="700"/>
                    <a:pt x="2914" y="694"/>
                    <a:pt x="2938" y="653"/>
                  </a:cubicBezTo>
                  <a:cubicBezTo>
                    <a:pt x="2962" y="612"/>
                    <a:pt x="3037" y="520"/>
                    <a:pt x="3072" y="491"/>
                  </a:cubicBezTo>
                  <a:cubicBezTo>
                    <a:pt x="3107" y="462"/>
                    <a:pt x="3106" y="461"/>
                    <a:pt x="3146" y="478"/>
                  </a:cubicBezTo>
                  <a:cubicBezTo>
                    <a:pt x="3186" y="495"/>
                    <a:pt x="3263" y="536"/>
                    <a:pt x="3311" y="593"/>
                  </a:cubicBezTo>
                  <a:cubicBezTo>
                    <a:pt x="3359" y="650"/>
                    <a:pt x="3413" y="757"/>
                    <a:pt x="3435" y="822"/>
                  </a:cubicBezTo>
                  <a:cubicBezTo>
                    <a:pt x="3457" y="887"/>
                    <a:pt x="3461" y="937"/>
                    <a:pt x="3445" y="981"/>
                  </a:cubicBezTo>
                  <a:cubicBezTo>
                    <a:pt x="3429" y="1025"/>
                    <a:pt x="3366" y="1068"/>
                    <a:pt x="3340" y="1086"/>
                  </a:cubicBezTo>
                  <a:cubicBezTo>
                    <a:pt x="3314" y="1104"/>
                    <a:pt x="3288" y="1086"/>
                    <a:pt x="3286" y="1086"/>
                  </a:cubicBezTo>
                  <a:cubicBezTo>
                    <a:pt x="3284" y="1086"/>
                    <a:pt x="3311" y="1095"/>
                    <a:pt x="3329" y="1089"/>
                  </a:cubicBezTo>
                  <a:cubicBezTo>
                    <a:pt x="3347" y="1083"/>
                    <a:pt x="3367" y="1072"/>
                    <a:pt x="3392" y="1051"/>
                  </a:cubicBezTo>
                  <a:cubicBezTo>
                    <a:pt x="3417" y="1030"/>
                    <a:pt x="3452" y="953"/>
                    <a:pt x="3478" y="962"/>
                  </a:cubicBezTo>
                  <a:cubicBezTo>
                    <a:pt x="3504" y="971"/>
                    <a:pt x="3533" y="1052"/>
                    <a:pt x="3550" y="1105"/>
                  </a:cubicBezTo>
                  <a:cubicBezTo>
                    <a:pt x="3567" y="1158"/>
                    <a:pt x="3555" y="1207"/>
                    <a:pt x="3578" y="1280"/>
                  </a:cubicBezTo>
                  <a:cubicBezTo>
                    <a:pt x="3601" y="1353"/>
                    <a:pt x="3674" y="1448"/>
                    <a:pt x="3690" y="1544"/>
                  </a:cubicBezTo>
                  <a:cubicBezTo>
                    <a:pt x="3706" y="1640"/>
                    <a:pt x="3692" y="1809"/>
                    <a:pt x="3677" y="1856"/>
                  </a:cubicBezTo>
                  <a:cubicBezTo>
                    <a:pt x="3662" y="1903"/>
                    <a:pt x="3624" y="1827"/>
                    <a:pt x="3601" y="1828"/>
                  </a:cubicBezTo>
                  <a:cubicBezTo>
                    <a:pt x="3578" y="1829"/>
                    <a:pt x="3563" y="1837"/>
                    <a:pt x="3540" y="1865"/>
                  </a:cubicBezTo>
                  <a:cubicBezTo>
                    <a:pt x="3517" y="1893"/>
                    <a:pt x="3503" y="1978"/>
                    <a:pt x="3464" y="1994"/>
                  </a:cubicBezTo>
                  <a:cubicBezTo>
                    <a:pt x="3425" y="2010"/>
                    <a:pt x="3349" y="1980"/>
                    <a:pt x="3305" y="1961"/>
                  </a:cubicBezTo>
                  <a:cubicBezTo>
                    <a:pt x="3261" y="1942"/>
                    <a:pt x="3232" y="1890"/>
                    <a:pt x="3200" y="1882"/>
                  </a:cubicBezTo>
                  <a:cubicBezTo>
                    <a:pt x="3168" y="1874"/>
                    <a:pt x="3114" y="1913"/>
                    <a:pt x="3114" y="1913"/>
                  </a:cubicBezTo>
                  <a:cubicBezTo>
                    <a:pt x="3114" y="1913"/>
                    <a:pt x="3171" y="1876"/>
                    <a:pt x="3200" y="1882"/>
                  </a:cubicBezTo>
                  <a:cubicBezTo>
                    <a:pt x="3229" y="1888"/>
                    <a:pt x="3257" y="1934"/>
                    <a:pt x="3289" y="1952"/>
                  </a:cubicBezTo>
                  <a:cubicBezTo>
                    <a:pt x="3321" y="1970"/>
                    <a:pt x="3359" y="1985"/>
                    <a:pt x="3391" y="1990"/>
                  </a:cubicBezTo>
                  <a:cubicBezTo>
                    <a:pt x="3423" y="1995"/>
                    <a:pt x="3458" y="2005"/>
                    <a:pt x="3483" y="1983"/>
                  </a:cubicBezTo>
                  <a:cubicBezTo>
                    <a:pt x="3508" y="1961"/>
                    <a:pt x="3522" y="1885"/>
                    <a:pt x="3543" y="1859"/>
                  </a:cubicBezTo>
                  <a:cubicBezTo>
                    <a:pt x="3564" y="1833"/>
                    <a:pt x="3589" y="1820"/>
                    <a:pt x="3610" y="1828"/>
                  </a:cubicBezTo>
                  <a:cubicBezTo>
                    <a:pt x="3631" y="1836"/>
                    <a:pt x="3659" y="1873"/>
                    <a:pt x="3668" y="1908"/>
                  </a:cubicBezTo>
                  <a:cubicBezTo>
                    <a:pt x="3677" y="1943"/>
                    <a:pt x="3691" y="1978"/>
                    <a:pt x="3664" y="2038"/>
                  </a:cubicBezTo>
                  <a:cubicBezTo>
                    <a:pt x="3637" y="2098"/>
                    <a:pt x="3556" y="2221"/>
                    <a:pt x="3508" y="2267"/>
                  </a:cubicBezTo>
                  <a:cubicBezTo>
                    <a:pt x="3460" y="2313"/>
                    <a:pt x="3442" y="2306"/>
                    <a:pt x="3375" y="2316"/>
                  </a:cubicBezTo>
                  <a:cubicBezTo>
                    <a:pt x="3308" y="2326"/>
                    <a:pt x="3199" y="2351"/>
                    <a:pt x="3104" y="2330"/>
                  </a:cubicBezTo>
                  <a:cubicBezTo>
                    <a:pt x="3009" y="2309"/>
                    <a:pt x="2854" y="2227"/>
                    <a:pt x="2802" y="2190"/>
                  </a:cubicBezTo>
                  <a:cubicBezTo>
                    <a:pt x="2750" y="2153"/>
                    <a:pt x="2775" y="2179"/>
                    <a:pt x="2792" y="2108"/>
                  </a:cubicBezTo>
                  <a:cubicBezTo>
                    <a:pt x="2809" y="2037"/>
                    <a:pt x="2873" y="1838"/>
                    <a:pt x="2907" y="1761"/>
                  </a:cubicBezTo>
                  <a:cubicBezTo>
                    <a:pt x="2941" y="1684"/>
                    <a:pt x="2975" y="1683"/>
                    <a:pt x="2996" y="1644"/>
                  </a:cubicBezTo>
                  <a:cubicBezTo>
                    <a:pt x="3017" y="1605"/>
                    <a:pt x="3009" y="1565"/>
                    <a:pt x="3034" y="1528"/>
                  </a:cubicBezTo>
                  <a:cubicBezTo>
                    <a:pt x="3059" y="1491"/>
                    <a:pt x="3131" y="1476"/>
                    <a:pt x="3149" y="1420"/>
                  </a:cubicBezTo>
                  <a:cubicBezTo>
                    <a:pt x="3167" y="1364"/>
                    <a:pt x="3135" y="1254"/>
                    <a:pt x="3139" y="1194"/>
                  </a:cubicBezTo>
                  <a:cubicBezTo>
                    <a:pt x="3143" y="1134"/>
                    <a:pt x="3164" y="1094"/>
                    <a:pt x="3173" y="1063"/>
                  </a:cubicBezTo>
                  <a:cubicBezTo>
                    <a:pt x="3182" y="1032"/>
                    <a:pt x="3194" y="1036"/>
                    <a:pt x="3195" y="1006"/>
                  </a:cubicBezTo>
                  <a:cubicBezTo>
                    <a:pt x="3196" y="976"/>
                    <a:pt x="3188" y="910"/>
                    <a:pt x="3181" y="882"/>
                  </a:cubicBezTo>
                  <a:cubicBezTo>
                    <a:pt x="3174" y="854"/>
                    <a:pt x="3162" y="858"/>
                    <a:pt x="3152" y="838"/>
                  </a:cubicBezTo>
                  <a:cubicBezTo>
                    <a:pt x="3142" y="818"/>
                    <a:pt x="3118" y="758"/>
                    <a:pt x="3123" y="765"/>
                  </a:cubicBezTo>
                  <a:cubicBezTo>
                    <a:pt x="3128" y="772"/>
                    <a:pt x="3157" y="875"/>
                    <a:pt x="3181" y="882"/>
                  </a:cubicBezTo>
                  <a:cubicBezTo>
                    <a:pt x="3205" y="889"/>
                    <a:pt x="3260" y="813"/>
                    <a:pt x="3267" y="809"/>
                  </a:cubicBezTo>
                  <a:cubicBezTo>
                    <a:pt x="3274" y="805"/>
                    <a:pt x="3235" y="844"/>
                    <a:pt x="3221" y="857"/>
                  </a:cubicBezTo>
                  <a:cubicBezTo>
                    <a:pt x="3207" y="870"/>
                    <a:pt x="3189" y="862"/>
                    <a:pt x="3184" y="889"/>
                  </a:cubicBezTo>
                  <a:cubicBezTo>
                    <a:pt x="3179" y="916"/>
                    <a:pt x="3201" y="973"/>
                    <a:pt x="3193" y="1019"/>
                  </a:cubicBezTo>
                  <a:cubicBezTo>
                    <a:pt x="3185" y="1065"/>
                    <a:pt x="3142" y="1108"/>
                    <a:pt x="3135" y="1166"/>
                  </a:cubicBezTo>
                  <a:cubicBezTo>
                    <a:pt x="3128" y="1224"/>
                    <a:pt x="3146" y="1321"/>
                    <a:pt x="3149" y="1366"/>
                  </a:cubicBezTo>
                  <a:cubicBezTo>
                    <a:pt x="3152" y="1411"/>
                    <a:pt x="3139" y="1426"/>
                    <a:pt x="3152" y="1439"/>
                  </a:cubicBezTo>
                  <a:cubicBezTo>
                    <a:pt x="3165" y="1452"/>
                    <a:pt x="3198" y="1425"/>
                    <a:pt x="3228" y="1442"/>
                  </a:cubicBezTo>
                  <a:cubicBezTo>
                    <a:pt x="3258" y="1459"/>
                    <a:pt x="3308" y="1500"/>
                    <a:pt x="3330" y="1541"/>
                  </a:cubicBezTo>
                  <a:cubicBezTo>
                    <a:pt x="3352" y="1582"/>
                    <a:pt x="3345" y="1653"/>
                    <a:pt x="3360" y="1690"/>
                  </a:cubicBezTo>
                  <a:cubicBezTo>
                    <a:pt x="3375" y="1727"/>
                    <a:pt x="3424" y="1764"/>
                    <a:pt x="3423" y="1761"/>
                  </a:cubicBezTo>
                  <a:cubicBezTo>
                    <a:pt x="3422" y="1758"/>
                    <a:pt x="3366" y="1700"/>
                    <a:pt x="3352" y="1672"/>
                  </a:cubicBezTo>
                  <a:cubicBezTo>
                    <a:pt x="3338" y="1644"/>
                    <a:pt x="3345" y="1613"/>
                    <a:pt x="3341" y="1591"/>
                  </a:cubicBezTo>
                  <a:cubicBezTo>
                    <a:pt x="3337" y="1569"/>
                    <a:pt x="3316" y="1558"/>
                    <a:pt x="3330" y="1538"/>
                  </a:cubicBezTo>
                  <a:cubicBezTo>
                    <a:pt x="3344" y="1518"/>
                    <a:pt x="3401" y="1503"/>
                    <a:pt x="3423" y="1468"/>
                  </a:cubicBezTo>
                  <a:cubicBezTo>
                    <a:pt x="3445" y="1433"/>
                    <a:pt x="3457" y="1353"/>
                    <a:pt x="3464" y="1325"/>
                  </a:cubicBezTo>
                  <a:cubicBezTo>
                    <a:pt x="3471" y="1297"/>
                    <a:pt x="3464" y="1296"/>
                    <a:pt x="3464" y="1302"/>
                  </a:cubicBezTo>
                  <a:cubicBezTo>
                    <a:pt x="3464" y="1308"/>
                    <a:pt x="3454" y="1350"/>
                    <a:pt x="3464" y="1360"/>
                  </a:cubicBezTo>
                  <a:cubicBezTo>
                    <a:pt x="3474" y="1370"/>
                    <a:pt x="3525" y="1359"/>
                    <a:pt x="3524" y="1360"/>
                  </a:cubicBezTo>
                  <a:cubicBezTo>
                    <a:pt x="3523" y="1361"/>
                    <a:pt x="3474" y="1350"/>
                    <a:pt x="3458" y="1366"/>
                  </a:cubicBezTo>
                  <a:cubicBezTo>
                    <a:pt x="3442" y="1382"/>
                    <a:pt x="3447" y="1429"/>
                    <a:pt x="3426" y="1458"/>
                  </a:cubicBezTo>
                  <a:cubicBezTo>
                    <a:pt x="3405" y="1487"/>
                    <a:pt x="3355" y="1536"/>
                    <a:pt x="3330" y="1538"/>
                  </a:cubicBezTo>
                  <a:cubicBezTo>
                    <a:pt x="3305" y="1540"/>
                    <a:pt x="3302" y="1484"/>
                    <a:pt x="3273" y="1468"/>
                  </a:cubicBezTo>
                  <a:cubicBezTo>
                    <a:pt x="3244" y="1452"/>
                    <a:pt x="3196" y="1427"/>
                    <a:pt x="3155" y="1439"/>
                  </a:cubicBezTo>
                  <a:cubicBezTo>
                    <a:pt x="3114" y="1451"/>
                    <a:pt x="3054" y="1504"/>
                    <a:pt x="3028" y="1538"/>
                  </a:cubicBezTo>
                  <a:cubicBezTo>
                    <a:pt x="3002" y="1572"/>
                    <a:pt x="3020" y="1597"/>
                    <a:pt x="2996" y="1643"/>
                  </a:cubicBezTo>
                  <a:cubicBezTo>
                    <a:pt x="2972" y="1689"/>
                    <a:pt x="2913" y="1755"/>
                    <a:pt x="2883" y="1817"/>
                  </a:cubicBezTo>
                  <a:cubicBezTo>
                    <a:pt x="2853" y="1879"/>
                    <a:pt x="2848" y="1945"/>
                    <a:pt x="2816" y="2014"/>
                  </a:cubicBezTo>
                  <a:cubicBezTo>
                    <a:pt x="2784" y="2083"/>
                    <a:pt x="2819" y="2149"/>
                    <a:pt x="2691" y="2232"/>
                  </a:cubicBezTo>
                  <a:cubicBezTo>
                    <a:pt x="2563" y="2315"/>
                    <a:pt x="2221" y="2434"/>
                    <a:pt x="2045" y="2512"/>
                  </a:cubicBezTo>
                  <a:cubicBezTo>
                    <a:pt x="1869" y="2590"/>
                    <a:pt x="1724" y="2671"/>
                    <a:pt x="1634" y="2699"/>
                  </a:cubicBezTo>
                  <a:cubicBezTo>
                    <a:pt x="1544" y="2727"/>
                    <a:pt x="1556" y="2690"/>
                    <a:pt x="1523" y="2677"/>
                  </a:cubicBezTo>
                  <a:close/>
                </a:path>
              </a:pathLst>
            </a:custGeom>
            <a:solidFill>
              <a:srgbClr val="EAEAEA"/>
            </a:solidFill>
            <a:ln w="38100" cmpd="sng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Freeform 57"/>
            <p:cNvSpPr>
              <a:spLocks/>
            </p:cNvSpPr>
            <p:nvPr/>
          </p:nvSpPr>
          <p:spPr bwMode="auto">
            <a:xfrm>
              <a:off x="2436" y="2305"/>
              <a:ext cx="1125" cy="1445"/>
            </a:xfrm>
            <a:custGeom>
              <a:avLst/>
              <a:gdLst>
                <a:gd name="T0" fmla="*/ 302 w 1125"/>
                <a:gd name="T1" fmla="*/ 537 h 1445"/>
                <a:gd name="T2" fmla="*/ 184 w 1125"/>
                <a:gd name="T3" fmla="*/ 663 h 1445"/>
                <a:gd name="T4" fmla="*/ 199 w 1125"/>
                <a:gd name="T5" fmla="*/ 1017 h 1445"/>
                <a:gd name="T6" fmla="*/ 328 w 1125"/>
                <a:gd name="T7" fmla="*/ 689 h 1445"/>
                <a:gd name="T8" fmla="*/ 320 w 1125"/>
                <a:gd name="T9" fmla="*/ 914 h 1445"/>
                <a:gd name="T10" fmla="*/ 408 w 1125"/>
                <a:gd name="T11" fmla="*/ 939 h 1445"/>
                <a:gd name="T12" fmla="*/ 432 w 1125"/>
                <a:gd name="T13" fmla="*/ 885 h 1445"/>
                <a:gd name="T14" fmla="*/ 218 w 1125"/>
                <a:gd name="T15" fmla="*/ 1135 h 1445"/>
                <a:gd name="T16" fmla="*/ 461 w 1125"/>
                <a:gd name="T17" fmla="*/ 1103 h 1445"/>
                <a:gd name="T18" fmla="*/ 485 w 1125"/>
                <a:gd name="T19" fmla="*/ 1199 h 1445"/>
                <a:gd name="T20" fmla="*/ 288 w 1125"/>
                <a:gd name="T21" fmla="*/ 1337 h 1445"/>
                <a:gd name="T22" fmla="*/ 361 w 1125"/>
                <a:gd name="T23" fmla="*/ 1321 h 1445"/>
                <a:gd name="T24" fmla="*/ 513 w 1125"/>
                <a:gd name="T25" fmla="*/ 1223 h 1445"/>
                <a:gd name="T26" fmla="*/ 500 w 1125"/>
                <a:gd name="T27" fmla="*/ 1125 h 1445"/>
                <a:gd name="T28" fmla="*/ 477 w 1125"/>
                <a:gd name="T29" fmla="*/ 805 h 1445"/>
                <a:gd name="T30" fmla="*/ 649 w 1125"/>
                <a:gd name="T31" fmla="*/ 1335 h 1445"/>
                <a:gd name="T32" fmla="*/ 597 w 1125"/>
                <a:gd name="T33" fmla="*/ 1127 h 1445"/>
                <a:gd name="T34" fmla="*/ 679 w 1125"/>
                <a:gd name="T35" fmla="*/ 1116 h 1445"/>
                <a:gd name="T36" fmla="*/ 576 w 1125"/>
                <a:gd name="T37" fmla="*/ 828 h 1445"/>
                <a:gd name="T38" fmla="*/ 828 w 1125"/>
                <a:gd name="T39" fmla="*/ 1226 h 1445"/>
                <a:gd name="T40" fmla="*/ 637 w 1125"/>
                <a:gd name="T41" fmla="*/ 895 h 1445"/>
                <a:gd name="T42" fmla="*/ 836 w 1125"/>
                <a:gd name="T43" fmla="*/ 994 h 1445"/>
                <a:gd name="T44" fmla="*/ 496 w 1125"/>
                <a:gd name="T45" fmla="*/ 665 h 1445"/>
                <a:gd name="T46" fmla="*/ 810 w 1125"/>
                <a:gd name="T47" fmla="*/ 921 h 1445"/>
                <a:gd name="T48" fmla="*/ 807 w 1125"/>
                <a:gd name="T49" fmla="*/ 815 h 1445"/>
                <a:gd name="T50" fmla="*/ 679 w 1125"/>
                <a:gd name="T51" fmla="*/ 725 h 1445"/>
                <a:gd name="T52" fmla="*/ 1012 w 1125"/>
                <a:gd name="T53" fmla="*/ 1029 h 1445"/>
                <a:gd name="T54" fmla="*/ 679 w 1125"/>
                <a:gd name="T55" fmla="*/ 652 h 1445"/>
                <a:gd name="T56" fmla="*/ 887 w 1125"/>
                <a:gd name="T57" fmla="*/ 834 h 1445"/>
                <a:gd name="T58" fmla="*/ 804 w 1125"/>
                <a:gd name="T59" fmla="*/ 674 h 1445"/>
                <a:gd name="T60" fmla="*/ 1066 w 1125"/>
                <a:gd name="T61" fmla="*/ 905 h 1445"/>
                <a:gd name="T62" fmla="*/ 925 w 1125"/>
                <a:gd name="T63" fmla="*/ 663 h 1445"/>
                <a:gd name="T64" fmla="*/ 840 w 1125"/>
                <a:gd name="T65" fmla="*/ 551 h 1445"/>
                <a:gd name="T66" fmla="*/ 1078 w 1125"/>
                <a:gd name="T67" fmla="*/ 631 h 1445"/>
                <a:gd name="T68" fmla="*/ 960 w 1125"/>
                <a:gd name="T69" fmla="*/ 514 h 1445"/>
                <a:gd name="T70" fmla="*/ 950 w 1125"/>
                <a:gd name="T71" fmla="*/ 449 h 1445"/>
                <a:gd name="T72" fmla="*/ 781 w 1125"/>
                <a:gd name="T73" fmla="*/ 421 h 1445"/>
                <a:gd name="T74" fmla="*/ 679 w 1125"/>
                <a:gd name="T75" fmla="*/ 402 h 1445"/>
                <a:gd name="T76" fmla="*/ 745 w 1125"/>
                <a:gd name="T77" fmla="*/ 277 h 1445"/>
                <a:gd name="T78" fmla="*/ 646 w 1125"/>
                <a:gd name="T79" fmla="*/ 293 h 1445"/>
                <a:gd name="T80" fmla="*/ 634 w 1125"/>
                <a:gd name="T81" fmla="*/ 415 h 1445"/>
                <a:gd name="T82" fmla="*/ 621 w 1125"/>
                <a:gd name="T83" fmla="*/ 495 h 1445"/>
                <a:gd name="T84" fmla="*/ 541 w 1125"/>
                <a:gd name="T85" fmla="*/ 476 h 1445"/>
                <a:gd name="T86" fmla="*/ 550 w 1125"/>
                <a:gd name="T87" fmla="*/ 394 h 1445"/>
                <a:gd name="T88" fmla="*/ 548 w 1125"/>
                <a:gd name="T89" fmla="*/ 394 h 1445"/>
                <a:gd name="T90" fmla="*/ 603 w 1125"/>
                <a:gd name="T91" fmla="*/ 296 h 1445"/>
                <a:gd name="T92" fmla="*/ 581 w 1125"/>
                <a:gd name="T93" fmla="*/ 183 h 1445"/>
                <a:gd name="T94" fmla="*/ 528 w 1125"/>
                <a:gd name="T95" fmla="*/ 153 h 1445"/>
                <a:gd name="T96" fmla="*/ 464 w 1125"/>
                <a:gd name="T97" fmla="*/ 18 h 1445"/>
                <a:gd name="T98" fmla="*/ 434 w 1125"/>
                <a:gd name="T99" fmla="*/ 294 h 1445"/>
                <a:gd name="T100" fmla="*/ 372 w 1125"/>
                <a:gd name="T101" fmla="*/ 210 h 1445"/>
                <a:gd name="T102" fmla="*/ 330 w 1125"/>
                <a:gd name="T103" fmla="*/ 133 h 1445"/>
                <a:gd name="T104" fmla="*/ 336 w 1125"/>
                <a:gd name="T105" fmla="*/ 415 h 1445"/>
                <a:gd name="T106" fmla="*/ 132 w 1125"/>
                <a:gd name="T107" fmla="*/ 117 h 1445"/>
                <a:gd name="T108" fmla="*/ 288 w 1125"/>
                <a:gd name="T109" fmla="*/ 466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25" h="1445">
                  <a:moveTo>
                    <a:pt x="72" y="261"/>
                  </a:moveTo>
                  <a:cubicBezTo>
                    <a:pt x="65" y="283"/>
                    <a:pt x="52" y="336"/>
                    <a:pt x="52" y="359"/>
                  </a:cubicBezTo>
                  <a:cubicBezTo>
                    <a:pt x="52" y="382"/>
                    <a:pt x="55" y="377"/>
                    <a:pt x="70" y="397"/>
                  </a:cubicBezTo>
                  <a:cubicBezTo>
                    <a:pt x="85" y="417"/>
                    <a:pt x="106" y="459"/>
                    <a:pt x="145" y="482"/>
                  </a:cubicBezTo>
                  <a:cubicBezTo>
                    <a:pt x="184" y="505"/>
                    <a:pt x="304" y="538"/>
                    <a:pt x="302" y="537"/>
                  </a:cubicBezTo>
                  <a:cubicBezTo>
                    <a:pt x="300" y="536"/>
                    <a:pt x="176" y="499"/>
                    <a:pt x="134" y="473"/>
                  </a:cubicBezTo>
                  <a:cubicBezTo>
                    <a:pt x="92" y="447"/>
                    <a:pt x="69" y="389"/>
                    <a:pt x="48" y="383"/>
                  </a:cubicBezTo>
                  <a:cubicBezTo>
                    <a:pt x="27" y="377"/>
                    <a:pt x="10" y="406"/>
                    <a:pt x="7" y="434"/>
                  </a:cubicBezTo>
                  <a:cubicBezTo>
                    <a:pt x="4" y="462"/>
                    <a:pt x="0" y="511"/>
                    <a:pt x="29" y="549"/>
                  </a:cubicBezTo>
                  <a:cubicBezTo>
                    <a:pt x="58" y="587"/>
                    <a:pt x="144" y="648"/>
                    <a:pt x="184" y="663"/>
                  </a:cubicBezTo>
                  <a:cubicBezTo>
                    <a:pt x="224" y="678"/>
                    <a:pt x="251" y="646"/>
                    <a:pt x="271" y="638"/>
                  </a:cubicBezTo>
                  <a:cubicBezTo>
                    <a:pt x="291" y="630"/>
                    <a:pt x="318" y="605"/>
                    <a:pt x="306" y="614"/>
                  </a:cubicBezTo>
                  <a:cubicBezTo>
                    <a:pt x="294" y="623"/>
                    <a:pt x="232" y="659"/>
                    <a:pt x="202" y="691"/>
                  </a:cubicBezTo>
                  <a:cubicBezTo>
                    <a:pt x="172" y="723"/>
                    <a:pt x="128" y="751"/>
                    <a:pt x="128" y="805"/>
                  </a:cubicBezTo>
                  <a:cubicBezTo>
                    <a:pt x="128" y="859"/>
                    <a:pt x="175" y="990"/>
                    <a:pt x="199" y="1017"/>
                  </a:cubicBezTo>
                  <a:cubicBezTo>
                    <a:pt x="223" y="1044"/>
                    <a:pt x="253" y="989"/>
                    <a:pt x="274" y="969"/>
                  </a:cubicBezTo>
                  <a:cubicBezTo>
                    <a:pt x="295" y="949"/>
                    <a:pt x="318" y="919"/>
                    <a:pt x="323" y="898"/>
                  </a:cubicBezTo>
                  <a:cubicBezTo>
                    <a:pt x="328" y="877"/>
                    <a:pt x="314" y="863"/>
                    <a:pt x="304" y="842"/>
                  </a:cubicBezTo>
                  <a:cubicBezTo>
                    <a:pt x="294" y="821"/>
                    <a:pt x="259" y="795"/>
                    <a:pt x="263" y="770"/>
                  </a:cubicBezTo>
                  <a:cubicBezTo>
                    <a:pt x="267" y="745"/>
                    <a:pt x="309" y="711"/>
                    <a:pt x="328" y="689"/>
                  </a:cubicBezTo>
                  <a:cubicBezTo>
                    <a:pt x="347" y="667"/>
                    <a:pt x="377" y="636"/>
                    <a:pt x="378" y="636"/>
                  </a:cubicBezTo>
                  <a:cubicBezTo>
                    <a:pt x="379" y="636"/>
                    <a:pt x="352" y="664"/>
                    <a:pt x="333" y="687"/>
                  </a:cubicBezTo>
                  <a:cubicBezTo>
                    <a:pt x="314" y="710"/>
                    <a:pt x="268" y="747"/>
                    <a:pt x="263" y="773"/>
                  </a:cubicBezTo>
                  <a:cubicBezTo>
                    <a:pt x="258" y="799"/>
                    <a:pt x="295" y="821"/>
                    <a:pt x="304" y="844"/>
                  </a:cubicBezTo>
                  <a:cubicBezTo>
                    <a:pt x="313" y="867"/>
                    <a:pt x="332" y="886"/>
                    <a:pt x="320" y="914"/>
                  </a:cubicBezTo>
                  <a:cubicBezTo>
                    <a:pt x="308" y="942"/>
                    <a:pt x="253" y="986"/>
                    <a:pt x="234" y="1013"/>
                  </a:cubicBezTo>
                  <a:cubicBezTo>
                    <a:pt x="215" y="1040"/>
                    <a:pt x="200" y="1059"/>
                    <a:pt x="205" y="1074"/>
                  </a:cubicBezTo>
                  <a:cubicBezTo>
                    <a:pt x="210" y="1089"/>
                    <a:pt x="236" y="1111"/>
                    <a:pt x="263" y="1106"/>
                  </a:cubicBezTo>
                  <a:cubicBezTo>
                    <a:pt x="290" y="1101"/>
                    <a:pt x="343" y="1074"/>
                    <a:pt x="367" y="1046"/>
                  </a:cubicBezTo>
                  <a:cubicBezTo>
                    <a:pt x="391" y="1018"/>
                    <a:pt x="397" y="966"/>
                    <a:pt x="408" y="939"/>
                  </a:cubicBezTo>
                  <a:cubicBezTo>
                    <a:pt x="419" y="912"/>
                    <a:pt x="437" y="903"/>
                    <a:pt x="433" y="881"/>
                  </a:cubicBezTo>
                  <a:cubicBezTo>
                    <a:pt x="429" y="859"/>
                    <a:pt x="387" y="834"/>
                    <a:pt x="385" y="805"/>
                  </a:cubicBezTo>
                  <a:cubicBezTo>
                    <a:pt x="383" y="776"/>
                    <a:pt x="423" y="709"/>
                    <a:pt x="423" y="709"/>
                  </a:cubicBezTo>
                  <a:cubicBezTo>
                    <a:pt x="423" y="709"/>
                    <a:pt x="386" y="776"/>
                    <a:pt x="388" y="805"/>
                  </a:cubicBezTo>
                  <a:cubicBezTo>
                    <a:pt x="390" y="834"/>
                    <a:pt x="432" y="856"/>
                    <a:pt x="432" y="885"/>
                  </a:cubicBezTo>
                  <a:cubicBezTo>
                    <a:pt x="432" y="914"/>
                    <a:pt x="399" y="959"/>
                    <a:pt x="391" y="981"/>
                  </a:cubicBezTo>
                  <a:cubicBezTo>
                    <a:pt x="383" y="1003"/>
                    <a:pt x="387" y="1005"/>
                    <a:pt x="382" y="1017"/>
                  </a:cubicBezTo>
                  <a:cubicBezTo>
                    <a:pt x="377" y="1029"/>
                    <a:pt x="367" y="1042"/>
                    <a:pt x="359" y="1052"/>
                  </a:cubicBezTo>
                  <a:cubicBezTo>
                    <a:pt x="351" y="1062"/>
                    <a:pt x="358" y="1064"/>
                    <a:pt x="334" y="1078"/>
                  </a:cubicBezTo>
                  <a:cubicBezTo>
                    <a:pt x="310" y="1092"/>
                    <a:pt x="228" y="1117"/>
                    <a:pt x="218" y="1135"/>
                  </a:cubicBezTo>
                  <a:cubicBezTo>
                    <a:pt x="208" y="1153"/>
                    <a:pt x="241" y="1184"/>
                    <a:pt x="276" y="1185"/>
                  </a:cubicBezTo>
                  <a:cubicBezTo>
                    <a:pt x="311" y="1186"/>
                    <a:pt x="399" y="1160"/>
                    <a:pt x="431" y="1139"/>
                  </a:cubicBezTo>
                  <a:cubicBezTo>
                    <a:pt x="463" y="1118"/>
                    <a:pt x="463" y="1083"/>
                    <a:pt x="470" y="1061"/>
                  </a:cubicBezTo>
                  <a:cubicBezTo>
                    <a:pt x="477" y="1039"/>
                    <a:pt x="475" y="997"/>
                    <a:pt x="474" y="1004"/>
                  </a:cubicBezTo>
                  <a:cubicBezTo>
                    <a:pt x="473" y="1011"/>
                    <a:pt x="478" y="1076"/>
                    <a:pt x="461" y="1103"/>
                  </a:cubicBezTo>
                  <a:cubicBezTo>
                    <a:pt x="444" y="1130"/>
                    <a:pt x="407" y="1152"/>
                    <a:pt x="371" y="1168"/>
                  </a:cubicBezTo>
                  <a:cubicBezTo>
                    <a:pt x="335" y="1184"/>
                    <a:pt x="264" y="1181"/>
                    <a:pt x="244" y="1196"/>
                  </a:cubicBezTo>
                  <a:cubicBezTo>
                    <a:pt x="224" y="1211"/>
                    <a:pt x="224" y="1250"/>
                    <a:pt x="253" y="1257"/>
                  </a:cubicBezTo>
                  <a:cubicBezTo>
                    <a:pt x="282" y="1264"/>
                    <a:pt x="381" y="1247"/>
                    <a:pt x="420" y="1237"/>
                  </a:cubicBezTo>
                  <a:cubicBezTo>
                    <a:pt x="459" y="1227"/>
                    <a:pt x="472" y="1218"/>
                    <a:pt x="485" y="1199"/>
                  </a:cubicBezTo>
                  <a:cubicBezTo>
                    <a:pt x="498" y="1180"/>
                    <a:pt x="499" y="1119"/>
                    <a:pt x="498" y="1121"/>
                  </a:cubicBezTo>
                  <a:cubicBezTo>
                    <a:pt x="497" y="1123"/>
                    <a:pt x="500" y="1192"/>
                    <a:pt x="476" y="1213"/>
                  </a:cubicBezTo>
                  <a:cubicBezTo>
                    <a:pt x="452" y="1234"/>
                    <a:pt x="394" y="1240"/>
                    <a:pt x="356" y="1250"/>
                  </a:cubicBezTo>
                  <a:cubicBezTo>
                    <a:pt x="318" y="1260"/>
                    <a:pt x="258" y="1261"/>
                    <a:pt x="247" y="1276"/>
                  </a:cubicBezTo>
                  <a:cubicBezTo>
                    <a:pt x="236" y="1291"/>
                    <a:pt x="262" y="1333"/>
                    <a:pt x="288" y="1337"/>
                  </a:cubicBezTo>
                  <a:cubicBezTo>
                    <a:pt x="314" y="1341"/>
                    <a:pt x="371" y="1313"/>
                    <a:pt x="404" y="1298"/>
                  </a:cubicBezTo>
                  <a:cubicBezTo>
                    <a:pt x="437" y="1283"/>
                    <a:pt x="469" y="1267"/>
                    <a:pt x="487" y="1249"/>
                  </a:cubicBezTo>
                  <a:cubicBezTo>
                    <a:pt x="505" y="1231"/>
                    <a:pt x="511" y="1191"/>
                    <a:pt x="511" y="1191"/>
                  </a:cubicBezTo>
                  <a:cubicBezTo>
                    <a:pt x="511" y="1191"/>
                    <a:pt x="509" y="1228"/>
                    <a:pt x="484" y="1250"/>
                  </a:cubicBezTo>
                  <a:cubicBezTo>
                    <a:pt x="459" y="1272"/>
                    <a:pt x="392" y="1304"/>
                    <a:pt x="361" y="1321"/>
                  </a:cubicBezTo>
                  <a:cubicBezTo>
                    <a:pt x="330" y="1338"/>
                    <a:pt x="303" y="1336"/>
                    <a:pt x="297" y="1350"/>
                  </a:cubicBezTo>
                  <a:cubicBezTo>
                    <a:pt x="291" y="1364"/>
                    <a:pt x="306" y="1407"/>
                    <a:pt x="327" y="1407"/>
                  </a:cubicBezTo>
                  <a:cubicBezTo>
                    <a:pt x="348" y="1407"/>
                    <a:pt x="393" y="1373"/>
                    <a:pt x="423" y="1353"/>
                  </a:cubicBezTo>
                  <a:cubicBezTo>
                    <a:pt x="453" y="1333"/>
                    <a:pt x="491" y="1311"/>
                    <a:pt x="506" y="1289"/>
                  </a:cubicBezTo>
                  <a:cubicBezTo>
                    <a:pt x="521" y="1267"/>
                    <a:pt x="515" y="1220"/>
                    <a:pt x="513" y="1223"/>
                  </a:cubicBezTo>
                  <a:cubicBezTo>
                    <a:pt x="511" y="1226"/>
                    <a:pt x="520" y="1274"/>
                    <a:pt x="494" y="1304"/>
                  </a:cubicBezTo>
                  <a:cubicBezTo>
                    <a:pt x="468" y="1334"/>
                    <a:pt x="370" y="1379"/>
                    <a:pt x="357" y="1400"/>
                  </a:cubicBezTo>
                  <a:cubicBezTo>
                    <a:pt x="344" y="1421"/>
                    <a:pt x="388" y="1445"/>
                    <a:pt x="416" y="1431"/>
                  </a:cubicBezTo>
                  <a:cubicBezTo>
                    <a:pt x="444" y="1417"/>
                    <a:pt x="510" y="1364"/>
                    <a:pt x="524" y="1313"/>
                  </a:cubicBezTo>
                  <a:cubicBezTo>
                    <a:pt x="538" y="1262"/>
                    <a:pt x="500" y="1174"/>
                    <a:pt x="500" y="1125"/>
                  </a:cubicBezTo>
                  <a:cubicBezTo>
                    <a:pt x="500" y="1076"/>
                    <a:pt x="523" y="1057"/>
                    <a:pt x="522" y="1017"/>
                  </a:cubicBezTo>
                  <a:cubicBezTo>
                    <a:pt x="521" y="977"/>
                    <a:pt x="500" y="921"/>
                    <a:pt x="493" y="885"/>
                  </a:cubicBezTo>
                  <a:cubicBezTo>
                    <a:pt x="486" y="849"/>
                    <a:pt x="482" y="828"/>
                    <a:pt x="477" y="799"/>
                  </a:cubicBezTo>
                  <a:cubicBezTo>
                    <a:pt x="472" y="770"/>
                    <a:pt x="460" y="709"/>
                    <a:pt x="460" y="710"/>
                  </a:cubicBezTo>
                  <a:cubicBezTo>
                    <a:pt x="460" y="711"/>
                    <a:pt x="467" y="759"/>
                    <a:pt x="477" y="805"/>
                  </a:cubicBezTo>
                  <a:cubicBezTo>
                    <a:pt x="487" y="851"/>
                    <a:pt x="512" y="948"/>
                    <a:pt x="519" y="985"/>
                  </a:cubicBezTo>
                  <a:cubicBezTo>
                    <a:pt x="526" y="1022"/>
                    <a:pt x="523" y="1001"/>
                    <a:pt x="522" y="1026"/>
                  </a:cubicBezTo>
                  <a:cubicBezTo>
                    <a:pt x="521" y="1051"/>
                    <a:pt x="503" y="1096"/>
                    <a:pt x="512" y="1134"/>
                  </a:cubicBezTo>
                  <a:cubicBezTo>
                    <a:pt x="521" y="1172"/>
                    <a:pt x="554" y="1223"/>
                    <a:pt x="577" y="1256"/>
                  </a:cubicBezTo>
                  <a:cubicBezTo>
                    <a:pt x="600" y="1289"/>
                    <a:pt x="629" y="1331"/>
                    <a:pt x="649" y="1335"/>
                  </a:cubicBezTo>
                  <a:cubicBezTo>
                    <a:pt x="669" y="1339"/>
                    <a:pt x="704" y="1314"/>
                    <a:pt x="695" y="1279"/>
                  </a:cubicBezTo>
                  <a:cubicBezTo>
                    <a:pt x="686" y="1244"/>
                    <a:pt x="612" y="1157"/>
                    <a:pt x="596" y="1123"/>
                  </a:cubicBezTo>
                  <a:cubicBezTo>
                    <a:pt x="580" y="1089"/>
                    <a:pt x="599" y="1089"/>
                    <a:pt x="601" y="1077"/>
                  </a:cubicBezTo>
                  <a:cubicBezTo>
                    <a:pt x="603" y="1065"/>
                    <a:pt x="609" y="1045"/>
                    <a:pt x="608" y="1053"/>
                  </a:cubicBezTo>
                  <a:cubicBezTo>
                    <a:pt x="607" y="1061"/>
                    <a:pt x="585" y="1097"/>
                    <a:pt x="597" y="1127"/>
                  </a:cubicBezTo>
                  <a:cubicBezTo>
                    <a:pt x="609" y="1157"/>
                    <a:pt x="654" y="1209"/>
                    <a:pt x="678" y="1235"/>
                  </a:cubicBezTo>
                  <a:cubicBezTo>
                    <a:pt x="702" y="1261"/>
                    <a:pt x="725" y="1283"/>
                    <a:pt x="742" y="1283"/>
                  </a:cubicBezTo>
                  <a:cubicBezTo>
                    <a:pt x="759" y="1283"/>
                    <a:pt x="783" y="1254"/>
                    <a:pt x="781" y="1237"/>
                  </a:cubicBezTo>
                  <a:cubicBezTo>
                    <a:pt x="779" y="1220"/>
                    <a:pt x="745" y="1203"/>
                    <a:pt x="728" y="1183"/>
                  </a:cubicBezTo>
                  <a:cubicBezTo>
                    <a:pt x="711" y="1163"/>
                    <a:pt x="692" y="1144"/>
                    <a:pt x="679" y="1116"/>
                  </a:cubicBezTo>
                  <a:cubicBezTo>
                    <a:pt x="666" y="1088"/>
                    <a:pt x="661" y="1047"/>
                    <a:pt x="647" y="1015"/>
                  </a:cubicBezTo>
                  <a:cubicBezTo>
                    <a:pt x="633" y="983"/>
                    <a:pt x="609" y="954"/>
                    <a:pt x="596" y="921"/>
                  </a:cubicBezTo>
                  <a:cubicBezTo>
                    <a:pt x="583" y="888"/>
                    <a:pt x="584" y="850"/>
                    <a:pt x="567" y="815"/>
                  </a:cubicBezTo>
                  <a:cubicBezTo>
                    <a:pt x="550" y="780"/>
                    <a:pt x="493" y="707"/>
                    <a:pt x="494" y="709"/>
                  </a:cubicBezTo>
                  <a:cubicBezTo>
                    <a:pt x="495" y="711"/>
                    <a:pt x="559" y="791"/>
                    <a:pt x="576" y="828"/>
                  </a:cubicBezTo>
                  <a:cubicBezTo>
                    <a:pt x="593" y="865"/>
                    <a:pt x="584" y="901"/>
                    <a:pt x="596" y="933"/>
                  </a:cubicBezTo>
                  <a:cubicBezTo>
                    <a:pt x="608" y="965"/>
                    <a:pt x="632" y="985"/>
                    <a:pt x="647" y="1019"/>
                  </a:cubicBezTo>
                  <a:cubicBezTo>
                    <a:pt x="662" y="1053"/>
                    <a:pt x="668" y="1104"/>
                    <a:pt x="688" y="1138"/>
                  </a:cubicBezTo>
                  <a:cubicBezTo>
                    <a:pt x="708" y="1172"/>
                    <a:pt x="746" y="1206"/>
                    <a:pt x="769" y="1221"/>
                  </a:cubicBezTo>
                  <a:cubicBezTo>
                    <a:pt x="792" y="1236"/>
                    <a:pt x="804" y="1251"/>
                    <a:pt x="828" y="1226"/>
                  </a:cubicBezTo>
                  <a:cubicBezTo>
                    <a:pt x="852" y="1201"/>
                    <a:pt x="813" y="1154"/>
                    <a:pt x="796" y="1115"/>
                  </a:cubicBezTo>
                  <a:cubicBezTo>
                    <a:pt x="779" y="1076"/>
                    <a:pt x="751" y="1028"/>
                    <a:pt x="724" y="991"/>
                  </a:cubicBezTo>
                  <a:cubicBezTo>
                    <a:pt x="697" y="954"/>
                    <a:pt x="651" y="919"/>
                    <a:pt x="634" y="895"/>
                  </a:cubicBezTo>
                  <a:cubicBezTo>
                    <a:pt x="617" y="871"/>
                    <a:pt x="621" y="847"/>
                    <a:pt x="621" y="847"/>
                  </a:cubicBezTo>
                  <a:cubicBezTo>
                    <a:pt x="621" y="847"/>
                    <a:pt x="623" y="876"/>
                    <a:pt x="637" y="895"/>
                  </a:cubicBezTo>
                  <a:cubicBezTo>
                    <a:pt x="651" y="914"/>
                    <a:pt x="681" y="935"/>
                    <a:pt x="703" y="963"/>
                  </a:cubicBezTo>
                  <a:cubicBezTo>
                    <a:pt x="725" y="991"/>
                    <a:pt x="745" y="1028"/>
                    <a:pt x="768" y="1065"/>
                  </a:cubicBezTo>
                  <a:cubicBezTo>
                    <a:pt x="791" y="1102"/>
                    <a:pt x="819" y="1175"/>
                    <a:pt x="842" y="1186"/>
                  </a:cubicBezTo>
                  <a:cubicBezTo>
                    <a:pt x="865" y="1197"/>
                    <a:pt x="910" y="1164"/>
                    <a:pt x="909" y="1132"/>
                  </a:cubicBezTo>
                  <a:cubicBezTo>
                    <a:pt x="908" y="1100"/>
                    <a:pt x="856" y="1033"/>
                    <a:pt x="836" y="994"/>
                  </a:cubicBezTo>
                  <a:cubicBezTo>
                    <a:pt x="816" y="955"/>
                    <a:pt x="811" y="917"/>
                    <a:pt x="788" y="895"/>
                  </a:cubicBezTo>
                  <a:cubicBezTo>
                    <a:pt x="765" y="873"/>
                    <a:pt x="723" y="883"/>
                    <a:pt x="695" y="863"/>
                  </a:cubicBezTo>
                  <a:cubicBezTo>
                    <a:pt x="667" y="843"/>
                    <a:pt x="647" y="805"/>
                    <a:pt x="621" y="777"/>
                  </a:cubicBezTo>
                  <a:cubicBezTo>
                    <a:pt x="595" y="749"/>
                    <a:pt x="562" y="712"/>
                    <a:pt x="541" y="693"/>
                  </a:cubicBezTo>
                  <a:cubicBezTo>
                    <a:pt x="520" y="674"/>
                    <a:pt x="489" y="658"/>
                    <a:pt x="496" y="665"/>
                  </a:cubicBezTo>
                  <a:cubicBezTo>
                    <a:pt x="503" y="672"/>
                    <a:pt x="557" y="706"/>
                    <a:pt x="584" y="733"/>
                  </a:cubicBezTo>
                  <a:cubicBezTo>
                    <a:pt x="611" y="760"/>
                    <a:pt x="639" y="806"/>
                    <a:pt x="659" y="829"/>
                  </a:cubicBezTo>
                  <a:cubicBezTo>
                    <a:pt x="679" y="852"/>
                    <a:pt x="689" y="864"/>
                    <a:pt x="707" y="873"/>
                  </a:cubicBezTo>
                  <a:cubicBezTo>
                    <a:pt x="725" y="882"/>
                    <a:pt x="751" y="874"/>
                    <a:pt x="768" y="882"/>
                  </a:cubicBezTo>
                  <a:cubicBezTo>
                    <a:pt x="785" y="890"/>
                    <a:pt x="797" y="899"/>
                    <a:pt x="810" y="921"/>
                  </a:cubicBezTo>
                  <a:cubicBezTo>
                    <a:pt x="823" y="943"/>
                    <a:pt x="826" y="978"/>
                    <a:pt x="845" y="1013"/>
                  </a:cubicBezTo>
                  <a:cubicBezTo>
                    <a:pt x="864" y="1048"/>
                    <a:pt x="904" y="1122"/>
                    <a:pt x="922" y="1132"/>
                  </a:cubicBezTo>
                  <a:cubicBezTo>
                    <a:pt x="940" y="1142"/>
                    <a:pt x="960" y="1106"/>
                    <a:pt x="951" y="1071"/>
                  </a:cubicBezTo>
                  <a:cubicBezTo>
                    <a:pt x="942" y="1036"/>
                    <a:pt x="892" y="964"/>
                    <a:pt x="868" y="921"/>
                  </a:cubicBezTo>
                  <a:cubicBezTo>
                    <a:pt x="844" y="878"/>
                    <a:pt x="834" y="843"/>
                    <a:pt x="807" y="815"/>
                  </a:cubicBezTo>
                  <a:cubicBezTo>
                    <a:pt x="780" y="787"/>
                    <a:pt x="737" y="776"/>
                    <a:pt x="704" y="751"/>
                  </a:cubicBezTo>
                  <a:cubicBezTo>
                    <a:pt x="671" y="726"/>
                    <a:pt x="637" y="683"/>
                    <a:pt x="606" y="663"/>
                  </a:cubicBezTo>
                  <a:cubicBezTo>
                    <a:pt x="575" y="643"/>
                    <a:pt x="519" y="630"/>
                    <a:pt x="516" y="629"/>
                  </a:cubicBezTo>
                  <a:cubicBezTo>
                    <a:pt x="513" y="628"/>
                    <a:pt x="562" y="639"/>
                    <a:pt x="589" y="655"/>
                  </a:cubicBezTo>
                  <a:cubicBezTo>
                    <a:pt x="616" y="671"/>
                    <a:pt x="654" y="705"/>
                    <a:pt x="679" y="725"/>
                  </a:cubicBezTo>
                  <a:cubicBezTo>
                    <a:pt x="704" y="745"/>
                    <a:pt x="721" y="762"/>
                    <a:pt x="742" y="776"/>
                  </a:cubicBezTo>
                  <a:cubicBezTo>
                    <a:pt x="763" y="790"/>
                    <a:pt x="788" y="789"/>
                    <a:pt x="808" y="812"/>
                  </a:cubicBezTo>
                  <a:cubicBezTo>
                    <a:pt x="828" y="835"/>
                    <a:pt x="837" y="870"/>
                    <a:pt x="861" y="911"/>
                  </a:cubicBezTo>
                  <a:cubicBezTo>
                    <a:pt x="885" y="952"/>
                    <a:pt x="929" y="1038"/>
                    <a:pt x="954" y="1058"/>
                  </a:cubicBezTo>
                  <a:cubicBezTo>
                    <a:pt x="979" y="1078"/>
                    <a:pt x="1016" y="1053"/>
                    <a:pt x="1012" y="1029"/>
                  </a:cubicBezTo>
                  <a:cubicBezTo>
                    <a:pt x="1008" y="1005"/>
                    <a:pt x="956" y="950"/>
                    <a:pt x="932" y="914"/>
                  </a:cubicBezTo>
                  <a:cubicBezTo>
                    <a:pt x="908" y="878"/>
                    <a:pt x="891" y="840"/>
                    <a:pt x="871" y="812"/>
                  </a:cubicBezTo>
                  <a:cubicBezTo>
                    <a:pt x="851" y="784"/>
                    <a:pt x="829" y="772"/>
                    <a:pt x="810" y="748"/>
                  </a:cubicBezTo>
                  <a:cubicBezTo>
                    <a:pt x="791" y="724"/>
                    <a:pt x="781" y="684"/>
                    <a:pt x="759" y="668"/>
                  </a:cubicBezTo>
                  <a:cubicBezTo>
                    <a:pt x="737" y="652"/>
                    <a:pt x="706" y="664"/>
                    <a:pt x="679" y="652"/>
                  </a:cubicBezTo>
                  <a:cubicBezTo>
                    <a:pt x="652" y="640"/>
                    <a:pt x="599" y="597"/>
                    <a:pt x="599" y="597"/>
                  </a:cubicBezTo>
                  <a:cubicBezTo>
                    <a:pt x="599" y="597"/>
                    <a:pt x="650" y="640"/>
                    <a:pt x="676" y="652"/>
                  </a:cubicBezTo>
                  <a:cubicBezTo>
                    <a:pt x="702" y="664"/>
                    <a:pt x="732" y="649"/>
                    <a:pt x="756" y="667"/>
                  </a:cubicBezTo>
                  <a:cubicBezTo>
                    <a:pt x="780" y="685"/>
                    <a:pt x="798" y="729"/>
                    <a:pt x="820" y="757"/>
                  </a:cubicBezTo>
                  <a:cubicBezTo>
                    <a:pt x="842" y="785"/>
                    <a:pt x="857" y="792"/>
                    <a:pt x="887" y="834"/>
                  </a:cubicBezTo>
                  <a:cubicBezTo>
                    <a:pt x="917" y="876"/>
                    <a:pt x="973" y="989"/>
                    <a:pt x="1002" y="1007"/>
                  </a:cubicBezTo>
                  <a:cubicBezTo>
                    <a:pt x="1031" y="1025"/>
                    <a:pt x="1067" y="976"/>
                    <a:pt x="1060" y="943"/>
                  </a:cubicBezTo>
                  <a:cubicBezTo>
                    <a:pt x="1053" y="910"/>
                    <a:pt x="991" y="845"/>
                    <a:pt x="961" y="808"/>
                  </a:cubicBezTo>
                  <a:cubicBezTo>
                    <a:pt x="931" y="771"/>
                    <a:pt x="903" y="744"/>
                    <a:pt x="877" y="722"/>
                  </a:cubicBezTo>
                  <a:cubicBezTo>
                    <a:pt x="851" y="700"/>
                    <a:pt x="824" y="693"/>
                    <a:pt x="804" y="674"/>
                  </a:cubicBezTo>
                  <a:cubicBezTo>
                    <a:pt x="784" y="655"/>
                    <a:pt x="753" y="605"/>
                    <a:pt x="756" y="607"/>
                  </a:cubicBezTo>
                  <a:cubicBezTo>
                    <a:pt x="759" y="609"/>
                    <a:pt x="797" y="665"/>
                    <a:pt x="820" y="687"/>
                  </a:cubicBezTo>
                  <a:cubicBezTo>
                    <a:pt x="843" y="709"/>
                    <a:pt x="865" y="709"/>
                    <a:pt x="896" y="738"/>
                  </a:cubicBezTo>
                  <a:cubicBezTo>
                    <a:pt x="927" y="767"/>
                    <a:pt x="980" y="835"/>
                    <a:pt x="1008" y="863"/>
                  </a:cubicBezTo>
                  <a:cubicBezTo>
                    <a:pt x="1036" y="891"/>
                    <a:pt x="1051" y="916"/>
                    <a:pt x="1066" y="905"/>
                  </a:cubicBezTo>
                  <a:cubicBezTo>
                    <a:pt x="1081" y="894"/>
                    <a:pt x="1110" y="832"/>
                    <a:pt x="1098" y="799"/>
                  </a:cubicBezTo>
                  <a:cubicBezTo>
                    <a:pt x="1086" y="766"/>
                    <a:pt x="1023" y="730"/>
                    <a:pt x="992" y="706"/>
                  </a:cubicBezTo>
                  <a:cubicBezTo>
                    <a:pt x="961" y="682"/>
                    <a:pt x="939" y="667"/>
                    <a:pt x="909" y="652"/>
                  </a:cubicBezTo>
                  <a:cubicBezTo>
                    <a:pt x="879" y="637"/>
                    <a:pt x="810" y="611"/>
                    <a:pt x="813" y="613"/>
                  </a:cubicBezTo>
                  <a:cubicBezTo>
                    <a:pt x="816" y="615"/>
                    <a:pt x="893" y="646"/>
                    <a:pt x="925" y="663"/>
                  </a:cubicBezTo>
                  <a:cubicBezTo>
                    <a:pt x="957" y="680"/>
                    <a:pt x="979" y="698"/>
                    <a:pt x="1003" y="713"/>
                  </a:cubicBezTo>
                  <a:cubicBezTo>
                    <a:pt x="1027" y="728"/>
                    <a:pt x="1052" y="755"/>
                    <a:pt x="1072" y="753"/>
                  </a:cubicBezTo>
                  <a:cubicBezTo>
                    <a:pt x="1092" y="751"/>
                    <a:pt x="1125" y="722"/>
                    <a:pt x="1121" y="701"/>
                  </a:cubicBezTo>
                  <a:cubicBezTo>
                    <a:pt x="1124" y="653"/>
                    <a:pt x="1097" y="654"/>
                    <a:pt x="1050" y="629"/>
                  </a:cubicBezTo>
                  <a:cubicBezTo>
                    <a:pt x="1003" y="604"/>
                    <a:pt x="890" y="567"/>
                    <a:pt x="840" y="551"/>
                  </a:cubicBezTo>
                  <a:cubicBezTo>
                    <a:pt x="790" y="535"/>
                    <a:pt x="778" y="532"/>
                    <a:pt x="748" y="530"/>
                  </a:cubicBezTo>
                  <a:cubicBezTo>
                    <a:pt x="718" y="528"/>
                    <a:pt x="659" y="540"/>
                    <a:pt x="660" y="540"/>
                  </a:cubicBezTo>
                  <a:cubicBezTo>
                    <a:pt x="661" y="540"/>
                    <a:pt x="719" y="527"/>
                    <a:pt x="752" y="530"/>
                  </a:cubicBezTo>
                  <a:cubicBezTo>
                    <a:pt x="785" y="533"/>
                    <a:pt x="804" y="539"/>
                    <a:pt x="858" y="556"/>
                  </a:cubicBezTo>
                  <a:cubicBezTo>
                    <a:pt x="912" y="573"/>
                    <a:pt x="1043" y="632"/>
                    <a:pt x="1078" y="631"/>
                  </a:cubicBezTo>
                  <a:cubicBezTo>
                    <a:pt x="1113" y="630"/>
                    <a:pt x="1086" y="569"/>
                    <a:pt x="1069" y="550"/>
                  </a:cubicBezTo>
                  <a:cubicBezTo>
                    <a:pt x="1052" y="531"/>
                    <a:pt x="1007" y="522"/>
                    <a:pt x="976" y="517"/>
                  </a:cubicBezTo>
                  <a:cubicBezTo>
                    <a:pt x="945" y="512"/>
                    <a:pt x="908" y="517"/>
                    <a:pt x="880" y="517"/>
                  </a:cubicBezTo>
                  <a:cubicBezTo>
                    <a:pt x="852" y="517"/>
                    <a:pt x="797" y="515"/>
                    <a:pt x="810" y="514"/>
                  </a:cubicBezTo>
                  <a:cubicBezTo>
                    <a:pt x="823" y="513"/>
                    <a:pt x="927" y="519"/>
                    <a:pt x="960" y="514"/>
                  </a:cubicBezTo>
                  <a:cubicBezTo>
                    <a:pt x="993" y="509"/>
                    <a:pt x="1036" y="525"/>
                    <a:pt x="1008" y="485"/>
                  </a:cubicBezTo>
                  <a:cubicBezTo>
                    <a:pt x="980" y="445"/>
                    <a:pt x="878" y="467"/>
                    <a:pt x="829" y="469"/>
                  </a:cubicBezTo>
                  <a:cubicBezTo>
                    <a:pt x="780" y="471"/>
                    <a:pt x="715" y="497"/>
                    <a:pt x="711" y="498"/>
                  </a:cubicBezTo>
                  <a:cubicBezTo>
                    <a:pt x="707" y="499"/>
                    <a:pt x="764" y="481"/>
                    <a:pt x="804" y="473"/>
                  </a:cubicBezTo>
                  <a:cubicBezTo>
                    <a:pt x="844" y="465"/>
                    <a:pt x="928" y="463"/>
                    <a:pt x="950" y="449"/>
                  </a:cubicBezTo>
                  <a:cubicBezTo>
                    <a:pt x="972" y="435"/>
                    <a:pt x="948" y="401"/>
                    <a:pt x="934" y="388"/>
                  </a:cubicBezTo>
                  <a:cubicBezTo>
                    <a:pt x="920" y="375"/>
                    <a:pt x="899" y="361"/>
                    <a:pt x="868" y="370"/>
                  </a:cubicBezTo>
                  <a:cubicBezTo>
                    <a:pt x="837" y="379"/>
                    <a:pt x="781" y="422"/>
                    <a:pt x="746" y="441"/>
                  </a:cubicBezTo>
                  <a:cubicBezTo>
                    <a:pt x="711" y="460"/>
                    <a:pt x="650" y="485"/>
                    <a:pt x="656" y="482"/>
                  </a:cubicBezTo>
                  <a:cubicBezTo>
                    <a:pt x="662" y="479"/>
                    <a:pt x="745" y="445"/>
                    <a:pt x="781" y="421"/>
                  </a:cubicBezTo>
                  <a:cubicBezTo>
                    <a:pt x="817" y="397"/>
                    <a:pt x="865" y="364"/>
                    <a:pt x="874" y="341"/>
                  </a:cubicBezTo>
                  <a:cubicBezTo>
                    <a:pt x="883" y="318"/>
                    <a:pt x="858" y="282"/>
                    <a:pt x="835" y="285"/>
                  </a:cubicBezTo>
                  <a:cubicBezTo>
                    <a:pt x="812" y="288"/>
                    <a:pt x="757" y="338"/>
                    <a:pt x="736" y="358"/>
                  </a:cubicBezTo>
                  <a:cubicBezTo>
                    <a:pt x="715" y="378"/>
                    <a:pt x="717" y="395"/>
                    <a:pt x="708" y="402"/>
                  </a:cubicBezTo>
                  <a:cubicBezTo>
                    <a:pt x="699" y="409"/>
                    <a:pt x="679" y="401"/>
                    <a:pt x="679" y="402"/>
                  </a:cubicBezTo>
                  <a:cubicBezTo>
                    <a:pt x="679" y="403"/>
                    <a:pt x="694" y="408"/>
                    <a:pt x="711" y="393"/>
                  </a:cubicBezTo>
                  <a:cubicBezTo>
                    <a:pt x="728" y="378"/>
                    <a:pt x="762" y="332"/>
                    <a:pt x="782" y="313"/>
                  </a:cubicBezTo>
                  <a:cubicBezTo>
                    <a:pt x="802" y="294"/>
                    <a:pt x="830" y="290"/>
                    <a:pt x="832" y="277"/>
                  </a:cubicBezTo>
                  <a:cubicBezTo>
                    <a:pt x="834" y="264"/>
                    <a:pt x="809" y="235"/>
                    <a:pt x="795" y="235"/>
                  </a:cubicBezTo>
                  <a:cubicBezTo>
                    <a:pt x="781" y="235"/>
                    <a:pt x="759" y="265"/>
                    <a:pt x="745" y="277"/>
                  </a:cubicBezTo>
                  <a:cubicBezTo>
                    <a:pt x="731" y="289"/>
                    <a:pt x="705" y="316"/>
                    <a:pt x="711" y="309"/>
                  </a:cubicBezTo>
                  <a:cubicBezTo>
                    <a:pt x="717" y="302"/>
                    <a:pt x="777" y="254"/>
                    <a:pt x="781" y="235"/>
                  </a:cubicBezTo>
                  <a:cubicBezTo>
                    <a:pt x="785" y="216"/>
                    <a:pt x="758" y="190"/>
                    <a:pt x="733" y="197"/>
                  </a:cubicBezTo>
                  <a:cubicBezTo>
                    <a:pt x="708" y="204"/>
                    <a:pt x="647" y="259"/>
                    <a:pt x="633" y="275"/>
                  </a:cubicBezTo>
                  <a:cubicBezTo>
                    <a:pt x="619" y="291"/>
                    <a:pt x="639" y="283"/>
                    <a:pt x="646" y="293"/>
                  </a:cubicBezTo>
                  <a:cubicBezTo>
                    <a:pt x="653" y="303"/>
                    <a:pt x="677" y="341"/>
                    <a:pt x="674" y="338"/>
                  </a:cubicBezTo>
                  <a:cubicBezTo>
                    <a:pt x="671" y="335"/>
                    <a:pt x="642" y="275"/>
                    <a:pt x="630" y="273"/>
                  </a:cubicBezTo>
                  <a:cubicBezTo>
                    <a:pt x="618" y="271"/>
                    <a:pt x="601" y="314"/>
                    <a:pt x="599" y="328"/>
                  </a:cubicBezTo>
                  <a:cubicBezTo>
                    <a:pt x="597" y="342"/>
                    <a:pt x="612" y="342"/>
                    <a:pt x="618" y="356"/>
                  </a:cubicBezTo>
                  <a:cubicBezTo>
                    <a:pt x="624" y="370"/>
                    <a:pt x="634" y="392"/>
                    <a:pt x="634" y="415"/>
                  </a:cubicBezTo>
                  <a:cubicBezTo>
                    <a:pt x="634" y="438"/>
                    <a:pt x="632" y="468"/>
                    <a:pt x="621" y="495"/>
                  </a:cubicBezTo>
                  <a:cubicBezTo>
                    <a:pt x="610" y="522"/>
                    <a:pt x="584" y="562"/>
                    <a:pt x="567" y="578"/>
                  </a:cubicBezTo>
                  <a:cubicBezTo>
                    <a:pt x="550" y="594"/>
                    <a:pt x="516" y="590"/>
                    <a:pt x="516" y="591"/>
                  </a:cubicBezTo>
                  <a:cubicBezTo>
                    <a:pt x="516" y="592"/>
                    <a:pt x="553" y="588"/>
                    <a:pt x="570" y="572"/>
                  </a:cubicBezTo>
                  <a:cubicBezTo>
                    <a:pt x="587" y="556"/>
                    <a:pt x="610" y="524"/>
                    <a:pt x="621" y="495"/>
                  </a:cubicBezTo>
                  <a:cubicBezTo>
                    <a:pt x="632" y="466"/>
                    <a:pt x="638" y="427"/>
                    <a:pt x="634" y="399"/>
                  </a:cubicBezTo>
                  <a:cubicBezTo>
                    <a:pt x="630" y="371"/>
                    <a:pt x="612" y="329"/>
                    <a:pt x="599" y="329"/>
                  </a:cubicBezTo>
                  <a:cubicBezTo>
                    <a:pt x="586" y="329"/>
                    <a:pt x="561" y="385"/>
                    <a:pt x="554" y="399"/>
                  </a:cubicBezTo>
                  <a:cubicBezTo>
                    <a:pt x="547" y="413"/>
                    <a:pt x="559" y="400"/>
                    <a:pt x="557" y="413"/>
                  </a:cubicBezTo>
                  <a:cubicBezTo>
                    <a:pt x="555" y="426"/>
                    <a:pt x="554" y="453"/>
                    <a:pt x="541" y="476"/>
                  </a:cubicBezTo>
                  <a:cubicBezTo>
                    <a:pt x="528" y="499"/>
                    <a:pt x="502" y="538"/>
                    <a:pt x="478" y="550"/>
                  </a:cubicBezTo>
                  <a:cubicBezTo>
                    <a:pt x="454" y="562"/>
                    <a:pt x="394" y="547"/>
                    <a:pt x="394" y="547"/>
                  </a:cubicBezTo>
                  <a:cubicBezTo>
                    <a:pt x="394" y="547"/>
                    <a:pt x="455" y="561"/>
                    <a:pt x="480" y="547"/>
                  </a:cubicBezTo>
                  <a:cubicBezTo>
                    <a:pt x="505" y="533"/>
                    <a:pt x="532" y="488"/>
                    <a:pt x="544" y="463"/>
                  </a:cubicBezTo>
                  <a:cubicBezTo>
                    <a:pt x="556" y="438"/>
                    <a:pt x="567" y="402"/>
                    <a:pt x="550" y="394"/>
                  </a:cubicBezTo>
                  <a:cubicBezTo>
                    <a:pt x="533" y="386"/>
                    <a:pt x="469" y="409"/>
                    <a:pt x="444" y="417"/>
                  </a:cubicBezTo>
                  <a:cubicBezTo>
                    <a:pt x="419" y="425"/>
                    <a:pt x="395" y="445"/>
                    <a:pt x="402" y="442"/>
                  </a:cubicBezTo>
                  <a:cubicBezTo>
                    <a:pt x="409" y="439"/>
                    <a:pt x="465" y="406"/>
                    <a:pt x="488" y="398"/>
                  </a:cubicBezTo>
                  <a:cubicBezTo>
                    <a:pt x="511" y="390"/>
                    <a:pt x="528" y="394"/>
                    <a:pt x="538" y="393"/>
                  </a:cubicBezTo>
                  <a:cubicBezTo>
                    <a:pt x="548" y="392"/>
                    <a:pt x="537" y="407"/>
                    <a:pt x="548" y="394"/>
                  </a:cubicBezTo>
                  <a:cubicBezTo>
                    <a:pt x="559" y="381"/>
                    <a:pt x="601" y="331"/>
                    <a:pt x="602" y="313"/>
                  </a:cubicBezTo>
                  <a:cubicBezTo>
                    <a:pt x="603" y="295"/>
                    <a:pt x="574" y="279"/>
                    <a:pt x="554" y="283"/>
                  </a:cubicBezTo>
                  <a:cubicBezTo>
                    <a:pt x="534" y="287"/>
                    <a:pt x="480" y="337"/>
                    <a:pt x="480" y="337"/>
                  </a:cubicBezTo>
                  <a:cubicBezTo>
                    <a:pt x="480" y="337"/>
                    <a:pt x="532" y="290"/>
                    <a:pt x="552" y="283"/>
                  </a:cubicBezTo>
                  <a:cubicBezTo>
                    <a:pt x="572" y="276"/>
                    <a:pt x="589" y="301"/>
                    <a:pt x="603" y="296"/>
                  </a:cubicBezTo>
                  <a:cubicBezTo>
                    <a:pt x="617" y="291"/>
                    <a:pt x="626" y="275"/>
                    <a:pt x="637" y="251"/>
                  </a:cubicBezTo>
                  <a:cubicBezTo>
                    <a:pt x="648" y="227"/>
                    <a:pt x="669" y="175"/>
                    <a:pt x="666" y="149"/>
                  </a:cubicBezTo>
                  <a:cubicBezTo>
                    <a:pt x="663" y="123"/>
                    <a:pt x="629" y="93"/>
                    <a:pt x="618" y="95"/>
                  </a:cubicBezTo>
                  <a:cubicBezTo>
                    <a:pt x="607" y="97"/>
                    <a:pt x="605" y="144"/>
                    <a:pt x="599" y="159"/>
                  </a:cubicBezTo>
                  <a:cubicBezTo>
                    <a:pt x="593" y="174"/>
                    <a:pt x="588" y="175"/>
                    <a:pt x="581" y="183"/>
                  </a:cubicBezTo>
                  <a:cubicBezTo>
                    <a:pt x="574" y="191"/>
                    <a:pt x="551" y="213"/>
                    <a:pt x="554" y="210"/>
                  </a:cubicBezTo>
                  <a:cubicBezTo>
                    <a:pt x="557" y="207"/>
                    <a:pt x="592" y="183"/>
                    <a:pt x="599" y="162"/>
                  </a:cubicBezTo>
                  <a:cubicBezTo>
                    <a:pt x="606" y="141"/>
                    <a:pt x="606" y="101"/>
                    <a:pt x="594" y="82"/>
                  </a:cubicBezTo>
                  <a:cubicBezTo>
                    <a:pt x="582" y="63"/>
                    <a:pt x="536" y="35"/>
                    <a:pt x="525" y="47"/>
                  </a:cubicBezTo>
                  <a:cubicBezTo>
                    <a:pt x="514" y="59"/>
                    <a:pt x="532" y="126"/>
                    <a:pt x="528" y="153"/>
                  </a:cubicBezTo>
                  <a:cubicBezTo>
                    <a:pt x="524" y="180"/>
                    <a:pt x="509" y="197"/>
                    <a:pt x="500" y="212"/>
                  </a:cubicBezTo>
                  <a:cubicBezTo>
                    <a:pt x="491" y="227"/>
                    <a:pt x="471" y="247"/>
                    <a:pt x="474" y="242"/>
                  </a:cubicBezTo>
                  <a:cubicBezTo>
                    <a:pt x="477" y="237"/>
                    <a:pt x="511" y="208"/>
                    <a:pt x="519" y="181"/>
                  </a:cubicBezTo>
                  <a:cubicBezTo>
                    <a:pt x="527" y="154"/>
                    <a:pt x="531" y="109"/>
                    <a:pt x="522" y="82"/>
                  </a:cubicBezTo>
                  <a:cubicBezTo>
                    <a:pt x="513" y="55"/>
                    <a:pt x="481" y="25"/>
                    <a:pt x="464" y="18"/>
                  </a:cubicBezTo>
                  <a:cubicBezTo>
                    <a:pt x="447" y="11"/>
                    <a:pt x="424" y="14"/>
                    <a:pt x="420" y="37"/>
                  </a:cubicBezTo>
                  <a:cubicBezTo>
                    <a:pt x="416" y="60"/>
                    <a:pt x="436" y="123"/>
                    <a:pt x="439" y="157"/>
                  </a:cubicBezTo>
                  <a:cubicBezTo>
                    <a:pt x="442" y="191"/>
                    <a:pt x="436" y="207"/>
                    <a:pt x="436" y="241"/>
                  </a:cubicBezTo>
                  <a:cubicBezTo>
                    <a:pt x="436" y="275"/>
                    <a:pt x="441" y="353"/>
                    <a:pt x="441" y="362"/>
                  </a:cubicBezTo>
                  <a:cubicBezTo>
                    <a:pt x="441" y="371"/>
                    <a:pt x="434" y="326"/>
                    <a:pt x="434" y="294"/>
                  </a:cubicBezTo>
                  <a:cubicBezTo>
                    <a:pt x="434" y="262"/>
                    <a:pt x="441" y="213"/>
                    <a:pt x="438" y="172"/>
                  </a:cubicBezTo>
                  <a:cubicBezTo>
                    <a:pt x="435" y="131"/>
                    <a:pt x="433" y="74"/>
                    <a:pt x="413" y="47"/>
                  </a:cubicBezTo>
                  <a:cubicBezTo>
                    <a:pt x="393" y="20"/>
                    <a:pt x="332" y="0"/>
                    <a:pt x="317" y="12"/>
                  </a:cubicBezTo>
                  <a:cubicBezTo>
                    <a:pt x="302" y="24"/>
                    <a:pt x="311" y="84"/>
                    <a:pt x="320" y="117"/>
                  </a:cubicBezTo>
                  <a:cubicBezTo>
                    <a:pt x="329" y="150"/>
                    <a:pt x="363" y="179"/>
                    <a:pt x="372" y="210"/>
                  </a:cubicBezTo>
                  <a:cubicBezTo>
                    <a:pt x="381" y="241"/>
                    <a:pt x="371" y="278"/>
                    <a:pt x="375" y="303"/>
                  </a:cubicBezTo>
                  <a:cubicBezTo>
                    <a:pt x="379" y="328"/>
                    <a:pt x="394" y="360"/>
                    <a:pt x="394" y="361"/>
                  </a:cubicBezTo>
                  <a:cubicBezTo>
                    <a:pt x="394" y="362"/>
                    <a:pt x="378" y="332"/>
                    <a:pt x="375" y="307"/>
                  </a:cubicBezTo>
                  <a:cubicBezTo>
                    <a:pt x="372" y="282"/>
                    <a:pt x="382" y="239"/>
                    <a:pt x="375" y="210"/>
                  </a:cubicBezTo>
                  <a:cubicBezTo>
                    <a:pt x="368" y="181"/>
                    <a:pt x="347" y="162"/>
                    <a:pt x="330" y="133"/>
                  </a:cubicBezTo>
                  <a:cubicBezTo>
                    <a:pt x="313" y="104"/>
                    <a:pt x="300" y="45"/>
                    <a:pt x="276" y="34"/>
                  </a:cubicBezTo>
                  <a:cubicBezTo>
                    <a:pt x="252" y="23"/>
                    <a:pt x="187" y="39"/>
                    <a:pt x="183" y="66"/>
                  </a:cubicBezTo>
                  <a:cubicBezTo>
                    <a:pt x="179" y="93"/>
                    <a:pt x="227" y="160"/>
                    <a:pt x="250" y="197"/>
                  </a:cubicBezTo>
                  <a:cubicBezTo>
                    <a:pt x="273" y="234"/>
                    <a:pt x="310" y="251"/>
                    <a:pt x="324" y="287"/>
                  </a:cubicBezTo>
                  <a:cubicBezTo>
                    <a:pt x="338" y="323"/>
                    <a:pt x="336" y="413"/>
                    <a:pt x="336" y="415"/>
                  </a:cubicBezTo>
                  <a:cubicBezTo>
                    <a:pt x="336" y="417"/>
                    <a:pt x="337" y="331"/>
                    <a:pt x="327" y="300"/>
                  </a:cubicBezTo>
                  <a:cubicBezTo>
                    <a:pt x="317" y="269"/>
                    <a:pt x="291" y="247"/>
                    <a:pt x="276" y="226"/>
                  </a:cubicBezTo>
                  <a:cubicBezTo>
                    <a:pt x="261" y="205"/>
                    <a:pt x="252" y="194"/>
                    <a:pt x="238" y="175"/>
                  </a:cubicBezTo>
                  <a:cubicBezTo>
                    <a:pt x="224" y="156"/>
                    <a:pt x="210" y="121"/>
                    <a:pt x="192" y="111"/>
                  </a:cubicBezTo>
                  <a:cubicBezTo>
                    <a:pt x="174" y="101"/>
                    <a:pt x="147" y="101"/>
                    <a:pt x="132" y="117"/>
                  </a:cubicBezTo>
                  <a:cubicBezTo>
                    <a:pt x="117" y="133"/>
                    <a:pt x="97" y="179"/>
                    <a:pt x="103" y="206"/>
                  </a:cubicBezTo>
                  <a:cubicBezTo>
                    <a:pt x="109" y="233"/>
                    <a:pt x="154" y="248"/>
                    <a:pt x="169" y="278"/>
                  </a:cubicBezTo>
                  <a:cubicBezTo>
                    <a:pt x="184" y="308"/>
                    <a:pt x="182" y="361"/>
                    <a:pt x="192" y="386"/>
                  </a:cubicBezTo>
                  <a:cubicBezTo>
                    <a:pt x="202" y="411"/>
                    <a:pt x="213" y="414"/>
                    <a:pt x="229" y="427"/>
                  </a:cubicBezTo>
                  <a:cubicBezTo>
                    <a:pt x="245" y="440"/>
                    <a:pt x="293" y="471"/>
                    <a:pt x="288" y="466"/>
                  </a:cubicBezTo>
                  <a:cubicBezTo>
                    <a:pt x="283" y="461"/>
                    <a:pt x="220" y="431"/>
                    <a:pt x="199" y="399"/>
                  </a:cubicBezTo>
                  <a:cubicBezTo>
                    <a:pt x="178" y="367"/>
                    <a:pt x="180" y="301"/>
                    <a:pt x="163" y="272"/>
                  </a:cubicBezTo>
                  <a:cubicBezTo>
                    <a:pt x="146" y="243"/>
                    <a:pt x="111" y="228"/>
                    <a:pt x="96" y="226"/>
                  </a:cubicBezTo>
                  <a:cubicBezTo>
                    <a:pt x="81" y="224"/>
                    <a:pt x="79" y="238"/>
                    <a:pt x="72" y="261"/>
                  </a:cubicBezTo>
                  <a:close/>
                </a:path>
              </a:pathLst>
            </a:custGeom>
            <a:solidFill>
              <a:srgbClr val="C0C0C0"/>
            </a:solidFill>
            <a:ln w="1905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58"/>
            <p:cNvSpPr>
              <a:spLocks/>
            </p:cNvSpPr>
            <p:nvPr/>
          </p:nvSpPr>
          <p:spPr bwMode="auto">
            <a:xfrm>
              <a:off x="984" y="1619"/>
              <a:ext cx="1818" cy="2453"/>
            </a:xfrm>
            <a:custGeom>
              <a:avLst/>
              <a:gdLst>
                <a:gd name="T0" fmla="*/ 1432 w 1818"/>
                <a:gd name="T1" fmla="*/ 2448 h 2453"/>
                <a:gd name="T2" fmla="*/ 1218 w 1818"/>
                <a:gd name="T3" fmla="*/ 1923 h 2453"/>
                <a:gd name="T4" fmla="*/ 1301 w 1818"/>
                <a:gd name="T5" fmla="*/ 1834 h 2453"/>
                <a:gd name="T6" fmla="*/ 1118 w 1818"/>
                <a:gd name="T7" fmla="*/ 1833 h 2453"/>
                <a:gd name="T8" fmla="*/ 920 w 1818"/>
                <a:gd name="T9" fmla="*/ 1312 h 2453"/>
                <a:gd name="T10" fmla="*/ 1112 w 1818"/>
                <a:gd name="T11" fmla="*/ 1117 h 2453"/>
                <a:gd name="T12" fmla="*/ 987 w 1818"/>
                <a:gd name="T13" fmla="*/ 902 h 2453"/>
                <a:gd name="T14" fmla="*/ 869 w 1818"/>
                <a:gd name="T15" fmla="*/ 877 h 2453"/>
                <a:gd name="T16" fmla="*/ 846 w 1818"/>
                <a:gd name="T17" fmla="*/ 963 h 2453"/>
                <a:gd name="T18" fmla="*/ 762 w 1818"/>
                <a:gd name="T19" fmla="*/ 957 h 2453"/>
                <a:gd name="T20" fmla="*/ 635 w 1818"/>
                <a:gd name="T21" fmla="*/ 1123 h 2453"/>
                <a:gd name="T22" fmla="*/ 686 w 1818"/>
                <a:gd name="T23" fmla="*/ 1203 h 2453"/>
                <a:gd name="T24" fmla="*/ 650 w 1818"/>
                <a:gd name="T25" fmla="*/ 1285 h 2453"/>
                <a:gd name="T26" fmla="*/ 517 w 1818"/>
                <a:gd name="T27" fmla="*/ 1300 h 2453"/>
                <a:gd name="T28" fmla="*/ 460 w 1818"/>
                <a:gd name="T29" fmla="*/ 1221 h 2453"/>
                <a:gd name="T30" fmla="*/ 583 w 1818"/>
                <a:gd name="T31" fmla="*/ 1085 h 2453"/>
                <a:gd name="T32" fmla="*/ 622 w 1818"/>
                <a:gd name="T33" fmla="*/ 995 h 2453"/>
                <a:gd name="T34" fmla="*/ 507 w 1818"/>
                <a:gd name="T35" fmla="*/ 1037 h 2453"/>
                <a:gd name="T36" fmla="*/ 491 w 1818"/>
                <a:gd name="T37" fmla="*/ 995 h 2453"/>
                <a:gd name="T38" fmla="*/ 574 w 1818"/>
                <a:gd name="T39" fmla="*/ 919 h 2453"/>
                <a:gd name="T40" fmla="*/ 603 w 1818"/>
                <a:gd name="T41" fmla="*/ 769 h 2453"/>
                <a:gd name="T42" fmla="*/ 520 w 1818"/>
                <a:gd name="T43" fmla="*/ 626 h 2453"/>
                <a:gd name="T44" fmla="*/ 326 w 1818"/>
                <a:gd name="T45" fmla="*/ 569 h 2453"/>
                <a:gd name="T46" fmla="*/ 116 w 1818"/>
                <a:gd name="T47" fmla="*/ 566 h 2453"/>
                <a:gd name="T48" fmla="*/ 4 w 1818"/>
                <a:gd name="T49" fmla="*/ 397 h 2453"/>
                <a:gd name="T50" fmla="*/ 94 w 1818"/>
                <a:gd name="T51" fmla="*/ 171 h 2453"/>
                <a:gd name="T52" fmla="*/ 326 w 1818"/>
                <a:gd name="T53" fmla="*/ 41 h 2453"/>
                <a:gd name="T54" fmla="*/ 722 w 1818"/>
                <a:gd name="T55" fmla="*/ 9 h 2453"/>
                <a:gd name="T56" fmla="*/ 1202 w 1818"/>
                <a:gd name="T57" fmla="*/ 93 h 2453"/>
                <a:gd name="T58" fmla="*/ 1621 w 1818"/>
                <a:gd name="T59" fmla="*/ 269 h 2453"/>
                <a:gd name="T60" fmla="*/ 1707 w 1818"/>
                <a:gd name="T61" fmla="*/ 521 h 2453"/>
                <a:gd name="T62" fmla="*/ 1570 w 1818"/>
                <a:gd name="T63" fmla="*/ 642 h 2453"/>
                <a:gd name="T64" fmla="*/ 1429 w 1818"/>
                <a:gd name="T65" fmla="*/ 553 h 2453"/>
                <a:gd name="T66" fmla="*/ 1186 w 1818"/>
                <a:gd name="T67" fmla="*/ 285 h 2453"/>
                <a:gd name="T68" fmla="*/ 797 w 1818"/>
                <a:gd name="T69" fmla="*/ 209 h 2453"/>
                <a:gd name="T70" fmla="*/ 437 w 1818"/>
                <a:gd name="T71" fmla="*/ 244 h 2453"/>
                <a:gd name="T72" fmla="*/ 310 w 1818"/>
                <a:gd name="T73" fmla="*/ 400 h 2453"/>
                <a:gd name="T74" fmla="*/ 418 w 1818"/>
                <a:gd name="T75" fmla="*/ 543 h 2453"/>
                <a:gd name="T76" fmla="*/ 495 w 1818"/>
                <a:gd name="T77" fmla="*/ 559 h 2453"/>
                <a:gd name="T78" fmla="*/ 577 w 1818"/>
                <a:gd name="T79" fmla="*/ 636 h 2453"/>
                <a:gd name="T80" fmla="*/ 613 w 1818"/>
                <a:gd name="T81" fmla="*/ 550 h 2453"/>
                <a:gd name="T82" fmla="*/ 760 w 1818"/>
                <a:gd name="T83" fmla="*/ 381 h 2453"/>
                <a:gd name="T84" fmla="*/ 1058 w 1818"/>
                <a:gd name="T85" fmla="*/ 323 h 2453"/>
                <a:gd name="T86" fmla="*/ 1371 w 1818"/>
                <a:gd name="T87" fmla="*/ 371 h 2453"/>
                <a:gd name="T88" fmla="*/ 1496 w 1818"/>
                <a:gd name="T89" fmla="*/ 463 h 2453"/>
                <a:gd name="T90" fmla="*/ 1435 w 1818"/>
                <a:gd name="T91" fmla="*/ 557 h 2453"/>
                <a:gd name="T92" fmla="*/ 1531 w 1818"/>
                <a:gd name="T93" fmla="*/ 643 h 2453"/>
                <a:gd name="T94" fmla="*/ 1493 w 1818"/>
                <a:gd name="T95" fmla="*/ 685 h 2453"/>
                <a:gd name="T96" fmla="*/ 1346 w 1818"/>
                <a:gd name="T97" fmla="*/ 621 h 2453"/>
                <a:gd name="T98" fmla="*/ 1376 w 1818"/>
                <a:gd name="T99" fmla="*/ 722 h 2453"/>
                <a:gd name="T100" fmla="*/ 1510 w 1818"/>
                <a:gd name="T101" fmla="*/ 766 h 2453"/>
                <a:gd name="T102" fmla="*/ 1532 w 1818"/>
                <a:gd name="T103" fmla="*/ 820 h 2453"/>
                <a:gd name="T104" fmla="*/ 1367 w 1818"/>
                <a:gd name="T105" fmla="*/ 782 h 2453"/>
                <a:gd name="T106" fmla="*/ 1367 w 1818"/>
                <a:gd name="T107" fmla="*/ 855 h 2453"/>
                <a:gd name="T108" fmla="*/ 1456 w 1818"/>
                <a:gd name="T109" fmla="*/ 913 h 2453"/>
                <a:gd name="T110" fmla="*/ 1440 w 1818"/>
                <a:gd name="T111" fmla="*/ 1062 h 2453"/>
                <a:gd name="T112" fmla="*/ 1513 w 1818"/>
                <a:gd name="T113" fmla="*/ 1250 h 2453"/>
                <a:gd name="T114" fmla="*/ 1659 w 1818"/>
                <a:gd name="T115" fmla="*/ 1345 h 2453"/>
                <a:gd name="T116" fmla="*/ 1608 w 1818"/>
                <a:gd name="T117" fmla="*/ 1505 h 2453"/>
                <a:gd name="T118" fmla="*/ 1659 w 1818"/>
                <a:gd name="T119" fmla="*/ 1746 h 2453"/>
                <a:gd name="T120" fmla="*/ 1780 w 1818"/>
                <a:gd name="T121" fmla="*/ 2453 h 2453"/>
                <a:gd name="T122" fmla="*/ 1432 w 1818"/>
                <a:gd name="T123" fmla="*/ 2448 h 2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18" h="2453">
                  <a:moveTo>
                    <a:pt x="1432" y="2448"/>
                  </a:moveTo>
                  <a:cubicBezTo>
                    <a:pt x="1338" y="2360"/>
                    <a:pt x="1240" y="2025"/>
                    <a:pt x="1218" y="1923"/>
                  </a:cubicBezTo>
                  <a:cubicBezTo>
                    <a:pt x="1238" y="1865"/>
                    <a:pt x="1266" y="1860"/>
                    <a:pt x="1301" y="1834"/>
                  </a:cubicBezTo>
                  <a:cubicBezTo>
                    <a:pt x="1276" y="1853"/>
                    <a:pt x="1259" y="1881"/>
                    <a:pt x="1118" y="1833"/>
                  </a:cubicBezTo>
                  <a:cubicBezTo>
                    <a:pt x="977" y="1785"/>
                    <a:pt x="853" y="1529"/>
                    <a:pt x="920" y="1312"/>
                  </a:cubicBezTo>
                  <a:cubicBezTo>
                    <a:pt x="987" y="1095"/>
                    <a:pt x="1101" y="1179"/>
                    <a:pt x="1112" y="1117"/>
                  </a:cubicBezTo>
                  <a:cubicBezTo>
                    <a:pt x="1123" y="1049"/>
                    <a:pt x="1028" y="942"/>
                    <a:pt x="987" y="902"/>
                  </a:cubicBezTo>
                  <a:cubicBezTo>
                    <a:pt x="946" y="862"/>
                    <a:pt x="892" y="867"/>
                    <a:pt x="869" y="877"/>
                  </a:cubicBezTo>
                  <a:cubicBezTo>
                    <a:pt x="846" y="887"/>
                    <a:pt x="890" y="934"/>
                    <a:pt x="846" y="963"/>
                  </a:cubicBezTo>
                  <a:cubicBezTo>
                    <a:pt x="802" y="992"/>
                    <a:pt x="797" y="930"/>
                    <a:pt x="762" y="957"/>
                  </a:cubicBezTo>
                  <a:cubicBezTo>
                    <a:pt x="727" y="984"/>
                    <a:pt x="648" y="1082"/>
                    <a:pt x="635" y="1123"/>
                  </a:cubicBezTo>
                  <a:cubicBezTo>
                    <a:pt x="622" y="1164"/>
                    <a:pt x="684" y="1176"/>
                    <a:pt x="686" y="1203"/>
                  </a:cubicBezTo>
                  <a:cubicBezTo>
                    <a:pt x="688" y="1230"/>
                    <a:pt x="678" y="1269"/>
                    <a:pt x="650" y="1285"/>
                  </a:cubicBezTo>
                  <a:cubicBezTo>
                    <a:pt x="622" y="1301"/>
                    <a:pt x="549" y="1311"/>
                    <a:pt x="517" y="1300"/>
                  </a:cubicBezTo>
                  <a:cubicBezTo>
                    <a:pt x="485" y="1289"/>
                    <a:pt x="449" y="1257"/>
                    <a:pt x="460" y="1221"/>
                  </a:cubicBezTo>
                  <a:cubicBezTo>
                    <a:pt x="471" y="1185"/>
                    <a:pt x="556" y="1123"/>
                    <a:pt x="583" y="1085"/>
                  </a:cubicBezTo>
                  <a:cubicBezTo>
                    <a:pt x="610" y="1047"/>
                    <a:pt x="634" y="1003"/>
                    <a:pt x="622" y="995"/>
                  </a:cubicBezTo>
                  <a:cubicBezTo>
                    <a:pt x="610" y="987"/>
                    <a:pt x="529" y="1037"/>
                    <a:pt x="507" y="1037"/>
                  </a:cubicBezTo>
                  <a:cubicBezTo>
                    <a:pt x="485" y="1037"/>
                    <a:pt x="480" y="1015"/>
                    <a:pt x="491" y="995"/>
                  </a:cubicBezTo>
                  <a:cubicBezTo>
                    <a:pt x="502" y="975"/>
                    <a:pt x="555" y="957"/>
                    <a:pt x="574" y="919"/>
                  </a:cubicBezTo>
                  <a:cubicBezTo>
                    <a:pt x="593" y="881"/>
                    <a:pt x="612" y="818"/>
                    <a:pt x="603" y="769"/>
                  </a:cubicBezTo>
                  <a:cubicBezTo>
                    <a:pt x="594" y="720"/>
                    <a:pt x="566" y="659"/>
                    <a:pt x="520" y="626"/>
                  </a:cubicBezTo>
                  <a:cubicBezTo>
                    <a:pt x="474" y="593"/>
                    <a:pt x="393" y="579"/>
                    <a:pt x="326" y="569"/>
                  </a:cubicBezTo>
                  <a:cubicBezTo>
                    <a:pt x="259" y="559"/>
                    <a:pt x="170" y="595"/>
                    <a:pt x="116" y="566"/>
                  </a:cubicBezTo>
                  <a:cubicBezTo>
                    <a:pt x="62" y="537"/>
                    <a:pt x="8" y="463"/>
                    <a:pt x="4" y="397"/>
                  </a:cubicBezTo>
                  <a:cubicBezTo>
                    <a:pt x="0" y="331"/>
                    <a:pt x="40" y="230"/>
                    <a:pt x="94" y="171"/>
                  </a:cubicBezTo>
                  <a:cubicBezTo>
                    <a:pt x="148" y="112"/>
                    <a:pt x="221" y="68"/>
                    <a:pt x="326" y="41"/>
                  </a:cubicBezTo>
                  <a:cubicBezTo>
                    <a:pt x="431" y="14"/>
                    <a:pt x="576" y="0"/>
                    <a:pt x="722" y="9"/>
                  </a:cubicBezTo>
                  <a:cubicBezTo>
                    <a:pt x="868" y="18"/>
                    <a:pt x="1052" y="50"/>
                    <a:pt x="1202" y="93"/>
                  </a:cubicBezTo>
                  <a:cubicBezTo>
                    <a:pt x="1352" y="136"/>
                    <a:pt x="1537" y="198"/>
                    <a:pt x="1621" y="269"/>
                  </a:cubicBezTo>
                  <a:cubicBezTo>
                    <a:pt x="1705" y="340"/>
                    <a:pt x="1715" y="459"/>
                    <a:pt x="1707" y="521"/>
                  </a:cubicBezTo>
                  <a:cubicBezTo>
                    <a:pt x="1699" y="583"/>
                    <a:pt x="1616" y="637"/>
                    <a:pt x="1570" y="642"/>
                  </a:cubicBezTo>
                  <a:cubicBezTo>
                    <a:pt x="1524" y="647"/>
                    <a:pt x="1493" y="613"/>
                    <a:pt x="1429" y="553"/>
                  </a:cubicBezTo>
                  <a:cubicBezTo>
                    <a:pt x="1365" y="493"/>
                    <a:pt x="1291" y="342"/>
                    <a:pt x="1186" y="285"/>
                  </a:cubicBezTo>
                  <a:cubicBezTo>
                    <a:pt x="1081" y="228"/>
                    <a:pt x="922" y="216"/>
                    <a:pt x="797" y="209"/>
                  </a:cubicBezTo>
                  <a:cubicBezTo>
                    <a:pt x="672" y="202"/>
                    <a:pt x="518" y="212"/>
                    <a:pt x="437" y="244"/>
                  </a:cubicBezTo>
                  <a:cubicBezTo>
                    <a:pt x="356" y="276"/>
                    <a:pt x="313" y="350"/>
                    <a:pt x="310" y="400"/>
                  </a:cubicBezTo>
                  <a:cubicBezTo>
                    <a:pt x="307" y="450"/>
                    <a:pt x="387" y="517"/>
                    <a:pt x="418" y="543"/>
                  </a:cubicBezTo>
                  <a:cubicBezTo>
                    <a:pt x="449" y="569"/>
                    <a:pt x="469" y="544"/>
                    <a:pt x="495" y="559"/>
                  </a:cubicBezTo>
                  <a:cubicBezTo>
                    <a:pt x="521" y="574"/>
                    <a:pt x="557" y="637"/>
                    <a:pt x="577" y="636"/>
                  </a:cubicBezTo>
                  <a:cubicBezTo>
                    <a:pt x="597" y="635"/>
                    <a:pt x="583" y="592"/>
                    <a:pt x="613" y="550"/>
                  </a:cubicBezTo>
                  <a:cubicBezTo>
                    <a:pt x="643" y="508"/>
                    <a:pt x="686" y="419"/>
                    <a:pt x="760" y="381"/>
                  </a:cubicBezTo>
                  <a:cubicBezTo>
                    <a:pt x="834" y="343"/>
                    <a:pt x="956" y="325"/>
                    <a:pt x="1058" y="323"/>
                  </a:cubicBezTo>
                  <a:cubicBezTo>
                    <a:pt x="1160" y="321"/>
                    <a:pt x="1298" y="348"/>
                    <a:pt x="1371" y="371"/>
                  </a:cubicBezTo>
                  <a:cubicBezTo>
                    <a:pt x="1444" y="394"/>
                    <a:pt x="1485" y="432"/>
                    <a:pt x="1496" y="463"/>
                  </a:cubicBezTo>
                  <a:cubicBezTo>
                    <a:pt x="1507" y="494"/>
                    <a:pt x="1429" y="527"/>
                    <a:pt x="1435" y="557"/>
                  </a:cubicBezTo>
                  <a:cubicBezTo>
                    <a:pt x="1441" y="587"/>
                    <a:pt x="1521" y="622"/>
                    <a:pt x="1531" y="643"/>
                  </a:cubicBezTo>
                  <a:cubicBezTo>
                    <a:pt x="1541" y="664"/>
                    <a:pt x="1524" y="689"/>
                    <a:pt x="1493" y="685"/>
                  </a:cubicBezTo>
                  <a:cubicBezTo>
                    <a:pt x="1462" y="681"/>
                    <a:pt x="1366" y="615"/>
                    <a:pt x="1346" y="621"/>
                  </a:cubicBezTo>
                  <a:cubicBezTo>
                    <a:pt x="1326" y="627"/>
                    <a:pt x="1349" y="698"/>
                    <a:pt x="1376" y="722"/>
                  </a:cubicBezTo>
                  <a:cubicBezTo>
                    <a:pt x="1403" y="746"/>
                    <a:pt x="1484" y="750"/>
                    <a:pt x="1510" y="766"/>
                  </a:cubicBezTo>
                  <a:cubicBezTo>
                    <a:pt x="1536" y="782"/>
                    <a:pt x="1556" y="817"/>
                    <a:pt x="1532" y="820"/>
                  </a:cubicBezTo>
                  <a:cubicBezTo>
                    <a:pt x="1508" y="823"/>
                    <a:pt x="1394" y="776"/>
                    <a:pt x="1367" y="782"/>
                  </a:cubicBezTo>
                  <a:cubicBezTo>
                    <a:pt x="1340" y="788"/>
                    <a:pt x="1352" y="833"/>
                    <a:pt x="1367" y="855"/>
                  </a:cubicBezTo>
                  <a:cubicBezTo>
                    <a:pt x="1382" y="877"/>
                    <a:pt x="1444" y="879"/>
                    <a:pt x="1456" y="913"/>
                  </a:cubicBezTo>
                  <a:cubicBezTo>
                    <a:pt x="1468" y="947"/>
                    <a:pt x="1431" y="1006"/>
                    <a:pt x="1440" y="1062"/>
                  </a:cubicBezTo>
                  <a:cubicBezTo>
                    <a:pt x="1449" y="1118"/>
                    <a:pt x="1477" y="1203"/>
                    <a:pt x="1513" y="1250"/>
                  </a:cubicBezTo>
                  <a:cubicBezTo>
                    <a:pt x="1549" y="1297"/>
                    <a:pt x="1643" y="1303"/>
                    <a:pt x="1659" y="1345"/>
                  </a:cubicBezTo>
                  <a:cubicBezTo>
                    <a:pt x="1675" y="1387"/>
                    <a:pt x="1608" y="1438"/>
                    <a:pt x="1608" y="1505"/>
                  </a:cubicBezTo>
                  <a:cubicBezTo>
                    <a:pt x="1608" y="1572"/>
                    <a:pt x="1630" y="1588"/>
                    <a:pt x="1659" y="1746"/>
                  </a:cubicBezTo>
                  <a:cubicBezTo>
                    <a:pt x="1688" y="1904"/>
                    <a:pt x="1818" y="2336"/>
                    <a:pt x="1780" y="2453"/>
                  </a:cubicBezTo>
                  <a:lnTo>
                    <a:pt x="1432" y="2448"/>
                  </a:lnTo>
                  <a:close/>
                </a:path>
              </a:pathLst>
            </a:custGeom>
            <a:solidFill>
              <a:srgbClr val="AFAD5B"/>
            </a:solidFill>
            <a:ln w="6350" cmpd="sng">
              <a:solidFill>
                <a:srgbClr val="C9C89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Freeform 59"/>
            <p:cNvSpPr>
              <a:spLocks/>
            </p:cNvSpPr>
            <p:nvPr/>
          </p:nvSpPr>
          <p:spPr bwMode="auto">
            <a:xfrm>
              <a:off x="1586" y="1944"/>
              <a:ext cx="1099" cy="1217"/>
            </a:xfrm>
            <a:custGeom>
              <a:avLst/>
              <a:gdLst>
                <a:gd name="T0" fmla="*/ 819 w 1099"/>
                <a:gd name="T1" fmla="*/ 896 h 1217"/>
                <a:gd name="T2" fmla="*/ 616 w 1099"/>
                <a:gd name="T3" fmla="*/ 523 h 1217"/>
                <a:gd name="T4" fmla="*/ 328 w 1099"/>
                <a:gd name="T5" fmla="*/ 459 h 1217"/>
                <a:gd name="T6" fmla="*/ 148 w 1099"/>
                <a:gd name="T7" fmla="*/ 568 h 1217"/>
                <a:gd name="T8" fmla="*/ 20 w 1099"/>
                <a:gd name="T9" fmla="*/ 760 h 1217"/>
                <a:gd name="T10" fmla="*/ 59 w 1099"/>
                <a:gd name="T11" fmla="*/ 638 h 1217"/>
                <a:gd name="T12" fmla="*/ 62 w 1099"/>
                <a:gd name="T13" fmla="*/ 504 h 1217"/>
                <a:gd name="T14" fmla="*/ 11 w 1099"/>
                <a:gd name="T15" fmla="*/ 328 h 1217"/>
                <a:gd name="T16" fmla="*/ 113 w 1099"/>
                <a:gd name="T17" fmla="*/ 228 h 1217"/>
                <a:gd name="T18" fmla="*/ 196 w 1099"/>
                <a:gd name="T19" fmla="*/ 75 h 1217"/>
                <a:gd name="T20" fmla="*/ 619 w 1099"/>
                <a:gd name="T21" fmla="*/ 8 h 1217"/>
                <a:gd name="T22" fmla="*/ 893 w 1099"/>
                <a:gd name="T23" fmla="*/ 122 h 1217"/>
                <a:gd name="T24" fmla="*/ 843 w 1099"/>
                <a:gd name="T25" fmla="*/ 243 h 1217"/>
                <a:gd name="T26" fmla="*/ 652 w 1099"/>
                <a:gd name="T27" fmla="*/ 287 h 1217"/>
                <a:gd name="T28" fmla="*/ 712 w 1099"/>
                <a:gd name="T29" fmla="*/ 360 h 1217"/>
                <a:gd name="T30" fmla="*/ 650 w 1099"/>
                <a:gd name="T31" fmla="*/ 374 h 1217"/>
                <a:gd name="T32" fmla="*/ 609 w 1099"/>
                <a:gd name="T33" fmla="*/ 432 h 1217"/>
                <a:gd name="T34" fmla="*/ 749 w 1099"/>
                <a:gd name="T35" fmla="*/ 581 h 1217"/>
                <a:gd name="T36" fmla="*/ 831 w 1099"/>
                <a:gd name="T37" fmla="*/ 734 h 1217"/>
                <a:gd name="T38" fmla="*/ 894 w 1099"/>
                <a:gd name="T39" fmla="*/ 888 h 1217"/>
                <a:gd name="T40" fmla="*/ 1009 w 1099"/>
                <a:gd name="T41" fmla="*/ 990 h 1217"/>
                <a:gd name="T42" fmla="*/ 1099 w 1099"/>
                <a:gd name="T43" fmla="*/ 1012 h 1217"/>
                <a:gd name="T44" fmla="*/ 1009 w 1099"/>
                <a:gd name="T45" fmla="*/ 1198 h 1217"/>
                <a:gd name="T46" fmla="*/ 819 w 1099"/>
                <a:gd name="T47" fmla="*/ 896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9" h="1217">
                  <a:moveTo>
                    <a:pt x="819" y="896"/>
                  </a:moveTo>
                  <a:cubicBezTo>
                    <a:pt x="753" y="783"/>
                    <a:pt x="698" y="596"/>
                    <a:pt x="616" y="523"/>
                  </a:cubicBezTo>
                  <a:cubicBezTo>
                    <a:pt x="534" y="450"/>
                    <a:pt x="406" y="452"/>
                    <a:pt x="328" y="459"/>
                  </a:cubicBezTo>
                  <a:cubicBezTo>
                    <a:pt x="250" y="466"/>
                    <a:pt x="199" y="518"/>
                    <a:pt x="148" y="568"/>
                  </a:cubicBezTo>
                  <a:cubicBezTo>
                    <a:pt x="97" y="618"/>
                    <a:pt x="40" y="772"/>
                    <a:pt x="20" y="760"/>
                  </a:cubicBezTo>
                  <a:cubicBezTo>
                    <a:pt x="0" y="748"/>
                    <a:pt x="55" y="680"/>
                    <a:pt x="59" y="638"/>
                  </a:cubicBezTo>
                  <a:cubicBezTo>
                    <a:pt x="66" y="595"/>
                    <a:pt x="70" y="556"/>
                    <a:pt x="62" y="504"/>
                  </a:cubicBezTo>
                  <a:cubicBezTo>
                    <a:pt x="54" y="452"/>
                    <a:pt x="2" y="374"/>
                    <a:pt x="11" y="328"/>
                  </a:cubicBezTo>
                  <a:cubicBezTo>
                    <a:pt x="20" y="282"/>
                    <a:pt x="82" y="270"/>
                    <a:pt x="113" y="228"/>
                  </a:cubicBezTo>
                  <a:cubicBezTo>
                    <a:pt x="144" y="186"/>
                    <a:pt x="112" y="112"/>
                    <a:pt x="196" y="75"/>
                  </a:cubicBezTo>
                  <a:cubicBezTo>
                    <a:pt x="280" y="38"/>
                    <a:pt x="503" y="0"/>
                    <a:pt x="619" y="8"/>
                  </a:cubicBezTo>
                  <a:cubicBezTo>
                    <a:pt x="701" y="19"/>
                    <a:pt x="835" y="38"/>
                    <a:pt x="893" y="122"/>
                  </a:cubicBezTo>
                  <a:cubicBezTo>
                    <a:pt x="951" y="206"/>
                    <a:pt x="883" y="215"/>
                    <a:pt x="843" y="243"/>
                  </a:cubicBezTo>
                  <a:cubicBezTo>
                    <a:pt x="803" y="271"/>
                    <a:pt x="674" y="268"/>
                    <a:pt x="652" y="287"/>
                  </a:cubicBezTo>
                  <a:cubicBezTo>
                    <a:pt x="630" y="306"/>
                    <a:pt x="712" y="346"/>
                    <a:pt x="712" y="360"/>
                  </a:cubicBezTo>
                  <a:cubicBezTo>
                    <a:pt x="708" y="388"/>
                    <a:pt x="667" y="362"/>
                    <a:pt x="650" y="374"/>
                  </a:cubicBezTo>
                  <a:cubicBezTo>
                    <a:pt x="633" y="386"/>
                    <a:pt x="593" y="398"/>
                    <a:pt x="609" y="432"/>
                  </a:cubicBezTo>
                  <a:cubicBezTo>
                    <a:pt x="625" y="466"/>
                    <a:pt x="712" y="531"/>
                    <a:pt x="749" y="581"/>
                  </a:cubicBezTo>
                  <a:cubicBezTo>
                    <a:pt x="786" y="631"/>
                    <a:pt x="807" y="683"/>
                    <a:pt x="831" y="734"/>
                  </a:cubicBezTo>
                  <a:cubicBezTo>
                    <a:pt x="855" y="785"/>
                    <a:pt x="864" y="845"/>
                    <a:pt x="894" y="888"/>
                  </a:cubicBezTo>
                  <a:cubicBezTo>
                    <a:pt x="924" y="931"/>
                    <a:pt x="975" y="969"/>
                    <a:pt x="1009" y="990"/>
                  </a:cubicBezTo>
                  <a:cubicBezTo>
                    <a:pt x="1043" y="1011"/>
                    <a:pt x="1099" y="977"/>
                    <a:pt x="1099" y="1012"/>
                  </a:cubicBezTo>
                  <a:cubicBezTo>
                    <a:pt x="1099" y="1047"/>
                    <a:pt x="1056" y="1217"/>
                    <a:pt x="1009" y="1198"/>
                  </a:cubicBezTo>
                  <a:cubicBezTo>
                    <a:pt x="962" y="1179"/>
                    <a:pt x="885" y="1009"/>
                    <a:pt x="819" y="896"/>
                  </a:cubicBezTo>
                  <a:close/>
                </a:path>
              </a:pathLst>
            </a:custGeom>
            <a:solidFill>
              <a:srgbClr val="FFCC99"/>
            </a:solidFill>
            <a:ln w="6350" cmpd="sng">
              <a:solidFill>
                <a:srgbClr val="FF9B3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Freeform 60"/>
            <p:cNvSpPr>
              <a:spLocks/>
            </p:cNvSpPr>
            <p:nvPr/>
          </p:nvSpPr>
          <p:spPr bwMode="auto">
            <a:xfrm>
              <a:off x="1666" y="937"/>
              <a:ext cx="790" cy="218"/>
            </a:xfrm>
            <a:custGeom>
              <a:avLst/>
              <a:gdLst>
                <a:gd name="T0" fmla="*/ 0 w 790"/>
                <a:gd name="T1" fmla="*/ 0 h 218"/>
                <a:gd name="T2" fmla="*/ 115 w 790"/>
                <a:gd name="T3" fmla="*/ 115 h 218"/>
                <a:gd name="T4" fmla="*/ 223 w 790"/>
                <a:gd name="T5" fmla="*/ 147 h 218"/>
                <a:gd name="T6" fmla="*/ 331 w 790"/>
                <a:gd name="T7" fmla="*/ 128 h 218"/>
                <a:gd name="T8" fmla="*/ 478 w 790"/>
                <a:gd name="T9" fmla="*/ 210 h 218"/>
                <a:gd name="T10" fmla="*/ 656 w 790"/>
                <a:gd name="T11" fmla="*/ 178 h 218"/>
                <a:gd name="T12" fmla="*/ 742 w 790"/>
                <a:gd name="T13" fmla="*/ 150 h 218"/>
                <a:gd name="T14" fmla="*/ 790 w 790"/>
                <a:gd name="T15" fmla="*/ 15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0" h="218">
                  <a:moveTo>
                    <a:pt x="0" y="0"/>
                  </a:moveTo>
                  <a:cubicBezTo>
                    <a:pt x="39" y="45"/>
                    <a:pt x="78" y="90"/>
                    <a:pt x="115" y="115"/>
                  </a:cubicBezTo>
                  <a:cubicBezTo>
                    <a:pt x="152" y="140"/>
                    <a:pt x="187" y="145"/>
                    <a:pt x="223" y="147"/>
                  </a:cubicBezTo>
                  <a:cubicBezTo>
                    <a:pt x="259" y="149"/>
                    <a:pt x="289" y="117"/>
                    <a:pt x="331" y="128"/>
                  </a:cubicBezTo>
                  <a:cubicBezTo>
                    <a:pt x="373" y="139"/>
                    <a:pt x="424" y="202"/>
                    <a:pt x="478" y="210"/>
                  </a:cubicBezTo>
                  <a:cubicBezTo>
                    <a:pt x="532" y="218"/>
                    <a:pt x="612" y="188"/>
                    <a:pt x="656" y="178"/>
                  </a:cubicBezTo>
                  <a:cubicBezTo>
                    <a:pt x="700" y="168"/>
                    <a:pt x="720" y="154"/>
                    <a:pt x="742" y="150"/>
                  </a:cubicBezTo>
                  <a:cubicBezTo>
                    <a:pt x="764" y="146"/>
                    <a:pt x="784" y="155"/>
                    <a:pt x="790" y="156"/>
                  </a:cubicBezTo>
                </a:path>
              </a:pathLst>
            </a:custGeom>
            <a:noFill/>
            <a:ln w="38100" cmpd="sng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61"/>
            <p:cNvSpPr>
              <a:spLocks/>
            </p:cNvSpPr>
            <p:nvPr/>
          </p:nvSpPr>
          <p:spPr bwMode="auto">
            <a:xfrm>
              <a:off x="365" y="1516"/>
              <a:ext cx="169" cy="319"/>
            </a:xfrm>
            <a:custGeom>
              <a:avLst/>
              <a:gdLst>
                <a:gd name="T0" fmla="*/ 102 w 169"/>
                <a:gd name="T1" fmla="*/ 0 h 319"/>
                <a:gd name="T2" fmla="*/ 102 w 169"/>
                <a:gd name="T3" fmla="*/ 137 h 319"/>
                <a:gd name="T4" fmla="*/ 168 w 169"/>
                <a:gd name="T5" fmla="*/ 233 h 319"/>
                <a:gd name="T6" fmla="*/ 111 w 169"/>
                <a:gd name="T7" fmla="*/ 306 h 319"/>
                <a:gd name="T8" fmla="*/ 0 w 169"/>
                <a:gd name="T9" fmla="*/ 30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319">
                  <a:moveTo>
                    <a:pt x="102" y="0"/>
                  </a:moveTo>
                  <a:cubicBezTo>
                    <a:pt x="96" y="49"/>
                    <a:pt x="91" y="98"/>
                    <a:pt x="102" y="137"/>
                  </a:cubicBezTo>
                  <a:cubicBezTo>
                    <a:pt x="113" y="176"/>
                    <a:pt x="167" y="205"/>
                    <a:pt x="168" y="233"/>
                  </a:cubicBezTo>
                  <a:cubicBezTo>
                    <a:pt x="169" y="261"/>
                    <a:pt x="139" y="293"/>
                    <a:pt x="111" y="306"/>
                  </a:cubicBezTo>
                  <a:cubicBezTo>
                    <a:pt x="83" y="319"/>
                    <a:pt x="41" y="314"/>
                    <a:pt x="0" y="309"/>
                  </a:cubicBezTo>
                </a:path>
              </a:pathLst>
            </a:custGeom>
            <a:noFill/>
            <a:ln w="38100" cmpd="sng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Freeform 62"/>
            <p:cNvSpPr>
              <a:spLocks/>
            </p:cNvSpPr>
            <p:nvPr/>
          </p:nvSpPr>
          <p:spPr bwMode="auto">
            <a:xfrm>
              <a:off x="820" y="1571"/>
              <a:ext cx="175" cy="525"/>
            </a:xfrm>
            <a:custGeom>
              <a:avLst/>
              <a:gdLst>
                <a:gd name="T0" fmla="*/ 175 w 175"/>
                <a:gd name="T1" fmla="*/ 0 h 525"/>
                <a:gd name="T2" fmla="*/ 149 w 175"/>
                <a:gd name="T3" fmla="*/ 143 h 525"/>
                <a:gd name="T4" fmla="*/ 146 w 175"/>
                <a:gd name="T5" fmla="*/ 226 h 525"/>
                <a:gd name="T6" fmla="*/ 44 w 175"/>
                <a:gd name="T7" fmla="*/ 350 h 525"/>
                <a:gd name="T8" fmla="*/ 0 w 175"/>
                <a:gd name="T9" fmla="*/ 52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25">
                  <a:moveTo>
                    <a:pt x="175" y="0"/>
                  </a:moveTo>
                  <a:cubicBezTo>
                    <a:pt x="164" y="52"/>
                    <a:pt x="154" y="105"/>
                    <a:pt x="149" y="143"/>
                  </a:cubicBezTo>
                  <a:cubicBezTo>
                    <a:pt x="144" y="181"/>
                    <a:pt x="164" y="191"/>
                    <a:pt x="146" y="226"/>
                  </a:cubicBezTo>
                  <a:cubicBezTo>
                    <a:pt x="128" y="261"/>
                    <a:pt x="68" y="300"/>
                    <a:pt x="44" y="350"/>
                  </a:cubicBezTo>
                  <a:cubicBezTo>
                    <a:pt x="20" y="400"/>
                    <a:pt x="10" y="462"/>
                    <a:pt x="0" y="525"/>
                  </a:cubicBezTo>
                </a:path>
              </a:pathLst>
            </a:custGeom>
            <a:noFill/>
            <a:ln w="38100" cmpd="sng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Freeform 63"/>
            <p:cNvSpPr>
              <a:spLocks/>
            </p:cNvSpPr>
            <p:nvPr/>
          </p:nvSpPr>
          <p:spPr bwMode="auto">
            <a:xfrm>
              <a:off x="1316" y="1297"/>
              <a:ext cx="115" cy="351"/>
            </a:xfrm>
            <a:custGeom>
              <a:avLst/>
              <a:gdLst>
                <a:gd name="T0" fmla="*/ 115 w 115"/>
                <a:gd name="T1" fmla="*/ 0 h 351"/>
                <a:gd name="T2" fmla="*/ 51 w 115"/>
                <a:gd name="T3" fmla="*/ 200 h 351"/>
                <a:gd name="T4" fmla="*/ 35 w 115"/>
                <a:gd name="T5" fmla="*/ 328 h 351"/>
                <a:gd name="T6" fmla="*/ 0 w 115"/>
                <a:gd name="T7" fmla="*/ 337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" h="351">
                  <a:moveTo>
                    <a:pt x="115" y="0"/>
                  </a:moveTo>
                  <a:cubicBezTo>
                    <a:pt x="89" y="72"/>
                    <a:pt x="64" y="145"/>
                    <a:pt x="51" y="200"/>
                  </a:cubicBezTo>
                  <a:cubicBezTo>
                    <a:pt x="38" y="255"/>
                    <a:pt x="43" y="305"/>
                    <a:pt x="35" y="328"/>
                  </a:cubicBezTo>
                  <a:cubicBezTo>
                    <a:pt x="27" y="351"/>
                    <a:pt x="13" y="344"/>
                    <a:pt x="0" y="337"/>
                  </a:cubicBezTo>
                </a:path>
              </a:pathLst>
            </a:custGeom>
            <a:noFill/>
            <a:ln w="38100" cmpd="sng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Freeform 64"/>
            <p:cNvSpPr>
              <a:spLocks/>
            </p:cNvSpPr>
            <p:nvPr/>
          </p:nvSpPr>
          <p:spPr bwMode="auto">
            <a:xfrm>
              <a:off x="2472" y="979"/>
              <a:ext cx="628" cy="1304"/>
            </a:xfrm>
            <a:custGeom>
              <a:avLst/>
              <a:gdLst>
                <a:gd name="T0" fmla="*/ 76 w 628"/>
                <a:gd name="T1" fmla="*/ 1303 h 1304"/>
                <a:gd name="T2" fmla="*/ 261 w 628"/>
                <a:gd name="T3" fmla="*/ 1271 h 1304"/>
                <a:gd name="T4" fmla="*/ 401 w 628"/>
                <a:gd name="T5" fmla="*/ 1108 h 1304"/>
                <a:gd name="T6" fmla="*/ 417 w 628"/>
                <a:gd name="T7" fmla="*/ 926 h 1304"/>
                <a:gd name="T8" fmla="*/ 494 w 628"/>
                <a:gd name="T9" fmla="*/ 873 h 1304"/>
                <a:gd name="T10" fmla="*/ 560 w 628"/>
                <a:gd name="T11" fmla="*/ 867 h 1304"/>
                <a:gd name="T12" fmla="*/ 623 w 628"/>
                <a:gd name="T13" fmla="*/ 873 h 1304"/>
                <a:gd name="T14" fmla="*/ 528 w 628"/>
                <a:gd name="T15" fmla="*/ 868 h 1304"/>
                <a:gd name="T16" fmla="*/ 410 w 628"/>
                <a:gd name="T17" fmla="*/ 883 h 1304"/>
                <a:gd name="T18" fmla="*/ 356 w 628"/>
                <a:gd name="T19" fmla="*/ 822 h 1304"/>
                <a:gd name="T20" fmla="*/ 311 w 628"/>
                <a:gd name="T21" fmla="*/ 692 h 1304"/>
                <a:gd name="T22" fmla="*/ 247 w 628"/>
                <a:gd name="T23" fmla="*/ 621 h 1304"/>
                <a:gd name="T24" fmla="*/ 305 w 628"/>
                <a:gd name="T25" fmla="*/ 488 h 1304"/>
                <a:gd name="T26" fmla="*/ 327 w 628"/>
                <a:gd name="T27" fmla="*/ 348 h 1304"/>
                <a:gd name="T28" fmla="*/ 358 w 628"/>
                <a:gd name="T29" fmla="*/ 194 h 1304"/>
                <a:gd name="T30" fmla="*/ 372 w 628"/>
                <a:gd name="T31" fmla="*/ 76 h 1304"/>
                <a:gd name="T32" fmla="*/ 337 w 628"/>
                <a:gd name="T33" fmla="*/ 1 h 1304"/>
                <a:gd name="T34" fmla="*/ 374 w 628"/>
                <a:gd name="T35" fmla="*/ 71 h 1304"/>
                <a:gd name="T36" fmla="*/ 372 w 628"/>
                <a:gd name="T37" fmla="*/ 196 h 1304"/>
                <a:gd name="T38" fmla="*/ 483 w 628"/>
                <a:gd name="T39" fmla="*/ 58 h 1304"/>
                <a:gd name="T40" fmla="*/ 437 w 628"/>
                <a:gd name="T41" fmla="*/ 117 h 1304"/>
                <a:gd name="T42" fmla="*/ 391 w 628"/>
                <a:gd name="T43" fmla="*/ 175 h 1304"/>
                <a:gd name="T44" fmla="*/ 327 w 628"/>
                <a:gd name="T45" fmla="*/ 351 h 1304"/>
                <a:gd name="T46" fmla="*/ 307 w 628"/>
                <a:gd name="T47" fmla="*/ 491 h 1304"/>
                <a:gd name="T48" fmla="*/ 241 w 628"/>
                <a:gd name="T49" fmla="*/ 596 h 1304"/>
                <a:gd name="T50" fmla="*/ 136 w 628"/>
                <a:gd name="T51" fmla="*/ 536 h 1304"/>
                <a:gd name="T52" fmla="*/ 0 w 628"/>
                <a:gd name="T53" fmla="*/ 494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8" h="1304">
                  <a:moveTo>
                    <a:pt x="76" y="1303"/>
                  </a:moveTo>
                  <a:cubicBezTo>
                    <a:pt x="141" y="1303"/>
                    <a:pt x="207" y="1304"/>
                    <a:pt x="261" y="1271"/>
                  </a:cubicBezTo>
                  <a:cubicBezTo>
                    <a:pt x="315" y="1238"/>
                    <a:pt x="375" y="1165"/>
                    <a:pt x="401" y="1108"/>
                  </a:cubicBezTo>
                  <a:cubicBezTo>
                    <a:pt x="427" y="1051"/>
                    <a:pt x="402" y="965"/>
                    <a:pt x="417" y="926"/>
                  </a:cubicBezTo>
                  <a:cubicBezTo>
                    <a:pt x="432" y="887"/>
                    <a:pt x="470" y="883"/>
                    <a:pt x="494" y="873"/>
                  </a:cubicBezTo>
                  <a:cubicBezTo>
                    <a:pt x="518" y="863"/>
                    <a:pt x="539" y="867"/>
                    <a:pt x="560" y="867"/>
                  </a:cubicBezTo>
                  <a:cubicBezTo>
                    <a:pt x="581" y="867"/>
                    <a:pt x="628" y="873"/>
                    <a:pt x="623" y="873"/>
                  </a:cubicBezTo>
                  <a:cubicBezTo>
                    <a:pt x="618" y="873"/>
                    <a:pt x="563" y="866"/>
                    <a:pt x="528" y="868"/>
                  </a:cubicBezTo>
                  <a:cubicBezTo>
                    <a:pt x="493" y="870"/>
                    <a:pt x="439" y="891"/>
                    <a:pt x="410" y="883"/>
                  </a:cubicBezTo>
                  <a:cubicBezTo>
                    <a:pt x="381" y="875"/>
                    <a:pt x="373" y="854"/>
                    <a:pt x="356" y="822"/>
                  </a:cubicBezTo>
                  <a:cubicBezTo>
                    <a:pt x="339" y="790"/>
                    <a:pt x="329" y="726"/>
                    <a:pt x="311" y="692"/>
                  </a:cubicBezTo>
                  <a:cubicBezTo>
                    <a:pt x="293" y="658"/>
                    <a:pt x="248" y="655"/>
                    <a:pt x="247" y="621"/>
                  </a:cubicBezTo>
                  <a:cubicBezTo>
                    <a:pt x="246" y="587"/>
                    <a:pt x="292" y="533"/>
                    <a:pt x="305" y="488"/>
                  </a:cubicBezTo>
                  <a:cubicBezTo>
                    <a:pt x="318" y="443"/>
                    <a:pt x="318" y="397"/>
                    <a:pt x="327" y="348"/>
                  </a:cubicBezTo>
                  <a:cubicBezTo>
                    <a:pt x="336" y="299"/>
                    <a:pt x="351" y="239"/>
                    <a:pt x="358" y="194"/>
                  </a:cubicBezTo>
                  <a:cubicBezTo>
                    <a:pt x="365" y="149"/>
                    <a:pt x="375" y="108"/>
                    <a:pt x="372" y="76"/>
                  </a:cubicBezTo>
                  <a:cubicBezTo>
                    <a:pt x="369" y="44"/>
                    <a:pt x="337" y="2"/>
                    <a:pt x="337" y="1"/>
                  </a:cubicBezTo>
                  <a:cubicBezTo>
                    <a:pt x="337" y="0"/>
                    <a:pt x="368" y="39"/>
                    <a:pt x="374" y="71"/>
                  </a:cubicBezTo>
                  <a:cubicBezTo>
                    <a:pt x="380" y="103"/>
                    <a:pt x="354" y="198"/>
                    <a:pt x="372" y="196"/>
                  </a:cubicBezTo>
                  <a:cubicBezTo>
                    <a:pt x="390" y="194"/>
                    <a:pt x="472" y="71"/>
                    <a:pt x="483" y="58"/>
                  </a:cubicBezTo>
                  <a:cubicBezTo>
                    <a:pt x="494" y="45"/>
                    <a:pt x="452" y="97"/>
                    <a:pt x="437" y="117"/>
                  </a:cubicBezTo>
                  <a:cubicBezTo>
                    <a:pt x="422" y="137"/>
                    <a:pt x="409" y="136"/>
                    <a:pt x="391" y="175"/>
                  </a:cubicBezTo>
                  <a:cubicBezTo>
                    <a:pt x="373" y="214"/>
                    <a:pt x="341" y="298"/>
                    <a:pt x="327" y="351"/>
                  </a:cubicBezTo>
                  <a:cubicBezTo>
                    <a:pt x="313" y="404"/>
                    <a:pt x="321" y="450"/>
                    <a:pt x="307" y="491"/>
                  </a:cubicBezTo>
                  <a:cubicBezTo>
                    <a:pt x="293" y="532"/>
                    <a:pt x="269" y="589"/>
                    <a:pt x="241" y="596"/>
                  </a:cubicBezTo>
                  <a:cubicBezTo>
                    <a:pt x="213" y="603"/>
                    <a:pt x="176" y="553"/>
                    <a:pt x="136" y="536"/>
                  </a:cubicBezTo>
                  <a:cubicBezTo>
                    <a:pt x="96" y="519"/>
                    <a:pt x="48" y="506"/>
                    <a:pt x="0" y="494"/>
                  </a:cubicBezTo>
                </a:path>
              </a:pathLst>
            </a:custGeom>
            <a:noFill/>
            <a:ln w="38100" cmpd="sng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Freeform 65"/>
            <p:cNvSpPr>
              <a:spLocks/>
            </p:cNvSpPr>
            <p:nvPr/>
          </p:nvSpPr>
          <p:spPr bwMode="auto">
            <a:xfrm>
              <a:off x="2351" y="1510"/>
              <a:ext cx="223" cy="191"/>
            </a:xfrm>
            <a:custGeom>
              <a:avLst/>
              <a:gdLst>
                <a:gd name="T0" fmla="*/ 15 w 223"/>
                <a:gd name="T1" fmla="*/ 0 h 191"/>
                <a:gd name="T2" fmla="*/ 59 w 223"/>
                <a:gd name="T3" fmla="*/ 95 h 191"/>
                <a:gd name="T4" fmla="*/ 152 w 223"/>
                <a:gd name="T5" fmla="*/ 112 h 191"/>
                <a:gd name="T6" fmla="*/ 222 w 223"/>
                <a:gd name="T7" fmla="*/ 166 h 191"/>
                <a:gd name="T8" fmla="*/ 159 w 223"/>
                <a:gd name="T9" fmla="*/ 108 h 191"/>
                <a:gd name="T10" fmla="*/ 73 w 223"/>
                <a:gd name="T11" fmla="*/ 108 h 191"/>
                <a:gd name="T12" fmla="*/ 30 w 223"/>
                <a:gd name="T13" fmla="*/ 138 h 191"/>
                <a:gd name="T14" fmla="*/ 0 w 223"/>
                <a:gd name="T1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191">
                  <a:moveTo>
                    <a:pt x="15" y="0"/>
                  </a:moveTo>
                  <a:cubicBezTo>
                    <a:pt x="22" y="16"/>
                    <a:pt x="36" y="76"/>
                    <a:pt x="59" y="95"/>
                  </a:cubicBezTo>
                  <a:cubicBezTo>
                    <a:pt x="82" y="114"/>
                    <a:pt x="125" y="100"/>
                    <a:pt x="152" y="112"/>
                  </a:cubicBezTo>
                  <a:cubicBezTo>
                    <a:pt x="179" y="124"/>
                    <a:pt x="223" y="165"/>
                    <a:pt x="222" y="166"/>
                  </a:cubicBezTo>
                  <a:cubicBezTo>
                    <a:pt x="221" y="167"/>
                    <a:pt x="184" y="118"/>
                    <a:pt x="159" y="108"/>
                  </a:cubicBezTo>
                  <a:cubicBezTo>
                    <a:pt x="134" y="98"/>
                    <a:pt x="94" y="103"/>
                    <a:pt x="73" y="108"/>
                  </a:cubicBezTo>
                  <a:cubicBezTo>
                    <a:pt x="52" y="113"/>
                    <a:pt x="42" y="124"/>
                    <a:pt x="30" y="138"/>
                  </a:cubicBezTo>
                  <a:cubicBezTo>
                    <a:pt x="18" y="152"/>
                    <a:pt x="6" y="180"/>
                    <a:pt x="0" y="191"/>
                  </a:cubicBezTo>
                </a:path>
              </a:pathLst>
            </a:custGeom>
            <a:noFill/>
            <a:ln w="38100" cmpd="sng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Freeform 66"/>
            <p:cNvSpPr>
              <a:spLocks/>
            </p:cNvSpPr>
            <p:nvPr/>
          </p:nvSpPr>
          <p:spPr bwMode="auto">
            <a:xfrm>
              <a:off x="2615" y="1828"/>
              <a:ext cx="124" cy="64"/>
            </a:xfrm>
            <a:custGeom>
              <a:avLst/>
              <a:gdLst>
                <a:gd name="T0" fmla="*/ 124 w 124"/>
                <a:gd name="T1" fmla="*/ 0 h 64"/>
                <a:gd name="T2" fmla="*/ 57 w 124"/>
                <a:gd name="T3" fmla="*/ 51 h 64"/>
                <a:gd name="T4" fmla="*/ 0 w 124"/>
                <a:gd name="T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64">
                  <a:moveTo>
                    <a:pt x="124" y="0"/>
                  </a:moveTo>
                  <a:cubicBezTo>
                    <a:pt x="101" y="20"/>
                    <a:pt x="78" y="40"/>
                    <a:pt x="57" y="51"/>
                  </a:cubicBezTo>
                  <a:cubicBezTo>
                    <a:pt x="36" y="62"/>
                    <a:pt x="18" y="63"/>
                    <a:pt x="0" y="64"/>
                  </a:cubicBezTo>
                </a:path>
              </a:pathLst>
            </a:custGeom>
            <a:noFill/>
            <a:ln w="38100" cmpd="sng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val 67"/>
            <p:cNvSpPr>
              <a:spLocks noChangeArrowheads="1"/>
            </p:cNvSpPr>
            <p:nvPr/>
          </p:nvSpPr>
          <p:spPr bwMode="auto">
            <a:xfrm rot="-1060350">
              <a:off x="1910" y="2755"/>
              <a:ext cx="542" cy="690"/>
            </a:xfrm>
            <a:prstGeom prst="ellipse">
              <a:avLst/>
            </a:prstGeom>
            <a:gradFill rotWithShape="1">
              <a:gsLst>
                <a:gs pos="0">
                  <a:srgbClr val="D3D2A5"/>
                </a:gs>
                <a:gs pos="100000">
                  <a:srgbClr val="AFAD5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algn="ctr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68"/>
            <p:cNvSpPr>
              <a:spLocks noChangeArrowheads="1"/>
            </p:cNvSpPr>
            <p:nvPr/>
          </p:nvSpPr>
          <p:spPr bwMode="auto">
            <a:xfrm rot="-1060350">
              <a:off x="2322" y="3497"/>
              <a:ext cx="323" cy="495"/>
            </a:xfrm>
            <a:prstGeom prst="ellipse">
              <a:avLst/>
            </a:prstGeom>
            <a:gradFill rotWithShape="1">
              <a:gsLst>
                <a:gs pos="0">
                  <a:srgbClr val="C4C386"/>
                </a:gs>
                <a:gs pos="100000">
                  <a:srgbClr val="AFAD5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algn="ctr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val 69"/>
            <p:cNvSpPr>
              <a:spLocks noChangeArrowheads="1"/>
            </p:cNvSpPr>
            <p:nvPr/>
          </p:nvSpPr>
          <p:spPr bwMode="auto">
            <a:xfrm>
              <a:off x="1448" y="2781"/>
              <a:ext cx="217" cy="128"/>
            </a:xfrm>
            <a:prstGeom prst="ellipse">
              <a:avLst/>
            </a:prstGeom>
            <a:gradFill rotWithShape="1">
              <a:gsLst>
                <a:gs pos="0">
                  <a:srgbClr val="D3D2A5"/>
                </a:gs>
                <a:gs pos="100000">
                  <a:srgbClr val="AFAD5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algn="ctr">
                  <a:solidFill>
                    <a:srgbClr val="FFCC99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val 70"/>
            <p:cNvSpPr>
              <a:spLocks noChangeArrowheads="1"/>
            </p:cNvSpPr>
            <p:nvPr/>
          </p:nvSpPr>
          <p:spPr bwMode="auto">
            <a:xfrm rot="213594">
              <a:off x="1765" y="1983"/>
              <a:ext cx="711" cy="228"/>
            </a:xfrm>
            <a:prstGeom prst="ellipse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CC99"/>
                </a:gs>
              </a:gsLst>
              <a:path path="shape">
                <a:fillToRect l="50000" t="50000" r="50000" b="50000"/>
              </a:path>
            </a:gradFill>
            <a:ln w="6350" algn="ctr">
              <a:solidFill>
                <a:schemeClr val="hlink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71"/>
            <p:cNvSpPr>
              <a:spLocks/>
            </p:cNvSpPr>
            <p:nvPr/>
          </p:nvSpPr>
          <p:spPr bwMode="auto">
            <a:xfrm>
              <a:off x="1600" y="2244"/>
              <a:ext cx="467" cy="328"/>
            </a:xfrm>
            <a:custGeom>
              <a:avLst/>
              <a:gdLst>
                <a:gd name="T0" fmla="*/ 26 w 467"/>
                <a:gd name="T1" fmla="*/ 17 h 328"/>
                <a:gd name="T2" fmla="*/ 40 w 467"/>
                <a:gd name="T3" fmla="*/ 122 h 328"/>
                <a:gd name="T4" fmla="*/ 70 w 467"/>
                <a:gd name="T5" fmla="*/ 222 h 328"/>
                <a:gd name="T6" fmla="*/ 69 w 467"/>
                <a:gd name="T7" fmla="*/ 323 h 328"/>
                <a:gd name="T8" fmla="*/ 145 w 467"/>
                <a:gd name="T9" fmla="*/ 226 h 328"/>
                <a:gd name="T10" fmla="*/ 283 w 467"/>
                <a:gd name="T11" fmla="*/ 144 h 328"/>
                <a:gd name="T12" fmla="*/ 426 w 467"/>
                <a:gd name="T13" fmla="*/ 133 h 328"/>
                <a:gd name="T14" fmla="*/ 429 w 467"/>
                <a:gd name="T15" fmla="*/ 37 h 328"/>
                <a:gd name="T16" fmla="*/ 199 w 467"/>
                <a:gd name="T17" fmla="*/ 22 h 328"/>
                <a:gd name="T18" fmla="*/ 26 w 467"/>
                <a:gd name="T19" fmla="*/ 1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7" h="328">
                  <a:moveTo>
                    <a:pt x="26" y="17"/>
                  </a:moveTo>
                  <a:cubicBezTo>
                    <a:pt x="0" y="34"/>
                    <a:pt x="33" y="88"/>
                    <a:pt x="40" y="122"/>
                  </a:cubicBezTo>
                  <a:cubicBezTo>
                    <a:pt x="47" y="156"/>
                    <a:pt x="65" y="189"/>
                    <a:pt x="70" y="222"/>
                  </a:cubicBezTo>
                  <a:cubicBezTo>
                    <a:pt x="75" y="255"/>
                    <a:pt x="57" y="322"/>
                    <a:pt x="69" y="323"/>
                  </a:cubicBezTo>
                  <a:cubicBezTo>
                    <a:pt x="79" y="328"/>
                    <a:pt x="109" y="256"/>
                    <a:pt x="145" y="226"/>
                  </a:cubicBezTo>
                  <a:cubicBezTo>
                    <a:pt x="181" y="196"/>
                    <a:pt x="236" y="159"/>
                    <a:pt x="283" y="144"/>
                  </a:cubicBezTo>
                  <a:cubicBezTo>
                    <a:pt x="330" y="129"/>
                    <a:pt x="402" y="151"/>
                    <a:pt x="426" y="133"/>
                  </a:cubicBezTo>
                  <a:cubicBezTo>
                    <a:pt x="450" y="115"/>
                    <a:pt x="467" y="55"/>
                    <a:pt x="429" y="37"/>
                  </a:cubicBezTo>
                  <a:cubicBezTo>
                    <a:pt x="391" y="19"/>
                    <a:pt x="266" y="25"/>
                    <a:pt x="199" y="22"/>
                  </a:cubicBezTo>
                  <a:cubicBezTo>
                    <a:pt x="132" y="19"/>
                    <a:pt x="52" y="0"/>
                    <a:pt x="26" y="1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C99"/>
                </a:gs>
                <a:gs pos="100000">
                  <a:srgbClr val="FF8E1D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chemeClr val="hlink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TextBox 17"/>
          <p:cNvSpPr txBox="1"/>
          <p:nvPr/>
        </p:nvSpPr>
        <p:spPr>
          <a:xfrm>
            <a:off x="2058582" y="3419001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Neuroprotective BAs:</a:t>
            </a:r>
          </a:p>
          <a:p>
            <a: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UDCA</a:t>
            </a:r>
          </a:p>
          <a:p>
            <a: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GUDCA</a:t>
            </a:r>
          </a:p>
          <a:p>
            <a:r>
              <a:rPr lang="en-US" sz="2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TUDCA</a:t>
            </a:r>
          </a:p>
        </p:txBody>
      </p:sp>
      <p:sp>
        <p:nvSpPr>
          <p:cNvPr id="14" name="TextBox 17"/>
          <p:cNvSpPr txBox="1"/>
          <p:nvPr/>
        </p:nvSpPr>
        <p:spPr>
          <a:xfrm>
            <a:off x="4637539" y="3442688"/>
            <a:ext cx="19407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Cytotoxic BAs:</a:t>
            </a:r>
          </a:p>
          <a:p>
            <a:r>
              <a:rPr lang="en-US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DCA</a:t>
            </a:r>
          </a:p>
          <a:p>
            <a:r>
              <a:rPr lang="en-US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LCA</a:t>
            </a:r>
          </a:p>
          <a:p>
            <a:r>
              <a:rPr lang="en-US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T/GDCA</a:t>
            </a:r>
          </a:p>
          <a:p>
            <a:r>
              <a:rPr lang="en-US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T/GLCA</a:t>
            </a:r>
          </a:p>
          <a:p>
            <a:r>
              <a:rPr lang="en-US" sz="2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T/GCDCA</a:t>
            </a:r>
          </a:p>
          <a:p>
            <a:endParaRPr lang="en-US" b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17"/>
          <p:cNvSpPr txBox="1"/>
          <p:nvPr/>
        </p:nvSpPr>
        <p:spPr>
          <a:xfrm>
            <a:off x="2326166" y="5382305"/>
            <a:ext cx="2895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Neuroactive BAs:</a:t>
            </a:r>
          </a:p>
          <a:p>
            <a:r>
              <a:rPr lang="en-US" sz="20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CDCA</a:t>
            </a:r>
          </a:p>
          <a:p>
            <a:r>
              <a:rPr lang="en-US" sz="20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UDCA</a:t>
            </a:r>
          </a:p>
          <a:p>
            <a:endParaRPr lang="en-US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239864" y="53969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 Liver Brain Axis Defects in AD</a:t>
            </a:r>
          </a:p>
          <a:p>
            <a:r>
              <a:rPr lang="en-US" altLang="zh-CN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new direction for research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442" y="2745812"/>
            <a:ext cx="5353981" cy="303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02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Linking Genome and Metabolome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Mapping SNPs and Genes implicated in regulating metabolic changes in AD</a:t>
            </a:r>
          </a:p>
          <a:p>
            <a:r>
              <a:rPr lang="en-US" sz="2400" dirty="0">
                <a:solidFill>
                  <a:srgbClr val="C00000"/>
                </a:solidFill>
              </a:rPr>
              <a:t>Several links established</a:t>
            </a:r>
          </a:p>
        </p:txBody>
      </p:sp>
    </p:spTree>
    <p:extLst>
      <p:ext uri="{BB962C8B-B14F-4D97-AF65-F5344CB8AC3E}">
        <p14:creationId xmlns:p14="http://schemas.microsoft.com/office/powerpoint/2010/main" val="397518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92237" y="2933674"/>
            <a:ext cx="10363200" cy="1500187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>
                <a:solidFill>
                  <a:srgbClr val="002060"/>
                </a:solidFill>
              </a:rPr>
              <a:t>A Special Issue in Alzheimer and Dementia Proposed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ADNI, Framingham and Rotterdam Findings and Cross Validation</a:t>
            </a:r>
          </a:p>
          <a:p>
            <a:endParaRPr lang="en-US" sz="3600" dirty="0">
              <a:solidFill>
                <a:srgbClr val="002060"/>
              </a:solidFill>
            </a:endParaRPr>
          </a:p>
          <a:p>
            <a:r>
              <a:rPr lang="en-US" sz="2200" dirty="0">
                <a:solidFill>
                  <a:srgbClr val="002060"/>
                </a:solidFill>
              </a:rPr>
              <a:t>6 papers being written, three will be submitted first week August </a:t>
            </a:r>
          </a:p>
        </p:txBody>
      </p:sp>
    </p:spTree>
    <p:extLst>
      <p:ext uri="{BB962C8B-B14F-4D97-AF65-F5344CB8AC3E}">
        <p14:creationId xmlns:p14="http://schemas.microsoft.com/office/powerpoint/2010/main" val="1664806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05200" y="3657600"/>
            <a:ext cx="5410200" cy="2209800"/>
          </a:xfrm>
          <a:prstGeom prst="rect">
            <a:avLst/>
          </a:prstGeom>
          <a:blipFill dpi="0" rotWithShape="1">
            <a:blip r:embed="rId2" cstate="print">
              <a:alphaModFix amt="44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flipV="1">
            <a:off x="6553200" y="5181600"/>
            <a:ext cx="1143000" cy="304800"/>
          </a:xfrm>
          <a:prstGeom prst="ellipse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620000" y="4038600"/>
            <a:ext cx="457200" cy="5334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791200" y="4953000"/>
            <a:ext cx="457200" cy="457200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V="1">
            <a:off x="6324600" y="4191000"/>
            <a:ext cx="381000" cy="533400"/>
          </a:xfrm>
          <a:prstGeom prst="ellipse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381000"/>
            <a:ext cx="2057400" cy="149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ttp://t3.gstatic.com/images?q=tbn:ANd9GcR9nA7tAV90g7JuYHQa1os_53hJ70T8qGXAcE5pSNII3bIJmyyUS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9706"/>
          <a:stretch>
            <a:fillRect/>
          </a:stretch>
        </p:blipFill>
        <p:spPr bwMode="auto">
          <a:xfrm>
            <a:off x="4876804" y="-76200"/>
            <a:ext cx="2916545" cy="2057400"/>
          </a:xfrm>
          <a:prstGeom prst="rect">
            <a:avLst/>
          </a:prstGeom>
          <a:solidFill>
            <a:schemeClr val="accent1">
              <a:alpha val="28000"/>
            </a:schemeClr>
          </a:solidFill>
          <a:effectLst>
            <a:softEdge rad="127000"/>
          </a:effectLst>
        </p:spPr>
      </p:pic>
      <p:pic>
        <p:nvPicPr>
          <p:cNvPr id="12" name="Picture 11" descr="Amyloid Plaque and Neurofibrillary Tangle Formation in Alzheimer's Disease Signaling Pathway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3"/>
              </a:clrFrom>
              <a:clrTo>
                <a:srgbClr val="FDFD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29200" y="304801"/>
            <a:ext cx="2362200" cy="1337249"/>
          </a:xfrm>
          <a:prstGeom prst="rect">
            <a:avLst/>
          </a:prstGeom>
          <a:noFill/>
        </p:spPr>
      </p:pic>
      <p:pic>
        <p:nvPicPr>
          <p:cNvPr id="13" name="Picture 12" descr="http://scilogs.be/starttoknow/gallery/4/sequenc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1600200"/>
            <a:ext cx="1640948" cy="1461052"/>
          </a:xfrm>
          <a:prstGeom prst="rect">
            <a:avLst/>
          </a:prstGeom>
          <a:noFill/>
        </p:spPr>
      </p:pic>
      <p:pic>
        <p:nvPicPr>
          <p:cNvPr id="14" name="Picture 13" descr="http://t3.gstatic.com/images?q=tbn:ANd9GcRid-NIvQsFsoh_rG71eItlJTlw8Oqd3QLgFSrnG95YJOLwvCsaa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2819400"/>
            <a:ext cx="1931904" cy="990600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4" y="1828800"/>
            <a:ext cx="1930723" cy="126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1219207"/>
            <a:ext cx="1981200" cy="194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8839204" y="0"/>
            <a:ext cx="862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</a:rPr>
              <a:t>Imaging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4923" y="2826162"/>
            <a:ext cx="2756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</a:rPr>
              <a:t>Genomics and transcriptomics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79958" y="2979627"/>
            <a:ext cx="1391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</a:rPr>
              <a:t>Metabolomic</a:t>
            </a:r>
            <a:r>
              <a:rPr lang="en-US" sz="1400" b="1" dirty="0">
                <a:solidFill>
                  <a:srgbClr val="002060"/>
                </a:solidFill>
              </a:rPr>
              <a:t>s</a:t>
            </a:r>
          </a:p>
        </p:txBody>
      </p:sp>
      <p:pic>
        <p:nvPicPr>
          <p:cNvPr id="21" name="Picture 16" descr="responder_orginal_ord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1400" y="1524007"/>
            <a:ext cx="1371600" cy="144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Sertraline Week 1.png"/>
          <p:cNvPicPr>
            <a:picLocks noChangeAspect="1" noChangeArrowheads="1"/>
          </p:cNvPicPr>
          <p:nvPr/>
        </p:nvPicPr>
        <p:blipFill>
          <a:blip r:embed="rId11" cstate="print"/>
          <a:srcRect l="13870" r="13737"/>
          <a:stretch>
            <a:fillRect/>
          </a:stretch>
        </p:blipFill>
        <p:spPr bwMode="auto">
          <a:xfrm>
            <a:off x="1524000" y="5256952"/>
            <a:ext cx="1981200" cy="160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 descr="Placebo Week 4.png"/>
          <p:cNvPicPr>
            <a:picLocks noChangeAspect="1" noChangeArrowheads="1"/>
          </p:cNvPicPr>
          <p:nvPr/>
        </p:nvPicPr>
        <p:blipFill>
          <a:blip r:embed="rId12" cstate="print"/>
          <a:srcRect l="16164" r="16048"/>
          <a:stretch>
            <a:fillRect/>
          </a:stretch>
        </p:blipFill>
        <p:spPr bwMode="auto">
          <a:xfrm>
            <a:off x="8915405" y="5373714"/>
            <a:ext cx="1752599" cy="142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3517232" y="5767425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>
                  <a:lumMod val="75000"/>
                </a:srgb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</a:rPr>
              <a:t>Changes in  biochemical pathways  and network as disease progresses  - New targets for drug design and biomarkers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550" y="9138"/>
            <a:ext cx="4784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Looking for metabolic signatures in blood that are disease related and easy to measure</a:t>
            </a:r>
          </a:p>
        </p:txBody>
      </p:sp>
      <p:cxnSp>
        <p:nvCxnSpPr>
          <p:cNvPr id="31" name="Straight Arrow Connector 30"/>
          <p:cNvCxnSpPr>
            <a:endCxn id="6" idx="4"/>
          </p:cNvCxnSpPr>
          <p:nvPr/>
        </p:nvCxnSpPr>
        <p:spPr>
          <a:xfrm>
            <a:off x="6705600" y="4724400"/>
            <a:ext cx="4191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7" idx="2"/>
          </p:cNvCxnSpPr>
          <p:nvPr/>
        </p:nvCxnSpPr>
        <p:spPr>
          <a:xfrm flipV="1">
            <a:off x="6705600" y="4305300"/>
            <a:ext cx="9144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7467600" y="4419600"/>
            <a:ext cx="2286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172201" y="4800607"/>
            <a:ext cx="208196" cy="230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6" idx="2"/>
          </p:cNvCxnSpPr>
          <p:nvPr/>
        </p:nvCxnSpPr>
        <p:spPr>
          <a:xfrm>
            <a:off x="6248400" y="53340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031958" y="6598417"/>
            <a:ext cx="6096000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9701941" y="2699816"/>
            <a:ext cx="18535" cy="5739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0783082" y="2537055"/>
            <a:ext cx="1208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</a:rPr>
              <a:t>Connect peripheral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</a:rPr>
              <a:t>and central        biochemical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</a:rPr>
              <a:t>changes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2D2D8A">
                  <a:lumMod val="75000"/>
                </a:srgbClr>
              </a:solidFill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1600200" y="3988015"/>
            <a:ext cx="0" cy="1315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074303" y="3861088"/>
            <a:ext cx="2507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</a:rPr>
              <a:t>Metabolome-Genome links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C00000"/>
                </a:solidFill>
              </a:rPr>
              <a:t>Enzymes/genes implicated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1710826" y="5029200"/>
            <a:ext cx="171817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019800" y="31242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086" y="3377274"/>
            <a:ext cx="1601028" cy="181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41606" y="6598417"/>
            <a:ext cx="1483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AD Progression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36323" y="2321612"/>
            <a:ext cx="1778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2D2D8A">
                    <a:lumMod val="75000"/>
                  </a:srgbClr>
                </a:solidFill>
              </a:rPr>
              <a:t>(Gut Brain Axis, Liver Brain </a:t>
            </a:r>
          </a:p>
          <a:p>
            <a:r>
              <a:rPr lang="en-US" sz="1100" b="1" dirty="0">
                <a:solidFill>
                  <a:srgbClr val="2D2D8A">
                    <a:lumMod val="75000"/>
                  </a:srgbClr>
                </a:solidFill>
              </a:rPr>
              <a:t>Axis, environment, diet)</a:t>
            </a:r>
            <a:endParaRPr lang="en-US" sz="1100" b="1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9693250" y="1908981"/>
            <a:ext cx="8691" cy="3384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Left Bracket 31"/>
          <p:cNvSpPr/>
          <p:nvPr/>
        </p:nvSpPr>
        <p:spPr>
          <a:xfrm>
            <a:off x="10690914" y="2349843"/>
            <a:ext cx="375854" cy="2222157"/>
          </a:xfrm>
          <a:prstGeom prst="leftBracket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ket 32"/>
          <p:cNvSpPr/>
          <p:nvPr/>
        </p:nvSpPr>
        <p:spPr>
          <a:xfrm>
            <a:off x="11734800" y="2349843"/>
            <a:ext cx="362465" cy="2222157"/>
          </a:xfrm>
          <a:prstGeom prst="rightBracket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11620497" y="4572000"/>
            <a:ext cx="27798" cy="20264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11538119" y="891016"/>
            <a:ext cx="0" cy="11862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10554115" y="955751"/>
            <a:ext cx="984004" cy="17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0668004" y="6658850"/>
            <a:ext cx="98029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7081351" y="81761"/>
            <a:ext cx="1229698" cy="594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AD  CSF Markers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H="1" flipV="1">
            <a:off x="8311049" y="348188"/>
            <a:ext cx="3423751" cy="154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11734800" y="415810"/>
            <a:ext cx="0" cy="17177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783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192" y="-30186"/>
            <a:ext cx="6495692" cy="259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59" y="2678675"/>
            <a:ext cx="1507027" cy="224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270" y="30519"/>
            <a:ext cx="2125579" cy="687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672" y="2742273"/>
            <a:ext cx="1680982" cy="176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06756" y="2678668"/>
            <a:ext cx="3601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 Paradigm Shift – Time for change!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0" b="15118"/>
          <a:stretch/>
        </p:blipFill>
        <p:spPr bwMode="auto">
          <a:xfrm>
            <a:off x="3706396" y="3048000"/>
            <a:ext cx="2092808" cy="187493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93289" y="6223007"/>
            <a:ext cx="1378512" cy="2813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002060"/>
                </a:solidFill>
              </a:rPr>
              <a:t>Electronic Medical Records</a:t>
            </a:r>
          </a:p>
        </p:txBody>
      </p:sp>
      <p:pic>
        <p:nvPicPr>
          <p:cNvPr id="12290" name="Picture 2" descr="http://www.angelsensor.com/wp-content/uploads/2014/12/Angel-with-sensors1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5"/>
          <a:stretch/>
        </p:blipFill>
        <p:spPr bwMode="auto">
          <a:xfrm>
            <a:off x="3487835" y="5116757"/>
            <a:ext cx="1398595" cy="102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M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56" y="5103631"/>
            <a:ext cx="1470704" cy="110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286470" y="6385319"/>
            <a:ext cx="1378512" cy="2813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002060"/>
                </a:solidFill>
              </a:rPr>
              <a:t>Health monitors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2548" y="4747764"/>
            <a:ext cx="3595106" cy="260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87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514475" y="17"/>
            <a:ext cx="9144000" cy="8493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b="1" kern="0" dirty="0">
                <a:solidFill>
                  <a:srgbClr val="FFFF00"/>
                </a:solidFill>
                <a:ea typeface="MS PGothic" pitchFamily="34" charset="-128"/>
                <a:cs typeface="Arial" pitchFamily="34" charset="0"/>
              </a:rPr>
              <a:t>Alzheimer's Disease Metabolomics Consortium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400" b="1" kern="0" dirty="0">
                <a:solidFill>
                  <a:srgbClr val="FFFF00"/>
                </a:solidFill>
                <a:ea typeface="MS PGothic" pitchFamily="34" charset="-128"/>
                <a:cs typeface="Arial" pitchFamily="34" charset="0"/>
              </a:rPr>
              <a:t>Team Members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441585"/>
              </p:ext>
            </p:extLst>
          </p:nvPr>
        </p:nvGraphicFramePr>
        <p:xfrm>
          <a:off x="2085978" y="990600"/>
          <a:ext cx="8048625" cy="5753100"/>
        </p:xfrm>
        <a:graphic>
          <a:graphicData uri="http://schemas.openxmlformats.org/drawingml/2006/table">
            <a:tbl>
              <a:tblPr firstRow="1" firstCol="1" bandRow="1"/>
              <a:tblGrid>
                <a:gridCol w="22511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60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369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531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rgbClr val="1F497D"/>
                          </a:solidFill>
                          <a:effectLst/>
                          <a:uFill>
                            <a:solidFill>
                              <a:srgbClr val="1F497D"/>
                            </a:solidFill>
                          </a:uFill>
                          <a:latin typeface="Arial"/>
                          <a:ea typeface="Calibri"/>
                          <a:cs typeface="Times New Roman"/>
                        </a:rPr>
                        <a:t>Indiana University</a:t>
                      </a: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Andrew Saykin (PI)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Sungeun</a:t>
                      </a:r>
                      <a:r>
                        <a:rPr lang="en-US" sz="1000" b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Kim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(ADNI</a:t>
                      </a:r>
                      <a:r>
                        <a:rPr lang="en-US" sz="10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Genomics Core leader)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NC State Bioinformatics:</a:t>
                      </a: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Alison Motsinger-Reif (PI)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Daniel </a:t>
                      </a:r>
                      <a:r>
                        <a:rPr lang="en-US" sz="10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Rotroff</a:t>
                      </a: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Sanford Burnham</a:t>
                      </a:r>
                      <a:r>
                        <a:rPr lang="en-US" sz="1000" b="1" u="sng" baseline="0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000" b="1" u="sng" baseline="0" dirty="0" err="1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Lipidomics</a:t>
                      </a: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Xianlin Han (PI)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West Coast Metabolomics Center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none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NIH Roadmap RCMRC</a:t>
                      </a:r>
                      <a:endParaRPr lang="en-US" sz="1000" u="none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Oliver </a:t>
                      </a:r>
                      <a:r>
                        <a:rPr lang="en-US" sz="10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Fiehn</a:t>
                      </a: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(PI)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PO Metabolomics: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Suzana</a:t>
                      </a:r>
                      <a:r>
                        <a:rPr lang="en-US" sz="10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Petanceska</a:t>
                      </a:r>
                      <a:r>
                        <a:rPr lang="en-US" sz="10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NIH/NIA)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3U01AG024904-09S4</a:t>
                      </a:r>
                      <a:endParaRPr lang="en-US" sz="1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1R01AG046171-01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PO: ADNI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John</a:t>
                      </a:r>
                      <a:r>
                        <a:rPr lang="en-US" sz="10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t-BR" sz="10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Hsiao (NIH/NIA/ERP) 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Dr. Michael Weiner and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leadership of ADNI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444" marR="39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University of Pennsylvania</a:t>
                      </a: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Mitchel Kling (PI)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John Toledo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Leslie Shaw (ADNI Biomarker Core)</a:t>
                      </a: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John </a:t>
                      </a:r>
                      <a:r>
                        <a:rPr lang="en-US" sz="10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Trojanowski</a:t>
                      </a: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(ADNI Biomarker Core)</a:t>
                      </a: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Phenomenome Discoveries Inc., (PDI)  </a:t>
                      </a:r>
                      <a:r>
                        <a:rPr lang="en-US" sz="1000" b="1" u="sng" dirty="0" err="1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lipidomics</a:t>
                      </a: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Dayan </a:t>
                      </a:r>
                      <a:r>
                        <a:rPr lang="en-US" sz="10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Goodenowe</a:t>
                      </a: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(PI)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The Metabolomics Innovation Centre  Canada (TMIC)</a:t>
                      </a: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David </a:t>
                      </a:r>
                      <a:r>
                        <a:rPr lang="en-US" sz="10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Wishart</a:t>
                      </a: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(PI)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Leiden University Metabolomics Center</a:t>
                      </a: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Thomas Hankemeier (PI)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University of Barcelona</a:t>
                      </a: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Isidro Ferrer (PI)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sng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Helmholtz </a:t>
                      </a:r>
                      <a:r>
                        <a:rPr lang="en-US" sz="1100" b="1" u="sng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Zentrum</a:t>
                      </a:r>
                      <a:r>
                        <a:rPr lang="en-US" sz="1100" b="1" u="sng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 b="1" u="sng" dirty="0" err="1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Muenchen</a:t>
                      </a:r>
                      <a:endParaRPr lang="en-US" sz="1100" b="1" u="sng" dirty="0">
                        <a:solidFill>
                          <a:srgbClr val="002060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Gabi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Kastenmüller</a:t>
                      </a:r>
                      <a:endParaRPr lang="en-US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Karsten Suhre</a:t>
                      </a:r>
                    </a:p>
                  </a:txBody>
                  <a:tcPr marL="39444" marR="39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u="sng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RTI Eastern Regional Comprehensive Metabolomics Resource Core </a:t>
                      </a: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1000" b="1" u="none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NIH Roadmap RCMRC </a:t>
                      </a:r>
                      <a:endParaRPr lang="en-US" sz="1000" u="none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Susan Sumner (PI)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u="sng" dirty="0">
                        <a:solidFill>
                          <a:srgbClr val="1F497D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sng" dirty="0" err="1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Biocrates</a:t>
                      </a:r>
                      <a:r>
                        <a:rPr lang="en-US" sz="1000" b="1" u="sng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Inc. metabolomics</a:t>
                      </a: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Research</a:t>
                      </a:r>
                      <a:r>
                        <a:rPr lang="en-US" sz="1000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Team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u="sng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u="sng" baseline="0" dirty="0">
                          <a:solidFill>
                            <a:srgbClr val="00206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Systems Biology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Sage Networks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baseline="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ADNI Systems Biology Working Group  (Under Construction)   </a:t>
                      </a:r>
                      <a:endParaRPr lang="pt-BR" sz="1000" b="0" baseline="0" dirty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u="sng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sng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Duke University Medical Center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Psychiatry</a:t>
                      </a:r>
                      <a:r>
                        <a:rPr lang="en-US" sz="1000" b="1" u="none" baseline="0" dirty="0">
                          <a:solidFill>
                            <a:srgbClr val="1F497D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, Metabolomics Core and Statistics (</a:t>
                      </a:r>
                      <a:r>
                        <a:rPr lang="en-US" sz="1000" b="1" u="non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Coordinating</a:t>
                      </a:r>
                      <a:r>
                        <a:rPr lang="en-US" sz="1000" b="1" u="none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Center)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Rima Kaddurah-Daouk (Overall PI)</a:t>
                      </a:r>
                      <a:endParaRPr lang="en-US" sz="1000" u="non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P. Murali Doraiswamy (AD)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Jessica </a:t>
                      </a:r>
                      <a:r>
                        <a:rPr lang="en-US" sz="10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Tenenbuam</a:t>
                      </a: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(Data science</a:t>
                      </a:r>
                      <a:r>
                        <a:rPr lang="en-US" sz="1000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Arthur Moseley (Duke</a:t>
                      </a:r>
                      <a:r>
                        <a:rPr lang="en-US" sz="1000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Proteomics and Metabolomics Core PI)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Will Thompson, (</a:t>
                      </a: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Duke</a:t>
                      </a:r>
                      <a:r>
                        <a:rPr lang="en-US" sz="1000" baseline="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 Proteomics and Metabolomics Core, Metabolomics Leader)</a:t>
                      </a:r>
                      <a:endParaRPr lang="en-US" sz="10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Joseph Lucas (Statistics PI)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Rebecca Baillie (Lipid metabolism)</a:t>
                      </a:r>
                    </a:p>
                  </a:txBody>
                  <a:tcPr marL="39444" marR="3944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02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710" y="322804"/>
            <a:ext cx="9753600" cy="818067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002060"/>
                </a:solidFill>
              </a:rPr>
              <a:t>Metabolomics Centers Of Excellence Building a Comprehensive Biochemical Database for ADNI - Broad Biochemical Coverage</a:t>
            </a:r>
            <a:r>
              <a:rPr lang="en-US" dirty="0"/>
              <a:t/>
            </a:r>
            <a:br>
              <a:rPr lang="en-US" dirty="0"/>
            </a:b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667003"/>
            <a:ext cx="2895600" cy="284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3500718" y="5801043"/>
            <a:ext cx="2191870" cy="101661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Phenomenome Discoveries Inc. Canada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(Dayan Goodenowe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Targeted Phospholipids panel </a:t>
            </a:r>
            <a:r>
              <a:rPr lang="en-US" sz="1200" b="1" kern="0" dirty="0">
                <a:solidFill>
                  <a:srgbClr val="C00000"/>
                </a:solidFill>
              </a:rPr>
              <a:t>30, PE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plasmalogens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20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76401" y="1651003"/>
            <a:ext cx="2532420" cy="1371608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The Metabolomics Innovation Centre Canada (TMIC)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(David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Wishart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One carbon metabolism, catecholamine's,  neurotransmitters, 40  informative compounds human disease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50058" y="1676402"/>
            <a:ext cx="2365542" cy="12906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West  Coast  Metabolomics  Center NIH Roadmap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 (Oliver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Fiehn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Open metabolomics and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lipidomics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platforms over 500 compounds central and lipid metabolism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76405" y="4962843"/>
            <a:ext cx="1790699" cy="96653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Biocrates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  Inc.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Austria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Research Team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Duke  collaboration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54716" y="3180512"/>
            <a:ext cx="1708484" cy="123909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Leiden Metabolomics Center Netherlands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(Thomas Hankemeier)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Oxidative stress markers,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oxylipins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and eicosanoids over 200 compounds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610604" y="4673819"/>
            <a:ext cx="1981196" cy="83820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Sanford Burnham  Institute Florida (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Xianlin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 Han)</a:t>
            </a:r>
            <a:r>
              <a:rPr kumimoji="0" lang="en-US" sz="1200" b="1" i="0" u="none" strike="noStrike" kern="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40 lipid classes, over thousand lipid species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73831" y="3859662"/>
            <a:ext cx="1044742" cy="64445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Cholesterol efflux capacity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676401" y="3313606"/>
            <a:ext cx="2667000" cy="122432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Duke Proteomics and Metabolomics Center (Arthur Moseley, Will Thompson 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180 Amines, acylcarnitines, phospholipids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rgbClr val="C00000"/>
                </a:solidFill>
              </a:rPr>
              <a:t>20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bile acids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984662" y="5823296"/>
            <a:ext cx="2378538" cy="9442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Comprehensive Metabolomics Resource Core RTI International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NIH Roadmap (Susan Sumner)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Gut microbiome 200 and methylation pathway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91958" y="1928338"/>
            <a:ext cx="26380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Complimentary metabolomics &amp;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lipidomics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targeted 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open platforms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261064" y="2667009"/>
            <a:ext cx="794952" cy="419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696200" y="3613250"/>
            <a:ext cx="9585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7577632" y="5181617"/>
            <a:ext cx="956777" cy="330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08823" y="2667002"/>
            <a:ext cx="878758" cy="674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96658" y="4419606"/>
            <a:ext cx="495300" cy="236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581400" y="4856756"/>
            <a:ext cx="1297858" cy="581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181600" y="5181600"/>
            <a:ext cx="228600" cy="513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7261059" y="5438293"/>
            <a:ext cx="723604" cy="581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6007510" y="5929388"/>
            <a:ext cx="1524000" cy="838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Spain consortium for AD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(Isidro Ferrer)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Purine metabolites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rgbClr val="C00000"/>
                </a:solidFill>
              </a:rPr>
              <a:t>10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2652499" y="4585447"/>
            <a:ext cx="0" cy="309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513651" y="4504120"/>
            <a:ext cx="94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Dan Rader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335" y="6244369"/>
            <a:ext cx="295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Large effort standardization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 and integration!! </a:t>
            </a:r>
          </a:p>
        </p:txBody>
      </p:sp>
    </p:spTree>
    <p:extLst>
      <p:ext uri="{BB962C8B-B14F-4D97-AF65-F5344CB8AC3E}">
        <p14:creationId xmlns:p14="http://schemas.microsoft.com/office/powerpoint/2010/main" val="3384045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/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Standardization Approaches in 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Implementation of Aims</a:t>
            </a:r>
            <a:r>
              <a:rPr lang="en-US" sz="3200" dirty="0">
                <a:solidFill>
                  <a:srgbClr val="002060"/>
                </a:solidFill>
              </a:rPr>
              <a:t/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1600200"/>
            <a:ext cx="8534400" cy="49530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Assessment of reproducibility and potential batch effects is an essential component of a rigorous analytical study. To maintain consistency across the labs participating in the ADNI metabolomics study, it is proposed to use the following steps in each lab’s protocol: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1)    As all samples were randomized prior to shipment to the individual labs, each lab will analyze the cohort in the numerical order as received and coded on the sample vials.</a:t>
            </a:r>
          </a:p>
          <a:p>
            <a:pPr marL="0" indent="0">
              <a:buNone/>
            </a:pP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2)    The sample cohort currently includes 20 replicated samples which are blinded to each lab, providing a blinded QC metric across the cohort.</a:t>
            </a:r>
          </a:p>
          <a:p>
            <a:pPr marL="0" indent="0">
              <a:buNone/>
            </a:pP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3)    Assessment of reproducibility and potential batch effects will be accomplished via use the established NIST standard reference plasma (SRM 1950):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Triplicate analysis of aliquots of NIST SRM 1950 plasma (</a:t>
            </a:r>
            <a:r>
              <a:rPr lang="en-US" sz="4300" b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http://srm1950.nist.gov/</a:t>
            </a: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) on each plate or in each batch.</a:t>
            </a:r>
          </a:p>
          <a:p>
            <a:pPr marL="457200" lvl="1" indent="0">
              <a:buNone/>
            </a:pP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4)    Additionally, each laboratory may include lab-specific QC samples as defined by laboratory standard operating procedure.</a:t>
            </a:r>
          </a:p>
          <a:p>
            <a:pPr marL="0" indent="0">
              <a:buNone/>
            </a:pP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5)    It is noted that the use of these QC samples will provide reference standards which would preclude the need for a ring trial.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87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931" y="882762"/>
            <a:ext cx="8235751" cy="6102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2709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Accounting For Medication Effects in ADNI</a:t>
            </a:r>
          </a:p>
        </p:txBody>
      </p:sp>
      <p:sp>
        <p:nvSpPr>
          <p:cNvPr id="3" name="Rectangle 2"/>
          <p:cNvSpPr/>
          <p:nvPr/>
        </p:nvSpPr>
        <p:spPr>
          <a:xfrm>
            <a:off x="5588668" y="882762"/>
            <a:ext cx="276727" cy="569450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5705" y="943428"/>
            <a:ext cx="276727" cy="550683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35468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4"/>
          <a:stretch/>
        </p:blipFill>
        <p:spPr bwMode="auto">
          <a:xfrm>
            <a:off x="4348131" y="4563267"/>
            <a:ext cx="4464050" cy="2172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5065" y="-59560"/>
            <a:ext cx="83996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Hypothesis Being Tested - Replication of Earlier Findings</a:t>
            </a:r>
          </a:p>
          <a:p>
            <a:r>
              <a:rPr lang="en-US" sz="2800" b="1" dirty="0"/>
              <a:t>New hypothesis generated </a:t>
            </a:r>
          </a:p>
        </p:txBody>
      </p:sp>
      <p:pic>
        <p:nvPicPr>
          <p:cNvPr id="4" name="Picture 2" descr="H:\Metabolomics\AD\papers\paper 1 revision\proofs\proofs\Figure 4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5" y="4316670"/>
            <a:ext cx="2126510" cy="1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AD ratio figure 1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2677" r="4651" b="13466"/>
          <a:stretch/>
        </p:blipFill>
        <p:spPr bwMode="auto">
          <a:xfrm>
            <a:off x="8332546" y="1141293"/>
            <a:ext cx="3584933" cy="216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0" descr="Fig 2 (Sphingolipid Networks)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674" y="3714552"/>
            <a:ext cx="2989805" cy="202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:\Metabolomics\AD\papers\paper 1 revision\proofs\proofs\Figure 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" y="781050"/>
            <a:ext cx="3702512" cy="28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51" y="4645872"/>
            <a:ext cx="1584628" cy="179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52449" y="6442820"/>
            <a:ext cx="2768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Failure Gut Brain Liver Connections</a:t>
            </a:r>
          </a:p>
          <a:p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8555" y="3630177"/>
            <a:ext cx="3552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Failure in interconnected neurotransmission, </a:t>
            </a:r>
          </a:p>
          <a:p>
            <a:r>
              <a:rPr lang="en-US" sz="1400" b="1" dirty="0">
                <a:solidFill>
                  <a:srgbClr val="C00000"/>
                </a:solidFill>
              </a:rPr>
              <a:t>methylation  and purine metabolism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6227" y="4105473"/>
            <a:ext cx="263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C00000"/>
                </a:solidFill>
              </a:rPr>
              <a:t>Plasmalogen</a:t>
            </a:r>
            <a:r>
              <a:rPr lang="en-US" sz="1400" b="1" dirty="0">
                <a:solidFill>
                  <a:srgbClr val="C00000"/>
                </a:solidFill>
              </a:rPr>
              <a:t> biosynthesis defect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61450" y="781050"/>
            <a:ext cx="257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Ceramide sphingomyelin defect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88636" y="4646495"/>
            <a:ext cx="136525" cy="1651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671175" y="4316670"/>
            <a:ext cx="136525" cy="165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96227" y="879565"/>
            <a:ext cx="2517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PC metabolic defect early in AD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25017" t="51763" r="5824"/>
          <a:stretch/>
        </p:blipFill>
        <p:spPr>
          <a:xfrm>
            <a:off x="4201516" y="1426538"/>
            <a:ext cx="3613150" cy="11271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b="83350"/>
          <a:stretch/>
        </p:blipFill>
        <p:spPr>
          <a:xfrm>
            <a:off x="4220525" y="1145526"/>
            <a:ext cx="3615375" cy="2692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t="10522" r="79960" b="73999"/>
          <a:stretch/>
        </p:blipFill>
        <p:spPr>
          <a:xfrm>
            <a:off x="3996689" y="3395123"/>
            <a:ext cx="990484" cy="3194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2123" t="58193" r="5298" b="-923"/>
          <a:stretch/>
        </p:blipFill>
        <p:spPr>
          <a:xfrm>
            <a:off x="4196566" y="2689237"/>
            <a:ext cx="4115538" cy="7931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34414" y="5977180"/>
            <a:ext cx="1570323" cy="6560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Mitochondrial Energetics</a:t>
            </a:r>
          </a:p>
        </p:txBody>
      </p:sp>
    </p:spTree>
    <p:extLst>
      <p:ext uri="{BB962C8B-B14F-4D97-AF65-F5344CB8AC3E}">
        <p14:creationId xmlns:p14="http://schemas.microsoft.com/office/powerpoint/2010/main" val="3422801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455105" y="977146"/>
            <a:ext cx="1537437" cy="591671"/>
          </a:xfrm>
          <a:prstGeom prst="roundRect">
            <a:avLst/>
          </a:prstGeom>
          <a:solidFill>
            <a:srgbClr val="AF04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PC, LPC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PESI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(30)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52846" y="954740"/>
            <a:ext cx="1425381" cy="582706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PC, LPC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NESI (30)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56296" y="914399"/>
            <a:ext cx="1801908" cy="62304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PE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plasmalogen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chemeClr val="tx1"/>
                </a:solidFill>
              </a:rPr>
              <a:t>(10)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84290" y="903762"/>
            <a:ext cx="1493848" cy="60326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Purine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chemeClr val="tx1"/>
                </a:solidFill>
              </a:rPr>
              <a:t>(10)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25348" y="827634"/>
            <a:ext cx="1691962" cy="8583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Bile Acid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chemeClr val="tx1"/>
                </a:solidFill>
              </a:rPr>
              <a:t>Cholesterol and gut microbiome metabolism (20)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40229" y="794657"/>
            <a:ext cx="2371421" cy="8414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P180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chemeClr val="tx1"/>
                </a:solidFill>
              </a:rPr>
              <a:t>Amines, </a:t>
            </a:r>
            <a:r>
              <a:rPr lang="en-US" sz="1400" kern="0" dirty="0" err="1">
                <a:solidFill>
                  <a:schemeClr val="tx1"/>
                </a:solidFill>
              </a:rPr>
              <a:t>acylcarnitines</a:t>
            </a:r>
            <a:r>
              <a:rPr lang="en-US" sz="1400" kern="0" dirty="0">
                <a:solidFill>
                  <a:schemeClr val="tx1"/>
                </a:solidFill>
              </a:rPr>
              <a:t>, PC, SM (180)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6853" y="19450"/>
            <a:ext cx="918064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ADNI I Baseline Datasets </a:t>
            </a:r>
            <a:r>
              <a:rPr lang="en-US" sz="2000" b="1" kern="0" dirty="0">
                <a:solidFill>
                  <a:srgbClr val="002060"/>
                </a:solidFill>
              </a:rPr>
              <a:t>D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eposited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to LONI or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Waiting </a:t>
            </a:r>
            <a:r>
              <a:rPr lang="en-US" sz="2000" b="1" kern="0" dirty="0">
                <a:solidFill>
                  <a:srgbClr val="002060"/>
                </a:solidFill>
              </a:rPr>
              <a:t>U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nblinding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66049" y="1636110"/>
            <a:ext cx="0" cy="4207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91129" y="1968180"/>
            <a:ext cx="1662951" cy="21047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Replication of findings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Rotterdam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Framingham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Indiana  </a:t>
            </a:r>
          </a:p>
        </p:txBody>
      </p:sp>
      <p:cxnSp>
        <p:nvCxnSpPr>
          <p:cNvPr id="21" name="Straight Connector 20"/>
          <p:cNvCxnSpPr>
            <a:stCxn id="12" idx="2"/>
          </p:cNvCxnSpPr>
          <p:nvPr/>
        </p:nvCxnSpPr>
        <p:spPr>
          <a:xfrm>
            <a:off x="4171329" y="1686023"/>
            <a:ext cx="0" cy="4766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54080" y="2200000"/>
            <a:ext cx="85734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203369" y="2977018"/>
            <a:ext cx="2425700" cy="558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Targeted Metabolomics (300)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970496" y="2978150"/>
            <a:ext cx="2425700" cy="5588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Targeted </a:t>
            </a:r>
            <a:r>
              <a:rPr lang="en-US" dirty="0" err="1"/>
              <a:t>lipidomics</a:t>
            </a:r>
            <a:r>
              <a:rPr lang="en-US" dirty="0"/>
              <a:t> (400)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965377" y="2977018"/>
            <a:ext cx="2425700" cy="558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Highly informative compounds (40)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9141550" y="1537446"/>
            <a:ext cx="0" cy="6647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351888" y="1574800"/>
            <a:ext cx="1412" cy="6273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54159" y="3494174"/>
            <a:ext cx="1" cy="7441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563638" y="1537446"/>
            <a:ext cx="1" cy="6418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1027500" y="1522767"/>
            <a:ext cx="0" cy="6647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4439468" y="5248188"/>
            <a:ext cx="2379202" cy="4318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neurotransmitters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012880" y="4238350"/>
            <a:ext cx="85734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9797659" y="3518496"/>
            <a:ext cx="1" cy="7441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7079859" y="3494174"/>
            <a:ext cx="1" cy="7441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7339738" y="5270326"/>
            <a:ext cx="2379202" cy="431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Methylation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94162" y="4325348"/>
            <a:ext cx="6184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Vetted ready to </a:t>
            </a:r>
            <a:r>
              <a:rPr lang="en-US" dirty="0" err="1"/>
              <a:t>unblind</a:t>
            </a:r>
            <a:r>
              <a:rPr lang="en-US" dirty="0"/>
              <a:t> and make public first week August 2016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17310" y="2221909"/>
            <a:ext cx="31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Made public – LONI 2015/2016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3905250" y="6057900"/>
            <a:ext cx="6927850" cy="53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6259077" y="6202666"/>
            <a:ext cx="174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Analysis ongoing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8396197" y="5720288"/>
            <a:ext cx="0" cy="3913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5487896" y="5693267"/>
            <a:ext cx="1" cy="3646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9387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870d2c72-e9f6-4975-b702-deddd670d2c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4045</TotalTime>
  <Words>940</Words>
  <Application>Microsoft Office PowerPoint</Application>
  <PresentationFormat>Widescreen</PresentationFormat>
  <Paragraphs>273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MS PGothic</vt:lpstr>
      <vt:lpstr>宋体</vt:lpstr>
      <vt:lpstr>Arial</vt:lpstr>
      <vt:lpstr>Calibri</vt:lpstr>
      <vt:lpstr>Calibri Light</vt:lpstr>
      <vt:lpstr>Times New Roman</vt:lpstr>
      <vt:lpstr>1_Office Theme</vt:lpstr>
      <vt:lpstr>2_Office Theme</vt:lpstr>
      <vt:lpstr>4_Office Theme</vt:lpstr>
      <vt:lpstr>Default Design</vt:lpstr>
      <vt:lpstr>3_Office Theme</vt:lpstr>
      <vt:lpstr>5_Office Theme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Metabolomics Centers Of Excellence Building a Comprehensive Biochemical Database for ADNI - Broad Biochemical Coverage </vt:lpstr>
      <vt:lpstr> Standardization Approaches in  Implementation of Aims </vt:lpstr>
      <vt:lpstr>Accounting For Medication Effects in ADNI</vt:lpstr>
      <vt:lpstr>PowerPoint Presentation</vt:lpstr>
      <vt:lpstr>PowerPoint Presentation</vt:lpstr>
      <vt:lpstr>Biological functions of metabolites measured  (first round)</vt:lpstr>
      <vt:lpstr>Summary of Initial Findings  First attempts to connect central / peripheral metabolic changes at a network level</vt:lpstr>
      <vt:lpstr>PowerPoint Presentation</vt:lpstr>
      <vt:lpstr>Predictive Metabolic Network Modeling in Alzheimer’s Disease</vt:lpstr>
      <vt:lpstr>PowerPoint Presentation</vt:lpstr>
      <vt:lpstr>Cross studies comparisons Is metabolomics data yielding consistent findings?  PC hypothesis</vt:lpstr>
      <vt:lpstr>PowerPoint Presentation</vt:lpstr>
      <vt:lpstr>Linking Genome and Metabolome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Bile Acid Data Set</dc:title>
  <dc:creator>Siamak Mahmoudiandehkordi</dc:creator>
  <cp:lastModifiedBy>SRI</cp:lastModifiedBy>
  <cp:revision>126</cp:revision>
  <dcterms:created xsi:type="dcterms:W3CDTF">2016-05-31T16:38:51Z</dcterms:created>
  <dcterms:modified xsi:type="dcterms:W3CDTF">2016-07-22T12:09:38Z</dcterms:modified>
</cp:coreProperties>
</file>