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19"/>
  </p:notesMasterIdLst>
  <p:sldIdLst>
    <p:sldId id="271" r:id="rId2"/>
    <p:sldId id="296" r:id="rId3"/>
    <p:sldId id="307" r:id="rId4"/>
    <p:sldId id="272" r:id="rId5"/>
    <p:sldId id="273" r:id="rId6"/>
    <p:sldId id="274" r:id="rId7"/>
    <p:sldId id="337" r:id="rId8"/>
    <p:sldId id="327" r:id="rId9"/>
    <p:sldId id="328" r:id="rId10"/>
    <p:sldId id="310" r:id="rId11"/>
    <p:sldId id="331" r:id="rId12"/>
    <p:sldId id="334" r:id="rId13"/>
    <p:sldId id="335" r:id="rId14"/>
    <p:sldId id="324" r:id="rId15"/>
    <p:sldId id="322" r:id="rId16"/>
    <p:sldId id="336" r:id="rId17"/>
    <p:sldId id="30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roimaging Lab" initials="NL" lastIdx="2" clrIdx="0">
    <p:extLst/>
  </p:cmAuthor>
  <p:cmAuthor id="2" name="Jinigarani" initials="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DF1642-5C39-42B3-8781-BFB623FDF59B}">
  <a:tblStyle styleId="{ECDF1642-5C39-42B3-8781-BFB623FDF59B}" styleName="Table_0"/>
  <a:tblStyle styleId="{58A711DE-2301-444F-BE54-157955776B74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723" autoAdjust="0"/>
  </p:normalViewPr>
  <p:slideViewPr>
    <p:cSldViewPr snapToGrid="0">
      <p:cViewPr>
        <p:scale>
          <a:sx n="147" d="100"/>
          <a:sy n="147" d="100"/>
        </p:scale>
        <p:origin x="-594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uroimaging%20Lab\Dropbox\MCI%20&amp;%20AD\April%202017%20Review\Prep\CCA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CC Mid-posterior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Sheet2!$C$2:$C$28</c:f>
              <c:numCache>
                <c:formatCode>General</c:formatCode>
                <c:ptCount val="27"/>
                <c:pt idx="0">
                  <c:v>99</c:v>
                </c:pt>
                <c:pt idx="1">
                  <c:v>123</c:v>
                </c:pt>
                <c:pt idx="2">
                  <c:v>92</c:v>
                </c:pt>
                <c:pt idx="3">
                  <c:v>92</c:v>
                </c:pt>
                <c:pt idx="4">
                  <c:v>137</c:v>
                </c:pt>
                <c:pt idx="5">
                  <c:v>144</c:v>
                </c:pt>
                <c:pt idx="6">
                  <c:v>92</c:v>
                </c:pt>
                <c:pt idx="7">
                  <c:v>153</c:v>
                </c:pt>
                <c:pt idx="8">
                  <c:v>124</c:v>
                </c:pt>
                <c:pt idx="9">
                  <c:v>125</c:v>
                </c:pt>
                <c:pt idx="10">
                  <c:v>127</c:v>
                </c:pt>
                <c:pt idx="11">
                  <c:v>161</c:v>
                </c:pt>
                <c:pt idx="12">
                  <c:v>122</c:v>
                </c:pt>
                <c:pt idx="13">
                  <c:v>194</c:v>
                </c:pt>
                <c:pt idx="14">
                  <c:v>114</c:v>
                </c:pt>
                <c:pt idx="15">
                  <c:v>129</c:v>
                </c:pt>
                <c:pt idx="17">
                  <c:v>120</c:v>
                </c:pt>
                <c:pt idx="18">
                  <c:v>161</c:v>
                </c:pt>
                <c:pt idx="19">
                  <c:v>142</c:v>
                </c:pt>
                <c:pt idx="20">
                  <c:v>116</c:v>
                </c:pt>
                <c:pt idx="21">
                  <c:v>173</c:v>
                </c:pt>
                <c:pt idx="22">
                  <c:v>100</c:v>
                </c:pt>
                <c:pt idx="23">
                  <c:v>133</c:v>
                </c:pt>
                <c:pt idx="24">
                  <c:v>136</c:v>
                </c:pt>
                <c:pt idx="25">
                  <c:v>137</c:v>
                </c:pt>
                <c:pt idx="26">
                  <c:v>133</c:v>
                </c:pt>
              </c:numCache>
            </c:numRef>
          </c:xVal>
          <c:yVal>
            <c:numRef>
              <c:f>Sheet2!$D$2:$D$28</c:f>
              <c:numCache>
                <c:formatCode>General</c:formatCode>
                <c:ptCount val="27"/>
                <c:pt idx="0">
                  <c:v>402.7</c:v>
                </c:pt>
                <c:pt idx="1">
                  <c:v>321.39999999999992</c:v>
                </c:pt>
                <c:pt idx="2">
                  <c:v>545.70000000000005</c:v>
                </c:pt>
                <c:pt idx="3">
                  <c:v>555.5</c:v>
                </c:pt>
                <c:pt idx="4">
                  <c:v>346.9</c:v>
                </c:pt>
                <c:pt idx="5">
                  <c:v>303.3</c:v>
                </c:pt>
                <c:pt idx="6">
                  <c:v>486.5</c:v>
                </c:pt>
                <c:pt idx="7">
                  <c:v>397.5</c:v>
                </c:pt>
                <c:pt idx="8">
                  <c:v>529.29999999999995</c:v>
                </c:pt>
                <c:pt idx="9">
                  <c:v>465.9</c:v>
                </c:pt>
                <c:pt idx="10">
                  <c:v>210.7</c:v>
                </c:pt>
                <c:pt idx="11">
                  <c:v>338.1</c:v>
                </c:pt>
                <c:pt idx="12">
                  <c:v>429.8</c:v>
                </c:pt>
                <c:pt idx="13">
                  <c:v>355.3</c:v>
                </c:pt>
                <c:pt idx="14">
                  <c:v>425.2</c:v>
                </c:pt>
                <c:pt idx="15">
                  <c:v>338</c:v>
                </c:pt>
                <c:pt idx="16">
                  <c:v>429.4</c:v>
                </c:pt>
                <c:pt idx="17">
                  <c:v>341.3</c:v>
                </c:pt>
                <c:pt idx="18">
                  <c:v>417</c:v>
                </c:pt>
                <c:pt idx="19">
                  <c:v>333.3</c:v>
                </c:pt>
                <c:pt idx="20">
                  <c:v>350.5</c:v>
                </c:pt>
                <c:pt idx="21">
                  <c:v>258.60000000000002</c:v>
                </c:pt>
                <c:pt idx="22">
                  <c:v>369.9</c:v>
                </c:pt>
                <c:pt idx="23">
                  <c:v>497.8</c:v>
                </c:pt>
                <c:pt idx="24">
                  <c:v>301.7</c:v>
                </c:pt>
                <c:pt idx="25">
                  <c:v>351.4</c:v>
                </c:pt>
                <c:pt idx="26">
                  <c:v>362.4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BF-44B3-AAFD-61A2491F2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51296"/>
        <c:axId val="38153600"/>
      </c:scatterChart>
      <c:valAx>
        <c:axId val="38151296"/>
        <c:scaling>
          <c:orientation val="minMax"/>
          <c:min val="8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Stroop Color-word Interference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3600"/>
        <c:crosses val="autoZero"/>
        <c:crossBetween val="midCat"/>
      </c:valAx>
      <c:valAx>
        <c:axId val="38153600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CC Mid-posterior 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ED5A4-9EB6-4A9B-9290-29AE39DB3688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70A9AE4-D799-429C-9D68-7DABE8D540BC}">
      <dgm:prSet phldrT="[Text]" custT="1"/>
      <dgm:spPr/>
      <dgm:t>
        <a:bodyPr/>
        <a:lstStyle/>
        <a:p>
          <a:r>
            <a:rPr lang="en-IN" sz="2400" dirty="0"/>
            <a:t>Assessments</a:t>
          </a:r>
        </a:p>
      </dgm:t>
    </dgm:pt>
    <dgm:pt modelId="{E29ADF12-812F-4526-A008-DAE04E24EED3}" type="parTrans" cxnId="{61258026-9955-4925-A07C-2AACEB565CEB}">
      <dgm:prSet/>
      <dgm:spPr/>
      <dgm:t>
        <a:bodyPr/>
        <a:lstStyle/>
        <a:p>
          <a:endParaRPr lang="en-IN"/>
        </a:p>
      </dgm:t>
    </dgm:pt>
    <dgm:pt modelId="{DCF4B374-6AF1-4DD3-A889-ABB39666490D}" type="sibTrans" cxnId="{61258026-9955-4925-A07C-2AACEB565CEB}">
      <dgm:prSet/>
      <dgm:spPr/>
      <dgm:t>
        <a:bodyPr/>
        <a:lstStyle/>
        <a:p>
          <a:endParaRPr lang="en-IN"/>
        </a:p>
      </dgm:t>
    </dgm:pt>
    <dgm:pt modelId="{DB3690AB-DC2A-4633-81CB-3546CD0EC2E1}">
      <dgm:prSet phldrT="[Text]" custT="1"/>
      <dgm:spPr/>
      <dgm:t>
        <a:bodyPr/>
        <a:lstStyle/>
        <a:p>
          <a:pPr rtl="0"/>
          <a:r>
            <a:rPr lang="en-US" sz="1600" b="1" dirty="0">
              <a:latin typeface="Calibri"/>
              <a:ea typeface="Calibri"/>
              <a:cs typeface="Calibri"/>
              <a:sym typeface="Calibri"/>
            </a:rPr>
            <a:t>Telephonic screening</a:t>
          </a:r>
          <a:endParaRPr lang="en-IN" sz="1600" b="1" dirty="0"/>
        </a:p>
      </dgm:t>
    </dgm:pt>
    <dgm:pt modelId="{C8782E49-872E-4BD4-9A38-3B9C27FF9EED}" type="parTrans" cxnId="{3074A859-77CA-4B90-9EBC-7A3A607276B7}">
      <dgm:prSet/>
      <dgm:spPr/>
      <dgm:t>
        <a:bodyPr/>
        <a:lstStyle/>
        <a:p>
          <a:endParaRPr lang="en-IN"/>
        </a:p>
      </dgm:t>
    </dgm:pt>
    <dgm:pt modelId="{8CE02FBA-3449-4ADD-BE67-FFB9654A20DC}" type="sibTrans" cxnId="{3074A859-77CA-4B90-9EBC-7A3A607276B7}">
      <dgm:prSet/>
      <dgm:spPr/>
      <dgm:t>
        <a:bodyPr/>
        <a:lstStyle/>
        <a:p>
          <a:endParaRPr lang="en-IN"/>
        </a:p>
      </dgm:t>
    </dgm:pt>
    <dgm:pt modelId="{074C804C-B529-44B8-955D-29370F27B284}">
      <dgm:prSet phldrT="[Text]" custT="1"/>
      <dgm:spPr/>
      <dgm:t>
        <a:bodyPr/>
        <a:lstStyle/>
        <a:p>
          <a:pPr rtl="0"/>
          <a:r>
            <a:rPr lang="en-US" sz="1400" b="1" dirty="0">
              <a:latin typeface="Calibri"/>
              <a:ea typeface="Calibri"/>
              <a:cs typeface="Calibri"/>
              <a:sym typeface="Calibri"/>
            </a:rPr>
            <a:t>Cognitive assessment </a:t>
          </a:r>
          <a:endParaRPr lang="en-IN" sz="1400" b="1" dirty="0"/>
        </a:p>
      </dgm:t>
    </dgm:pt>
    <dgm:pt modelId="{1541B50E-54C9-429C-90A5-F6C6007F0056}" type="parTrans" cxnId="{C27A35F0-4685-4C2F-8A7E-4A54954A9D4E}">
      <dgm:prSet/>
      <dgm:spPr/>
      <dgm:t>
        <a:bodyPr/>
        <a:lstStyle/>
        <a:p>
          <a:endParaRPr lang="en-IN"/>
        </a:p>
      </dgm:t>
    </dgm:pt>
    <dgm:pt modelId="{017BF2A5-5A68-48E0-915F-24A7B0140B2F}" type="sibTrans" cxnId="{C27A35F0-4685-4C2F-8A7E-4A54954A9D4E}">
      <dgm:prSet/>
      <dgm:spPr/>
      <dgm:t>
        <a:bodyPr/>
        <a:lstStyle/>
        <a:p>
          <a:endParaRPr lang="en-IN"/>
        </a:p>
      </dgm:t>
    </dgm:pt>
    <dgm:pt modelId="{242D47ED-5137-4E13-8A51-AE97B9305FAD}">
      <dgm:prSet phldrT="[Text]" custT="1"/>
      <dgm:spPr/>
      <dgm:t>
        <a:bodyPr/>
        <a:lstStyle/>
        <a:p>
          <a:pPr rtl="0"/>
          <a:r>
            <a:rPr lang="en-US" sz="1400" b="1" dirty="0">
              <a:latin typeface="Calibri"/>
              <a:ea typeface="Calibri"/>
              <a:cs typeface="Calibri"/>
              <a:sym typeface="Calibri"/>
            </a:rPr>
            <a:t>Biochemical investigation </a:t>
          </a:r>
          <a:endParaRPr lang="en-IN" sz="1400" b="1" dirty="0"/>
        </a:p>
      </dgm:t>
    </dgm:pt>
    <dgm:pt modelId="{E83BB497-C7EE-4213-B50C-5E0674231904}" type="parTrans" cxnId="{6483E9EF-7AE5-44A0-A37D-89D778BB31DB}">
      <dgm:prSet/>
      <dgm:spPr/>
      <dgm:t>
        <a:bodyPr/>
        <a:lstStyle/>
        <a:p>
          <a:endParaRPr lang="en-IN"/>
        </a:p>
      </dgm:t>
    </dgm:pt>
    <dgm:pt modelId="{DA1350F7-DE60-41F7-BBCF-049967155CAA}" type="sibTrans" cxnId="{6483E9EF-7AE5-44A0-A37D-89D778BB31DB}">
      <dgm:prSet/>
      <dgm:spPr/>
      <dgm:t>
        <a:bodyPr/>
        <a:lstStyle/>
        <a:p>
          <a:endParaRPr lang="en-IN"/>
        </a:p>
      </dgm:t>
    </dgm:pt>
    <dgm:pt modelId="{BBB5C93D-3C8D-4430-810E-00CDE947F744}">
      <dgm:prSet phldrT="[Text]" custT="1"/>
      <dgm:spPr/>
      <dgm:t>
        <a:bodyPr/>
        <a:lstStyle/>
        <a:p>
          <a:r>
            <a:rPr lang="en-IN" sz="1800" dirty="0"/>
            <a:t>MRI</a:t>
          </a:r>
        </a:p>
      </dgm:t>
    </dgm:pt>
    <dgm:pt modelId="{59528464-5A3B-44B1-ADCA-3E84A0E9D84D}" type="parTrans" cxnId="{A178D6B1-0D7D-4C0D-ABFC-DDED7F22BA34}">
      <dgm:prSet/>
      <dgm:spPr/>
      <dgm:t>
        <a:bodyPr/>
        <a:lstStyle/>
        <a:p>
          <a:endParaRPr lang="en-IN"/>
        </a:p>
      </dgm:t>
    </dgm:pt>
    <dgm:pt modelId="{092FFFDD-067F-47ED-B1EA-7E0EC573297B}" type="sibTrans" cxnId="{A178D6B1-0D7D-4C0D-ABFC-DDED7F22BA34}">
      <dgm:prSet/>
      <dgm:spPr/>
      <dgm:t>
        <a:bodyPr/>
        <a:lstStyle/>
        <a:p>
          <a:endParaRPr lang="en-IN"/>
        </a:p>
      </dgm:t>
    </dgm:pt>
    <dgm:pt modelId="{BF0C2AB9-BC22-42B2-8C17-46EC052304B6}">
      <dgm:prSet phldrT="[Text]" custT="1"/>
      <dgm:spPr/>
      <dgm:t>
        <a:bodyPr/>
        <a:lstStyle/>
        <a:p>
          <a:r>
            <a:rPr lang="en-IN" sz="1400" b="1" dirty="0"/>
            <a:t>PET </a:t>
          </a:r>
        </a:p>
        <a:p>
          <a:r>
            <a:rPr lang="en-IN" sz="1400" b="1" dirty="0"/>
            <a:t>(</a:t>
          </a:r>
          <a:r>
            <a:rPr lang="en-IN" sz="1400" b="1" baseline="30000" dirty="0"/>
            <a:t>18</a:t>
          </a:r>
          <a:r>
            <a:rPr lang="en-IN" sz="1400" b="1" dirty="0"/>
            <a:t>F-FDG)</a:t>
          </a:r>
        </a:p>
      </dgm:t>
    </dgm:pt>
    <dgm:pt modelId="{871CF2AE-FB6B-4E59-B431-F36E334EF943}" type="parTrans" cxnId="{1AB1C699-5BA4-4F6B-937C-5086F4C19D57}">
      <dgm:prSet/>
      <dgm:spPr/>
      <dgm:t>
        <a:bodyPr/>
        <a:lstStyle/>
        <a:p>
          <a:endParaRPr lang="en-IN"/>
        </a:p>
      </dgm:t>
    </dgm:pt>
    <dgm:pt modelId="{80F567BE-4364-44AB-8239-BAE8A9F2C4EB}" type="sibTrans" cxnId="{1AB1C699-5BA4-4F6B-937C-5086F4C19D57}">
      <dgm:prSet/>
      <dgm:spPr/>
      <dgm:t>
        <a:bodyPr/>
        <a:lstStyle/>
        <a:p>
          <a:endParaRPr lang="en-IN"/>
        </a:p>
      </dgm:t>
    </dgm:pt>
    <dgm:pt modelId="{254EC8E9-3FCD-49C1-9A82-DA6CDA94479A}">
      <dgm:prSet phldrT="[Text]" custT="1"/>
      <dgm:spPr/>
      <dgm:t>
        <a:bodyPr/>
        <a:lstStyle/>
        <a:p>
          <a:endParaRPr lang="en-IN"/>
        </a:p>
      </dgm:t>
    </dgm:pt>
    <dgm:pt modelId="{418827EA-665B-4C34-8C34-DD91DD275599}" type="parTrans" cxnId="{7B88D1F0-BACF-4D7E-8245-D7336564751D}">
      <dgm:prSet/>
      <dgm:spPr/>
      <dgm:t>
        <a:bodyPr/>
        <a:lstStyle/>
        <a:p>
          <a:endParaRPr lang="en-IN"/>
        </a:p>
      </dgm:t>
    </dgm:pt>
    <dgm:pt modelId="{1895F77A-11A1-466C-9058-9A32626D54E0}" type="sibTrans" cxnId="{7B88D1F0-BACF-4D7E-8245-D7336564751D}">
      <dgm:prSet/>
      <dgm:spPr/>
      <dgm:t>
        <a:bodyPr/>
        <a:lstStyle/>
        <a:p>
          <a:endParaRPr lang="en-IN"/>
        </a:p>
      </dgm:t>
    </dgm:pt>
    <dgm:pt modelId="{131F5F93-AA39-46B4-A842-2C50AEC48DB9}">
      <dgm:prSet phldrT="[Text]"/>
      <dgm:spPr/>
      <dgm:t>
        <a:bodyPr/>
        <a:lstStyle/>
        <a:p>
          <a:endParaRPr lang="en-IN" sz="1100" dirty="0">
            <a:solidFill>
              <a:schemeClr val="tx1"/>
            </a:solidFill>
          </a:endParaRPr>
        </a:p>
      </dgm:t>
    </dgm:pt>
    <dgm:pt modelId="{00554CF1-9F4F-45CC-8546-EAC6FCA26A73}" type="sibTrans" cxnId="{C49862BE-FF2E-44A3-A4AF-4B680E1E9BEA}">
      <dgm:prSet/>
      <dgm:spPr/>
      <dgm:t>
        <a:bodyPr/>
        <a:lstStyle/>
        <a:p>
          <a:endParaRPr lang="en-IN"/>
        </a:p>
      </dgm:t>
    </dgm:pt>
    <dgm:pt modelId="{09867FB4-F8EF-4659-9D45-4228C3A21E8C}" type="parTrans" cxnId="{C49862BE-FF2E-44A3-A4AF-4B680E1E9BEA}">
      <dgm:prSet/>
      <dgm:spPr/>
      <dgm:t>
        <a:bodyPr/>
        <a:lstStyle/>
        <a:p>
          <a:endParaRPr lang="en-IN"/>
        </a:p>
      </dgm:t>
    </dgm:pt>
    <dgm:pt modelId="{347C96C0-7605-4F4F-9958-6720C126E5DC}">
      <dgm:prSet/>
      <dgm:spPr/>
      <dgm:t>
        <a:bodyPr/>
        <a:lstStyle/>
        <a:p>
          <a:r>
            <a:rPr lang="en-IN" b="1" dirty="0"/>
            <a:t>Clinical assessment</a:t>
          </a:r>
        </a:p>
      </dgm:t>
    </dgm:pt>
    <dgm:pt modelId="{E11DE2ED-9161-447B-B605-A3CFDE51F00F}" type="parTrans" cxnId="{6BE664C6-FADF-4895-99FD-C2796C0AC57F}">
      <dgm:prSet/>
      <dgm:spPr/>
      <dgm:t>
        <a:bodyPr/>
        <a:lstStyle/>
        <a:p>
          <a:endParaRPr lang="en-IN"/>
        </a:p>
      </dgm:t>
    </dgm:pt>
    <dgm:pt modelId="{21F44E6D-D12B-48E8-A624-604339B20441}" type="sibTrans" cxnId="{6BE664C6-FADF-4895-99FD-C2796C0AC57F}">
      <dgm:prSet/>
      <dgm:spPr/>
      <dgm:t>
        <a:bodyPr/>
        <a:lstStyle/>
        <a:p>
          <a:endParaRPr lang="en-IN"/>
        </a:p>
      </dgm:t>
    </dgm:pt>
    <dgm:pt modelId="{6513B04C-EFCE-482D-885A-BCFFFE3195D0}">
      <dgm:prSet/>
      <dgm:spPr/>
      <dgm:t>
        <a:bodyPr/>
        <a:lstStyle/>
        <a:p>
          <a:endParaRPr lang="en-IN"/>
        </a:p>
      </dgm:t>
    </dgm:pt>
    <dgm:pt modelId="{D21DF0D6-2CFF-42B5-9439-3D4A0D5BB6DE}" type="parTrans" cxnId="{E3034925-35EF-4689-83FF-54EEADB5C015}">
      <dgm:prSet/>
      <dgm:spPr/>
      <dgm:t>
        <a:bodyPr/>
        <a:lstStyle/>
        <a:p>
          <a:endParaRPr lang="en-IN"/>
        </a:p>
      </dgm:t>
    </dgm:pt>
    <dgm:pt modelId="{38DC0DFA-563C-47E4-84A8-C76F0AC8E446}" type="sibTrans" cxnId="{E3034925-35EF-4689-83FF-54EEADB5C015}">
      <dgm:prSet/>
      <dgm:spPr/>
      <dgm:t>
        <a:bodyPr/>
        <a:lstStyle/>
        <a:p>
          <a:endParaRPr lang="en-IN"/>
        </a:p>
      </dgm:t>
    </dgm:pt>
    <dgm:pt modelId="{FB937896-0A19-4BCE-BA1C-5B5F8BD16AC6}">
      <dgm:prSet/>
      <dgm:spPr/>
      <dgm:t>
        <a:bodyPr/>
        <a:lstStyle/>
        <a:p>
          <a:endParaRPr lang="en-IN"/>
        </a:p>
      </dgm:t>
    </dgm:pt>
    <dgm:pt modelId="{E7645B45-A4CE-4954-91DD-23BA57ABEFD1}" type="parTrans" cxnId="{7D04F688-8E1B-4F63-8B23-C9A8B9625F21}">
      <dgm:prSet/>
      <dgm:spPr/>
      <dgm:t>
        <a:bodyPr/>
        <a:lstStyle/>
        <a:p>
          <a:endParaRPr lang="en-IN"/>
        </a:p>
      </dgm:t>
    </dgm:pt>
    <dgm:pt modelId="{AE3197EC-F2D5-4D93-9AAF-E19392923C40}" type="sibTrans" cxnId="{7D04F688-8E1B-4F63-8B23-C9A8B9625F21}">
      <dgm:prSet/>
      <dgm:spPr/>
      <dgm:t>
        <a:bodyPr/>
        <a:lstStyle/>
        <a:p>
          <a:endParaRPr lang="en-IN"/>
        </a:p>
      </dgm:t>
    </dgm:pt>
    <dgm:pt modelId="{C0C8C437-E81A-419B-941E-6A10D1EBFC34}">
      <dgm:prSet/>
      <dgm:spPr/>
      <dgm:t>
        <a:bodyPr/>
        <a:lstStyle/>
        <a:p>
          <a:endParaRPr lang="en-IN"/>
        </a:p>
      </dgm:t>
    </dgm:pt>
    <dgm:pt modelId="{56F524C1-F0EA-440E-A374-4DA74BC6F25F}" type="parTrans" cxnId="{AD9DA39B-9E84-4C42-B4FD-D65DC17DD91A}">
      <dgm:prSet/>
      <dgm:spPr/>
      <dgm:t>
        <a:bodyPr/>
        <a:lstStyle/>
        <a:p>
          <a:endParaRPr lang="en-IN"/>
        </a:p>
      </dgm:t>
    </dgm:pt>
    <dgm:pt modelId="{D084B876-12A2-4433-8F2A-A7990DE3A18D}" type="sibTrans" cxnId="{AD9DA39B-9E84-4C42-B4FD-D65DC17DD91A}">
      <dgm:prSet/>
      <dgm:spPr/>
      <dgm:t>
        <a:bodyPr/>
        <a:lstStyle/>
        <a:p>
          <a:endParaRPr lang="en-IN"/>
        </a:p>
      </dgm:t>
    </dgm:pt>
    <dgm:pt modelId="{79C7BE8F-DEC6-4998-AC07-8DC06139B3CC}">
      <dgm:prSet/>
      <dgm:spPr/>
      <dgm:t>
        <a:bodyPr/>
        <a:lstStyle/>
        <a:p>
          <a:endParaRPr lang="en-IN"/>
        </a:p>
      </dgm:t>
    </dgm:pt>
    <dgm:pt modelId="{E9835D71-E82C-4211-8987-965DC1157D2F}" type="parTrans" cxnId="{B1257E39-BEA7-42D5-A682-357DAC96113F}">
      <dgm:prSet/>
      <dgm:spPr/>
      <dgm:t>
        <a:bodyPr/>
        <a:lstStyle/>
        <a:p>
          <a:endParaRPr lang="en-IN"/>
        </a:p>
      </dgm:t>
    </dgm:pt>
    <dgm:pt modelId="{1F304F7F-57EF-4B12-80DC-2DE195F84056}" type="sibTrans" cxnId="{B1257E39-BEA7-42D5-A682-357DAC96113F}">
      <dgm:prSet/>
      <dgm:spPr/>
      <dgm:t>
        <a:bodyPr/>
        <a:lstStyle/>
        <a:p>
          <a:endParaRPr lang="en-IN"/>
        </a:p>
      </dgm:t>
    </dgm:pt>
    <dgm:pt modelId="{B40075E5-1CD6-4936-A631-F689CD5C4398}">
      <dgm:prSet/>
      <dgm:spPr/>
      <dgm:t>
        <a:bodyPr/>
        <a:lstStyle/>
        <a:p>
          <a:endParaRPr lang="en-IN"/>
        </a:p>
      </dgm:t>
    </dgm:pt>
    <dgm:pt modelId="{D2ECC93A-EC9C-48F3-AD79-BC58436F2060}" type="parTrans" cxnId="{BCBCD444-0DC5-49AA-8FC7-911C340080E9}">
      <dgm:prSet/>
      <dgm:spPr/>
      <dgm:t>
        <a:bodyPr/>
        <a:lstStyle/>
        <a:p>
          <a:endParaRPr lang="en-IN"/>
        </a:p>
      </dgm:t>
    </dgm:pt>
    <dgm:pt modelId="{13036C71-2A1F-4FA0-959E-9A18340D6888}" type="sibTrans" cxnId="{BCBCD444-0DC5-49AA-8FC7-911C340080E9}">
      <dgm:prSet/>
      <dgm:spPr/>
      <dgm:t>
        <a:bodyPr/>
        <a:lstStyle/>
        <a:p>
          <a:endParaRPr lang="en-IN"/>
        </a:p>
      </dgm:t>
    </dgm:pt>
    <dgm:pt modelId="{95719205-71B2-48E1-A00D-6B2B9D7452D8}">
      <dgm:prSet/>
      <dgm:spPr/>
      <dgm:t>
        <a:bodyPr/>
        <a:lstStyle/>
        <a:p>
          <a:endParaRPr lang="en-IN"/>
        </a:p>
      </dgm:t>
    </dgm:pt>
    <dgm:pt modelId="{9AD29E7E-6AB3-4811-8877-7873C8C6160F}" type="parTrans" cxnId="{0A997F19-3AF8-4A8E-A1BC-5B8924F2D87C}">
      <dgm:prSet/>
      <dgm:spPr/>
      <dgm:t>
        <a:bodyPr/>
        <a:lstStyle/>
        <a:p>
          <a:endParaRPr lang="en-IN"/>
        </a:p>
      </dgm:t>
    </dgm:pt>
    <dgm:pt modelId="{ACDE8CD2-0834-4CC6-8A66-5D1C54139257}" type="sibTrans" cxnId="{0A997F19-3AF8-4A8E-A1BC-5B8924F2D87C}">
      <dgm:prSet/>
      <dgm:spPr/>
      <dgm:t>
        <a:bodyPr/>
        <a:lstStyle/>
        <a:p>
          <a:endParaRPr lang="en-IN"/>
        </a:p>
      </dgm:t>
    </dgm:pt>
    <dgm:pt modelId="{295C581F-AD29-49D6-9AAD-5323DEE57D3B}">
      <dgm:prSet/>
      <dgm:spPr/>
      <dgm:t>
        <a:bodyPr/>
        <a:lstStyle/>
        <a:p>
          <a:endParaRPr lang="en-IN"/>
        </a:p>
      </dgm:t>
    </dgm:pt>
    <dgm:pt modelId="{1A80B6C2-BD9E-4F11-8BBE-4D80393088CE}" type="parTrans" cxnId="{0F15D05D-B18F-4B2E-B289-5D8788BBC1CD}">
      <dgm:prSet/>
      <dgm:spPr/>
      <dgm:t>
        <a:bodyPr/>
        <a:lstStyle/>
        <a:p>
          <a:endParaRPr lang="en-IN"/>
        </a:p>
      </dgm:t>
    </dgm:pt>
    <dgm:pt modelId="{88D26B45-2A6D-4BE1-AF09-732E1534D5D4}" type="sibTrans" cxnId="{0F15D05D-B18F-4B2E-B289-5D8788BBC1CD}">
      <dgm:prSet/>
      <dgm:spPr/>
      <dgm:t>
        <a:bodyPr/>
        <a:lstStyle/>
        <a:p>
          <a:endParaRPr lang="en-IN"/>
        </a:p>
      </dgm:t>
    </dgm:pt>
    <dgm:pt modelId="{5D2DFFEF-8C0B-46B8-8E49-4714F01256A0}">
      <dgm:prSet/>
      <dgm:spPr/>
      <dgm:t>
        <a:bodyPr/>
        <a:lstStyle/>
        <a:p>
          <a:pPr rtl="0"/>
          <a:endParaRPr lang="en-IN" b="0" i="0" u="none"/>
        </a:p>
      </dgm:t>
    </dgm:pt>
    <dgm:pt modelId="{BE51B371-82F8-41B9-80CD-D07C1A3602C9}" type="parTrans" cxnId="{7B724C01-F22B-4FED-AC56-80A0EB7DF5C0}">
      <dgm:prSet/>
      <dgm:spPr/>
      <dgm:t>
        <a:bodyPr/>
        <a:lstStyle/>
        <a:p>
          <a:endParaRPr lang="en-IN"/>
        </a:p>
      </dgm:t>
    </dgm:pt>
    <dgm:pt modelId="{83820632-F387-4CBD-96A9-144C33017175}" type="sibTrans" cxnId="{7B724C01-F22B-4FED-AC56-80A0EB7DF5C0}">
      <dgm:prSet/>
      <dgm:spPr/>
      <dgm:t>
        <a:bodyPr/>
        <a:lstStyle/>
        <a:p>
          <a:endParaRPr lang="en-IN"/>
        </a:p>
      </dgm:t>
    </dgm:pt>
    <dgm:pt modelId="{D8978A45-38D2-458B-8A4B-21D121E7F4E5}">
      <dgm:prSet/>
      <dgm:spPr/>
      <dgm:t>
        <a:bodyPr/>
        <a:lstStyle/>
        <a:p>
          <a:endParaRPr lang="en-IN"/>
        </a:p>
      </dgm:t>
    </dgm:pt>
    <dgm:pt modelId="{C1ACAACB-8CED-4A17-9D5C-290C04AB0B5F}" type="parTrans" cxnId="{B2877E59-4F37-4C03-A85A-F4FC8BA88EF2}">
      <dgm:prSet/>
      <dgm:spPr/>
      <dgm:t>
        <a:bodyPr/>
        <a:lstStyle/>
        <a:p>
          <a:endParaRPr lang="en-IN"/>
        </a:p>
      </dgm:t>
    </dgm:pt>
    <dgm:pt modelId="{D3192BA4-1122-49C7-8825-0DAFCF47FAD5}" type="sibTrans" cxnId="{B2877E59-4F37-4C03-A85A-F4FC8BA88EF2}">
      <dgm:prSet/>
      <dgm:spPr/>
      <dgm:t>
        <a:bodyPr/>
        <a:lstStyle/>
        <a:p>
          <a:endParaRPr lang="en-IN"/>
        </a:p>
      </dgm:t>
    </dgm:pt>
    <dgm:pt modelId="{3675BA5B-E5CD-40C3-A42B-E1F1B0A6DBA6}">
      <dgm:prSet/>
      <dgm:spPr/>
      <dgm:t>
        <a:bodyPr/>
        <a:lstStyle/>
        <a:p>
          <a:endParaRPr lang="en-IN"/>
        </a:p>
      </dgm:t>
    </dgm:pt>
    <dgm:pt modelId="{296603F8-A9BD-4DDC-9FAB-4029DFBD24B5}" type="parTrans" cxnId="{FA11536B-C9FA-4496-94B4-A860ACF550C5}">
      <dgm:prSet/>
      <dgm:spPr/>
      <dgm:t>
        <a:bodyPr/>
        <a:lstStyle/>
        <a:p>
          <a:endParaRPr lang="en-IN"/>
        </a:p>
      </dgm:t>
    </dgm:pt>
    <dgm:pt modelId="{8CA0C24E-1180-4170-9891-7153E1EE7954}" type="sibTrans" cxnId="{FA11536B-C9FA-4496-94B4-A860ACF550C5}">
      <dgm:prSet/>
      <dgm:spPr/>
      <dgm:t>
        <a:bodyPr/>
        <a:lstStyle/>
        <a:p>
          <a:endParaRPr lang="en-IN"/>
        </a:p>
      </dgm:t>
    </dgm:pt>
    <dgm:pt modelId="{00C3A515-AEBB-40C3-A92D-FCA409938EFD}">
      <dgm:prSet/>
      <dgm:spPr/>
      <dgm:t>
        <a:bodyPr/>
        <a:lstStyle/>
        <a:p>
          <a:endParaRPr lang="en-IN"/>
        </a:p>
      </dgm:t>
    </dgm:pt>
    <dgm:pt modelId="{176BB5C9-A86B-412A-8413-05F5188D4520}" type="parTrans" cxnId="{32820CAA-A2F9-4227-952A-A4FC055A5EF3}">
      <dgm:prSet/>
      <dgm:spPr/>
      <dgm:t>
        <a:bodyPr/>
        <a:lstStyle/>
        <a:p>
          <a:endParaRPr lang="en-IN"/>
        </a:p>
      </dgm:t>
    </dgm:pt>
    <dgm:pt modelId="{2FA143B2-1439-4265-856B-F528AE349F69}" type="sibTrans" cxnId="{32820CAA-A2F9-4227-952A-A4FC055A5EF3}">
      <dgm:prSet/>
      <dgm:spPr/>
      <dgm:t>
        <a:bodyPr/>
        <a:lstStyle/>
        <a:p>
          <a:endParaRPr lang="en-IN"/>
        </a:p>
      </dgm:t>
    </dgm:pt>
    <dgm:pt modelId="{F65656DE-E629-4016-B118-181DD1B9CF10}">
      <dgm:prSet/>
      <dgm:spPr/>
      <dgm:t>
        <a:bodyPr/>
        <a:lstStyle/>
        <a:p>
          <a:endParaRPr lang="en-IN"/>
        </a:p>
      </dgm:t>
    </dgm:pt>
    <dgm:pt modelId="{6FA4D3EA-E05E-4DAD-BD1E-11EEA30C3B52}" type="parTrans" cxnId="{3AE30BF7-8576-4047-84AC-39B37C050824}">
      <dgm:prSet/>
      <dgm:spPr/>
      <dgm:t>
        <a:bodyPr/>
        <a:lstStyle/>
        <a:p>
          <a:endParaRPr lang="en-IN"/>
        </a:p>
      </dgm:t>
    </dgm:pt>
    <dgm:pt modelId="{F476D2EE-7916-41A8-8B9C-E61539DD2B99}" type="sibTrans" cxnId="{3AE30BF7-8576-4047-84AC-39B37C050824}">
      <dgm:prSet/>
      <dgm:spPr/>
      <dgm:t>
        <a:bodyPr/>
        <a:lstStyle/>
        <a:p>
          <a:endParaRPr lang="en-IN"/>
        </a:p>
      </dgm:t>
    </dgm:pt>
    <dgm:pt modelId="{7FE4D6DD-1BF7-47A8-AB98-E7B332A2E4E7}">
      <dgm:prSet/>
      <dgm:spPr/>
      <dgm:t>
        <a:bodyPr/>
        <a:lstStyle/>
        <a:p>
          <a:endParaRPr lang="en-IN"/>
        </a:p>
      </dgm:t>
    </dgm:pt>
    <dgm:pt modelId="{9E36216C-B8F7-4EE0-B1B4-06B17E1AD25E}" type="parTrans" cxnId="{7F008E7C-E633-4DFB-9C42-EECAE1AF0EF1}">
      <dgm:prSet/>
      <dgm:spPr/>
      <dgm:t>
        <a:bodyPr/>
        <a:lstStyle/>
        <a:p>
          <a:endParaRPr lang="en-IN"/>
        </a:p>
      </dgm:t>
    </dgm:pt>
    <dgm:pt modelId="{DB722029-EA5C-4E62-A750-2F5460E119C8}" type="sibTrans" cxnId="{7F008E7C-E633-4DFB-9C42-EECAE1AF0EF1}">
      <dgm:prSet/>
      <dgm:spPr/>
      <dgm:t>
        <a:bodyPr/>
        <a:lstStyle/>
        <a:p>
          <a:endParaRPr lang="en-IN"/>
        </a:p>
      </dgm:t>
    </dgm:pt>
    <dgm:pt modelId="{5636B1B6-90BD-41A2-B7A2-EB9D578BC6FC}">
      <dgm:prSet/>
      <dgm:spPr/>
      <dgm:t>
        <a:bodyPr/>
        <a:lstStyle/>
        <a:p>
          <a:endParaRPr lang="en-IN"/>
        </a:p>
      </dgm:t>
    </dgm:pt>
    <dgm:pt modelId="{EEDAC147-34D8-4DB9-8CBD-319401EC45E1}" type="parTrans" cxnId="{1F618A6B-A0D4-470D-994F-7A16B17B1E95}">
      <dgm:prSet/>
      <dgm:spPr/>
      <dgm:t>
        <a:bodyPr/>
        <a:lstStyle/>
        <a:p>
          <a:endParaRPr lang="en-IN"/>
        </a:p>
      </dgm:t>
    </dgm:pt>
    <dgm:pt modelId="{25DB36A0-71D4-4BDB-9961-4F1D11C536DC}" type="sibTrans" cxnId="{1F618A6B-A0D4-470D-994F-7A16B17B1E95}">
      <dgm:prSet/>
      <dgm:spPr/>
      <dgm:t>
        <a:bodyPr/>
        <a:lstStyle/>
        <a:p>
          <a:endParaRPr lang="en-IN"/>
        </a:p>
      </dgm:t>
    </dgm:pt>
    <dgm:pt modelId="{55196F66-9638-40F6-8EDB-5726A0658C66}">
      <dgm:prSet/>
      <dgm:spPr/>
      <dgm:t>
        <a:bodyPr/>
        <a:lstStyle/>
        <a:p>
          <a:endParaRPr lang="en-IN"/>
        </a:p>
      </dgm:t>
    </dgm:pt>
    <dgm:pt modelId="{19D065E5-2BE5-45EE-A50A-34525306D7CD}" type="parTrans" cxnId="{6D97D733-1A3F-4580-ACA5-0BF83821964C}">
      <dgm:prSet/>
      <dgm:spPr/>
      <dgm:t>
        <a:bodyPr/>
        <a:lstStyle/>
        <a:p>
          <a:endParaRPr lang="en-IN"/>
        </a:p>
      </dgm:t>
    </dgm:pt>
    <dgm:pt modelId="{CBFD3C87-7696-4F5C-AB80-ADE8A0EFA0E7}" type="sibTrans" cxnId="{6D97D733-1A3F-4580-ACA5-0BF83821964C}">
      <dgm:prSet/>
      <dgm:spPr/>
      <dgm:t>
        <a:bodyPr/>
        <a:lstStyle/>
        <a:p>
          <a:endParaRPr lang="en-IN"/>
        </a:p>
      </dgm:t>
    </dgm:pt>
    <dgm:pt modelId="{6C5D83A1-C9EE-4AE7-9628-912B7C5532B7}">
      <dgm:prSet/>
      <dgm:spPr/>
      <dgm:t>
        <a:bodyPr/>
        <a:lstStyle/>
        <a:p>
          <a:endParaRPr lang="en-IN"/>
        </a:p>
      </dgm:t>
    </dgm:pt>
    <dgm:pt modelId="{AF4B896B-4F65-4B16-B525-D55A12C3928A}" type="parTrans" cxnId="{6B8A5599-52C1-4577-9532-8764D2AAA3F6}">
      <dgm:prSet/>
      <dgm:spPr/>
      <dgm:t>
        <a:bodyPr/>
        <a:lstStyle/>
        <a:p>
          <a:endParaRPr lang="en-IN"/>
        </a:p>
      </dgm:t>
    </dgm:pt>
    <dgm:pt modelId="{00471A33-3E79-49A8-9181-2B1B3F2364DF}" type="sibTrans" cxnId="{6B8A5599-52C1-4577-9532-8764D2AAA3F6}">
      <dgm:prSet/>
      <dgm:spPr/>
      <dgm:t>
        <a:bodyPr/>
        <a:lstStyle/>
        <a:p>
          <a:endParaRPr lang="en-IN"/>
        </a:p>
      </dgm:t>
    </dgm:pt>
    <dgm:pt modelId="{35D1A684-B4E1-4A63-8EEC-0E35EA697EF2}">
      <dgm:prSet/>
      <dgm:spPr/>
      <dgm:t>
        <a:bodyPr/>
        <a:lstStyle/>
        <a:p>
          <a:pPr rtl="0"/>
          <a:endParaRPr lang="en-IN" b="0" i="0" u="none"/>
        </a:p>
      </dgm:t>
    </dgm:pt>
    <dgm:pt modelId="{5DA8E052-7D30-4F6C-BD73-7DF1FA6BBD44}" type="parTrans" cxnId="{C30E2A5E-18AE-4552-963A-6ABAF5FB6F73}">
      <dgm:prSet/>
      <dgm:spPr/>
      <dgm:t>
        <a:bodyPr/>
        <a:lstStyle/>
        <a:p>
          <a:endParaRPr lang="en-IN"/>
        </a:p>
      </dgm:t>
    </dgm:pt>
    <dgm:pt modelId="{BF573928-840B-4709-8903-11474E3F4B0A}" type="sibTrans" cxnId="{C30E2A5E-18AE-4552-963A-6ABAF5FB6F73}">
      <dgm:prSet/>
      <dgm:spPr/>
      <dgm:t>
        <a:bodyPr/>
        <a:lstStyle/>
        <a:p>
          <a:endParaRPr lang="en-IN"/>
        </a:p>
      </dgm:t>
    </dgm:pt>
    <dgm:pt modelId="{FD06CA55-B748-4F35-9ED5-9AABF204CD2F}">
      <dgm:prSet/>
      <dgm:spPr/>
      <dgm:t>
        <a:bodyPr/>
        <a:lstStyle/>
        <a:p>
          <a:endParaRPr lang="en-IN"/>
        </a:p>
      </dgm:t>
    </dgm:pt>
    <dgm:pt modelId="{44BD7399-D2FA-4089-BE84-1CBA2DBA5D66}" type="parTrans" cxnId="{D78AFAC3-04C7-48B2-983D-F5ABDA7363FC}">
      <dgm:prSet/>
      <dgm:spPr/>
      <dgm:t>
        <a:bodyPr/>
        <a:lstStyle/>
        <a:p>
          <a:endParaRPr lang="en-IN"/>
        </a:p>
      </dgm:t>
    </dgm:pt>
    <dgm:pt modelId="{88DE036D-0B17-49DA-B3C9-B0769E286197}" type="sibTrans" cxnId="{D78AFAC3-04C7-48B2-983D-F5ABDA7363FC}">
      <dgm:prSet/>
      <dgm:spPr/>
      <dgm:t>
        <a:bodyPr/>
        <a:lstStyle/>
        <a:p>
          <a:endParaRPr lang="en-IN"/>
        </a:p>
      </dgm:t>
    </dgm:pt>
    <dgm:pt modelId="{1BC5D224-B8E4-450E-90F6-71AAD057AEF8}">
      <dgm:prSet/>
      <dgm:spPr/>
      <dgm:t>
        <a:bodyPr/>
        <a:lstStyle/>
        <a:p>
          <a:endParaRPr lang="en-IN"/>
        </a:p>
      </dgm:t>
    </dgm:pt>
    <dgm:pt modelId="{55838F66-878B-4285-9DFE-F59E4B7708CC}" type="parTrans" cxnId="{D918A894-C33B-4882-B5FC-67E5ABE15378}">
      <dgm:prSet/>
      <dgm:spPr/>
      <dgm:t>
        <a:bodyPr/>
        <a:lstStyle/>
        <a:p>
          <a:endParaRPr lang="en-IN"/>
        </a:p>
      </dgm:t>
    </dgm:pt>
    <dgm:pt modelId="{2F759B33-B588-4927-99CE-9CEC98F55588}" type="sibTrans" cxnId="{D918A894-C33B-4882-B5FC-67E5ABE15378}">
      <dgm:prSet/>
      <dgm:spPr/>
      <dgm:t>
        <a:bodyPr/>
        <a:lstStyle/>
        <a:p>
          <a:endParaRPr lang="en-IN"/>
        </a:p>
      </dgm:t>
    </dgm:pt>
    <dgm:pt modelId="{A16B6B63-B061-4FD6-AF8F-108DC2429AEF}">
      <dgm:prSet/>
      <dgm:spPr/>
      <dgm:t>
        <a:bodyPr/>
        <a:lstStyle/>
        <a:p>
          <a:pPr rtl="0"/>
          <a:endParaRPr lang="en-IN" b="0" i="0" u="none"/>
        </a:p>
      </dgm:t>
    </dgm:pt>
    <dgm:pt modelId="{5B72905B-638D-4611-BD2D-1C35CC14E550}" type="parTrans" cxnId="{03593A05-2EE7-4E22-BC26-87A0ED68856F}">
      <dgm:prSet/>
      <dgm:spPr/>
      <dgm:t>
        <a:bodyPr/>
        <a:lstStyle/>
        <a:p>
          <a:endParaRPr lang="en-IN"/>
        </a:p>
      </dgm:t>
    </dgm:pt>
    <dgm:pt modelId="{5633845F-1F0F-4A59-A887-112019642A72}" type="sibTrans" cxnId="{03593A05-2EE7-4E22-BC26-87A0ED68856F}">
      <dgm:prSet/>
      <dgm:spPr/>
      <dgm:t>
        <a:bodyPr/>
        <a:lstStyle/>
        <a:p>
          <a:endParaRPr lang="en-IN"/>
        </a:p>
      </dgm:t>
    </dgm:pt>
    <dgm:pt modelId="{5DCD6140-BADB-41DB-ACAE-F151E88F2380}">
      <dgm:prSet/>
      <dgm:spPr/>
      <dgm:t>
        <a:bodyPr/>
        <a:lstStyle/>
        <a:p>
          <a:endParaRPr lang="en-IN"/>
        </a:p>
      </dgm:t>
    </dgm:pt>
    <dgm:pt modelId="{9A58339D-6FAC-4158-AB2C-F3D0F6FF6405}" type="parTrans" cxnId="{F9D9C2A1-8A7D-4C08-9233-0216EBABC3F9}">
      <dgm:prSet/>
      <dgm:spPr/>
      <dgm:t>
        <a:bodyPr/>
        <a:lstStyle/>
        <a:p>
          <a:endParaRPr lang="en-IN"/>
        </a:p>
      </dgm:t>
    </dgm:pt>
    <dgm:pt modelId="{8335A056-BC05-4CB4-9070-1F9A99A742C9}" type="sibTrans" cxnId="{F9D9C2A1-8A7D-4C08-9233-0216EBABC3F9}">
      <dgm:prSet/>
      <dgm:spPr/>
      <dgm:t>
        <a:bodyPr/>
        <a:lstStyle/>
        <a:p>
          <a:endParaRPr lang="en-IN"/>
        </a:p>
      </dgm:t>
    </dgm:pt>
    <dgm:pt modelId="{41E362DC-E823-4F3B-83B5-D9EDB362E5CB}">
      <dgm:prSet/>
      <dgm:spPr/>
      <dgm:t>
        <a:bodyPr/>
        <a:lstStyle/>
        <a:p>
          <a:endParaRPr lang="en-IN"/>
        </a:p>
      </dgm:t>
    </dgm:pt>
    <dgm:pt modelId="{321A3090-8F9B-4F4D-BDFE-A1552DAD845F}" type="parTrans" cxnId="{EE1D12A8-01A9-4AFE-9465-7636A7EFC345}">
      <dgm:prSet/>
      <dgm:spPr/>
      <dgm:t>
        <a:bodyPr/>
        <a:lstStyle/>
        <a:p>
          <a:endParaRPr lang="en-IN"/>
        </a:p>
      </dgm:t>
    </dgm:pt>
    <dgm:pt modelId="{7714F9BE-E1F2-42C4-A98E-034453E4F520}" type="sibTrans" cxnId="{EE1D12A8-01A9-4AFE-9465-7636A7EFC345}">
      <dgm:prSet/>
      <dgm:spPr/>
      <dgm:t>
        <a:bodyPr/>
        <a:lstStyle/>
        <a:p>
          <a:endParaRPr lang="en-IN"/>
        </a:p>
      </dgm:t>
    </dgm:pt>
    <dgm:pt modelId="{E7D1B4F8-6E9D-4006-8082-1C39C2CE3BDE}">
      <dgm:prSet/>
      <dgm:spPr/>
      <dgm:t>
        <a:bodyPr/>
        <a:lstStyle/>
        <a:p>
          <a:pPr rtl="0"/>
          <a:endParaRPr lang="en-IN" b="0" i="0" u="none"/>
        </a:p>
      </dgm:t>
    </dgm:pt>
    <dgm:pt modelId="{92EE72B5-CD4E-4D23-A1FA-DF91294D432B}" type="parTrans" cxnId="{F2C489FC-05C2-423A-B42F-06B29D8DE843}">
      <dgm:prSet/>
      <dgm:spPr/>
      <dgm:t>
        <a:bodyPr/>
        <a:lstStyle/>
        <a:p>
          <a:endParaRPr lang="en-IN"/>
        </a:p>
      </dgm:t>
    </dgm:pt>
    <dgm:pt modelId="{9C822C46-FE38-4817-90C4-AAFE1AE0C228}" type="sibTrans" cxnId="{F2C489FC-05C2-423A-B42F-06B29D8DE843}">
      <dgm:prSet/>
      <dgm:spPr/>
      <dgm:t>
        <a:bodyPr/>
        <a:lstStyle/>
        <a:p>
          <a:endParaRPr lang="en-IN"/>
        </a:p>
      </dgm:t>
    </dgm:pt>
    <dgm:pt modelId="{99BB1B58-3D4F-45B8-A09E-B11D86FFB41F}">
      <dgm:prSet phldrT="[Text]" custT="1"/>
      <dgm:spPr/>
      <dgm:t>
        <a:bodyPr/>
        <a:lstStyle/>
        <a:p>
          <a:r>
            <a:rPr lang="en-IN" sz="1400" b="1" dirty="0"/>
            <a:t>Carotid Doppler</a:t>
          </a:r>
        </a:p>
      </dgm:t>
    </dgm:pt>
    <dgm:pt modelId="{042DCC3F-407B-476E-83BB-D4FE7FFAD9EC}" type="parTrans" cxnId="{29344CC4-D23B-456F-A422-70EC789450E0}">
      <dgm:prSet/>
      <dgm:spPr/>
      <dgm:t>
        <a:bodyPr/>
        <a:lstStyle/>
        <a:p>
          <a:endParaRPr lang="en-IN"/>
        </a:p>
      </dgm:t>
    </dgm:pt>
    <dgm:pt modelId="{C76F933D-FCCB-4091-8F70-33F74B42AD48}" type="sibTrans" cxnId="{29344CC4-D23B-456F-A422-70EC789450E0}">
      <dgm:prSet/>
      <dgm:spPr/>
      <dgm:t>
        <a:bodyPr/>
        <a:lstStyle/>
        <a:p>
          <a:endParaRPr lang="en-IN"/>
        </a:p>
      </dgm:t>
    </dgm:pt>
    <dgm:pt modelId="{14A382FB-A20C-458F-A443-3285CA381E2D}">
      <dgm:prSet phldrT="[Text]" custT="1"/>
      <dgm:spPr/>
      <dgm:t>
        <a:bodyPr/>
        <a:lstStyle/>
        <a:p>
          <a:r>
            <a:rPr lang="en-IN" sz="1400" b="1" dirty="0"/>
            <a:t>Ultrasound Abdomen  for visceral fat</a:t>
          </a:r>
        </a:p>
      </dgm:t>
    </dgm:pt>
    <dgm:pt modelId="{47A58CEC-6820-4BBC-8805-E248AA053BD1}" type="parTrans" cxnId="{A1C5D926-4B37-4244-94C5-C6AA4E24DA04}">
      <dgm:prSet/>
      <dgm:spPr/>
      <dgm:t>
        <a:bodyPr/>
        <a:lstStyle/>
        <a:p>
          <a:endParaRPr lang="en-IN"/>
        </a:p>
      </dgm:t>
    </dgm:pt>
    <dgm:pt modelId="{1C713CE6-4146-45EE-BB69-BD2AE2923BA4}" type="sibTrans" cxnId="{A1C5D926-4B37-4244-94C5-C6AA4E24DA04}">
      <dgm:prSet/>
      <dgm:spPr/>
      <dgm:t>
        <a:bodyPr/>
        <a:lstStyle/>
        <a:p>
          <a:endParaRPr lang="en-IN"/>
        </a:p>
      </dgm:t>
    </dgm:pt>
    <dgm:pt modelId="{5FF6AF12-7479-446A-8060-5321DF924A2D}">
      <dgm:prSet phldrT="[Text]" custT="1"/>
      <dgm:spPr/>
      <dgm:t>
        <a:bodyPr/>
        <a:lstStyle/>
        <a:p>
          <a:endParaRPr lang="en-IN" sz="1400" b="1" dirty="0"/>
        </a:p>
      </dgm:t>
    </dgm:pt>
    <dgm:pt modelId="{B18B52E1-9785-4C5A-BFB7-68F84A678034}" type="parTrans" cxnId="{2DFC14B6-72D1-4EA5-92BE-94B293023D14}">
      <dgm:prSet/>
      <dgm:spPr/>
      <dgm:t>
        <a:bodyPr/>
        <a:lstStyle/>
        <a:p>
          <a:endParaRPr lang="en-IN"/>
        </a:p>
      </dgm:t>
    </dgm:pt>
    <dgm:pt modelId="{1862AE33-579C-43CF-8CFE-2850EAC4402F}" type="sibTrans" cxnId="{2DFC14B6-72D1-4EA5-92BE-94B293023D14}">
      <dgm:prSet/>
      <dgm:spPr/>
      <dgm:t>
        <a:bodyPr/>
        <a:lstStyle/>
        <a:p>
          <a:endParaRPr lang="en-IN"/>
        </a:p>
      </dgm:t>
    </dgm:pt>
    <dgm:pt modelId="{94ECA660-A064-4882-B028-A778B0B24665}" type="pres">
      <dgm:prSet presAssocID="{B9DED5A4-9EB6-4A9B-9290-29AE39DB3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0989F-D042-42B2-ABB4-8436E7137090}" type="pres">
      <dgm:prSet presAssocID="{B9DED5A4-9EB6-4A9B-9290-29AE39DB3688}" presName="radial" presStyleCnt="0">
        <dgm:presLayoutVars>
          <dgm:animLvl val="ctr"/>
        </dgm:presLayoutVars>
      </dgm:prSet>
      <dgm:spPr/>
    </dgm:pt>
    <dgm:pt modelId="{33EFF5AA-37D1-4685-B121-8A72F51CF093}" type="pres">
      <dgm:prSet presAssocID="{C70A9AE4-D799-429C-9D68-7DABE8D540BC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7C941BE8-66BE-4570-93C7-4B154B2F6964}" type="pres">
      <dgm:prSet presAssocID="{DB3690AB-DC2A-4633-81CB-3546CD0EC2E1}" presName="node" presStyleLbl="vennNode1" presStyleIdx="1" presStyleCnt="9" custScaleX="124593" custRadScaleRad="99828" custRadScaleInc="1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34431-7FD3-4B16-B0E1-83607BD3910E}" type="pres">
      <dgm:prSet presAssocID="{347C96C0-7605-4F4F-9958-6720C126E5DC}" presName="node" presStyleLbl="vennNode1" presStyleIdx="2" presStyleCnt="9" custRadScaleRad="97106" custRadScaleInc="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A6EF-3CF1-46C9-8422-55555A602021}" type="pres">
      <dgm:prSet presAssocID="{074C804C-B529-44B8-955D-29370F27B284}" presName="node" presStyleLbl="vennNode1" presStyleIdx="3" presStyleCnt="9" custScaleX="128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79F6F-1D7A-4E50-A613-3FFDC52CA4FD}" type="pres">
      <dgm:prSet presAssocID="{242D47ED-5137-4E13-8A51-AE97B9305FAD}" presName="node" presStyleLbl="vennNode1" presStyleIdx="4" presStyleCnt="9" custScaleX="123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DAC22-CA9D-4CEC-9462-8C278512488E}" type="pres">
      <dgm:prSet presAssocID="{BBB5C93D-3C8D-4430-810E-00CDE947F744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9D54D-6E2D-4079-A081-77411134DBF3}" type="pres">
      <dgm:prSet presAssocID="{BF0C2AB9-BC22-42B2-8C17-46EC052304B6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7C59-2436-4786-B74B-5B778E2C3530}" type="pres">
      <dgm:prSet presAssocID="{99BB1B58-3D4F-45B8-A09E-B11D86FFB41F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14B2B-639D-4D23-9599-DF0B390573A8}" type="pres">
      <dgm:prSet presAssocID="{14A382FB-A20C-458F-A443-3285CA381E2D}" presName="node" presStyleLbl="vennNode1" presStyleIdx="8" presStyleCnt="9" custScaleX="121929" custScaleY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4F688-8E1B-4F63-8B23-C9A8B9625F21}" srcId="{6513B04C-EFCE-482D-885A-BCFFFE3195D0}" destId="{FB937896-0A19-4BCE-BA1C-5B5F8BD16AC6}" srcOrd="0" destOrd="0" parTransId="{E7645B45-A4CE-4954-91DD-23BA57ABEFD1}" sibTransId="{AE3197EC-F2D5-4D93-9AAF-E19392923C40}"/>
    <dgm:cxn modelId="{5B1783C8-29B0-49B8-A107-08BE985DED5E}" type="presOf" srcId="{99BB1B58-3D4F-45B8-A09E-B11D86FFB41F}" destId="{FAF77C59-2436-4786-B74B-5B778E2C3530}" srcOrd="0" destOrd="0" presId="urn:microsoft.com/office/officeart/2005/8/layout/radial3"/>
    <dgm:cxn modelId="{6B8A5599-52C1-4577-9532-8764D2AAA3F6}" srcId="{B9DED5A4-9EB6-4A9B-9290-29AE39DB3688}" destId="{6C5D83A1-C9EE-4AE7-9628-912B7C5532B7}" srcOrd="14" destOrd="0" parTransId="{AF4B896B-4F65-4B16-B525-D55A12C3928A}" sibTransId="{00471A33-3E79-49A8-9181-2B1B3F2364DF}"/>
    <dgm:cxn modelId="{6D97D733-1A3F-4580-ACA5-0BF83821964C}" srcId="{B9DED5A4-9EB6-4A9B-9290-29AE39DB3688}" destId="{55196F66-9638-40F6-8EDB-5726A0658C66}" srcOrd="13" destOrd="0" parTransId="{19D065E5-2BE5-45EE-A50A-34525306D7CD}" sibTransId="{CBFD3C87-7696-4F5C-AB80-ADE8A0EFA0E7}"/>
    <dgm:cxn modelId="{3074A859-77CA-4B90-9EBC-7A3A607276B7}" srcId="{C70A9AE4-D799-429C-9D68-7DABE8D540BC}" destId="{DB3690AB-DC2A-4633-81CB-3546CD0EC2E1}" srcOrd="0" destOrd="0" parTransId="{C8782E49-872E-4BD4-9A38-3B9C27FF9EED}" sibTransId="{8CE02FBA-3449-4ADD-BE67-FFB9654A20DC}"/>
    <dgm:cxn modelId="{D78AFAC3-04C7-48B2-983D-F5ABDA7363FC}" srcId="{B9DED5A4-9EB6-4A9B-9290-29AE39DB3688}" destId="{FD06CA55-B748-4F35-9ED5-9AABF204CD2F}" srcOrd="15" destOrd="0" parTransId="{44BD7399-D2FA-4089-BE84-1CBA2DBA5D66}" sibTransId="{88DE036D-0B17-49DA-B3C9-B0769E286197}"/>
    <dgm:cxn modelId="{29344CC4-D23B-456F-A422-70EC789450E0}" srcId="{C70A9AE4-D799-429C-9D68-7DABE8D540BC}" destId="{99BB1B58-3D4F-45B8-A09E-B11D86FFB41F}" srcOrd="6" destOrd="0" parTransId="{042DCC3F-407B-476E-83BB-D4FE7FFAD9EC}" sibTransId="{C76F933D-FCCB-4091-8F70-33F74B42AD48}"/>
    <dgm:cxn modelId="{2A79394A-7C08-4997-ACE8-0CBAB5069E12}" type="presOf" srcId="{BBB5C93D-3C8D-4430-810E-00CDE947F744}" destId="{74BDAC22-CA9D-4CEC-9462-8C278512488E}" srcOrd="0" destOrd="0" presId="urn:microsoft.com/office/officeart/2005/8/layout/radial3"/>
    <dgm:cxn modelId="{61258026-9955-4925-A07C-2AACEB565CEB}" srcId="{B9DED5A4-9EB6-4A9B-9290-29AE39DB3688}" destId="{C70A9AE4-D799-429C-9D68-7DABE8D540BC}" srcOrd="0" destOrd="0" parTransId="{E29ADF12-812F-4526-A008-DAE04E24EED3}" sibTransId="{DCF4B374-6AF1-4DD3-A889-ABB39666490D}"/>
    <dgm:cxn modelId="{03593A05-2EE7-4E22-BC26-87A0ED68856F}" srcId="{1BC5D224-B8E4-450E-90F6-71AAD057AEF8}" destId="{A16B6B63-B061-4FD6-AF8F-108DC2429AEF}" srcOrd="0" destOrd="0" parTransId="{5B72905B-638D-4611-BD2D-1C35CC14E550}" sibTransId="{5633845F-1F0F-4A59-A887-112019642A72}"/>
    <dgm:cxn modelId="{F9D9C2A1-8A7D-4C08-9233-0216EBABC3F9}" srcId="{B9DED5A4-9EB6-4A9B-9290-29AE39DB3688}" destId="{5DCD6140-BADB-41DB-ACAE-F151E88F2380}" srcOrd="17" destOrd="0" parTransId="{9A58339D-6FAC-4158-AB2C-F3D0F6FF6405}" sibTransId="{8335A056-BC05-4CB4-9070-1F9A99A742C9}"/>
    <dgm:cxn modelId="{7F008E7C-E633-4DFB-9C42-EECAE1AF0EF1}" srcId="{B9DED5A4-9EB6-4A9B-9290-29AE39DB3688}" destId="{7FE4D6DD-1BF7-47A8-AB98-E7B332A2E4E7}" srcOrd="12" destOrd="0" parTransId="{9E36216C-B8F7-4EE0-B1B4-06B17E1AD25E}" sibTransId="{DB722029-EA5C-4E62-A750-2F5460E119C8}"/>
    <dgm:cxn modelId="{32820CAA-A2F9-4227-952A-A4FC055A5EF3}" srcId="{3675BA5B-E5CD-40C3-A42B-E1F1B0A6DBA6}" destId="{00C3A515-AEBB-40C3-A92D-FCA409938EFD}" srcOrd="0" destOrd="0" parTransId="{176BB5C9-A86B-412A-8413-05F5188D4520}" sibTransId="{2FA143B2-1439-4265-856B-F528AE349F69}"/>
    <dgm:cxn modelId="{0A997F19-3AF8-4A8E-A1BC-5B8924F2D87C}" srcId="{B9DED5A4-9EB6-4A9B-9290-29AE39DB3688}" destId="{95719205-71B2-48E1-A00D-6B2B9D7452D8}" srcOrd="7" destOrd="0" parTransId="{9AD29E7E-6AB3-4811-8877-7873C8C6160F}" sibTransId="{ACDE8CD2-0834-4CC6-8A66-5D1C54139257}"/>
    <dgm:cxn modelId="{1F618A6B-A0D4-470D-994F-7A16B17B1E95}" srcId="{7FE4D6DD-1BF7-47A8-AB98-E7B332A2E4E7}" destId="{5636B1B6-90BD-41A2-B7A2-EB9D578BC6FC}" srcOrd="0" destOrd="0" parTransId="{EEDAC147-34D8-4DB9-8CBD-319401EC45E1}" sibTransId="{25DB36A0-71D4-4BDB-9961-4F1D11C536DC}"/>
    <dgm:cxn modelId="{A1C5D926-4B37-4244-94C5-C6AA4E24DA04}" srcId="{C70A9AE4-D799-429C-9D68-7DABE8D540BC}" destId="{14A382FB-A20C-458F-A443-3285CA381E2D}" srcOrd="7" destOrd="0" parTransId="{47A58CEC-6820-4BBC-8805-E248AA053BD1}" sibTransId="{1C713CE6-4146-45EE-BB69-BD2AE2923BA4}"/>
    <dgm:cxn modelId="{87A6F366-9E15-45E9-8F18-94F3C01BA0CE}" type="presOf" srcId="{14A382FB-A20C-458F-A443-3285CA381E2D}" destId="{63314B2B-639D-4D23-9599-DF0B390573A8}" srcOrd="0" destOrd="0" presId="urn:microsoft.com/office/officeart/2005/8/layout/radial3"/>
    <dgm:cxn modelId="{7B724C01-F22B-4FED-AC56-80A0EB7DF5C0}" srcId="{295C581F-AD29-49D6-9AAD-5323DEE57D3B}" destId="{5D2DFFEF-8C0B-46B8-8E49-4714F01256A0}" srcOrd="0" destOrd="0" parTransId="{BE51B371-82F8-41B9-80CD-D07C1A3602C9}" sibTransId="{83820632-F387-4CBD-96A9-144C33017175}"/>
    <dgm:cxn modelId="{C06474CD-3979-4A28-BB29-E8514990052D}" type="presOf" srcId="{242D47ED-5137-4E13-8A51-AE97B9305FAD}" destId="{5A279F6F-1D7A-4E50-A613-3FFDC52CA4FD}" srcOrd="0" destOrd="0" presId="urn:microsoft.com/office/officeart/2005/8/layout/radial3"/>
    <dgm:cxn modelId="{6E7827B1-4CFC-4034-BEF8-F856553EB76A}" type="presOf" srcId="{DB3690AB-DC2A-4633-81CB-3546CD0EC2E1}" destId="{7C941BE8-66BE-4570-93C7-4B154B2F6964}" srcOrd="0" destOrd="0" presId="urn:microsoft.com/office/officeart/2005/8/layout/radial3"/>
    <dgm:cxn modelId="{D918A894-C33B-4882-B5FC-67E5ABE15378}" srcId="{B9DED5A4-9EB6-4A9B-9290-29AE39DB3688}" destId="{1BC5D224-B8E4-450E-90F6-71AAD057AEF8}" srcOrd="16" destOrd="0" parTransId="{55838F66-878B-4285-9DFE-F59E4B7708CC}" sibTransId="{2F759B33-B588-4927-99CE-9CEC98F55588}"/>
    <dgm:cxn modelId="{0F15D05D-B18F-4B2E-B289-5D8788BBC1CD}" srcId="{B9DED5A4-9EB6-4A9B-9290-29AE39DB3688}" destId="{295C581F-AD29-49D6-9AAD-5323DEE57D3B}" srcOrd="8" destOrd="0" parTransId="{1A80B6C2-BD9E-4F11-8BBE-4D80393088CE}" sibTransId="{88D26B45-2A6D-4BE1-AF09-732E1534D5D4}"/>
    <dgm:cxn modelId="{E3034925-35EF-4689-83FF-54EEADB5C015}" srcId="{B9DED5A4-9EB6-4A9B-9290-29AE39DB3688}" destId="{6513B04C-EFCE-482D-885A-BCFFFE3195D0}" srcOrd="4" destOrd="0" parTransId="{D21DF0D6-2CFF-42B5-9439-3D4A0D5BB6DE}" sibTransId="{38DC0DFA-563C-47E4-84A8-C76F0AC8E446}"/>
    <dgm:cxn modelId="{1F5A3F2F-D881-4BFA-9A54-93DE05221C09}" type="presOf" srcId="{B9DED5A4-9EB6-4A9B-9290-29AE39DB3688}" destId="{94ECA660-A064-4882-B028-A778B0B24665}" srcOrd="0" destOrd="0" presId="urn:microsoft.com/office/officeart/2005/8/layout/radial3"/>
    <dgm:cxn modelId="{A178D6B1-0D7D-4C0D-ABFC-DDED7F22BA34}" srcId="{C70A9AE4-D799-429C-9D68-7DABE8D540BC}" destId="{BBB5C93D-3C8D-4430-810E-00CDE947F744}" srcOrd="4" destOrd="0" parTransId="{59528464-5A3B-44B1-ADCA-3E84A0E9D84D}" sibTransId="{092FFFDD-067F-47ED-B1EA-7E0EC573297B}"/>
    <dgm:cxn modelId="{0D2F63B4-5B76-4322-AE08-9436CBE0E07E}" type="presOf" srcId="{347C96C0-7605-4F4F-9958-6720C126E5DC}" destId="{9F934431-7FD3-4B16-B0E1-83607BD3910E}" srcOrd="0" destOrd="0" presId="urn:microsoft.com/office/officeart/2005/8/layout/radial3"/>
    <dgm:cxn modelId="{6BE664C6-FADF-4895-99FD-C2796C0AC57F}" srcId="{C70A9AE4-D799-429C-9D68-7DABE8D540BC}" destId="{347C96C0-7605-4F4F-9958-6720C126E5DC}" srcOrd="1" destOrd="0" parTransId="{E11DE2ED-9161-447B-B605-A3CFDE51F00F}" sibTransId="{21F44E6D-D12B-48E8-A624-604339B20441}"/>
    <dgm:cxn modelId="{BCBCD444-0DC5-49AA-8FC7-911C340080E9}" srcId="{79C7BE8F-DEC6-4998-AC07-8DC06139B3CC}" destId="{B40075E5-1CD6-4936-A631-F689CD5C4398}" srcOrd="0" destOrd="0" parTransId="{D2ECC93A-EC9C-48F3-AD79-BC58436F2060}" sibTransId="{13036C71-2A1F-4FA0-959E-9A18340D6888}"/>
    <dgm:cxn modelId="{79B60385-2D08-42FF-8FEF-F8FB305641D5}" type="presOf" srcId="{C70A9AE4-D799-429C-9D68-7DABE8D540BC}" destId="{33EFF5AA-37D1-4685-B121-8A72F51CF093}" srcOrd="0" destOrd="0" presId="urn:microsoft.com/office/officeart/2005/8/layout/radial3"/>
    <dgm:cxn modelId="{2DFC14B6-72D1-4EA5-92BE-94B293023D14}" srcId="{B9DED5A4-9EB6-4A9B-9290-29AE39DB3688}" destId="{5FF6AF12-7479-446A-8060-5321DF924A2D}" srcOrd="1" destOrd="0" parTransId="{B18B52E1-9785-4C5A-BFB7-68F84A678034}" sibTransId="{1862AE33-579C-43CF-8CFE-2850EAC4402F}"/>
    <dgm:cxn modelId="{FA11536B-C9FA-4496-94B4-A860ACF550C5}" srcId="{B9DED5A4-9EB6-4A9B-9290-29AE39DB3688}" destId="{3675BA5B-E5CD-40C3-A42B-E1F1B0A6DBA6}" srcOrd="10" destOrd="0" parTransId="{296603F8-A9BD-4DDC-9FAB-4029DFBD24B5}" sibTransId="{8CA0C24E-1180-4170-9891-7153E1EE7954}"/>
    <dgm:cxn modelId="{C30E2A5E-18AE-4552-963A-6ABAF5FB6F73}" srcId="{6C5D83A1-C9EE-4AE7-9628-912B7C5532B7}" destId="{35D1A684-B4E1-4A63-8EEC-0E35EA697EF2}" srcOrd="0" destOrd="0" parTransId="{5DA8E052-7D30-4F6C-BD73-7DF1FA6BBD44}" sibTransId="{BF573928-840B-4709-8903-11474E3F4B0A}"/>
    <dgm:cxn modelId="{FA8369A9-B85A-40FA-AFD6-AAC768828136}" type="presOf" srcId="{BF0C2AB9-BC22-42B2-8C17-46EC052304B6}" destId="{5869D54D-6E2D-4079-A081-77411134DBF3}" srcOrd="0" destOrd="0" presId="urn:microsoft.com/office/officeart/2005/8/layout/radial3"/>
    <dgm:cxn modelId="{B1257E39-BEA7-42D5-A682-357DAC96113F}" srcId="{B9DED5A4-9EB6-4A9B-9290-29AE39DB3688}" destId="{79C7BE8F-DEC6-4998-AC07-8DC06139B3CC}" srcOrd="6" destOrd="0" parTransId="{E9835D71-E82C-4211-8987-965DC1157D2F}" sibTransId="{1F304F7F-57EF-4B12-80DC-2DE195F84056}"/>
    <dgm:cxn modelId="{1AB1C699-5BA4-4F6B-937C-5086F4C19D57}" srcId="{C70A9AE4-D799-429C-9D68-7DABE8D540BC}" destId="{BF0C2AB9-BC22-42B2-8C17-46EC052304B6}" srcOrd="5" destOrd="0" parTransId="{871CF2AE-FB6B-4E59-B431-F36E334EF943}" sibTransId="{80F567BE-4364-44AB-8239-BAE8A9F2C4EB}"/>
    <dgm:cxn modelId="{B2877E59-4F37-4C03-A85A-F4FC8BA88EF2}" srcId="{B9DED5A4-9EB6-4A9B-9290-29AE39DB3688}" destId="{D8978A45-38D2-458B-8A4B-21D121E7F4E5}" srcOrd="9" destOrd="0" parTransId="{C1ACAACB-8CED-4A17-9D5C-290C04AB0B5F}" sibTransId="{D3192BA4-1122-49C7-8825-0DAFCF47FAD5}"/>
    <dgm:cxn modelId="{EE1D12A8-01A9-4AFE-9465-7636A7EFC345}" srcId="{B9DED5A4-9EB6-4A9B-9290-29AE39DB3688}" destId="{41E362DC-E823-4F3B-83B5-D9EDB362E5CB}" srcOrd="18" destOrd="0" parTransId="{321A3090-8F9B-4F4D-BDFE-A1552DAD845F}" sibTransId="{7714F9BE-E1F2-42C4-A98E-034453E4F520}"/>
    <dgm:cxn modelId="{3AE30BF7-8576-4047-84AC-39B37C050824}" srcId="{B9DED5A4-9EB6-4A9B-9290-29AE39DB3688}" destId="{F65656DE-E629-4016-B118-181DD1B9CF10}" srcOrd="11" destOrd="0" parTransId="{6FA4D3EA-E05E-4DAD-BD1E-11EEA30C3B52}" sibTransId="{F476D2EE-7916-41A8-8B9C-E61539DD2B99}"/>
    <dgm:cxn modelId="{C49862BE-FF2E-44A3-A4AF-4B680E1E9BEA}" srcId="{B9DED5A4-9EB6-4A9B-9290-29AE39DB3688}" destId="{131F5F93-AA39-46B4-A842-2C50AEC48DB9}" srcOrd="3" destOrd="0" parTransId="{09867FB4-F8EF-4659-9D45-4228C3A21E8C}" sibTransId="{00554CF1-9F4F-45CC-8546-EAC6FCA26A73}"/>
    <dgm:cxn modelId="{C27A35F0-4685-4C2F-8A7E-4A54954A9D4E}" srcId="{C70A9AE4-D799-429C-9D68-7DABE8D540BC}" destId="{074C804C-B529-44B8-955D-29370F27B284}" srcOrd="2" destOrd="0" parTransId="{1541B50E-54C9-429C-90A5-F6C6007F0056}" sibTransId="{017BF2A5-5A68-48E0-915F-24A7B0140B2F}"/>
    <dgm:cxn modelId="{F2C489FC-05C2-423A-B42F-06B29D8DE843}" srcId="{41E362DC-E823-4F3B-83B5-D9EDB362E5CB}" destId="{E7D1B4F8-6E9D-4006-8082-1C39C2CE3BDE}" srcOrd="0" destOrd="0" parTransId="{92EE72B5-CD4E-4D23-A1FA-DF91294D432B}" sibTransId="{9C822C46-FE38-4817-90C4-AAFE1AE0C228}"/>
    <dgm:cxn modelId="{AD9DA39B-9E84-4C42-B4FD-D65DC17DD91A}" srcId="{B9DED5A4-9EB6-4A9B-9290-29AE39DB3688}" destId="{C0C8C437-E81A-419B-941E-6A10D1EBFC34}" srcOrd="5" destOrd="0" parTransId="{56F524C1-F0EA-440E-A374-4DA74BC6F25F}" sibTransId="{D084B876-12A2-4433-8F2A-A7990DE3A18D}"/>
    <dgm:cxn modelId="{6483E9EF-7AE5-44A0-A37D-89D778BB31DB}" srcId="{C70A9AE4-D799-429C-9D68-7DABE8D540BC}" destId="{242D47ED-5137-4E13-8A51-AE97B9305FAD}" srcOrd="3" destOrd="0" parTransId="{E83BB497-C7EE-4213-B50C-5E0674231904}" sibTransId="{DA1350F7-DE60-41F7-BBCF-049967155CAA}"/>
    <dgm:cxn modelId="{70B4D015-6CD2-4A8B-95F6-CE5BE05C3891}" type="presOf" srcId="{074C804C-B529-44B8-955D-29370F27B284}" destId="{26E5A6EF-3CF1-46C9-8422-55555A602021}" srcOrd="0" destOrd="0" presId="urn:microsoft.com/office/officeart/2005/8/layout/radial3"/>
    <dgm:cxn modelId="{7B88D1F0-BACF-4D7E-8245-D7336564751D}" srcId="{B9DED5A4-9EB6-4A9B-9290-29AE39DB3688}" destId="{254EC8E9-3FCD-49C1-9A82-DA6CDA94479A}" srcOrd="2" destOrd="0" parTransId="{418827EA-665B-4C34-8C34-DD91DD275599}" sibTransId="{1895F77A-11A1-466C-9058-9A32626D54E0}"/>
    <dgm:cxn modelId="{F00791EF-49CE-4F7F-BCE1-37BDBE757304}" type="presParOf" srcId="{94ECA660-A064-4882-B028-A778B0B24665}" destId="{BB80989F-D042-42B2-ABB4-8436E7137090}" srcOrd="0" destOrd="0" presId="urn:microsoft.com/office/officeart/2005/8/layout/radial3"/>
    <dgm:cxn modelId="{8F0F2A19-6AC2-474A-9BED-711998F5DAD4}" type="presParOf" srcId="{BB80989F-D042-42B2-ABB4-8436E7137090}" destId="{33EFF5AA-37D1-4685-B121-8A72F51CF093}" srcOrd="0" destOrd="0" presId="urn:microsoft.com/office/officeart/2005/8/layout/radial3"/>
    <dgm:cxn modelId="{A8D5673A-9931-4587-AB99-B455F451860F}" type="presParOf" srcId="{BB80989F-D042-42B2-ABB4-8436E7137090}" destId="{7C941BE8-66BE-4570-93C7-4B154B2F6964}" srcOrd="1" destOrd="0" presId="urn:microsoft.com/office/officeart/2005/8/layout/radial3"/>
    <dgm:cxn modelId="{181E3B48-1075-41CB-BF2E-1B4ACFB6DF67}" type="presParOf" srcId="{BB80989F-D042-42B2-ABB4-8436E7137090}" destId="{9F934431-7FD3-4B16-B0E1-83607BD3910E}" srcOrd="2" destOrd="0" presId="urn:microsoft.com/office/officeart/2005/8/layout/radial3"/>
    <dgm:cxn modelId="{1EE2FADB-5155-4777-A294-2FD448E21CD0}" type="presParOf" srcId="{BB80989F-D042-42B2-ABB4-8436E7137090}" destId="{26E5A6EF-3CF1-46C9-8422-55555A602021}" srcOrd="3" destOrd="0" presId="urn:microsoft.com/office/officeart/2005/8/layout/radial3"/>
    <dgm:cxn modelId="{6555D33C-C621-46C9-834B-7483080F7DC7}" type="presParOf" srcId="{BB80989F-D042-42B2-ABB4-8436E7137090}" destId="{5A279F6F-1D7A-4E50-A613-3FFDC52CA4FD}" srcOrd="4" destOrd="0" presId="urn:microsoft.com/office/officeart/2005/8/layout/radial3"/>
    <dgm:cxn modelId="{315D7EDC-5044-4723-AFF9-14AFDC91E709}" type="presParOf" srcId="{BB80989F-D042-42B2-ABB4-8436E7137090}" destId="{74BDAC22-CA9D-4CEC-9462-8C278512488E}" srcOrd="5" destOrd="0" presId="urn:microsoft.com/office/officeart/2005/8/layout/radial3"/>
    <dgm:cxn modelId="{E3A7BDD0-1011-4DA7-AD18-BD0132134430}" type="presParOf" srcId="{BB80989F-D042-42B2-ABB4-8436E7137090}" destId="{5869D54D-6E2D-4079-A081-77411134DBF3}" srcOrd="6" destOrd="0" presId="urn:microsoft.com/office/officeart/2005/8/layout/radial3"/>
    <dgm:cxn modelId="{7FBDE985-17FA-4FF3-89E5-AFF60BC5B5D3}" type="presParOf" srcId="{BB80989F-D042-42B2-ABB4-8436E7137090}" destId="{FAF77C59-2436-4786-B74B-5B778E2C3530}" srcOrd="7" destOrd="0" presId="urn:microsoft.com/office/officeart/2005/8/layout/radial3"/>
    <dgm:cxn modelId="{2E1A6220-57AD-4A99-8313-25A3983490D7}" type="presParOf" srcId="{BB80989F-D042-42B2-ABB4-8436E7137090}" destId="{63314B2B-639D-4D23-9599-DF0B390573A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F5AA-37D1-4685-B121-8A72F51CF093}">
      <dsp:nvSpPr>
        <dsp:cNvPr id="0" name=""/>
        <dsp:cNvSpPr/>
      </dsp:nvSpPr>
      <dsp:spPr>
        <a:xfrm>
          <a:off x="2262128" y="953931"/>
          <a:ext cx="2376460" cy="237646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Assessments</a:t>
          </a:r>
        </a:p>
      </dsp:txBody>
      <dsp:txXfrm>
        <a:off x="2610153" y="1301956"/>
        <a:ext cx="1680410" cy="1680410"/>
      </dsp:txXfrm>
    </dsp:sp>
    <dsp:sp modelId="{7C941BE8-66BE-4570-93C7-4B154B2F6964}">
      <dsp:nvSpPr>
        <dsp:cNvPr id="0" name=""/>
        <dsp:cNvSpPr/>
      </dsp:nvSpPr>
      <dsp:spPr>
        <a:xfrm>
          <a:off x="2842619" y="8777"/>
          <a:ext cx="1480451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/>
              <a:ea typeface="Calibri"/>
              <a:cs typeface="Calibri"/>
              <a:sym typeface="Calibri"/>
            </a:rPr>
            <a:t>Telephonic screening</a:t>
          </a:r>
          <a:endParaRPr lang="en-IN" sz="1600" b="1" kern="1200" dirty="0"/>
        </a:p>
      </dsp:txBody>
      <dsp:txXfrm>
        <a:off x="3059426" y="182789"/>
        <a:ext cx="1046837" cy="840206"/>
      </dsp:txXfrm>
    </dsp:sp>
    <dsp:sp modelId="{9F934431-7FD3-4B16-B0E1-83607BD3910E}">
      <dsp:nvSpPr>
        <dsp:cNvPr id="0" name=""/>
        <dsp:cNvSpPr/>
      </dsp:nvSpPr>
      <dsp:spPr>
        <a:xfrm>
          <a:off x="3995011" y="567374"/>
          <a:ext cx="1188230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Clinical assessment</a:t>
          </a:r>
        </a:p>
      </dsp:txBody>
      <dsp:txXfrm>
        <a:off x="4169023" y="741386"/>
        <a:ext cx="840206" cy="840206"/>
      </dsp:txXfrm>
    </dsp:sp>
    <dsp:sp modelId="{26E5A6EF-3CF1-46C9-8422-55555A602021}">
      <dsp:nvSpPr>
        <dsp:cNvPr id="0" name=""/>
        <dsp:cNvSpPr/>
      </dsp:nvSpPr>
      <dsp:spPr>
        <a:xfrm>
          <a:off x="4235962" y="1548046"/>
          <a:ext cx="1524035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Calibri"/>
              <a:cs typeface="Calibri"/>
              <a:sym typeface="Calibri"/>
            </a:rPr>
            <a:t>Cognitive assessment </a:t>
          </a:r>
          <a:endParaRPr lang="en-IN" sz="1400" b="1" kern="1200" dirty="0"/>
        </a:p>
      </dsp:txBody>
      <dsp:txXfrm>
        <a:off x="4459152" y="1722058"/>
        <a:ext cx="1077655" cy="840206"/>
      </dsp:txXfrm>
    </dsp:sp>
    <dsp:sp modelId="{5A279F6F-1D7A-4E50-A613-3FFDC52CA4FD}">
      <dsp:nvSpPr>
        <dsp:cNvPr id="0" name=""/>
        <dsp:cNvSpPr/>
      </dsp:nvSpPr>
      <dsp:spPr>
        <a:xfrm>
          <a:off x="3809980" y="2642380"/>
          <a:ext cx="1469424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Calibri"/>
              <a:cs typeface="Calibri"/>
              <a:sym typeface="Calibri"/>
            </a:rPr>
            <a:t>Biochemical investigation </a:t>
          </a:r>
          <a:endParaRPr lang="en-IN" sz="1400" b="1" kern="1200" dirty="0"/>
        </a:p>
      </dsp:txBody>
      <dsp:txXfrm>
        <a:off x="4025172" y="2816392"/>
        <a:ext cx="1039040" cy="840206"/>
      </dsp:txXfrm>
    </dsp:sp>
    <dsp:sp modelId="{74BDAC22-CA9D-4CEC-9462-8C278512488E}">
      <dsp:nvSpPr>
        <dsp:cNvPr id="0" name=""/>
        <dsp:cNvSpPr/>
      </dsp:nvSpPr>
      <dsp:spPr>
        <a:xfrm>
          <a:off x="2856243" y="3095668"/>
          <a:ext cx="1188230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MRI</a:t>
          </a:r>
        </a:p>
      </dsp:txBody>
      <dsp:txXfrm>
        <a:off x="3030255" y="3269680"/>
        <a:ext cx="840206" cy="840206"/>
      </dsp:txXfrm>
    </dsp:sp>
    <dsp:sp modelId="{5869D54D-6E2D-4079-A081-77411134DBF3}">
      <dsp:nvSpPr>
        <dsp:cNvPr id="0" name=""/>
        <dsp:cNvSpPr/>
      </dsp:nvSpPr>
      <dsp:spPr>
        <a:xfrm>
          <a:off x="1761909" y="2642380"/>
          <a:ext cx="1188230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PET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(</a:t>
          </a:r>
          <a:r>
            <a:rPr lang="en-IN" sz="1400" b="1" kern="1200" baseline="30000" dirty="0"/>
            <a:t>18</a:t>
          </a:r>
          <a:r>
            <a:rPr lang="en-IN" sz="1400" b="1" kern="1200" dirty="0"/>
            <a:t>F-FDG)</a:t>
          </a:r>
        </a:p>
      </dsp:txBody>
      <dsp:txXfrm>
        <a:off x="1935921" y="2816392"/>
        <a:ext cx="840206" cy="840206"/>
      </dsp:txXfrm>
    </dsp:sp>
    <dsp:sp modelId="{FAF77C59-2436-4786-B74B-5B778E2C3530}">
      <dsp:nvSpPr>
        <dsp:cNvPr id="0" name=""/>
        <dsp:cNvSpPr/>
      </dsp:nvSpPr>
      <dsp:spPr>
        <a:xfrm>
          <a:off x="1308621" y="1548046"/>
          <a:ext cx="1188230" cy="118823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Carotid Doppler</a:t>
          </a:r>
        </a:p>
      </dsp:txBody>
      <dsp:txXfrm>
        <a:off x="1482633" y="1722058"/>
        <a:ext cx="840206" cy="840206"/>
      </dsp:txXfrm>
    </dsp:sp>
    <dsp:sp modelId="{63314B2B-639D-4D23-9599-DF0B390573A8}">
      <dsp:nvSpPr>
        <dsp:cNvPr id="0" name=""/>
        <dsp:cNvSpPr/>
      </dsp:nvSpPr>
      <dsp:spPr>
        <a:xfrm>
          <a:off x="1631625" y="384569"/>
          <a:ext cx="1448797" cy="132651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Ultrasound Abdomen  for visceral fat</a:t>
          </a:r>
        </a:p>
      </dsp:txBody>
      <dsp:txXfrm>
        <a:off x="1843796" y="578833"/>
        <a:ext cx="1024455" cy="93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6543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Both sites combined</a:t>
            </a:r>
          </a:p>
        </p:txBody>
      </p:sp>
    </p:spTree>
    <p:extLst>
      <p:ext uri="{BB962C8B-B14F-4D97-AF65-F5344CB8AC3E}">
        <p14:creationId xmlns:p14="http://schemas.microsoft.com/office/powerpoint/2010/main" val="37878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Vitamin B12 – 15% deficient; 83% vegetarian; Diabetes – 22% of population on medication; 52% have elevated FBS </a:t>
            </a:r>
            <a:r>
              <a:rPr lang="en-IN"/>
              <a:t>&gt; 100 - prediabetes; </a:t>
            </a:r>
            <a:r>
              <a:rPr lang="en-IN" dirty="0"/>
              <a:t>TSH – 33% have elevated levels; 81% - </a:t>
            </a:r>
            <a:r>
              <a:rPr lang="en-IN"/>
              <a:t>multilingual; 57</a:t>
            </a:r>
            <a:r>
              <a:rPr lang="en-IN" dirty="0"/>
              <a:t>% have incidental finding on MRI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416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/>
              <a:t>GC: added “to get 10,000 </a:t>
            </a: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subjects to participate”</a:t>
            </a:r>
            <a:endParaRPr lang="en-US" i="1" dirty="0"/>
          </a:p>
          <a:p>
            <a:pPr lvl="0">
              <a:spcBef>
                <a:spcPts val="0"/>
              </a:spcBef>
              <a:buNone/>
            </a:pPr>
            <a:r>
              <a:rPr lang="en-US" i="1" dirty="0"/>
              <a:t>GC:</a:t>
            </a:r>
            <a:r>
              <a:rPr lang="en-US" i="1" baseline="0" dirty="0"/>
              <a:t> Put genetics in 2</a:t>
            </a:r>
            <a:r>
              <a:rPr lang="en-US" i="1" baseline="30000" dirty="0"/>
              <a:t>nd</a:t>
            </a:r>
            <a:r>
              <a:rPr lang="en-US" i="1" baseline="0" dirty="0"/>
              <a:t> visit</a:t>
            </a:r>
          </a:p>
          <a:p>
            <a:pPr lvl="0">
              <a:spcBef>
                <a:spcPts val="0"/>
              </a:spcBef>
              <a:buNone/>
            </a:pPr>
            <a:r>
              <a:rPr lang="en-US" i="1" baseline="0" dirty="0"/>
              <a:t>GC: Put ultrasound and Doppler in 3</a:t>
            </a:r>
            <a:r>
              <a:rPr lang="en-US" i="1" baseline="30000" dirty="0"/>
              <a:t>rd</a:t>
            </a:r>
            <a:r>
              <a:rPr lang="en-US" i="1" baseline="0" dirty="0"/>
              <a:t> visit</a:t>
            </a:r>
            <a:endParaRPr i="1"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00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31519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lIns="97000" tIns="97000" rIns="97000" bIns="970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9462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performed</a:t>
            </a:r>
            <a:r>
              <a:rPr lang="en-US" baseline="0" dirty="0"/>
              <a:t> </a:t>
            </a:r>
            <a:r>
              <a:rPr lang="en-US" baseline="0" dirty="0" err="1"/>
              <a:t>tractography</a:t>
            </a:r>
            <a:r>
              <a:rPr lang="en-US" baseline="0" dirty="0"/>
              <a:t> on </a:t>
            </a:r>
            <a:r>
              <a:rPr lang="en-US" dirty="0"/>
              <a:t>diffusion</a:t>
            </a:r>
            <a:r>
              <a:rPr lang="en-US" baseline="0" dirty="0"/>
              <a:t> MRI data from the ADNI database (n=98 subjects), and computed the strength of structural connections between different brain regions.</a:t>
            </a:r>
          </a:p>
          <a:p>
            <a:r>
              <a:rPr lang="en-US" baseline="0" dirty="0"/>
              <a:t>We developed a novel two-stage recursive feature elimination algorithm based on support vector machines to classify AD from healthy based on their patterns of connections</a:t>
            </a:r>
          </a:p>
          <a:p>
            <a:r>
              <a:rPr lang="en-US" baseline="0" dirty="0"/>
              <a:t>We found that AD patients had lower structural connectivity among </a:t>
            </a:r>
            <a:r>
              <a:rPr lang="en-US" baseline="0" dirty="0" err="1"/>
              <a:t>termporal</a:t>
            </a:r>
            <a:r>
              <a:rPr lang="en-US" baseline="0" dirty="0"/>
              <a:t> regions and among frontal regions.</a:t>
            </a:r>
          </a:p>
          <a:p>
            <a:r>
              <a:rPr lang="en-US" baseline="0" dirty="0"/>
              <a:t>Surprisingly, they showed significantly greater connectivity than </a:t>
            </a:r>
            <a:r>
              <a:rPr lang="en-US" baseline="0" dirty="0" err="1"/>
              <a:t>normals</a:t>
            </a:r>
            <a:r>
              <a:rPr lang="en-US" baseline="0" dirty="0"/>
              <a:t> in connections between </a:t>
            </a:r>
            <a:r>
              <a:rPr lang="en-US" baseline="0"/>
              <a:t>the fronto-insular </a:t>
            </a:r>
            <a:r>
              <a:rPr lang="en-US" baseline="0" dirty="0"/>
              <a:t>and </a:t>
            </a:r>
            <a:r>
              <a:rPr lang="en-US" baseline="0"/>
              <a:t>temporal cortex.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50BA-207C-9541-9369-96F19FA3F5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96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5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588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2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78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5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199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5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720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66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1243-E2E1-4DBE-A445-4EA95565DFD0}" type="datetimeFigureOut">
              <a:rPr lang="en-IN" smtClean="0"/>
              <a:t>13-04-2018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587"/>
            <a:ext cx="9143999" cy="841800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INDIA - ADNI</a:t>
            </a:r>
          </a:p>
        </p:txBody>
      </p:sp>
      <p:pic>
        <p:nvPicPr>
          <p:cNvPr id="6" name="Picture 5" descr="C:\Users\Neuroimaging Lab\Documents\ADNI\iisc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1212" r="4461" b="17544"/>
          <a:stretch/>
        </p:blipFill>
        <p:spPr bwMode="auto">
          <a:xfrm>
            <a:off x="357656" y="1367515"/>
            <a:ext cx="3119934" cy="16750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2656" y="3651197"/>
            <a:ext cx="854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Dr Naren Rao</a:t>
            </a:r>
          </a:p>
          <a:p>
            <a:pPr algn="ctr"/>
            <a:r>
              <a:rPr lang="en-IN" sz="1600" b="1" dirty="0"/>
              <a:t>Centre for Neuroscience, Indian Institute of Science</a:t>
            </a:r>
          </a:p>
          <a:p>
            <a:pPr algn="ctr"/>
            <a:r>
              <a:rPr lang="en-IN" sz="1600" b="1" dirty="0"/>
              <a:t>&amp; National Institute of Mental Health and Neurosciences</a:t>
            </a:r>
          </a:p>
          <a:p>
            <a:pPr algn="ctr"/>
            <a:r>
              <a:rPr lang="en-IN" sz="1600" b="1" dirty="0"/>
              <a:t>Bangalore, India</a:t>
            </a:r>
          </a:p>
        </p:txBody>
      </p:sp>
      <p:pic>
        <p:nvPicPr>
          <p:cNvPr id="9" name="Picture 8" descr="C:\Users\Neuroimaging Lab\Downloads\IMG_20160226_1801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23" y="1367515"/>
            <a:ext cx="2166959" cy="170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773160-ECAB-4540-8970-C224E42F48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/>
          <a:stretch/>
        </p:blipFill>
        <p:spPr>
          <a:xfrm>
            <a:off x="3564676" y="1367515"/>
            <a:ext cx="2981293" cy="16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183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</a:rPr>
              <a:t>Uniqueness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24128"/>
            <a:ext cx="8520600" cy="4101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Younger population (above 50 years)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Multilinguistic cohort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Illiterate population (Education level = 0)</a:t>
            </a:r>
          </a:p>
          <a:p>
            <a:pPr lvl="1"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Cognitive tests and instruments have been modified and validated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High prevalence of diabetes mellitus 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Prevalence of </a:t>
            </a:r>
            <a:r>
              <a:rPr lang="en-IN" sz="2000" dirty="0" err="1">
                <a:latin typeface="Cambria" panose="02040503050406030204" pitchFamily="18" charset="0"/>
              </a:rPr>
              <a:t>cerebro</a:t>
            </a:r>
            <a:r>
              <a:rPr lang="en-IN" sz="2000" dirty="0">
                <a:latin typeface="Cambria" panose="02040503050406030204" pitchFamily="18" charset="0"/>
              </a:rPr>
              <a:t>-vascular changes : white matter hyper-intensities</a:t>
            </a:r>
            <a:endParaRPr lang="en-IN" sz="17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IN" sz="2000" dirty="0">
                <a:latin typeface="Cambria" panose="02040503050406030204" pitchFamily="18" charset="0"/>
              </a:rPr>
              <a:t>Higher prevalence of vegetarian diet and Vitamin B12 deficiency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IN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0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F6340-59B6-407F-847A-494045B7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IN" sz="3600" b="1"/>
              <a:t>Challenges</a:t>
            </a:r>
            <a:endParaRPr lang="en-IN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FC180B-EAA3-47A3-B380-7FD49806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6856" y="1306285"/>
            <a:ext cx="5675443" cy="32625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Simultaneous PET-MRI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Technical challenge - attenuation correction  and kinetic modelling in PET - MRI</a:t>
            </a:r>
          </a:p>
          <a:p>
            <a:pPr>
              <a:lnSpc>
                <a:spcPct val="150000"/>
              </a:lnSpc>
            </a:pPr>
            <a:r>
              <a:rPr lang="en-IN" dirty="0"/>
              <a:t>Non-availability of radio-ligands for amyloid and tau PET imaging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Shape 182" descr="Image result for MRI machine">
            <a:extLst>
              <a:ext uri="{FF2B5EF4-FFF2-40B4-BE49-F238E27FC236}">
                <a16:creationId xmlns:a16="http://schemas.microsoft.com/office/drawing/2014/main" xmlns="" id="{5F9FEF80-5B48-4938-853C-21CE2199F9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914" r="9535"/>
          <a:stretch/>
        </p:blipFill>
        <p:spPr>
          <a:xfrm>
            <a:off x="121668" y="3129813"/>
            <a:ext cx="2215132" cy="168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GE cyclotron">
            <a:extLst>
              <a:ext uri="{FF2B5EF4-FFF2-40B4-BE49-F238E27FC236}">
                <a16:creationId xmlns:a16="http://schemas.microsoft.com/office/drawing/2014/main" xmlns="" id="{2330DDF4-14AB-4FAE-BC1C-0A4E2B40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090413"/>
            <a:ext cx="1847166" cy="184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8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-1" y="-7363"/>
            <a:ext cx="9144001" cy="571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Srinivaspura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Aging, Neuro Senescence and </a:t>
            </a: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COGnition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(SANSCOG)</a:t>
            </a:r>
          </a:p>
        </p:txBody>
      </p:sp>
      <p:pic>
        <p:nvPicPr>
          <p:cNvPr id="213" name="Shape 213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94" y="1200667"/>
            <a:ext cx="1200149" cy="8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654856" y="2057916"/>
            <a:ext cx="1107436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105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Home visit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209591" y="1277464"/>
            <a:ext cx="1798455" cy="605591"/>
            <a:chOff x="2133600" y="1143000"/>
            <a:chExt cx="975433" cy="310021"/>
          </a:xfrm>
        </p:grpSpPr>
        <p:sp>
          <p:nvSpPr>
            <p:cNvPr id="216" name="Shape 216"/>
            <p:cNvSpPr/>
            <p:nvPr/>
          </p:nvSpPr>
          <p:spPr>
            <a:xfrm>
              <a:off x="2133600" y="1143000"/>
              <a:ext cx="727460" cy="3100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2194633" y="1189516"/>
              <a:ext cx="914400" cy="17725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N=30,000</a:t>
              </a: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1592236" y="2222484"/>
            <a:ext cx="1913106" cy="1314450"/>
            <a:chOff x="3292814" y="1828800"/>
            <a:chExt cx="4784385" cy="3124200"/>
          </a:xfrm>
        </p:grpSpPr>
        <p:grpSp>
          <p:nvGrpSpPr>
            <p:cNvPr id="219" name="Shape 219"/>
            <p:cNvGrpSpPr/>
            <p:nvPr/>
          </p:nvGrpSpPr>
          <p:grpSpPr>
            <a:xfrm>
              <a:off x="5981700" y="2857499"/>
              <a:ext cx="2095499" cy="2095501"/>
              <a:chOff x="3200400" y="2586038"/>
              <a:chExt cx="2095499" cy="2095501"/>
            </a:xfrm>
          </p:grpSpPr>
          <p:pic>
            <p:nvPicPr>
              <p:cNvPr id="220" name="Shape 220" descr="Image result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00400" y="2586038"/>
                <a:ext cx="2095499" cy="20955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Shape 221"/>
              <p:cNvSpPr/>
              <p:nvPr/>
            </p:nvSpPr>
            <p:spPr>
              <a:xfrm>
                <a:off x="3352800" y="4343400"/>
                <a:ext cx="1790699" cy="3381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2" name="Shape 222" descr="Image result for hospital cartoo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92814" y="1828800"/>
              <a:ext cx="3260384" cy="31218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Shape 223"/>
          <p:cNvSpPr txBox="1"/>
          <p:nvPr/>
        </p:nvSpPr>
        <p:spPr>
          <a:xfrm>
            <a:off x="1733592" y="3546712"/>
            <a:ext cx="1543050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050" b="1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Study </a:t>
            </a:r>
            <a:r>
              <a:rPr lang="en-US" sz="1050" b="1" dirty="0" err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lang="en-US" sz="1050" b="1" dirty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Shape 224"/>
          <p:cNvGrpSpPr/>
          <p:nvPr/>
        </p:nvGrpSpPr>
        <p:grpSpPr>
          <a:xfrm>
            <a:off x="223746" y="2621960"/>
            <a:ext cx="1798455" cy="605591"/>
            <a:chOff x="2133600" y="1143000"/>
            <a:chExt cx="975433" cy="310021"/>
          </a:xfrm>
        </p:grpSpPr>
        <p:sp>
          <p:nvSpPr>
            <p:cNvPr id="225" name="Shape 225"/>
            <p:cNvSpPr/>
            <p:nvPr/>
          </p:nvSpPr>
          <p:spPr>
            <a:xfrm>
              <a:off x="2133600" y="1143000"/>
              <a:ext cx="727460" cy="3100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2194633" y="1189516"/>
              <a:ext cx="914400" cy="17725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N=10,000</a:t>
              </a:r>
            </a:p>
          </p:txBody>
        </p:sp>
      </p:grpSp>
      <p:pic>
        <p:nvPicPr>
          <p:cNvPr id="227" name="Shape 227" descr="Image result for MRI mach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7390" y="3823711"/>
            <a:ext cx="1813145" cy="1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733592" y="4866501"/>
            <a:ext cx="1722212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050" b="1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PET- MRI in NIMHANS</a:t>
            </a:r>
          </a:p>
        </p:txBody>
      </p:sp>
      <p:grpSp>
        <p:nvGrpSpPr>
          <p:cNvPr id="229" name="Shape 229"/>
          <p:cNvGrpSpPr/>
          <p:nvPr/>
        </p:nvGrpSpPr>
        <p:grpSpPr>
          <a:xfrm>
            <a:off x="209591" y="4110199"/>
            <a:ext cx="1798455" cy="605591"/>
            <a:chOff x="2133600" y="1143000"/>
            <a:chExt cx="975433" cy="310021"/>
          </a:xfrm>
        </p:grpSpPr>
        <p:sp>
          <p:nvSpPr>
            <p:cNvPr id="230" name="Shape 230"/>
            <p:cNvSpPr/>
            <p:nvPr/>
          </p:nvSpPr>
          <p:spPr>
            <a:xfrm>
              <a:off x="2133600" y="1143000"/>
              <a:ext cx="727460" cy="3100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2194633" y="1189516"/>
              <a:ext cx="914400" cy="17725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N=1,000</a:t>
              </a:r>
            </a:p>
          </p:txBody>
        </p:sp>
      </p:grpSp>
      <p:sp>
        <p:nvSpPr>
          <p:cNvPr id="26" name="Shape 216"/>
          <p:cNvSpPr/>
          <p:nvPr/>
        </p:nvSpPr>
        <p:spPr>
          <a:xfrm>
            <a:off x="3452704" y="1280612"/>
            <a:ext cx="1341255" cy="6055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r>
              <a:rPr lang="en-I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N=3000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16"/>
          <p:cNvSpPr/>
          <p:nvPr/>
        </p:nvSpPr>
        <p:spPr>
          <a:xfrm>
            <a:off x="3512207" y="2630539"/>
            <a:ext cx="1341255" cy="6055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r>
              <a:rPr lang="en-I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N=1000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16"/>
          <p:cNvSpPr/>
          <p:nvPr/>
        </p:nvSpPr>
        <p:spPr>
          <a:xfrm>
            <a:off x="3583235" y="4155774"/>
            <a:ext cx="1341255" cy="6055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r>
              <a:rPr lang="en-IN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N=100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6576" y="839345"/>
            <a:ext cx="173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/>
              <a:t>Pilot phase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45F09E-8437-433C-B118-F4BDB95D3A33}"/>
              </a:ext>
            </a:extLst>
          </p:cNvPr>
          <p:cNvSpPr txBox="1"/>
          <p:nvPr/>
        </p:nvSpPr>
        <p:spPr>
          <a:xfrm>
            <a:off x="133815" y="862396"/>
            <a:ext cx="2380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Proposed recruitment</a:t>
            </a:r>
          </a:p>
        </p:txBody>
      </p:sp>
      <p:pic>
        <p:nvPicPr>
          <p:cNvPr id="31" name="Shape 213" descr="Image result">
            <a:extLst>
              <a:ext uri="{FF2B5EF4-FFF2-40B4-BE49-F238E27FC236}">
                <a16:creationId xmlns:a16="http://schemas.microsoft.com/office/drawing/2014/main" xmlns="" id="{607E5D97-B117-4F33-BE3D-32C780B9CC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59" y="1200950"/>
            <a:ext cx="1200149" cy="8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Image result for Srinivaspur taluk">
            <a:extLst>
              <a:ext uri="{FF2B5EF4-FFF2-40B4-BE49-F238E27FC236}">
                <a16:creationId xmlns:a16="http://schemas.microsoft.com/office/drawing/2014/main" xmlns="" id="{2BA74060-8312-40B6-975B-BE604E59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91" y="1165266"/>
            <a:ext cx="3095115" cy="30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5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803495" y="915366"/>
            <a:ext cx="1910520" cy="130545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Clinical assessments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901665" y="915366"/>
            <a:ext cx="1910520" cy="130545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Cognitive assessments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999835" y="915366"/>
            <a:ext cx="1910520" cy="130545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Biochemical measures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1501997" y="2329991"/>
            <a:ext cx="2195658" cy="122553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>
              <a:lnSpc>
                <a:spcPct val="115000"/>
              </a:lnSpc>
            </a:pPr>
            <a:r>
              <a:rPr lang="en-IN" sz="1500" b="1" dirty="0" err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Magentic</a:t>
            </a: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 resonance imaging – Structural &amp; functional 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3896281" y="2336286"/>
            <a:ext cx="2126764" cy="122553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Positron emission tomography (PET) – tau &amp; amyloid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5706589" y="3757206"/>
            <a:ext cx="2208740" cy="122553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Activity monitoring with wearable devices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6149157" y="2336286"/>
            <a:ext cx="2571787" cy="122553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indent="-62865"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Carotid Doppler, 24 hour blood pressure monitor, Echocardiography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2901665" y="3757206"/>
            <a:ext cx="2503773" cy="122553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Genetics – whole genome sequencing/ GWAS 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803495" y="3757206"/>
            <a:ext cx="1910520" cy="122553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Abdominal ultrasonography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49035" y="68580"/>
            <a:ext cx="4125330" cy="52542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Study components</a:t>
            </a:r>
          </a:p>
        </p:txBody>
      </p:sp>
    </p:spTree>
    <p:extLst>
      <p:ext uri="{BB962C8B-B14F-4D97-AF65-F5344CB8AC3E}">
        <p14:creationId xmlns:p14="http://schemas.microsoft.com/office/powerpoint/2010/main" val="325626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281" y="204281"/>
            <a:ext cx="8783602" cy="4746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Relation Between Cognitive Function and White Matter Hyperintensities : Preliminary Findings from Tata Longitudinal Study of Aging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Ranjini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Location - S8 </a:t>
            </a:r>
          </a:p>
          <a:p>
            <a:pPr>
              <a:lnSpc>
                <a:spcPct val="150000"/>
              </a:lnSpc>
            </a:pPr>
            <a:r>
              <a:rPr lang="en-US" dirty="0"/>
              <a:t>P3-405</a:t>
            </a:r>
          </a:p>
          <a:p>
            <a:pPr>
              <a:lnSpc>
                <a:spcPct val="150000"/>
              </a:lnSpc>
            </a:pPr>
            <a:r>
              <a:rPr lang="en-US" dirty="0"/>
              <a:t>Tue, Jul 18</a:t>
            </a:r>
          </a:p>
        </p:txBody>
      </p:sp>
      <p:pic>
        <p:nvPicPr>
          <p:cNvPr id="4" name="Shape 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654" y="3079484"/>
            <a:ext cx="5220489" cy="15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1700" y="9415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@AAIC, 2017</a:t>
            </a:r>
          </a:p>
        </p:txBody>
      </p:sp>
    </p:spTree>
    <p:extLst>
      <p:ext uri="{BB962C8B-B14F-4D97-AF65-F5344CB8AC3E}">
        <p14:creationId xmlns:p14="http://schemas.microsoft.com/office/powerpoint/2010/main" val="252415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415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@AAIC,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878" y="848202"/>
            <a:ext cx="8651414" cy="417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Relationship Between Corpus Callosum Volume and Cognitive Function in Middle-Aged Adults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Simran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Purokayastha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Location -  S8  </a:t>
            </a:r>
          </a:p>
          <a:p>
            <a:r>
              <a:rPr lang="en-US" dirty="0"/>
              <a:t>P4-213</a:t>
            </a:r>
          </a:p>
          <a:p>
            <a:r>
              <a:rPr lang="en-US" dirty="0"/>
              <a:t>Wed, Jul 19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694609"/>
              </p:ext>
            </p:extLst>
          </p:nvPr>
        </p:nvGraphicFramePr>
        <p:xfrm>
          <a:off x="5117751" y="2047592"/>
          <a:ext cx="3636727" cy="29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13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08" y="554440"/>
            <a:ext cx="8764859" cy="857250"/>
          </a:xfrm>
        </p:spPr>
        <p:txBody>
          <a:bodyPr>
            <a:noAutofit/>
          </a:bodyPr>
          <a:lstStyle/>
          <a:p>
            <a:pPr algn="ctr"/>
            <a:r>
              <a:rPr lang="en-US" sz="2100" b="1" dirty="0">
                <a:latin typeface="Georgia"/>
                <a:cs typeface="Georgia"/>
              </a:rPr>
              <a:t>Combining diffusion MRI with a novel machine learning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379" y="1647434"/>
            <a:ext cx="690797" cy="896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8917" y="2876332"/>
            <a:ext cx="175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Sridharan</a:t>
            </a:r>
            <a:r>
              <a:rPr lang="en-US" sz="1600" i="1" dirty="0"/>
              <a:t>  </a:t>
            </a:r>
            <a:r>
              <a:rPr lang="en-US" sz="1600" i="1" dirty="0" err="1"/>
              <a:t>Devarajan</a:t>
            </a:r>
            <a:r>
              <a:rPr lang="en-US" sz="1600" i="1" dirty="0"/>
              <a:t> et al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 bwMode="auto">
          <a:xfrm>
            <a:off x="531356" y="1881353"/>
            <a:ext cx="2711445" cy="1890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95135" y="1647434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4171" y="1647434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Healthy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7"/>
          <a:stretch/>
        </p:blipFill>
        <p:spPr bwMode="auto">
          <a:xfrm>
            <a:off x="3476557" y="1647434"/>
            <a:ext cx="2914650" cy="1079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 bwMode="auto">
          <a:xfrm>
            <a:off x="3476557" y="2726617"/>
            <a:ext cx="2914650" cy="1092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3CE1D6-8BB1-4F93-8884-FD7ECAAF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7" y="3947532"/>
            <a:ext cx="6002388" cy="1047649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Location - S8 </a:t>
            </a:r>
          </a:p>
          <a:p>
            <a:r>
              <a:rPr lang="en-IN" dirty="0"/>
              <a:t>P4- 397</a:t>
            </a:r>
          </a:p>
          <a:p>
            <a:r>
              <a:rPr lang="en-IN" dirty="0"/>
              <a:t>July 19th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EBAC558-A6A0-4BB2-B073-A053C55DD6E4}"/>
              </a:ext>
            </a:extLst>
          </p:cNvPr>
          <p:cNvSpPr txBox="1">
            <a:spLocks/>
          </p:cNvSpPr>
          <p:nvPr/>
        </p:nvSpPr>
        <p:spPr>
          <a:xfrm>
            <a:off x="311700" y="9415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/>
              <a:t>@AAIC, 2017</a:t>
            </a:r>
          </a:p>
        </p:txBody>
      </p:sp>
    </p:spTree>
    <p:extLst>
      <p:ext uri="{BB962C8B-B14F-4D97-AF65-F5344CB8AC3E}">
        <p14:creationId xmlns:p14="http://schemas.microsoft.com/office/powerpoint/2010/main" val="6008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50" y="1845200"/>
            <a:ext cx="8520600" cy="10504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891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Cambria" panose="02040503050406030204" pitchFamily="18" charset="0"/>
              </a:rPr>
              <a:t>Tata Longitudinal study of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At Centre for Neuroscience, Indian Institute of Science, Bangalore</a:t>
            </a:r>
          </a:p>
          <a:p>
            <a:r>
              <a:rPr lang="en-IN" dirty="0">
                <a:latin typeface="Cambria" panose="02040503050406030204" pitchFamily="18" charset="0"/>
              </a:rPr>
              <a:t>Funded by Tata trust, a private philanthropy</a:t>
            </a:r>
          </a:p>
          <a:p>
            <a:r>
              <a:rPr lang="en-IN" dirty="0">
                <a:latin typeface="Cambria" panose="02040503050406030204" pitchFamily="18" charset="0"/>
              </a:rPr>
              <a:t>2 Centres – Bangalore and Hyderabad in South India</a:t>
            </a:r>
          </a:p>
          <a:p>
            <a:endParaRPr lang="en-IN" dirty="0">
              <a:latin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</a:rPr>
              <a:t>A longitudinal study with yearly follow up</a:t>
            </a:r>
          </a:p>
          <a:p>
            <a:r>
              <a:rPr lang="en-IN" dirty="0">
                <a:latin typeface="Cambria" panose="02040503050406030204" pitchFamily="18" charset="0"/>
              </a:rPr>
              <a:t>Individuals with age above 50 years are recruited from community</a:t>
            </a:r>
          </a:p>
          <a:p>
            <a:endParaRPr lang="en-IN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0F9D7D-97E5-45EB-94FD-6606636E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110" y="4353212"/>
            <a:ext cx="985263" cy="7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90267"/>
              </p:ext>
            </p:extLst>
          </p:nvPr>
        </p:nvGraphicFramePr>
        <p:xfrm>
          <a:off x="595902" y="539749"/>
          <a:ext cx="7821038" cy="41295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71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485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Baseline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Annual follow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Clinical examination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Cognitive</a:t>
                      </a:r>
                      <a:r>
                        <a:rPr lang="en-IN" sz="1800" b="1" baseline="0" dirty="0"/>
                        <a:t> tests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Biochemical </a:t>
                      </a:r>
                      <a:r>
                        <a:rPr lang="en-IN" sz="1800" b="1" baseline="0" dirty="0"/>
                        <a:t>investigations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FDG</a:t>
                      </a:r>
                      <a:r>
                        <a:rPr lang="en-IN" sz="1800" b="1" baseline="0" dirty="0"/>
                        <a:t> – </a:t>
                      </a:r>
                      <a:r>
                        <a:rPr lang="en-IN" sz="1800" b="1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X </a:t>
                      </a:r>
                    </a:p>
                    <a:p>
                      <a:r>
                        <a:rPr lang="en-IN" sz="1800" b="1"/>
                        <a:t>(</a:t>
                      </a:r>
                      <a:r>
                        <a:rPr lang="en-IN" sz="1800" b="1" dirty="0"/>
                        <a:t>once in 2 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Carotid doppler &amp; USG abdomen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4840000"/>
                  </a:ext>
                </a:extLst>
              </a:tr>
              <a:tr h="493671">
                <a:tc>
                  <a:txBody>
                    <a:bodyPr/>
                    <a:lstStyle/>
                    <a:p>
                      <a:r>
                        <a:rPr lang="en-IN" sz="1800" b="1" dirty="0"/>
                        <a:t>CSF collection by Lumbar</a:t>
                      </a:r>
                      <a:r>
                        <a:rPr lang="en-IN" sz="1800" b="1" baseline="0" dirty="0"/>
                        <a:t> puncture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4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378333963"/>
              </p:ext>
            </p:extLst>
          </p:nvPr>
        </p:nvGraphicFramePr>
        <p:xfrm>
          <a:off x="780836" y="750013"/>
          <a:ext cx="7068620" cy="428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7006" y="0"/>
            <a:ext cx="7886700" cy="609734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</a:rPr>
              <a:t>Schedule of events</a:t>
            </a:r>
          </a:p>
        </p:txBody>
      </p:sp>
    </p:spTree>
    <p:extLst>
      <p:ext uri="{BB962C8B-B14F-4D97-AF65-F5344CB8AC3E}">
        <p14:creationId xmlns:p14="http://schemas.microsoft.com/office/powerpoint/2010/main" val="72892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808" y="3834088"/>
            <a:ext cx="36757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MRI</a:t>
            </a:r>
          </a:p>
          <a:p>
            <a:pPr algn="ctr"/>
            <a:r>
              <a:rPr lang="en-IN" dirty="0"/>
              <a:t>Siemens MAGNETOM </a:t>
            </a:r>
            <a:r>
              <a:rPr lang="en-IN" dirty="0" err="1"/>
              <a:t>Skyra</a:t>
            </a:r>
            <a:r>
              <a:rPr lang="en-IN" dirty="0"/>
              <a:t> 3Tesla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491"/>
            <a:ext cx="4593928" cy="3445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05" y="774723"/>
            <a:ext cx="4596078" cy="2582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4103" y="3834087"/>
            <a:ext cx="29073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PET/CT</a:t>
            </a:r>
          </a:p>
          <a:p>
            <a:pPr algn="ctr"/>
            <a:r>
              <a:rPr lang="en-IN" dirty="0"/>
              <a:t>GE Discovery 690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204" y="4863828"/>
            <a:ext cx="837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Purchase of new research dedicated scanner – </a:t>
            </a:r>
            <a:r>
              <a:rPr lang="en-IN" b="1" dirty="0"/>
              <a:t>Siemens PRISMA </a:t>
            </a:r>
            <a:r>
              <a:rPr lang="en-IN" dirty="0"/>
              <a:t>is in process – Timeline – 6 months</a:t>
            </a:r>
          </a:p>
        </p:txBody>
      </p:sp>
    </p:spTree>
    <p:extLst>
      <p:ext uri="{BB962C8B-B14F-4D97-AF65-F5344CB8AC3E}">
        <p14:creationId xmlns:p14="http://schemas.microsoft.com/office/powerpoint/2010/main" val="252642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1" y="1130157"/>
            <a:ext cx="2600165" cy="2600165"/>
          </a:xfrm>
        </p:spPr>
      </p:pic>
      <p:sp>
        <p:nvSpPr>
          <p:cNvPr id="6" name="TextBox 5"/>
          <p:cNvSpPr txBox="1"/>
          <p:nvPr/>
        </p:nvSpPr>
        <p:spPr>
          <a:xfrm>
            <a:off x="234311" y="4056292"/>
            <a:ext cx="26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Magphan</a:t>
            </a:r>
            <a:r>
              <a:rPr lang="en-IN" dirty="0"/>
              <a:t> EMR051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3C4C7E-A9F1-4C65-969D-FF34671194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23" y="954544"/>
            <a:ext cx="5504242" cy="388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84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F4B74-6013-4A70-847C-892737A7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INDIA – ADNI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0FF6C57-92B6-488A-9B09-AA4CA059E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5582"/>
              </p:ext>
            </p:extLst>
          </p:nvPr>
        </p:nvGraphicFramePr>
        <p:xfrm>
          <a:off x="437589" y="1569706"/>
          <a:ext cx="7796099" cy="23328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examination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/>
                        <a:t>Biochemical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r>
                        <a:rPr lang="en-IN" sz="1400" b="1" dirty="0"/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141 (71)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110 (66)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109 (19)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25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b="1" dirty="0"/>
                        <a:t>MCI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 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 (7)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b="1" dirty="0"/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dirty="0"/>
                        <a:t>45 (30)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 (25)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206 (112)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180 (66)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180 (20)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31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8002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20261-183E-461C-AB1D-40B966910479}"/>
              </a:ext>
            </a:extLst>
          </p:cNvPr>
          <p:cNvSpPr txBox="1"/>
          <p:nvPr/>
        </p:nvSpPr>
        <p:spPr>
          <a:xfrm>
            <a:off x="437589" y="4250845"/>
            <a:ext cx="785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* - figures in parentheses indicate number of subjects who have completed year 1 follow up</a:t>
            </a:r>
          </a:p>
        </p:txBody>
      </p:sp>
    </p:spTree>
    <p:extLst>
      <p:ext uri="{BB962C8B-B14F-4D97-AF65-F5344CB8AC3E}">
        <p14:creationId xmlns:p14="http://schemas.microsoft.com/office/powerpoint/2010/main" val="9834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7300" y="494729"/>
          <a:ext cx="7796099" cy="18370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r>
                        <a:rPr lang="en-IN" dirty="0"/>
                        <a:t>HV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r>
                        <a:rPr lang="en-IN" sz="1400" dirty="0"/>
                        <a:t>India</a:t>
                      </a:r>
                      <a:r>
                        <a:rPr lang="en-IN" sz="1400" baseline="0" dirty="0"/>
                        <a:t> study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dirty="0"/>
                        <a:t>Upon</a:t>
                      </a:r>
                      <a:r>
                        <a:rPr lang="en-IN" sz="1400" baseline="0" dirty="0"/>
                        <a:t> ADNI age criteria 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dirty="0"/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7301" y="2253766"/>
          <a:ext cx="7796099" cy="17947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r>
                        <a:rPr lang="en-IN" dirty="0"/>
                        <a:t>MCI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77">
                <a:tc>
                  <a:txBody>
                    <a:bodyPr/>
                    <a:lstStyle/>
                    <a:p>
                      <a:r>
                        <a:rPr lang="en-IN" sz="1200" dirty="0"/>
                        <a:t>India</a:t>
                      </a:r>
                      <a:r>
                        <a:rPr lang="en-IN" sz="1200" baseline="0" dirty="0"/>
                        <a:t> study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35">
                <a:tc>
                  <a:txBody>
                    <a:bodyPr/>
                    <a:lstStyle/>
                    <a:p>
                      <a:r>
                        <a:rPr lang="en-IN" dirty="0"/>
                        <a:t>Upon</a:t>
                      </a:r>
                      <a:r>
                        <a:rPr lang="en-IN" baseline="0" dirty="0"/>
                        <a:t> ADNI age criteria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235">
                <a:tc>
                  <a:txBody>
                    <a:bodyPr/>
                    <a:lstStyle/>
                    <a:p>
                      <a:r>
                        <a:rPr lang="en-IN" dirty="0"/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7301" y="4090773"/>
          <a:ext cx="7796099" cy="1005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515">
                <a:tc>
                  <a:txBody>
                    <a:bodyPr/>
                    <a:lstStyle/>
                    <a:p>
                      <a:r>
                        <a:rPr lang="en-IN" dirty="0"/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77">
                <a:tc>
                  <a:txBody>
                    <a:bodyPr/>
                    <a:lstStyle/>
                    <a:p>
                      <a:r>
                        <a:rPr lang="en-IN" dirty="0"/>
                        <a:t>ADNI age</a:t>
                      </a:r>
                      <a:r>
                        <a:rPr lang="en-IN" baseline="0" dirty="0"/>
                        <a:t> criteria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87B4DB-09B1-4419-81FD-0EC8C225F8D5}"/>
              </a:ext>
            </a:extLst>
          </p:cNvPr>
          <p:cNvSpPr/>
          <p:nvPr/>
        </p:nvSpPr>
        <p:spPr>
          <a:xfrm>
            <a:off x="2952749" y="53804"/>
            <a:ext cx="2605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INDIA – ADNI (Bangalore site)</a:t>
            </a:r>
          </a:p>
        </p:txBody>
      </p:sp>
    </p:spTree>
    <p:extLst>
      <p:ext uri="{BB962C8B-B14F-4D97-AF65-F5344CB8AC3E}">
        <p14:creationId xmlns:p14="http://schemas.microsoft.com/office/powerpoint/2010/main" val="56122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4113" y="28979"/>
            <a:ext cx="2189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00" dirty="0">
                <a:latin typeface="+mj-lt"/>
              </a:rPr>
              <a:t>Place of birth</a:t>
            </a:r>
          </a:p>
        </p:txBody>
      </p:sp>
      <p:pic>
        <p:nvPicPr>
          <p:cNvPr id="3" name="Picture 2" descr="B. India 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2" y="514215"/>
            <a:ext cx="4617076" cy="45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8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741</Words>
  <Application>Microsoft Office PowerPoint</Application>
  <PresentationFormat>On-screen Show (16:9)</PresentationFormat>
  <Paragraphs>206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INDIA - ADNI</vt:lpstr>
      <vt:lpstr>Tata Longitudinal study of Aging</vt:lpstr>
      <vt:lpstr>PowerPoint Presentation</vt:lpstr>
      <vt:lpstr>Schedule of events</vt:lpstr>
      <vt:lpstr>PowerPoint Presentation</vt:lpstr>
      <vt:lpstr>PowerPoint Presentation</vt:lpstr>
      <vt:lpstr>INDIA – ADNI </vt:lpstr>
      <vt:lpstr>PowerPoint Presentation</vt:lpstr>
      <vt:lpstr>PowerPoint Presentation</vt:lpstr>
      <vt:lpstr>Uniqueness</vt:lpstr>
      <vt:lpstr>Challenges</vt:lpstr>
      <vt:lpstr>PowerPoint Presentation</vt:lpstr>
      <vt:lpstr>PowerPoint Presentation</vt:lpstr>
      <vt:lpstr>@AAIC, 2017</vt:lpstr>
      <vt:lpstr>@AAIC, 2017</vt:lpstr>
      <vt:lpstr>Combining diffusion MRI with a novel machine learning approach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Neuroimaging Lab</dc:creator>
  <cp:lastModifiedBy>Julie Dolci</cp:lastModifiedBy>
  <cp:revision>157</cp:revision>
  <dcterms:modified xsi:type="dcterms:W3CDTF">2018-04-13T22:51:40Z</dcterms:modified>
</cp:coreProperties>
</file>