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4" r:id="rId4"/>
    <p:sldMasterId id="2147483665" r:id="rId5"/>
    <p:sldMasterId id="214748366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11" Type="http://schemas.openxmlformats.org/officeDocument/2006/relationships/slide" Target="slides/slide4.xml"/><Relationship Id="rId22" Type="http://schemas.openxmlformats.org/officeDocument/2006/relationships/slide" Target="slides/slide15.xml"/><Relationship Id="rId10" Type="http://schemas.openxmlformats.org/officeDocument/2006/relationships/slide" Target="slides/slide3.xml"/><Relationship Id="rId21" Type="http://schemas.openxmlformats.org/officeDocument/2006/relationships/slide" Target="slides/slide14.xml"/><Relationship Id="rId13" Type="http://schemas.openxmlformats.org/officeDocument/2006/relationships/slide" Target="slides/slide6.xml"/><Relationship Id="rId12" Type="http://schemas.openxmlformats.org/officeDocument/2006/relationships/slide" Target="slides/slide5.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2.xml"/><Relationship Id="rId19" Type="http://schemas.openxmlformats.org/officeDocument/2006/relationships/slide" Target="slides/slide12.xml"/><Relationship Id="rId6" Type="http://schemas.openxmlformats.org/officeDocument/2006/relationships/slideMaster" Target="slideMasters/slideMaster3.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5668f9998d_2_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g5668f9998d_2_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5668f9998d_2_12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5668f9998d_2_1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5668f9998d_2_12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let’s look at an amyloid PET scan.  Which images shows positive scan, which negative?  How could you tell?</a:t>
            </a:r>
            <a:endParaRPr/>
          </a:p>
        </p:txBody>
      </p:sp>
      <p:sp>
        <p:nvSpPr>
          <p:cNvPr id="190" name="Google Shape;190;g5668f9998d_2_1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5668f9998d_2_141: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5668f9998d_2_1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5668f9998d_2_14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look at both MRI and amyloid PET scans. Which image shows a healthy brain?  Which shows an Alzheimer’s disease brain?  What do you think is going on in the middle panel (choice B)?</a:t>
            </a:r>
            <a:endParaRPr/>
          </a:p>
          <a:p>
            <a:pPr indent="-298450" lvl="0" marL="457200" rtl="0" algn="l">
              <a:spcBef>
                <a:spcPts val="0"/>
              </a:spcBef>
              <a:spcAft>
                <a:spcPts val="0"/>
              </a:spcAft>
              <a:buSzPts val="1100"/>
              <a:buChar char="●"/>
            </a:pPr>
            <a:r>
              <a:rPr lang="en"/>
              <a:t>Students will probably respond saying “something in the middle” or “early stages”.  Say “Yes, this is what is called Mild Cognitive Impairment, which is when someone starts to have brain changes and some symptoms, but they are still very mild.”</a:t>
            </a:r>
            <a:endParaRPr/>
          </a:p>
        </p:txBody>
      </p:sp>
      <p:sp>
        <p:nvSpPr>
          <p:cNvPr id="212" name="Google Shape;212;g5668f9998d_2_1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5668f9998d_2_16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5668f9998d_2_16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5668f9998d_2_17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one is really tricky!  Which shows Alzheimer’s and which shows mild cognitive impairment?</a:t>
            </a:r>
            <a:endParaRPr/>
          </a:p>
        </p:txBody>
      </p:sp>
      <p:sp>
        <p:nvSpPr>
          <p:cNvPr id="241" name="Google Shape;241;g5668f9998d_2_17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5668f9998d_2_18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Although both had red indicating high amounts of amyloid beta, notice that in the top panel (AD) there is more amyloid everywhere, indicating later stages in the disease process</a:t>
            </a:r>
            <a:endParaRPr/>
          </a:p>
        </p:txBody>
      </p:sp>
      <p:sp>
        <p:nvSpPr>
          <p:cNvPr id="251" name="Google Shape;251;g5668f9998d_2_18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5668f9998d_2_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g5668f9998d_2_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Now that we have a better understanding of how the brain changes due to Alzheimer’s disease, how would a doctor diagnose someone?  There are many different tests a doctor might do to assess what the problem is.</a:t>
            </a:r>
            <a:endParaRPr/>
          </a:p>
        </p:txBody>
      </p:sp>
      <p:sp>
        <p:nvSpPr>
          <p:cNvPr id="85" name="Google Shape;85;g5668f9998d_2_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5668f9998d_2_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g5668f9998d_2_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First, a doctor might talk to their patient about his/her medical history, any medical conditions in his/her family, and do a physical exam</a:t>
            </a:r>
            <a:endParaRPr/>
          </a:p>
        </p:txBody>
      </p:sp>
      <p:sp>
        <p:nvSpPr>
          <p:cNvPr id="93" name="Google Shape;93;g5668f9998d_2_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5668f9998d_2_4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g5668f9998d_2_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A doctor would typically screen for other mental health issues and do cognitive testing to assess the patient’s ability to remember, think, and plan</a:t>
            </a:r>
            <a:endParaRPr/>
          </a:p>
        </p:txBody>
      </p:sp>
      <p:sp>
        <p:nvSpPr>
          <p:cNvPr id="103" name="Google Shape;103;g5668f9998d_2_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5668f9998d_2_5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g5668f9998d_2_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A doctor may also conduct various lab tests to rule out any other medical conditions that may have symptoms of cognitive impairment</a:t>
            </a:r>
            <a:endParaRPr/>
          </a:p>
        </p:txBody>
      </p:sp>
      <p:sp>
        <p:nvSpPr>
          <p:cNvPr id="113" name="Google Shape;113;g5668f9998d_2_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5668f9998d_2_6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g5668f9998d_2_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Finally, a doctor may conduct brain imaging to get a better understanding of what the brain looks like and what changes may or may not be present.  There are two common brain imaging techniques:</a:t>
            </a:r>
            <a:endParaRPr/>
          </a:p>
          <a:p>
            <a:pPr indent="-298450" lvl="0" marL="457200" rtl="0" algn="l">
              <a:spcBef>
                <a:spcPts val="0"/>
              </a:spcBef>
              <a:spcAft>
                <a:spcPts val="0"/>
              </a:spcAft>
              <a:buSzPts val="1100"/>
              <a:buAutoNum type="arabicPeriod"/>
            </a:pPr>
            <a:r>
              <a:rPr lang="en"/>
              <a:t>MRI (magnetic resonance imaging) which shows the structure of the brain.  A doctor would be able to see brain shrinkage associated with Alzheimer’s disease through an MRI scan</a:t>
            </a:r>
            <a:endParaRPr/>
          </a:p>
          <a:p>
            <a:pPr indent="-298450" lvl="0" marL="457200" rtl="0" algn="l">
              <a:spcBef>
                <a:spcPts val="0"/>
              </a:spcBef>
              <a:spcAft>
                <a:spcPts val="0"/>
              </a:spcAft>
              <a:buSzPts val="1100"/>
              <a:buAutoNum type="arabicPeriod"/>
            </a:pPr>
            <a:r>
              <a:rPr lang="en"/>
              <a:t>Amyloid PET imaging, which we will talk about next</a:t>
            </a:r>
            <a:endParaRPr/>
          </a:p>
        </p:txBody>
      </p:sp>
      <p:sp>
        <p:nvSpPr>
          <p:cNvPr id="123" name="Google Shape;123;g5668f9998d_2_6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5668f9998d_2_7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g5668f9998d_2_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Amyloid BETA PET imaging is one of the most recently developed techniques.  We can use PET imaging to detect the amount of amyloid beta in the brain by injecting a compound into the bloodstream that adheres to amyloid beta and can be visualized in the brain.  If you look at the diagrams, the warm red colors indicate high levels of amyloid beta while the cool blues and violet colors indicated low amounts of amyloid beta.  So the top image is a brain with low amounts of amyloid while the bottom image shows high amounts.  Doctors are able to diagnose probable Alzheimer’s disease based on behavioral and neuropsychological testing, but amyloid PET imaging is especially useful when someone has unexplained memory problems.  </a:t>
            </a:r>
            <a:endParaRPr/>
          </a:p>
        </p:txBody>
      </p:sp>
      <p:sp>
        <p:nvSpPr>
          <p:cNvPr id="133" name="Google Shape;133;g5668f9998d_2_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5668f9998d_2_10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it’s your turn!  Test your knowledge of brain scans in this next activity (can use slides or handouts)</a:t>
            </a:r>
            <a:endParaRPr/>
          </a:p>
        </p:txBody>
      </p:sp>
      <p:sp>
        <p:nvSpPr>
          <p:cNvPr id="167" name="Google Shape;167;g5668f9998d_2_10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5668f9998d_2_11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first start off by comparing an Alzheimer’s disease brain and a healthy brain.  What differences do you notice?  (answers on next slide)</a:t>
            </a:r>
            <a:endParaRPr/>
          </a:p>
        </p:txBody>
      </p:sp>
      <p:sp>
        <p:nvSpPr>
          <p:cNvPr id="177" name="Google Shape;177;g5668f9998d_2_1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52" name="Shape 52"/>
        <p:cNvGrpSpPr/>
        <p:nvPr/>
      </p:nvGrpSpPr>
      <p:grpSpPr>
        <a:xfrm>
          <a:off x="0" y="0"/>
          <a:ext cx="0" cy="0"/>
          <a:chOff x="0" y="0"/>
          <a:chExt cx="0" cy="0"/>
        </a:xfrm>
      </p:grpSpPr>
      <p:sp>
        <p:nvSpPr>
          <p:cNvPr id="53" name="Google Shape;53;p14"/>
          <p:cNvSpPr txBox="1"/>
          <p:nvPr>
            <p:ph type="ctrTitle"/>
          </p:nvPr>
        </p:nvSpPr>
        <p:spPr>
          <a:xfrm>
            <a:off x="685800" y="2130425"/>
            <a:ext cx="7772400" cy="1470025"/>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Clr>
                <a:schemeClr val="lt1"/>
              </a:buClr>
              <a:buSzPts val="4800"/>
              <a:buFont typeface="Arial"/>
              <a:buNone/>
              <a:defRPr b="1" i="0" sz="4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54" name="Google Shape;54;p14"/>
          <p:cNvPicPr preferRelativeResize="0"/>
          <p:nvPr/>
        </p:nvPicPr>
        <p:blipFill rotWithShape="1">
          <a:blip r:embed="rId2">
            <a:alphaModFix/>
          </a:blip>
          <a:srcRect b="0" l="0" r="0" t="0"/>
          <a:stretch/>
        </p:blipFill>
        <p:spPr>
          <a:xfrm>
            <a:off x="2843150" y="5932511"/>
            <a:ext cx="3429000" cy="39208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White Background 1" type="obj">
  <p:cSld name="OBJECT">
    <p:spTree>
      <p:nvGrpSpPr>
        <p:cNvPr id="59" name="Shape 59"/>
        <p:cNvGrpSpPr/>
        <p:nvPr/>
      </p:nvGrpSpPr>
      <p:grpSpPr>
        <a:xfrm>
          <a:off x="0" y="0"/>
          <a:ext cx="0" cy="0"/>
          <a:chOff x="0" y="0"/>
          <a:chExt cx="0" cy="0"/>
        </a:xfrm>
      </p:grpSpPr>
      <p:sp>
        <p:nvSpPr>
          <p:cNvPr id="60" name="Google Shape;60;p16"/>
          <p:cNvSpPr txBox="1"/>
          <p:nvPr>
            <p:ph type="title"/>
          </p:nvPr>
        </p:nvSpPr>
        <p:spPr>
          <a:xfrm>
            <a:off x="457200" y="274638"/>
            <a:ext cx="8229600" cy="832104"/>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 name="Google Shape;61;p16"/>
          <p:cNvSpPr txBox="1"/>
          <p:nvPr>
            <p:ph idx="1" type="body"/>
          </p:nvPr>
        </p:nvSpPr>
        <p:spPr>
          <a:xfrm>
            <a:off x="457200" y="1111029"/>
            <a:ext cx="8229600" cy="4973096"/>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 name="Google Shape;62;p16"/>
          <p:cNvSpPr txBox="1"/>
          <p:nvPr>
            <p:ph idx="12" type="sldNum"/>
          </p:nvPr>
        </p:nvSpPr>
        <p:spPr>
          <a:xfrm>
            <a:off x="8001000" y="6355080"/>
            <a:ext cx="609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3" name="Shape 63"/>
        <p:cNvGrpSpPr/>
        <p:nvPr/>
      </p:nvGrpSpPr>
      <p:grpSpPr>
        <a:xfrm>
          <a:off x="0" y="0"/>
          <a:ext cx="0" cy="0"/>
          <a:chOff x="0" y="0"/>
          <a:chExt cx="0" cy="0"/>
        </a:xfrm>
      </p:grpSpPr>
      <p:sp>
        <p:nvSpPr>
          <p:cNvPr id="64" name="Google Shape;64;p17"/>
          <p:cNvSpPr txBox="1"/>
          <p:nvPr>
            <p:ph idx="10" type="dt"/>
          </p:nvPr>
        </p:nvSpPr>
        <p:spPr>
          <a:xfrm>
            <a:off x="628650" y="6356351"/>
            <a:ext cx="2057400" cy="36512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5" name="Google Shape;65;p17"/>
          <p:cNvSpPr txBox="1"/>
          <p:nvPr>
            <p:ph idx="11" type="ftr"/>
          </p:nvPr>
        </p:nvSpPr>
        <p:spPr>
          <a:xfrm>
            <a:off x="3028950" y="6356351"/>
            <a:ext cx="3086100" cy="36512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6" name="Google Shape;66;p17"/>
          <p:cNvSpPr txBox="1"/>
          <p:nvPr>
            <p:ph idx="12" type="sldNum"/>
          </p:nvPr>
        </p:nvSpPr>
        <p:spPr>
          <a:xfrm>
            <a:off x="8001000" y="6355080"/>
            <a:ext cx="609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White Background 2" type="twoObj">
  <p:cSld name="TWO_OBJECTS">
    <p:spTree>
      <p:nvGrpSpPr>
        <p:cNvPr id="67" name="Shape 67"/>
        <p:cNvGrpSpPr/>
        <p:nvPr/>
      </p:nvGrpSpPr>
      <p:grpSpPr>
        <a:xfrm>
          <a:off x="0" y="0"/>
          <a:ext cx="0" cy="0"/>
          <a:chOff x="0" y="0"/>
          <a:chExt cx="0" cy="0"/>
        </a:xfrm>
      </p:grpSpPr>
      <p:sp>
        <p:nvSpPr>
          <p:cNvPr id="68" name="Google Shape;68;p18"/>
          <p:cNvSpPr txBox="1"/>
          <p:nvPr>
            <p:ph type="title"/>
          </p:nvPr>
        </p:nvSpPr>
        <p:spPr>
          <a:xfrm>
            <a:off x="457200" y="274638"/>
            <a:ext cx="8229600" cy="832104"/>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9" name="Google Shape;69;p18"/>
          <p:cNvSpPr txBox="1"/>
          <p:nvPr>
            <p:ph idx="1" type="body"/>
          </p:nvPr>
        </p:nvSpPr>
        <p:spPr>
          <a:xfrm>
            <a:off x="457200" y="1114300"/>
            <a:ext cx="4038600" cy="49831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0" name="Google Shape;70;p18"/>
          <p:cNvSpPr txBox="1"/>
          <p:nvPr>
            <p:ph idx="2" type="body"/>
          </p:nvPr>
        </p:nvSpPr>
        <p:spPr>
          <a:xfrm>
            <a:off x="4648200" y="1114300"/>
            <a:ext cx="4038600" cy="49831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1" name="Google Shape;71;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White Background 3">
  <p:cSld name="White Background 3">
    <p:spTree>
      <p:nvGrpSpPr>
        <p:cNvPr id="72" name="Shape 72"/>
        <p:cNvGrpSpPr/>
        <p:nvPr/>
      </p:nvGrpSpPr>
      <p:grpSpPr>
        <a:xfrm>
          <a:off x="0" y="0"/>
          <a:ext cx="0" cy="0"/>
          <a:chOff x="0" y="0"/>
          <a:chExt cx="0" cy="0"/>
        </a:xfrm>
      </p:grpSpPr>
      <p:sp>
        <p:nvSpPr>
          <p:cNvPr id="73" name="Google Shape;73;p19"/>
          <p:cNvSpPr txBox="1"/>
          <p:nvPr>
            <p:ph type="title"/>
          </p:nvPr>
        </p:nvSpPr>
        <p:spPr>
          <a:xfrm>
            <a:off x="457200" y="274638"/>
            <a:ext cx="5221224" cy="1060704"/>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19"/>
          <p:cNvSpPr txBox="1"/>
          <p:nvPr>
            <p:ph idx="1" type="body"/>
          </p:nvPr>
        </p:nvSpPr>
        <p:spPr>
          <a:xfrm>
            <a:off x="457200" y="1351504"/>
            <a:ext cx="5221224" cy="4736592"/>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5" name="Google Shape;75;p19"/>
          <p:cNvSpPr txBox="1"/>
          <p:nvPr>
            <p:ph idx="2" type="body"/>
          </p:nvPr>
        </p:nvSpPr>
        <p:spPr>
          <a:xfrm>
            <a:off x="5720795" y="0"/>
            <a:ext cx="3419856" cy="6117336"/>
          </a:xfrm>
          <a:prstGeom prst="rect">
            <a:avLst/>
          </a:prstGeom>
          <a:solidFill>
            <a:schemeClr val="lt2"/>
          </a:solidFill>
          <a:ln>
            <a:noFill/>
          </a:ln>
        </p:spPr>
        <p:txBody>
          <a:bodyPr anchorCtr="0" anchor="ctr"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6" name="Google Shape;76;p19"/>
          <p:cNvSpPr txBox="1"/>
          <p:nvPr>
            <p:ph idx="12" type="sldNum"/>
          </p:nvPr>
        </p:nvSpPr>
        <p:spPr>
          <a:xfrm>
            <a:off x="8001000" y="6355080"/>
            <a:ext cx="609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2.xml"/><Relationship Id="rId3"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pic>
        <p:nvPicPr>
          <p:cNvPr id="51" name="Google Shape;51;p13"/>
          <p:cNvPicPr preferRelativeResize="0"/>
          <p:nvPr/>
        </p:nvPicPr>
        <p:blipFill rotWithShape="1">
          <a:blip r:embed="rId1">
            <a:alphaModFix/>
          </a:blip>
          <a:srcRect b="0" l="0" r="0" t="0"/>
          <a:stretch/>
        </p:blipFill>
        <p:spPr>
          <a:xfrm>
            <a:off x="0" y="0"/>
            <a:ext cx="9144000"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5" name="Shape 55"/>
        <p:cNvGrpSpPr/>
        <p:nvPr/>
      </p:nvGrpSpPr>
      <p:grpSpPr>
        <a:xfrm>
          <a:off x="0" y="0"/>
          <a:ext cx="0" cy="0"/>
          <a:chOff x="0" y="0"/>
          <a:chExt cx="0" cy="0"/>
        </a:xfrm>
      </p:grpSpPr>
      <p:sp>
        <p:nvSpPr>
          <p:cNvPr id="56" name="Google Shape;56;p15"/>
          <p:cNvSpPr/>
          <p:nvPr/>
        </p:nvSpPr>
        <p:spPr>
          <a:xfrm>
            <a:off x="0" y="6119325"/>
            <a:ext cx="9144000" cy="738675"/>
          </a:xfrm>
          <a:prstGeom prst="rect">
            <a:avLst/>
          </a:prstGeom>
          <a:solidFill>
            <a:schemeClr val="dk1"/>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7" name="Google Shape;57;p15"/>
          <p:cNvSpPr txBox="1"/>
          <p:nvPr>
            <p:ph idx="12" type="sldNum"/>
          </p:nvPr>
        </p:nvSpPr>
        <p:spPr>
          <a:xfrm>
            <a:off x="8001000" y="6355080"/>
            <a:ext cx="609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58" name="Google Shape;58;p15"/>
          <p:cNvPicPr preferRelativeResize="0"/>
          <p:nvPr/>
        </p:nvPicPr>
        <p:blipFill rotWithShape="1">
          <a:blip r:embed="rId1">
            <a:alphaModFix/>
          </a:blip>
          <a:srcRect b="0" l="0" r="0" t="0"/>
          <a:stretch/>
        </p:blipFill>
        <p:spPr>
          <a:xfrm>
            <a:off x="3352800" y="6350089"/>
            <a:ext cx="2423777" cy="27714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17.png"/><Relationship Id="rId6"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20"/>
          <p:cNvSpPr txBox="1"/>
          <p:nvPr>
            <p:ph type="ctrTitle"/>
          </p:nvPr>
        </p:nvSpPr>
        <p:spPr>
          <a:xfrm>
            <a:off x="685800" y="1889800"/>
            <a:ext cx="7772400" cy="1470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4800"/>
              <a:buFont typeface="Arial"/>
              <a:buNone/>
            </a:pPr>
            <a:r>
              <a:rPr lang="en"/>
              <a:t>Detecting and </a:t>
            </a:r>
            <a:r>
              <a:rPr lang="en"/>
              <a:t>Diagnosing</a:t>
            </a:r>
            <a:r>
              <a:rPr lang="en"/>
              <a:t> Alzheimer’s Disease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9"/>
          <p:cNvSpPr txBox="1"/>
          <p:nvPr/>
        </p:nvSpPr>
        <p:spPr>
          <a:xfrm>
            <a:off x="533400" y="1219200"/>
            <a:ext cx="7743825" cy="403187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3200">
                <a:solidFill>
                  <a:schemeClr val="lt2"/>
                </a:solidFill>
                <a:latin typeface="Arial"/>
                <a:ea typeface="Arial"/>
                <a:cs typeface="Arial"/>
                <a:sym typeface="Arial"/>
              </a:rPr>
              <a:t>Differences:</a:t>
            </a:r>
            <a:endParaRPr/>
          </a:p>
          <a:p>
            <a:pPr indent="0" lvl="0" marL="0" marR="0" rtl="0" algn="l">
              <a:spcBef>
                <a:spcPts val="0"/>
              </a:spcBef>
              <a:spcAft>
                <a:spcPts val="0"/>
              </a:spcAft>
              <a:buNone/>
            </a:pPr>
            <a:r>
              <a:t/>
            </a:r>
            <a:endParaRPr sz="32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3200"/>
              <a:buFont typeface="Arial"/>
              <a:buChar char="•"/>
            </a:pPr>
            <a:r>
              <a:rPr lang="en" sz="3200">
                <a:solidFill>
                  <a:schemeClr val="dk1"/>
                </a:solidFill>
                <a:latin typeface="Arial"/>
                <a:ea typeface="Arial"/>
                <a:cs typeface="Arial"/>
                <a:sym typeface="Arial"/>
              </a:rPr>
              <a:t>Brain atrophy/shrinkage</a:t>
            </a:r>
            <a:endParaRPr/>
          </a:p>
          <a:p>
            <a:pPr indent="-285750" lvl="0" marL="285750" marR="0" rtl="0" algn="l">
              <a:spcBef>
                <a:spcPts val="0"/>
              </a:spcBef>
              <a:spcAft>
                <a:spcPts val="0"/>
              </a:spcAft>
              <a:buClr>
                <a:schemeClr val="dk1"/>
              </a:buClr>
              <a:buSzPts val="3200"/>
              <a:buFont typeface="Arial"/>
              <a:buChar char="•"/>
            </a:pPr>
            <a:r>
              <a:rPr lang="en" sz="3200">
                <a:solidFill>
                  <a:schemeClr val="dk1"/>
                </a:solidFill>
                <a:latin typeface="Arial"/>
                <a:ea typeface="Arial"/>
                <a:cs typeface="Arial"/>
                <a:sym typeface="Arial"/>
              </a:rPr>
              <a:t>Ventricles (holes in center of brain which contains cerebral spinal fluid) are larger</a:t>
            </a:r>
            <a:endParaRPr/>
          </a:p>
          <a:p>
            <a:pPr indent="-285750" lvl="0" marL="285750" marR="0" rtl="0" algn="l">
              <a:spcBef>
                <a:spcPts val="0"/>
              </a:spcBef>
              <a:spcAft>
                <a:spcPts val="0"/>
              </a:spcAft>
              <a:buClr>
                <a:schemeClr val="dk1"/>
              </a:buClr>
              <a:buSzPts val="3200"/>
              <a:buFont typeface="Arial"/>
              <a:buChar char="•"/>
            </a:pPr>
            <a:r>
              <a:rPr lang="en" sz="3200">
                <a:solidFill>
                  <a:schemeClr val="dk1"/>
                </a:solidFill>
                <a:latin typeface="Arial"/>
                <a:ea typeface="Arial"/>
                <a:cs typeface="Arial"/>
                <a:sym typeface="Arial"/>
              </a:rPr>
              <a:t>Less white matter</a:t>
            </a:r>
            <a:endParaRPr/>
          </a:p>
          <a:p>
            <a:pPr indent="-82550" lvl="0" marL="285750" marR="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a:p>
            <a:pPr indent="-82550" lvl="0" marL="285750" marR="0" rtl="0" algn="l">
              <a:spcBef>
                <a:spcPts val="0"/>
              </a:spcBef>
              <a:spcAft>
                <a:spcPts val="0"/>
              </a:spcAft>
              <a:buClr>
                <a:schemeClr val="dk1"/>
              </a:buClr>
              <a:buSzPts val="3200"/>
              <a:buFont typeface="Arial"/>
              <a:buNone/>
            </a:pPr>
            <a:r>
              <a:t/>
            </a:r>
            <a:endParaRPr sz="32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pic>
        <p:nvPicPr>
          <p:cNvPr id="192" name="Google Shape;192;p30"/>
          <p:cNvPicPr preferRelativeResize="0"/>
          <p:nvPr/>
        </p:nvPicPr>
        <p:blipFill rotWithShape="1">
          <a:blip r:embed="rId3">
            <a:alphaModFix/>
          </a:blip>
          <a:srcRect b="46475" l="0" r="0" t="8720"/>
          <a:stretch/>
        </p:blipFill>
        <p:spPr>
          <a:xfrm>
            <a:off x="2098990" y="1435956"/>
            <a:ext cx="5079365" cy="1695450"/>
          </a:xfrm>
          <a:prstGeom prst="rect">
            <a:avLst/>
          </a:prstGeom>
          <a:noFill/>
          <a:ln>
            <a:noFill/>
          </a:ln>
        </p:spPr>
      </p:pic>
      <p:sp>
        <p:nvSpPr>
          <p:cNvPr id="193" name="Google Shape;193;p30"/>
          <p:cNvSpPr txBox="1"/>
          <p:nvPr/>
        </p:nvSpPr>
        <p:spPr>
          <a:xfrm>
            <a:off x="1037865" y="1960515"/>
            <a:ext cx="646981"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3600">
                <a:solidFill>
                  <a:schemeClr val="dk1"/>
                </a:solidFill>
                <a:latin typeface="Arial"/>
                <a:ea typeface="Arial"/>
                <a:cs typeface="Arial"/>
                <a:sym typeface="Arial"/>
              </a:rPr>
              <a:t>A</a:t>
            </a:r>
            <a:endParaRPr sz="3600">
              <a:solidFill>
                <a:schemeClr val="dk1"/>
              </a:solidFill>
              <a:latin typeface="Arial"/>
              <a:ea typeface="Arial"/>
              <a:cs typeface="Arial"/>
              <a:sym typeface="Arial"/>
            </a:endParaRPr>
          </a:p>
        </p:txBody>
      </p:sp>
      <p:sp>
        <p:nvSpPr>
          <p:cNvPr id="194" name="Google Shape;194;p30"/>
          <p:cNvSpPr txBox="1"/>
          <p:nvPr/>
        </p:nvSpPr>
        <p:spPr>
          <a:xfrm>
            <a:off x="1037864" y="4529443"/>
            <a:ext cx="646981"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3600">
                <a:solidFill>
                  <a:schemeClr val="dk1"/>
                </a:solidFill>
                <a:latin typeface="Arial"/>
                <a:ea typeface="Arial"/>
                <a:cs typeface="Arial"/>
                <a:sym typeface="Arial"/>
              </a:rPr>
              <a:t>B</a:t>
            </a:r>
            <a:endParaRPr/>
          </a:p>
        </p:txBody>
      </p:sp>
      <p:sp>
        <p:nvSpPr>
          <p:cNvPr id="195" name="Google Shape;195;p30"/>
          <p:cNvSpPr/>
          <p:nvPr/>
        </p:nvSpPr>
        <p:spPr>
          <a:xfrm>
            <a:off x="4010025" y="2827765"/>
            <a:ext cx="1657350" cy="283431"/>
          </a:xfrm>
          <a:prstGeom prst="rect">
            <a:avLst/>
          </a:prstGeom>
          <a:solidFill>
            <a:srgbClr val="000000"/>
          </a:solidFill>
          <a:ln cap="flat" cmpd="sng" w="254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96" name="Google Shape;196;p30"/>
          <p:cNvGrpSpPr/>
          <p:nvPr/>
        </p:nvGrpSpPr>
        <p:grpSpPr>
          <a:xfrm>
            <a:off x="2098989" y="3984484"/>
            <a:ext cx="5079365" cy="1736251"/>
            <a:chOff x="2098989" y="4307651"/>
            <a:chExt cx="5079365" cy="1736251"/>
          </a:xfrm>
        </p:grpSpPr>
        <p:pic>
          <p:nvPicPr>
            <p:cNvPr id="197" name="Google Shape;197;p30"/>
            <p:cNvPicPr preferRelativeResize="0"/>
            <p:nvPr/>
          </p:nvPicPr>
          <p:blipFill rotWithShape="1">
            <a:blip r:embed="rId3">
              <a:alphaModFix/>
            </a:blip>
            <a:srcRect b="0" l="0" r="0" t="54118"/>
            <a:stretch/>
          </p:blipFill>
          <p:spPr>
            <a:xfrm>
              <a:off x="2098989" y="4307651"/>
              <a:ext cx="5079365" cy="1736251"/>
            </a:xfrm>
            <a:prstGeom prst="rect">
              <a:avLst/>
            </a:prstGeom>
            <a:noFill/>
            <a:ln>
              <a:noFill/>
            </a:ln>
          </p:spPr>
        </p:pic>
        <p:sp>
          <p:nvSpPr>
            <p:cNvPr id="198" name="Google Shape;198;p30"/>
            <p:cNvSpPr/>
            <p:nvPr/>
          </p:nvSpPr>
          <p:spPr>
            <a:xfrm>
              <a:off x="4038600" y="5715000"/>
              <a:ext cx="1657350" cy="283431"/>
            </a:xfrm>
            <a:prstGeom prst="rect">
              <a:avLst/>
            </a:prstGeom>
            <a:solidFill>
              <a:srgbClr val="000000"/>
            </a:solidFill>
            <a:ln cap="flat" cmpd="sng" w="254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99" name="Google Shape;199;p30"/>
          <p:cNvSpPr txBox="1"/>
          <p:nvPr/>
        </p:nvSpPr>
        <p:spPr>
          <a:xfrm>
            <a:off x="0" y="142806"/>
            <a:ext cx="9023230"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2400">
                <a:solidFill>
                  <a:schemeClr val="lt2"/>
                </a:solidFill>
                <a:latin typeface="Arial"/>
                <a:ea typeface="Arial"/>
                <a:cs typeface="Arial"/>
                <a:sym typeface="Arial"/>
              </a:rPr>
              <a:t>Which image shows a positive scan for beta-amyloid?  Which image shows a negative scan?  How could you tell?</a:t>
            </a:r>
            <a:endParaRPr b="1" sz="2400">
              <a:solidFill>
                <a:schemeClr val="lt2"/>
              </a:solidFill>
              <a:latin typeface="Arial"/>
              <a:ea typeface="Arial"/>
              <a:cs typeface="Arial"/>
              <a:sym typeface="Arial"/>
            </a:endParaRPr>
          </a:p>
        </p:txBody>
      </p:sp>
      <p:sp>
        <p:nvSpPr>
          <p:cNvPr id="200" name="Google Shape;200;p30"/>
          <p:cNvSpPr txBox="1"/>
          <p:nvPr/>
        </p:nvSpPr>
        <p:spPr>
          <a:xfrm>
            <a:off x="7038976" y="6167002"/>
            <a:ext cx="2105024"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1400">
                <a:solidFill>
                  <a:schemeClr val="lt1"/>
                </a:solidFill>
                <a:latin typeface="Arial"/>
                <a:ea typeface="Arial"/>
                <a:cs typeface="Arial"/>
                <a:sym typeface="Arial"/>
              </a:rPr>
              <a:t>Beta-amyloid PET Imaging</a:t>
            </a:r>
            <a:endParaRPr sz="1400">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31"/>
          <p:cNvSpPr txBox="1"/>
          <p:nvPr/>
        </p:nvSpPr>
        <p:spPr>
          <a:xfrm>
            <a:off x="2114190" y="1960514"/>
            <a:ext cx="646981"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3600">
                <a:solidFill>
                  <a:schemeClr val="dk1"/>
                </a:solidFill>
                <a:latin typeface="Arial"/>
                <a:ea typeface="Arial"/>
                <a:cs typeface="Arial"/>
                <a:sym typeface="Arial"/>
              </a:rPr>
              <a:t>A</a:t>
            </a:r>
            <a:endParaRPr sz="3600">
              <a:solidFill>
                <a:schemeClr val="dk1"/>
              </a:solidFill>
              <a:latin typeface="Arial"/>
              <a:ea typeface="Arial"/>
              <a:cs typeface="Arial"/>
              <a:sym typeface="Arial"/>
            </a:endParaRPr>
          </a:p>
        </p:txBody>
      </p:sp>
      <p:sp>
        <p:nvSpPr>
          <p:cNvPr id="206" name="Google Shape;206;p31"/>
          <p:cNvSpPr txBox="1"/>
          <p:nvPr/>
        </p:nvSpPr>
        <p:spPr>
          <a:xfrm>
            <a:off x="2114189" y="4852611"/>
            <a:ext cx="646981"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3600">
                <a:solidFill>
                  <a:schemeClr val="dk1"/>
                </a:solidFill>
                <a:latin typeface="Arial"/>
                <a:ea typeface="Arial"/>
                <a:cs typeface="Arial"/>
                <a:sym typeface="Arial"/>
              </a:rPr>
              <a:t>B</a:t>
            </a:r>
            <a:endParaRPr/>
          </a:p>
        </p:txBody>
      </p:sp>
      <p:sp>
        <p:nvSpPr>
          <p:cNvPr id="207" name="Google Shape;207;p31"/>
          <p:cNvSpPr/>
          <p:nvPr/>
        </p:nvSpPr>
        <p:spPr>
          <a:xfrm>
            <a:off x="609600" y="685800"/>
            <a:ext cx="1483098"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800">
                <a:solidFill>
                  <a:schemeClr val="lt2"/>
                </a:solidFill>
                <a:latin typeface="Arial"/>
                <a:ea typeface="Arial"/>
                <a:cs typeface="Arial"/>
                <a:sym typeface="Arial"/>
              </a:rPr>
              <a:t>Answer:</a:t>
            </a:r>
            <a:endParaRPr sz="2800">
              <a:solidFill>
                <a:schemeClr val="lt2"/>
              </a:solidFill>
              <a:latin typeface="Arial"/>
              <a:ea typeface="Arial"/>
              <a:cs typeface="Arial"/>
              <a:sym typeface="Arial"/>
            </a:endParaRPr>
          </a:p>
        </p:txBody>
      </p:sp>
      <p:sp>
        <p:nvSpPr>
          <p:cNvPr id="208" name="Google Shape;208;p31"/>
          <p:cNvSpPr/>
          <p:nvPr/>
        </p:nvSpPr>
        <p:spPr>
          <a:xfrm>
            <a:off x="3657600" y="4852611"/>
            <a:ext cx="2361544" cy="52322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800">
                <a:solidFill>
                  <a:schemeClr val="accent1"/>
                </a:solidFill>
                <a:latin typeface="Arial"/>
                <a:ea typeface="Arial"/>
                <a:cs typeface="Arial"/>
                <a:sym typeface="Arial"/>
              </a:rPr>
              <a:t>Positive Scan</a:t>
            </a:r>
            <a:endParaRPr sz="2800">
              <a:solidFill>
                <a:schemeClr val="accent1"/>
              </a:solidFill>
              <a:latin typeface="Arial"/>
              <a:ea typeface="Arial"/>
              <a:cs typeface="Arial"/>
              <a:sym typeface="Arial"/>
            </a:endParaRPr>
          </a:p>
        </p:txBody>
      </p:sp>
      <p:sp>
        <p:nvSpPr>
          <p:cNvPr id="209" name="Google Shape;209;p31"/>
          <p:cNvSpPr/>
          <p:nvPr/>
        </p:nvSpPr>
        <p:spPr>
          <a:xfrm>
            <a:off x="3657600" y="2022069"/>
            <a:ext cx="2523448" cy="52322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800">
                <a:solidFill>
                  <a:schemeClr val="accent1"/>
                </a:solidFill>
                <a:latin typeface="Arial"/>
                <a:ea typeface="Arial"/>
                <a:cs typeface="Arial"/>
                <a:sym typeface="Arial"/>
              </a:rPr>
              <a:t>Negative Scan</a:t>
            </a:r>
            <a:endParaRPr sz="2800">
              <a:solidFill>
                <a:schemeClr val="accen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grpSp>
        <p:nvGrpSpPr>
          <p:cNvPr id="214" name="Google Shape;214;p32"/>
          <p:cNvGrpSpPr/>
          <p:nvPr/>
        </p:nvGrpSpPr>
        <p:grpSpPr>
          <a:xfrm>
            <a:off x="3076574" y="1295400"/>
            <a:ext cx="3143250" cy="1272035"/>
            <a:chOff x="5800725" y="523427"/>
            <a:chExt cx="3143250" cy="1272035"/>
          </a:xfrm>
        </p:grpSpPr>
        <p:pic>
          <p:nvPicPr>
            <p:cNvPr id="215" name="Google Shape;215;p32"/>
            <p:cNvPicPr preferRelativeResize="0"/>
            <p:nvPr/>
          </p:nvPicPr>
          <p:blipFill rotWithShape="1">
            <a:blip r:embed="rId3">
              <a:alphaModFix/>
            </a:blip>
            <a:srcRect b="0" l="0" r="0" t="0"/>
            <a:stretch/>
          </p:blipFill>
          <p:spPr>
            <a:xfrm>
              <a:off x="5800725" y="709612"/>
              <a:ext cx="3143250" cy="1085850"/>
            </a:xfrm>
            <a:prstGeom prst="rect">
              <a:avLst/>
            </a:prstGeom>
            <a:noFill/>
            <a:ln>
              <a:noFill/>
            </a:ln>
          </p:spPr>
        </p:pic>
        <p:pic>
          <p:nvPicPr>
            <p:cNvPr id="216" name="Google Shape;216;p32"/>
            <p:cNvPicPr preferRelativeResize="0"/>
            <p:nvPr/>
          </p:nvPicPr>
          <p:blipFill rotWithShape="1">
            <a:blip r:embed="rId4">
              <a:alphaModFix/>
            </a:blip>
            <a:srcRect b="0" l="0" r="0" t="0"/>
            <a:stretch/>
          </p:blipFill>
          <p:spPr>
            <a:xfrm>
              <a:off x="5800725" y="523427"/>
              <a:ext cx="3143250" cy="186186"/>
            </a:xfrm>
            <a:prstGeom prst="rect">
              <a:avLst/>
            </a:prstGeom>
            <a:noFill/>
            <a:ln>
              <a:noFill/>
            </a:ln>
          </p:spPr>
        </p:pic>
      </p:grpSp>
      <p:grpSp>
        <p:nvGrpSpPr>
          <p:cNvPr id="217" name="Google Shape;217;p32"/>
          <p:cNvGrpSpPr/>
          <p:nvPr/>
        </p:nvGrpSpPr>
        <p:grpSpPr>
          <a:xfrm>
            <a:off x="3076574" y="2944725"/>
            <a:ext cx="3143251" cy="1366136"/>
            <a:chOff x="5800725" y="2561777"/>
            <a:chExt cx="3143251" cy="1366136"/>
          </a:xfrm>
        </p:grpSpPr>
        <p:pic>
          <p:nvPicPr>
            <p:cNvPr id="218" name="Google Shape;218;p32"/>
            <p:cNvPicPr preferRelativeResize="0"/>
            <p:nvPr/>
          </p:nvPicPr>
          <p:blipFill rotWithShape="1">
            <a:blip r:embed="rId4">
              <a:alphaModFix/>
            </a:blip>
            <a:srcRect b="0" l="0" r="0" t="0"/>
            <a:stretch/>
          </p:blipFill>
          <p:spPr>
            <a:xfrm>
              <a:off x="5800725" y="2561777"/>
              <a:ext cx="3143250" cy="186186"/>
            </a:xfrm>
            <a:prstGeom prst="rect">
              <a:avLst/>
            </a:prstGeom>
            <a:noFill/>
            <a:ln>
              <a:noFill/>
            </a:ln>
          </p:spPr>
        </p:pic>
        <p:pic>
          <p:nvPicPr>
            <p:cNvPr id="219" name="Google Shape;219;p32"/>
            <p:cNvPicPr preferRelativeResize="0"/>
            <p:nvPr/>
          </p:nvPicPr>
          <p:blipFill rotWithShape="1">
            <a:blip r:embed="rId5">
              <a:alphaModFix/>
            </a:blip>
            <a:srcRect b="0" l="0" r="0" t="0"/>
            <a:stretch/>
          </p:blipFill>
          <p:spPr>
            <a:xfrm>
              <a:off x="5800726" y="2742753"/>
              <a:ext cx="3143250" cy="1185160"/>
            </a:xfrm>
            <a:prstGeom prst="rect">
              <a:avLst/>
            </a:prstGeom>
            <a:noFill/>
            <a:ln>
              <a:noFill/>
            </a:ln>
          </p:spPr>
        </p:pic>
      </p:grpSp>
      <p:grpSp>
        <p:nvGrpSpPr>
          <p:cNvPr id="220" name="Google Shape;220;p32"/>
          <p:cNvGrpSpPr/>
          <p:nvPr/>
        </p:nvGrpSpPr>
        <p:grpSpPr>
          <a:xfrm>
            <a:off x="3076575" y="4713642"/>
            <a:ext cx="3143250" cy="1401726"/>
            <a:chOff x="5800725" y="4428677"/>
            <a:chExt cx="3143250" cy="1401726"/>
          </a:xfrm>
        </p:grpSpPr>
        <p:pic>
          <p:nvPicPr>
            <p:cNvPr id="221" name="Google Shape;221;p32"/>
            <p:cNvPicPr preferRelativeResize="0"/>
            <p:nvPr/>
          </p:nvPicPr>
          <p:blipFill rotWithShape="1">
            <a:blip r:embed="rId4">
              <a:alphaModFix/>
            </a:blip>
            <a:srcRect b="0" l="0" r="0" t="0"/>
            <a:stretch/>
          </p:blipFill>
          <p:spPr>
            <a:xfrm>
              <a:off x="5800725" y="4428677"/>
              <a:ext cx="3143250" cy="186186"/>
            </a:xfrm>
            <a:prstGeom prst="rect">
              <a:avLst/>
            </a:prstGeom>
            <a:noFill/>
            <a:ln>
              <a:noFill/>
            </a:ln>
          </p:spPr>
        </p:pic>
        <p:pic>
          <p:nvPicPr>
            <p:cNvPr id="222" name="Google Shape;222;p32"/>
            <p:cNvPicPr preferRelativeResize="0"/>
            <p:nvPr/>
          </p:nvPicPr>
          <p:blipFill rotWithShape="1">
            <a:blip r:embed="rId6">
              <a:alphaModFix/>
            </a:blip>
            <a:srcRect b="0" l="0" r="0" t="0"/>
            <a:stretch/>
          </p:blipFill>
          <p:spPr>
            <a:xfrm>
              <a:off x="5805487" y="4614862"/>
              <a:ext cx="3138488" cy="1215541"/>
            </a:xfrm>
            <a:prstGeom prst="rect">
              <a:avLst/>
            </a:prstGeom>
            <a:noFill/>
            <a:ln>
              <a:noFill/>
            </a:ln>
          </p:spPr>
        </p:pic>
      </p:grpSp>
      <p:sp>
        <p:nvSpPr>
          <p:cNvPr id="223" name="Google Shape;223;p32"/>
          <p:cNvSpPr txBox="1"/>
          <p:nvPr/>
        </p:nvSpPr>
        <p:spPr>
          <a:xfrm>
            <a:off x="2152290" y="1701344"/>
            <a:ext cx="646981"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3600">
                <a:solidFill>
                  <a:schemeClr val="dk1"/>
                </a:solidFill>
                <a:latin typeface="Arial"/>
                <a:ea typeface="Arial"/>
                <a:cs typeface="Arial"/>
                <a:sym typeface="Arial"/>
              </a:rPr>
              <a:t>A</a:t>
            </a:r>
            <a:endParaRPr sz="3600">
              <a:solidFill>
                <a:schemeClr val="dk1"/>
              </a:solidFill>
              <a:latin typeface="Arial"/>
              <a:ea typeface="Arial"/>
              <a:cs typeface="Arial"/>
              <a:sym typeface="Arial"/>
            </a:endParaRPr>
          </a:p>
        </p:txBody>
      </p:sp>
      <p:sp>
        <p:nvSpPr>
          <p:cNvPr id="224" name="Google Shape;224;p32"/>
          <p:cNvSpPr txBox="1"/>
          <p:nvPr/>
        </p:nvSpPr>
        <p:spPr>
          <a:xfrm>
            <a:off x="2152290" y="3395115"/>
            <a:ext cx="646981"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3600">
                <a:solidFill>
                  <a:schemeClr val="dk1"/>
                </a:solidFill>
                <a:latin typeface="Arial"/>
                <a:ea typeface="Arial"/>
                <a:cs typeface="Arial"/>
                <a:sym typeface="Arial"/>
              </a:rPr>
              <a:t>B</a:t>
            </a:r>
            <a:endParaRPr/>
          </a:p>
        </p:txBody>
      </p:sp>
      <p:sp>
        <p:nvSpPr>
          <p:cNvPr id="225" name="Google Shape;225;p32"/>
          <p:cNvSpPr txBox="1"/>
          <p:nvPr/>
        </p:nvSpPr>
        <p:spPr>
          <a:xfrm>
            <a:off x="2152290" y="5184431"/>
            <a:ext cx="646981"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3600">
                <a:solidFill>
                  <a:schemeClr val="dk1"/>
                </a:solidFill>
                <a:latin typeface="Arial"/>
                <a:ea typeface="Arial"/>
                <a:cs typeface="Arial"/>
                <a:sym typeface="Arial"/>
              </a:rPr>
              <a:t>C</a:t>
            </a:r>
            <a:endParaRPr sz="3600">
              <a:solidFill>
                <a:schemeClr val="dk1"/>
              </a:solidFill>
              <a:latin typeface="Arial"/>
              <a:ea typeface="Arial"/>
              <a:cs typeface="Arial"/>
              <a:sym typeface="Arial"/>
            </a:endParaRPr>
          </a:p>
        </p:txBody>
      </p:sp>
      <p:sp>
        <p:nvSpPr>
          <p:cNvPr id="226" name="Google Shape;226;p32"/>
          <p:cNvSpPr txBox="1"/>
          <p:nvPr/>
        </p:nvSpPr>
        <p:spPr>
          <a:xfrm>
            <a:off x="6381749" y="6172200"/>
            <a:ext cx="2762251"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400">
                <a:solidFill>
                  <a:schemeClr val="lt1"/>
                </a:solidFill>
                <a:latin typeface="Arial"/>
                <a:ea typeface="Arial"/>
                <a:cs typeface="Arial"/>
                <a:sym typeface="Arial"/>
              </a:rPr>
              <a:t>Magnetic Resonance Imaging and Beta-amyloid PET Imaging</a:t>
            </a:r>
            <a:endParaRPr sz="1400">
              <a:solidFill>
                <a:schemeClr val="lt1"/>
              </a:solidFill>
              <a:latin typeface="Arial"/>
              <a:ea typeface="Arial"/>
              <a:cs typeface="Arial"/>
              <a:sym typeface="Arial"/>
            </a:endParaRPr>
          </a:p>
        </p:txBody>
      </p:sp>
      <p:sp>
        <p:nvSpPr>
          <p:cNvPr id="227" name="Google Shape;227;p32"/>
          <p:cNvSpPr txBox="1"/>
          <p:nvPr/>
        </p:nvSpPr>
        <p:spPr>
          <a:xfrm>
            <a:off x="0" y="142806"/>
            <a:ext cx="9023230"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2000">
                <a:solidFill>
                  <a:schemeClr val="lt2"/>
                </a:solidFill>
                <a:latin typeface="Arial"/>
                <a:ea typeface="Arial"/>
                <a:cs typeface="Arial"/>
                <a:sym typeface="Arial"/>
              </a:rPr>
              <a:t>Which image shows a healthy brain?  </a:t>
            </a:r>
            <a:endParaRPr/>
          </a:p>
          <a:p>
            <a:pPr indent="0" lvl="0" marL="0" marR="0" rtl="0" algn="ctr">
              <a:spcBef>
                <a:spcPts val="0"/>
              </a:spcBef>
              <a:spcAft>
                <a:spcPts val="0"/>
              </a:spcAft>
              <a:buNone/>
            </a:pPr>
            <a:r>
              <a:rPr b="1" lang="en" sz="2000">
                <a:solidFill>
                  <a:schemeClr val="lt2"/>
                </a:solidFill>
                <a:latin typeface="Arial"/>
                <a:ea typeface="Arial"/>
                <a:cs typeface="Arial"/>
                <a:sym typeface="Arial"/>
              </a:rPr>
              <a:t>Which images shows Alzheimer’s disease? </a:t>
            </a:r>
            <a:endParaRPr b="1" sz="2000">
              <a:solidFill>
                <a:schemeClr val="lt2"/>
              </a:solidFill>
              <a:latin typeface="Arial"/>
              <a:ea typeface="Arial"/>
              <a:cs typeface="Arial"/>
              <a:sym typeface="Arial"/>
            </a:endParaRPr>
          </a:p>
          <a:p>
            <a:pPr indent="0" lvl="0" marL="0" marR="0" rtl="0" algn="ctr">
              <a:spcBef>
                <a:spcPts val="0"/>
              </a:spcBef>
              <a:spcAft>
                <a:spcPts val="0"/>
              </a:spcAft>
              <a:buNone/>
            </a:pPr>
            <a:r>
              <a:rPr b="1" lang="en" sz="2000">
                <a:solidFill>
                  <a:schemeClr val="lt2"/>
                </a:solidFill>
              </a:rPr>
              <a:t>Which image shows Mild Cognitive Impairment?  </a:t>
            </a:r>
            <a:r>
              <a:rPr b="1" lang="en" sz="2000">
                <a:solidFill>
                  <a:schemeClr val="lt2"/>
                </a:solidFill>
                <a:latin typeface="Arial"/>
                <a:ea typeface="Arial"/>
                <a:cs typeface="Arial"/>
                <a:sym typeface="Arial"/>
              </a:rPr>
              <a:t>How could you tell?</a:t>
            </a:r>
            <a:endParaRPr b="1" sz="2000">
              <a:solidFill>
                <a:schemeClr val="lt2"/>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33"/>
          <p:cNvSpPr txBox="1"/>
          <p:nvPr/>
        </p:nvSpPr>
        <p:spPr>
          <a:xfrm>
            <a:off x="2671403" y="1238250"/>
            <a:ext cx="646981"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3600">
                <a:solidFill>
                  <a:schemeClr val="dk1"/>
                </a:solidFill>
                <a:latin typeface="Arial"/>
                <a:ea typeface="Arial"/>
                <a:cs typeface="Arial"/>
                <a:sym typeface="Arial"/>
              </a:rPr>
              <a:t>A</a:t>
            </a:r>
            <a:endParaRPr sz="3600">
              <a:solidFill>
                <a:schemeClr val="dk1"/>
              </a:solidFill>
              <a:latin typeface="Arial"/>
              <a:ea typeface="Arial"/>
              <a:cs typeface="Arial"/>
              <a:sym typeface="Arial"/>
            </a:endParaRPr>
          </a:p>
        </p:txBody>
      </p:sp>
      <p:sp>
        <p:nvSpPr>
          <p:cNvPr id="233" name="Google Shape;233;p33"/>
          <p:cNvSpPr txBox="1"/>
          <p:nvPr/>
        </p:nvSpPr>
        <p:spPr>
          <a:xfrm>
            <a:off x="2671403" y="2932021"/>
            <a:ext cx="646981"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3600">
                <a:solidFill>
                  <a:schemeClr val="dk1"/>
                </a:solidFill>
                <a:latin typeface="Arial"/>
                <a:ea typeface="Arial"/>
                <a:cs typeface="Arial"/>
                <a:sym typeface="Arial"/>
              </a:rPr>
              <a:t>B</a:t>
            </a:r>
            <a:endParaRPr/>
          </a:p>
        </p:txBody>
      </p:sp>
      <p:sp>
        <p:nvSpPr>
          <p:cNvPr id="234" name="Google Shape;234;p33"/>
          <p:cNvSpPr txBox="1"/>
          <p:nvPr/>
        </p:nvSpPr>
        <p:spPr>
          <a:xfrm>
            <a:off x="2671403" y="4721337"/>
            <a:ext cx="646981"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3600">
                <a:solidFill>
                  <a:schemeClr val="dk1"/>
                </a:solidFill>
                <a:latin typeface="Arial"/>
                <a:ea typeface="Arial"/>
                <a:cs typeface="Arial"/>
                <a:sym typeface="Arial"/>
              </a:rPr>
              <a:t>C</a:t>
            </a:r>
            <a:endParaRPr sz="3600">
              <a:solidFill>
                <a:schemeClr val="dk1"/>
              </a:solidFill>
              <a:latin typeface="Arial"/>
              <a:ea typeface="Arial"/>
              <a:cs typeface="Arial"/>
              <a:sym typeface="Arial"/>
            </a:endParaRPr>
          </a:p>
        </p:txBody>
      </p:sp>
      <p:sp>
        <p:nvSpPr>
          <p:cNvPr id="235" name="Google Shape;235;p33"/>
          <p:cNvSpPr/>
          <p:nvPr/>
        </p:nvSpPr>
        <p:spPr>
          <a:xfrm>
            <a:off x="609600" y="304800"/>
            <a:ext cx="1483098"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800">
                <a:solidFill>
                  <a:schemeClr val="lt2"/>
                </a:solidFill>
                <a:latin typeface="Arial"/>
                <a:ea typeface="Arial"/>
                <a:cs typeface="Arial"/>
                <a:sym typeface="Arial"/>
              </a:rPr>
              <a:t>Answer:</a:t>
            </a:r>
            <a:endParaRPr sz="2800">
              <a:solidFill>
                <a:schemeClr val="lt2"/>
              </a:solidFill>
              <a:latin typeface="Arial"/>
              <a:ea typeface="Arial"/>
              <a:cs typeface="Arial"/>
              <a:sym typeface="Arial"/>
            </a:endParaRPr>
          </a:p>
        </p:txBody>
      </p:sp>
      <p:sp>
        <p:nvSpPr>
          <p:cNvPr id="236" name="Google Shape;236;p33"/>
          <p:cNvSpPr/>
          <p:nvPr/>
        </p:nvSpPr>
        <p:spPr>
          <a:xfrm>
            <a:off x="3962400" y="1361361"/>
            <a:ext cx="3429000" cy="52322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800">
                <a:solidFill>
                  <a:schemeClr val="accent1"/>
                </a:solidFill>
                <a:latin typeface="Arial"/>
                <a:ea typeface="Arial"/>
                <a:cs typeface="Arial"/>
                <a:sym typeface="Arial"/>
              </a:rPr>
              <a:t>Healthy Brain</a:t>
            </a:r>
            <a:endParaRPr sz="2800">
              <a:solidFill>
                <a:schemeClr val="accent1"/>
              </a:solidFill>
              <a:latin typeface="Arial"/>
              <a:ea typeface="Arial"/>
              <a:cs typeface="Arial"/>
              <a:sym typeface="Arial"/>
            </a:endParaRPr>
          </a:p>
        </p:txBody>
      </p:sp>
      <p:sp>
        <p:nvSpPr>
          <p:cNvPr id="237" name="Google Shape;237;p33"/>
          <p:cNvSpPr/>
          <p:nvPr/>
        </p:nvSpPr>
        <p:spPr>
          <a:xfrm>
            <a:off x="3962400" y="2932021"/>
            <a:ext cx="4572000" cy="52322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800">
                <a:solidFill>
                  <a:schemeClr val="accent1"/>
                </a:solidFill>
                <a:latin typeface="Arial"/>
                <a:ea typeface="Arial"/>
                <a:cs typeface="Arial"/>
                <a:sym typeface="Arial"/>
              </a:rPr>
              <a:t>Mild Cognitive Impairment</a:t>
            </a:r>
            <a:endParaRPr sz="2800">
              <a:solidFill>
                <a:schemeClr val="accent1"/>
              </a:solidFill>
              <a:latin typeface="Arial"/>
              <a:ea typeface="Arial"/>
              <a:cs typeface="Arial"/>
              <a:sym typeface="Arial"/>
            </a:endParaRPr>
          </a:p>
        </p:txBody>
      </p:sp>
      <p:sp>
        <p:nvSpPr>
          <p:cNvPr id="238" name="Google Shape;238;p33"/>
          <p:cNvSpPr/>
          <p:nvPr/>
        </p:nvSpPr>
        <p:spPr>
          <a:xfrm>
            <a:off x="3962400" y="4782892"/>
            <a:ext cx="3429000" cy="52322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800">
                <a:solidFill>
                  <a:schemeClr val="accent1"/>
                </a:solidFill>
                <a:latin typeface="Arial"/>
                <a:ea typeface="Arial"/>
                <a:cs typeface="Arial"/>
                <a:sym typeface="Arial"/>
              </a:rPr>
              <a:t>Alzheimer’s disease</a:t>
            </a:r>
            <a:endParaRPr sz="2800">
              <a:solidFill>
                <a:schemeClr val="accen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pic>
        <p:nvPicPr>
          <p:cNvPr id="243" name="Google Shape;243;p34"/>
          <p:cNvPicPr preferRelativeResize="0"/>
          <p:nvPr/>
        </p:nvPicPr>
        <p:blipFill rotWithShape="1">
          <a:blip r:embed="rId3">
            <a:alphaModFix/>
          </a:blip>
          <a:srcRect b="59731" l="0" r="0" t="1"/>
          <a:stretch/>
        </p:blipFill>
        <p:spPr>
          <a:xfrm>
            <a:off x="1676400" y="1108207"/>
            <a:ext cx="5486400" cy="2355018"/>
          </a:xfrm>
          <a:prstGeom prst="rect">
            <a:avLst/>
          </a:prstGeom>
          <a:noFill/>
          <a:ln>
            <a:noFill/>
          </a:ln>
        </p:spPr>
      </p:pic>
      <p:pic>
        <p:nvPicPr>
          <p:cNvPr id="244" name="Google Shape;244;p34"/>
          <p:cNvPicPr preferRelativeResize="0"/>
          <p:nvPr/>
        </p:nvPicPr>
        <p:blipFill rotWithShape="1">
          <a:blip r:embed="rId3">
            <a:alphaModFix/>
          </a:blip>
          <a:srcRect b="9211" l="-1" r="1" t="53018"/>
          <a:stretch/>
        </p:blipFill>
        <p:spPr>
          <a:xfrm>
            <a:off x="1676400" y="3733800"/>
            <a:ext cx="5486400" cy="2208982"/>
          </a:xfrm>
          <a:prstGeom prst="rect">
            <a:avLst/>
          </a:prstGeom>
          <a:noFill/>
          <a:ln>
            <a:noFill/>
          </a:ln>
        </p:spPr>
      </p:pic>
      <p:sp>
        <p:nvSpPr>
          <p:cNvPr id="245" name="Google Shape;245;p34"/>
          <p:cNvSpPr txBox="1"/>
          <p:nvPr/>
        </p:nvSpPr>
        <p:spPr>
          <a:xfrm>
            <a:off x="582926" y="1691804"/>
            <a:ext cx="609056"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3600">
                <a:solidFill>
                  <a:schemeClr val="dk1"/>
                </a:solidFill>
                <a:latin typeface="Arial"/>
                <a:ea typeface="Arial"/>
                <a:cs typeface="Arial"/>
                <a:sym typeface="Arial"/>
              </a:rPr>
              <a:t>A</a:t>
            </a:r>
            <a:endParaRPr sz="3600">
              <a:solidFill>
                <a:schemeClr val="dk1"/>
              </a:solidFill>
              <a:latin typeface="Arial"/>
              <a:ea typeface="Arial"/>
              <a:cs typeface="Arial"/>
              <a:sym typeface="Arial"/>
            </a:endParaRPr>
          </a:p>
        </p:txBody>
      </p:sp>
      <p:sp>
        <p:nvSpPr>
          <p:cNvPr id="246" name="Google Shape;246;p34"/>
          <p:cNvSpPr txBox="1"/>
          <p:nvPr/>
        </p:nvSpPr>
        <p:spPr>
          <a:xfrm>
            <a:off x="582926" y="4583900"/>
            <a:ext cx="609056"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3600">
                <a:solidFill>
                  <a:schemeClr val="dk1"/>
                </a:solidFill>
                <a:latin typeface="Arial"/>
                <a:ea typeface="Arial"/>
                <a:cs typeface="Arial"/>
                <a:sym typeface="Arial"/>
              </a:rPr>
              <a:t>B</a:t>
            </a:r>
            <a:endParaRPr/>
          </a:p>
        </p:txBody>
      </p:sp>
      <p:sp>
        <p:nvSpPr>
          <p:cNvPr id="247" name="Google Shape;247;p34"/>
          <p:cNvSpPr txBox="1"/>
          <p:nvPr/>
        </p:nvSpPr>
        <p:spPr>
          <a:xfrm>
            <a:off x="0" y="6636"/>
            <a:ext cx="9023230"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2400">
                <a:solidFill>
                  <a:schemeClr val="lt2"/>
                </a:solidFill>
                <a:latin typeface="Arial"/>
                <a:ea typeface="Arial"/>
                <a:cs typeface="Arial"/>
                <a:sym typeface="Arial"/>
              </a:rPr>
              <a:t>Which image shows Alzheimer’s disease?  Which image shows Mild Cognitive Impairment?  How could you tell?</a:t>
            </a:r>
            <a:endParaRPr b="1" sz="2400">
              <a:solidFill>
                <a:schemeClr val="lt2"/>
              </a:solidFill>
              <a:latin typeface="Arial"/>
              <a:ea typeface="Arial"/>
              <a:cs typeface="Arial"/>
              <a:sym typeface="Arial"/>
            </a:endParaRPr>
          </a:p>
        </p:txBody>
      </p:sp>
      <p:sp>
        <p:nvSpPr>
          <p:cNvPr id="248" name="Google Shape;248;p34"/>
          <p:cNvSpPr txBox="1"/>
          <p:nvPr/>
        </p:nvSpPr>
        <p:spPr>
          <a:xfrm>
            <a:off x="7315200" y="6293825"/>
            <a:ext cx="2066924"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1400">
                <a:solidFill>
                  <a:schemeClr val="lt1"/>
                </a:solidFill>
                <a:latin typeface="Arial"/>
                <a:ea typeface="Arial"/>
                <a:cs typeface="Arial"/>
                <a:sym typeface="Arial"/>
              </a:rPr>
              <a:t>Beta-amyloid PET Imaging</a:t>
            </a:r>
            <a:endParaRPr sz="1400">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5"/>
          <p:cNvSpPr txBox="1"/>
          <p:nvPr/>
        </p:nvSpPr>
        <p:spPr>
          <a:xfrm>
            <a:off x="552090" y="1960516"/>
            <a:ext cx="646981"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3600">
                <a:solidFill>
                  <a:schemeClr val="dk1"/>
                </a:solidFill>
                <a:latin typeface="Arial"/>
                <a:ea typeface="Arial"/>
                <a:cs typeface="Arial"/>
                <a:sym typeface="Arial"/>
              </a:rPr>
              <a:t>A</a:t>
            </a:r>
            <a:endParaRPr sz="3600">
              <a:solidFill>
                <a:schemeClr val="dk1"/>
              </a:solidFill>
              <a:latin typeface="Arial"/>
              <a:ea typeface="Arial"/>
              <a:cs typeface="Arial"/>
              <a:sym typeface="Arial"/>
            </a:endParaRPr>
          </a:p>
        </p:txBody>
      </p:sp>
      <p:sp>
        <p:nvSpPr>
          <p:cNvPr id="254" name="Google Shape;254;p35"/>
          <p:cNvSpPr txBox="1"/>
          <p:nvPr/>
        </p:nvSpPr>
        <p:spPr>
          <a:xfrm>
            <a:off x="552090" y="4852612"/>
            <a:ext cx="646981"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3600">
                <a:solidFill>
                  <a:schemeClr val="dk1"/>
                </a:solidFill>
                <a:latin typeface="Arial"/>
                <a:ea typeface="Arial"/>
                <a:cs typeface="Arial"/>
                <a:sym typeface="Arial"/>
              </a:rPr>
              <a:t>B</a:t>
            </a:r>
            <a:endParaRPr/>
          </a:p>
        </p:txBody>
      </p:sp>
      <p:sp>
        <p:nvSpPr>
          <p:cNvPr id="255" name="Google Shape;255;p35"/>
          <p:cNvSpPr/>
          <p:nvPr/>
        </p:nvSpPr>
        <p:spPr>
          <a:xfrm>
            <a:off x="609600" y="304800"/>
            <a:ext cx="1483098"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800">
                <a:solidFill>
                  <a:schemeClr val="lt2"/>
                </a:solidFill>
                <a:latin typeface="Arial"/>
                <a:ea typeface="Arial"/>
                <a:cs typeface="Arial"/>
                <a:sym typeface="Arial"/>
              </a:rPr>
              <a:t>Answer:</a:t>
            </a:r>
            <a:endParaRPr sz="2800">
              <a:solidFill>
                <a:schemeClr val="lt2"/>
              </a:solidFill>
              <a:latin typeface="Arial"/>
              <a:ea typeface="Arial"/>
              <a:cs typeface="Arial"/>
              <a:sym typeface="Arial"/>
            </a:endParaRPr>
          </a:p>
        </p:txBody>
      </p:sp>
      <p:sp>
        <p:nvSpPr>
          <p:cNvPr id="256" name="Google Shape;256;p35"/>
          <p:cNvSpPr/>
          <p:nvPr/>
        </p:nvSpPr>
        <p:spPr>
          <a:xfrm>
            <a:off x="2092698" y="4852612"/>
            <a:ext cx="4572000" cy="52322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800">
                <a:solidFill>
                  <a:schemeClr val="accent1"/>
                </a:solidFill>
                <a:latin typeface="Arial"/>
                <a:ea typeface="Arial"/>
                <a:cs typeface="Arial"/>
                <a:sym typeface="Arial"/>
              </a:rPr>
              <a:t>Mild Cognitive Impairment</a:t>
            </a:r>
            <a:endParaRPr sz="2800">
              <a:solidFill>
                <a:schemeClr val="accent1"/>
              </a:solidFill>
              <a:latin typeface="Arial"/>
              <a:ea typeface="Arial"/>
              <a:cs typeface="Arial"/>
              <a:sym typeface="Arial"/>
            </a:endParaRPr>
          </a:p>
        </p:txBody>
      </p:sp>
      <p:sp>
        <p:nvSpPr>
          <p:cNvPr id="257" name="Google Shape;257;p35"/>
          <p:cNvSpPr/>
          <p:nvPr/>
        </p:nvSpPr>
        <p:spPr>
          <a:xfrm>
            <a:off x="2247900" y="2022071"/>
            <a:ext cx="3429000" cy="523220"/>
          </a:xfrm>
          <a:prstGeom prst="rect">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800">
                <a:solidFill>
                  <a:schemeClr val="accent1"/>
                </a:solidFill>
                <a:latin typeface="Arial"/>
                <a:ea typeface="Arial"/>
                <a:cs typeface="Arial"/>
                <a:sym typeface="Arial"/>
              </a:rPr>
              <a:t>Alzheimer’s disease</a:t>
            </a:r>
            <a:endParaRPr sz="2800">
              <a:solidFill>
                <a:schemeClr val="accen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21"/>
          <p:cNvSpPr/>
          <p:nvPr/>
        </p:nvSpPr>
        <p:spPr>
          <a:xfrm>
            <a:off x="0" y="1"/>
            <a:ext cx="9144000" cy="838200"/>
          </a:xfrm>
          <a:prstGeom prst="rect">
            <a:avLst/>
          </a:prstGeom>
          <a:solidFill>
            <a:srgbClr val="4A0D66"/>
          </a:solidFill>
          <a:ln cap="flat" cmpd="sng" w="25400">
            <a:solidFill>
              <a:srgbClr val="4A0D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lt1"/>
              </a:solidFill>
              <a:latin typeface="Arial"/>
              <a:ea typeface="Arial"/>
              <a:cs typeface="Arial"/>
              <a:sym typeface="Arial"/>
            </a:endParaRPr>
          </a:p>
        </p:txBody>
      </p:sp>
      <p:sp>
        <p:nvSpPr>
          <p:cNvPr id="88" name="Google Shape;88;p21"/>
          <p:cNvSpPr txBox="1"/>
          <p:nvPr/>
        </p:nvSpPr>
        <p:spPr>
          <a:xfrm>
            <a:off x="466725" y="162294"/>
            <a:ext cx="8210550" cy="7620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3200"/>
              <a:buFont typeface="Arial"/>
              <a:buNone/>
            </a:pPr>
            <a:r>
              <a:rPr b="1" i="0" lang="en" sz="3200" u="none" cap="none" strike="noStrike">
                <a:solidFill>
                  <a:schemeClr val="lt1"/>
                </a:solidFill>
                <a:latin typeface="Arial"/>
                <a:ea typeface="Arial"/>
                <a:cs typeface="Arial"/>
                <a:sym typeface="Arial"/>
              </a:rPr>
              <a:t>How is Alzheimer’s Disease Diagnosed?</a:t>
            </a:r>
            <a:endParaRPr b="1" i="0" sz="3200" u="none" cap="none" strike="noStrike">
              <a:solidFill>
                <a:schemeClr val="lt1"/>
              </a:solidFill>
              <a:latin typeface="Arial"/>
              <a:ea typeface="Arial"/>
              <a:cs typeface="Arial"/>
              <a:sym typeface="Arial"/>
            </a:endParaRPr>
          </a:p>
        </p:txBody>
      </p:sp>
      <p:pic>
        <p:nvPicPr>
          <p:cNvPr id="89" name="Google Shape;89;p21"/>
          <p:cNvPicPr preferRelativeResize="0"/>
          <p:nvPr/>
        </p:nvPicPr>
        <p:blipFill rotWithShape="1">
          <a:blip r:embed="rId3">
            <a:alphaModFix/>
          </a:blip>
          <a:srcRect b="0" l="0" r="0" t="0"/>
          <a:stretch/>
        </p:blipFill>
        <p:spPr>
          <a:xfrm>
            <a:off x="763068" y="1219200"/>
            <a:ext cx="7617863" cy="442454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22"/>
          <p:cNvSpPr/>
          <p:nvPr/>
        </p:nvSpPr>
        <p:spPr>
          <a:xfrm>
            <a:off x="0" y="1"/>
            <a:ext cx="9144000" cy="838200"/>
          </a:xfrm>
          <a:prstGeom prst="rect">
            <a:avLst/>
          </a:prstGeom>
          <a:solidFill>
            <a:srgbClr val="4A0D66"/>
          </a:solidFill>
          <a:ln cap="flat" cmpd="sng" w="25400">
            <a:solidFill>
              <a:srgbClr val="4A0D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lt1"/>
              </a:solidFill>
              <a:latin typeface="Arial"/>
              <a:ea typeface="Arial"/>
              <a:cs typeface="Arial"/>
              <a:sym typeface="Arial"/>
            </a:endParaRPr>
          </a:p>
        </p:txBody>
      </p:sp>
      <p:sp>
        <p:nvSpPr>
          <p:cNvPr id="96" name="Google Shape;96;p22"/>
          <p:cNvSpPr txBox="1"/>
          <p:nvPr/>
        </p:nvSpPr>
        <p:spPr>
          <a:xfrm>
            <a:off x="466725" y="162294"/>
            <a:ext cx="8210550" cy="7620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3200"/>
              <a:buFont typeface="Arial"/>
              <a:buNone/>
            </a:pPr>
            <a:r>
              <a:rPr b="1" i="0" lang="en" sz="3200" u="none" cap="none" strike="noStrike">
                <a:solidFill>
                  <a:schemeClr val="lt1"/>
                </a:solidFill>
                <a:latin typeface="Arial"/>
                <a:ea typeface="Arial"/>
                <a:cs typeface="Arial"/>
                <a:sym typeface="Arial"/>
              </a:rPr>
              <a:t>How is Alzheimer’s Disease Diagnosed?</a:t>
            </a:r>
            <a:endParaRPr b="1" i="0" sz="3200" u="none" cap="none" strike="noStrike">
              <a:solidFill>
                <a:schemeClr val="lt1"/>
              </a:solidFill>
              <a:latin typeface="Arial"/>
              <a:ea typeface="Arial"/>
              <a:cs typeface="Arial"/>
              <a:sym typeface="Arial"/>
            </a:endParaRPr>
          </a:p>
        </p:txBody>
      </p:sp>
      <p:pic>
        <p:nvPicPr>
          <p:cNvPr id="97" name="Google Shape;97;p22"/>
          <p:cNvPicPr preferRelativeResize="0"/>
          <p:nvPr/>
        </p:nvPicPr>
        <p:blipFill rotWithShape="1">
          <a:blip r:embed="rId3">
            <a:alphaModFix/>
          </a:blip>
          <a:srcRect b="0" l="0" r="0" t="0"/>
          <a:stretch/>
        </p:blipFill>
        <p:spPr>
          <a:xfrm>
            <a:off x="763068" y="1219200"/>
            <a:ext cx="7617863" cy="4424541"/>
          </a:xfrm>
          <a:prstGeom prst="rect">
            <a:avLst/>
          </a:prstGeom>
          <a:noFill/>
          <a:ln>
            <a:noFill/>
          </a:ln>
        </p:spPr>
      </p:pic>
      <p:pic>
        <p:nvPicPr>
          <p:cNvPr id="98" name="Google Shape;98;p22"/>
          <p:cNvPicPr preferRelativeResize="0"/>
          <p:nvPr/>
        </p:nvPicPr>
        <p:blipFill rotWithShape="1">
          <a:blip r:embed="rId4">
            <a:alphaModFix/>
          </a:blip>
          <a:srcRect b="0" l="0" r="0" t="0"/>
          <a:stretch/>
        </p:blipFill>
        <p:spPr>
          <a:xfrm>
            <a:off x="2235216" y="924295"/>
            <a:ext cx="1322906" cy="1322906"/>
          </a:xfrm>
          <a:prstGeom prst="ellipse">
            <a:avLst/>
          </a:prstGeom>
          <a:noFill/>
          <a:ln>
            <a:noFill/>
          </a:ln>
        </p:spPr>
      </p:pic>
      <p:sp>
        <p:nvSpPr>
          <p:cNvPr id="99" name="Google Shape;99;p22"/>
          <p:cNvSpPr txBox="1"/>
          <p:nvPr/>
        </p:nvSpPr>
        <p:spPr>
          <a:xfrm>
            <a:off x="3352800" y="1577787"/>
            <a:ext cx="4724400" cy="1338828"/>
          </a:xfrm>
          <a:prstGeom prst="rect">
            <a:avLst/>
          </a:prstGeom>
          <a:solidFill>
            <a:srgbClr val="4A0D66"/>
          </a:solidFill>
          <a:ln cap="flat" cmpd="sng" w="9525">
            <a:solidFill>
              <a:srgbClr val="4A0D66"/>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i="0" lang="en" sz="1600" u="none" cap="none" strike="noStrike">
                <a:solidFill>
                  <a:schemeClr val="lt1"/>
                </a:solidFill>
                <a:latin typeface="Arial"/>
                <a:ea typeface="Arial"/>
                <a:cs typeface="Arial"/>
                <a:sym typeface="Arial"/>
              </a:rPr>
              <a:t>Medical history and physical exam</a:t>
            </a:r>
            <a:endParaRPr/>
          </a:p>
          <a:p>
            <a:pPr indent="0" lvl="0" marL="0" marR="0" rtl="0" algn="l">
              <a:spcBef>
                <a:spcPts val="0"/>
              </a:spcBef>
              <a:spcAft>
                <a:spcPts val="0"/>
              </a:spcAft>
              <a:buNone/>
            </a:pPr>
            <a:r>
              <a:t/>
            </a:r>
            <a:endParaRPr b="1" sz="900">
              <a:solidFill>
                <a:schemeClr val="lt1"/>
              </a:solidFill>
              <a:latin typeface="Arial"/>
              <a:ea typeface="Arial"/>
              <a:cs typeface="Arial"/>
              <a:sym typeface="Arial"/>
            </a:endParaRPr>
          </a:p>
          <a:p>
            <a:pPr indent="0" lvl="0" marL="0" marR="0" rtl="0" algn="l">
              <a:spcBef>
                <a:spcPts val="0"/>
              </a:spcBef>
              <a:spcAft>
                <a:spcPts val="0"/>
              </a:spcAft>
              <a:buNone/>
            </a:pPr>
            <a:r>
              <a:rPr lang="en" sz="1400">
                <a:solidFill>
                  <a:schemeClr val="lt1"/>
                </a:solidFill>
                <a:latin typeface="Arial"/>
                <a:ea typeface="Arial"/>
                <a:cs typeface="Arial"/>
                <a:sym typeface="Arial"/>
              </a:rPr>
              <a:t>To understand the problem, the doctor may conduct a physical exam and ask about: </a:t>
            </a:r>
            <a:endParaRPr/>
          </a:p>
          <a:p>
            <a:pPr indent="-285750" lvl="0" marL="285750" marR="0" rtl="0" algn="l">
              <a:spcBef>
                <a:spcPts val="0"/>
              </a:spcBef>
              <a:spcAft>
                <a:spcPts val="0"/>
              </a:spcAft>
              <a:buClr>
                <a:schemeClr val="lt1"/>
              </a:buClr>
              <a:buSzPts val="1400"/>
              <a:buFont typeface="Arial"/>
              <a:buChar char="•"/>
            </a:pPr>
            <a:r>
              <a:rPr lang="en" sz="1400">
                <a:solidFill>
                  <a:schemeClr val="lt1"/>
                </a:solidFill>
                <a:latin typeface="Arial"/>
                <a:ea typeface="Arial"/>
                <a:cs typeface="Arial"/>
                <a:sym typeface="Arial"/>
              </a:rPr>
              <a:t>Past medical problems and current medical concerns</a:t>
            </a:r>
            <a:endParaRPr/>
          </a:p>
          <a:p>
            <a:pPr indent="-285750" lvl="0" marL="285750" marR="0" rtl="0" algn="l">
              <a:spcBef>
                <a:spcPts val="0"/>
              </a:spcBef>
              <a:spcAft>
                <a:spcPts val="0"/>
              </a:spcAft>
              <a:buClr>
                <a:schemeClr val="lt1"/>
              </a:buClr>
              <a:buSzPts val="1400"/>
              <a:buFont typeface="Arial"/>
              <a:buChar char="•"/>
            </a:pPr>
            <a:r>
              <a:rPr lang="en" sz="1400">
                <a:solidFill>
                  <a:schemeClr val="lt1"/>
                </a:solidFill>
                <a:latin typeface="Arial"/>
                <a:ea typeface="Arial"/>
                <a:cs typeface="Arial"/>
                <a:sym typeface="Arial"/>
              </a:rPr>
              <a:t>Medical conditions present in your family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3"/>
          <p:cNvSpPr/>
          <p:nvPr/>
        </p:nvSpPr>
        <p:spPr>
          <a:xfrm>
            <a:off x="0" y="1"/>
            <a:ext cx="9144000" cy="838200"/>
          </a:xfrm>
          <a:prstGeom prst="rect">
            <a:avLst/>
          </a:prstGeom>
          <a:solidFill>
            <a:srgbClr val="4A0D66"/>
          </a:solidFill>
          <a:ln cap="flat" cmpd="sng" w="25400">
            <a:solidFill>
              <a:srgbClr val="4A0D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Arial"/>
              <a:ea typeface="Arial"/>
              <a:cs typeface="Arial"/>
              <a:sym typeface="Arial"/>
            </a:endParaRPr>
          </a:p>
        </p:txBody>
      </p:sp>
      <p:sp>
        <p:nvSpPr>
          <p:cNvPr id="106" name="Google Shape;106;p23"/>
          <p:cNvSpPr txBox="1"/>
          <p:nvPr/>
        </p:nvSpPr>
        <p:spPr>
          <a:xfrm>
            <a:off x="466725" y="162294"/>
            <a:ext cx="8210550" cy="7620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3200"/>
              <a:buFont typeface="Arial"/>
              <a:buNone/>
            </a:pPr>
            <a:r>
              <a:rPr b="1" lang="en" sz="3200">
                <a:solidFill>
                  <a:schemeClr val="lt1"/>
                </a:solidFill>
                <a:latin typeface="Arial"/>
                <a:ea typeface="Arial"/>
                <a:cs typeface="Arial"/>
                <a:sym typeface="Arial"/>
              </a:rPr>
              <a:t>How is Alzheimer’s Disease Diagnosed?</a:t>
            </a:r>
            <a:endParaRPr b="1" sz="3200">
              <a:solidFill>
                <a:schemeClr val="lt1"/>
              </a:solidFill>
              <a:latin typeface="Arial"/>
              <a:ea typeface="Arial"/>
              <a:cs typeface="Arial"/>
              <a:sym typeface="Arial"/>
            </a:endParaRPr>
          </a:p>
        </p:txBody>
      </p:sp>
      <p:pic>
        <p:nvPicPr>
          <p:cNvPr id="107" name="Google Shape;107;p23"/>
          <p:cNvPicPr preferRelativeResize="0"/>
          <p:nvPr/>
        </p:nvPicPr>
        <p:blipFill rotWithShape="1">
          <a:blip r:embed="rId3">
            <a:alphaModFix/>
          </a:blip>
          <a:srcRect b="0" l="0" r="0" t="0"/>
          <a:stretch/>
        </p:blipFill>
        <p:spPr>
          <a:xfrm>
            <a:off x="763068" y="1219200"/>
            <a:ext cx="7617863" cy="4424541"/>
          </a:xfrm>
          <a:prstGeom prst="rect">
            <a:avLst/>
          </a:prstGeom>
          <a:noFill/>
          <a:ln>
            <a:noFill/>
          </a:ln>
        </p:spPr>
      </p:pic>
      <p:pic>
        <p:nvPicPr>
          <p:cNvPr id="108" name="Google Shape;108;p23"/>
          <p:cNvPicPr preferRelativeResize="0"/>
          <p:nvPr/>
        </p:nvPicPr>
        <p:blipFill rotWithShape="1">
          <a:blip r:embed="rId4">
            <a:alphaModFix/>
          </a:blip>
          <a:srcRect b="0" l="0" r="0" t="0"/>
          <a:stretch/>
        </p:blipFill>
        <p:spPr>
          <a:xfrm>
            <a:off x="1371600" y="3124200"/>
            <a:ext cx="1485900" cy="1362075"/>
          </a:xfrm>
          <a:prstGeom prst="ellipse">
            <a:avLst/>
          </a:prstGeom>
          <a:noFill/>
          <a:ln>
            <a:noFill/>
          </a:ln>
        </p:spPr>
      </p:pic>
      <p:sp>
        <p:nvSpPr>
          <p:cNvPr id="109" name="Google Shape;109;p23"/>
          <p:cNvSpPr txBox="1"/>
          <p:nvPr/>
        </p:nvSpPr>
        <p:spPr>
          <a:xfrm>
            <a:off x="2590800" y="3663302"/>
            <a:ext cx="4419600" cy="2246769"/>
          </a:xfrm>
          <a:prstGeom prst="rect">
            <a:avLst/>
          </a:prstGeom>
          <a:solidFill>
            <a:srgbClr val="4A0D66"/>
          </a:solidFill>
          <a:ln cap="flat" cmpd="sng" w="9525">
            <a:solidFill>
              <a:srgbClr val="4A0D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400">
                <a:solidFill>
                  <a:schemeClr val="lt1"/>
                </a:solidFill>
                <a:latin typeface="Arial"/>
                <a:ea typeface="Arial"/>
                <a:cs typeface="Arial"/>
                <a:sym typeface="Arial"/>
              </a:rPr>
              <a:t>Mental health and cognitive status tests</a:t>
            </a:r>
            <a:endParaRPr/>
          </a:p>
          <a:p>
            <a:pPr indent="0" lvl="0" marL="0" marR="0" rtl="0" algn="l">
              <a:spcBef>
                <a:spcPts val="0"/>
              </a:spcBef>
              <a:spcAft>
                <a:spcPts val="0"/>
              </a:spcAft>
              <a:buNone/>
            </a:pPr>
            <a:r>
              <a:t/>
            </a:r>
            <a:endParaRPr b="1" sz="1400">
              <a:solidFill>
                <a:schemeClr val="lt1"/>
              </a:solidFill>
              <a:latin typeface="Arial"/>
              <a:ea typeface="Arial"/>
              <a:cs typeface="Arial"/>
              <a:sym typeface="Arial"/>
            </a:endParaRPr>
          </a:p>
          <a:p>
            <a:pPr indent="-285750" lvl="0" marL="285750" marR="0" rtl="0" algn="l">
              <a:spcBef>
                <a:spcPts val="0"/>
              </a:spcBef>
              <a:spcAft>
                <a:spcPts val="0"/>
              </a:spcAft>
              <a:buClr>
                <a:schemeClr val="lt1"/>
              </a:buClr>
              <a:buSzPts val="1400"/>
              <a:buFont typeface="Arial"/>
              <a:buChar char="•"/>
            </a:pPr>
            <a:r>
              <a:rPr lang="en" sz="1400" u="sng">
                <a:solidFill>
                  <a:schemeClr val="lt1"/>
                </a:solidFill>
                <a:latin typeface="Arial"/>
                <a:ea typeface="Arial"/>
                <a:cs typeface="Arial"/>
                <a:sym typeface="Arial"/>
              </a:rPr>
              <a:t>Depression screening:</a:t>
            </a:r>
            <a:r>
              <a:rPr lang="en" sz="1400">
                <a:solidFill>
                  <a:schemeClr val="lt1"/>
                </a:solidFill>
                <a:latin typeface="Arial"/>
                <a:ea typeface="Arial"/>
                <a:cs typeface="Arial"/>
                <a:sym typeface="Arial"/>
              </a:rPr>
              <a:t> to determine whether you have depression since depression can cause memory and thinking problems</a:t>
            </a:r>
            <a:endParaRPr sz="1400">
              <a:solidFill>
                <a:schemeClr val="lt1"/>
              </a:solidFill>
              <a:latin typeface="Arial"/>
              <a:ea typeface="Arial"/>
              <a:cs typeface="Arial"/>
              <a:sym typeface="Arial"/>
            </a:endParaRPr>
          </a:p>
          <a:p>
            <a:pPr indent="-285750" lvl="0" marL="285750" marR="0" rtl="0" algn="l">
              <a:spcBef>
                <a:spcPts val="0"/>
              </a:spcBef>
              <a:spcAft>
                <a:spcPts val="0"/>
              </a:spcAft>
              <a:buClr>
                <a:schemeClr val="lt1"/>
              </a:buClr>
              <a:buSzPts val="1400"/>
              <a:buFont typeface="Arial"/>
              <a:buChar char="•"/>
            </a:pPr>
            <a:r>
              <a:rPr lang="en" sz="1400" u="sng">
                <a:solidFill>
                  <a:schemeClr val="lt1"/>
                </a:solidFill>
                <a:latin typeface="Arial"/>
                <a:ea typeface="Arial"/>
                <a:cs typeface="Arial"/>
                <a:sym typeface="Arial"/>
              </a:rPr>
              <a:t>Mental cognitive status tests: </a:t>
            </a:r>
            <a:r>
              <a:rPr lang="en" sz="1400">
                <a:solidFill>
                  <a:schemeClr val="lt1"/>
                </a:solidFill>
                <a:latin typeface="Arial"/>
                <a:ea typeface="Arial"/>
                <a:cs typeface="Arial"/>
                <a:sym typeface="Arial"/>
              </a:rPr>
              <a:t>used to evaluate your memory, problem-solving skills, and other thinking skills.  Some tests are very brief while others, such as a neuropsychological exam, may be a more comprehensive evaluation.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4"/>
          <p:cNvSpPr/>
          <p:nvPr/>
        </p:nvSpPr>
        <p:spPr>
          <a:xfrm>
            <a:off x="0" y="1"/>
            <a:ext cx="9144000" cy="838200"/>
          </a:xfrm>
          <a:prstGeom prst="rect">
            <a:avLst/>
          </a:prstGeom>
          <a:solidFill>
            <a:srgbClr val="4A0D66"/>
          </a:solidFill>
          <a:ln cap="flat" cmpd="sng" w="25400">
            <a:solidFill>
              <a:srgbClr val="4A0D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Arial"/>
              <a:ea typeface="Arial"/>
              <a:cs typeface="Arial"/>
              <a:sym typeface="Arial"/>
            </a:endParaRPr>
          </a:p>
        </p:txBody>
      </p:sp>
      <p:sp>
        <p:nvSpPr>
          <p:cNvPr id="116" name="Google Shape;116;p24"/>
          <p:cNvSpPr txBox="1"/>
          <p:nvPr/>
        </p:nvSpPr>
        <p:spPr>
          <a:xfrm>
            <a:off x="466725" y="162294"/>
            <a:ext cx="8210550" cy="7620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3200"/>
              <a:buFont typeface="Arial"/>
              <a:buNone/>
            </a:pPr>
            <a:r>
              <a:rPr b="1" lang="en" sz="3200">
                <a:solidFill>
                  <a:schemeClr val="lt1"/>
                </a:solidFill>
                <a:latin typeface="Arial"/>
                <a:ea typeface="Arial"/>
                <a:cs typeface="Arial"/>
                <a:sym typeface="Arial"/>
              </a:rPr>
              <a:t>How is Alzheimer’s Disease Diagnosed?</a:t>
            </a:r>
            <a:endParaRPr b="1" sz="3200">
              <a:solidFill>
                <a:schemeClr val="lt1"/>
              </a:solidFill>
              <a:latin typeface="Arial"/>
              <a:ea typeface="Arial"/>
              <a:cs typeface="Arial"/>
              <a:sym typeface="Arial"/>
            </a:endParaRPr>
          </a:p>
        </p:txBody>
      </p:sp>
      <p:pic>
        <p:nvPicPr>
          <p:cNvPr id="117" name="Google Shape;117;p24"/>
          <p:cNvPicPr preferRelativeResize="0"/>
          <p:nvPr/>
        </p:nvPicPr>
        <p:blipFill rotWithShape="1">
          <a:blip r:embed="rId3">
            <a:alphaModFix/>
          </a:blip>
          <a:srcRect b="0" l="0" r="0" t="0"/>
          <a:stretch/>
        </p:blipFill>
        <p:spPr>
          <a:xfrm>
            <a:off x="763068" y="1219200"/>
            <a:ext cx="7617863" cy="4424541"/>
          </a:xfrm>
          <a:prstGeom prst="rect">
            <a:avLst/>
          </a:prstGeom>
          <a:noFill/>
          <a:ln>
            <a:noFill/>
          </a:ln>
        </p:spPr>
      </p:pic>
      <p:pic>
        <p:nvPicPr>
          <p:cNvPr id="118" name="Google Shape;118;p24"/>
          <p:cNvPicPr preferRelativeResize="0"/>
          <p:nvPr/>
        </p:nvPicPr>
        <p:blipFill rotWithShape="1">
          <a:blip r:embed="rId4">
            <a:alphaModFix/>
          </a:blip>
          <a:srcRect b="0" l="0" r="0" t="0"/>
          <a:stretch/>
        </p:blipFill>
        <p:spPr>
          <a:xfrm>
            <a:off x="3962400" y="2889840"/>
            <a:ext cx="1514475" cy="1381125"/>
          </a:xfrm>
          <a:prstGeom prst="ellipse">
            <a:avLst/>
          </a:prstGeom>
          <a:noFill/>
          <a:ln>
            <a:noFill/>
          </a:ln>
        </p:spPr>
      </p:pic>
      <p:sp>
        <p:nvSpPr>
          <p:cNvPr id="119" name="Google Shape;119;p24"/>
          <p:cNvSpPr txBox="1"/>
          <p:nvPr/>
        </p:nvSpPr>
        <p:spPr>
          <a:xfrm>
            <a:off x="2819400" y="4027914"/>
            <a:ext cx="4038600" cy="2031325"/>
          </a:xfrm>
          <a:prstGeom prst="rect">
            <a:avLst/>
          </a:prstGeom>
          <a:solidFill>
            <a:srgbClr val="4A0D66"/>
          </a:solidFill>
          <a:ln cap="flat" cmpd="sng" w="9525">
            <a:solidFill>
              <a:srgbClr val="4A0D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400">
                <a:solidFill>
                  <a:schemeClr val="lt1"/>
                </a:solidFill>
                <a:latin typeface="Arial"/>
                <a:ea typeface="Arial"/>
                <a:cs typeface="Arial"/>
                <a:sym typeface="Arial"/>
              </a:rPr>
              <a:t>Lab Tests</a:t>
            </a:r>
            <a:endParaRPr/>
          </a:p>
          <a:p>
            <a:pPr indent="0" lvl="0" marL="0" marR="0" rtl="0" algn="l">
              <a:spcBef>
                <a:spcPts val="0"/>
              </a:spcBef>
              <a:spcAft>
                <a:spcPts val="0"/>
              </a:spcAft>
              <a:buNone/>
            </a:pPr>
            <a:r>
              <a:t/>
            </a:r>
            <a:endParaRPr b="1" sz="1400">
              <a:solidFill>
                <a:schemeClr val="lt1"/>
              </a:solidFill>
              <a:latin typeface="Arial"/>
              <a:ea typeface="Arial"/>
              <a:cs typeface="Arial"/>
              <a:sym typeface="Arial"/>
            </a:endParaRPr>
          </a:p>
          <a:p>
            <a:pPr indent="0" lvl="0" marL="0" marR="0" rtl="0" algn="l">
              <a:spcBef>
                <a:spcPts val="0"/>
              </a:spcBef>
              <a:spcAft>
                <a:spcPts val="0"/>
              </a:spcAft>
              <a:buNone/>
            </a:pPr>
            <a:r>
              <a:rPr lang="en" sz="1400">
                <a:solidFill>
                  <a:schemeClr val="lt1"/>
                </a:solidFill>
                <a:latin typeface="Arial"/>
                <a:ea typeface="Arial"/>
                <a:cs typeface="Arial"/>
                <a:sym typeface="Arial"/>
              </a:rPr>
              <a:t>Various lab tests may be conducted to assist in detecting potential causes of symptoms.  </a:t>
            </a:r>
            <a:endParaRPr/>
          </a:p>
          <a:p>
            <a:pPr indent="-171450" lvl="0" marL="171450" marR="0" rtl="0" algn="l">
              <a:spcBef>
                <a:spcPts val="0"/>
              </a:spcBef>
              <a:spcAft>
                <a:spcPts val="0"/>
              </a:spcAft>
              <a:buClr>
                <a:schemeClr val="lt1"/>
              </a:buClr>
              <a:buSzPts val="1400"/>
              <a:buFont typeface="Arial"/>
              <a:buChar char="•"/>
            </a:pPr>
            <a:r>
              <a:rPr lang="en" sz="1400">
                <a:solidFill>
                  <a:schemeClr val="lt1"/>
                </a:solidFill>
                <a:latin typeface="Arial"/>
                <a:ea typeface="Arial"/>
                <a:cs typeface="Arial"/>
                <a:sym typeface="Arial"/>
              </a:rPr>
              <a:t>Bloodwork to rule out causes such as vitamin deficiencies or infections</a:t>
            </a:r>
            <a:endParaRPr/>
          </a:p>
          <a:p>
            <a:pPr indent="-171450" lvl="0" marL="171450" marR="0" rtl="0" algn="l">
              <a:spcBef>
                <a:spcPts val="0"/>
              </a:spcBef>
              <a:spcAft>
                <a:spcPts val="0"/>
              </a:spcAft>
              <a:buClr>
                <a:schemeClr val="lt1"/>
              </a:buClr>
              <a:buSzPts val="1400"/>
              <a:buFont typeface="Arial"/>
              <a:buChar char="•"/>
            </a:pPr>
            <a:r>
              <a:rPr lang="en" sz="1400">
                <a:solidFill>
                  <a:schemeClr val="lt1"/>
                </a:solidFill>
                <a:latin typeface="Arial"/>
                <a:ea typeface="Arial"/>
                <a:cs typeface="Arial"/>
                <a:sym typeface="Arial"/>
              </a:rPr>
              <a:t>Urinalysis to assess kidney function</a:t>
            </a:r>
            <a:endParaRPr/>
          </a:p>
          <a:p>
            <a:pPr indent="-171450" lvl="0" marL="171450" marR="0" rtl="0" algn="l">
              <a:spcBef>
                <a:spcPts val="0"/>
              </a:spcBef>
              <a:spcAft>
                <a:spcPts val="0"/>
              </a:spcAft>
              <a:buClr>
                <a:schemeClr val="lt1"/>
              </a:buClr>
              <a:buSzPts val="1400"/>
              <a:buFont typeface="Arial"/>
              <a:buChar char="•"/>
            </a:pPr>
            <a:r>
              <a:rPr lang="en" sz="1400">
                <a:solidFill>
                  <a:schemeClr val="lt1"/>
                </a:solidFill>
                <a:latin typeface="Arial"/>
                <a:ea typeface="Arial"/>
                <a:cs typeface="Arial"/>
                <a:sym typeface="Arial"/>
              </a:rPr>
              <a:t>Cerebrospinal fluid analysis via a spinal tap to analyze proteins in the CSF</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5"/>
          <p:cNvSpPr/>
          <p:nvPr/>
        </p:nvSpPr>
        <p:spPr>
          <a:xfrm>
            <a:off x="0" y="1"/>
            <a:ext cx="9144000" cy="838200"/>
          </a:xfrm>
          <a:prstGeom prst="rect">
            <a:avLst/>
          </a:prstGeom>
          <a:solidFill>
            <a:srgbClr val="4A0D66"/>
          </a:solidFill>
          <a:ln cap="flat" cmpd="sng" w="25400">
            <a:solidFill>
              <a:srgbClr val="4A0D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Arial"/>
              <a:ea typeface="Arial"/>
              <a:cs typeface="Arial"/>
              <a:sym typeface="Arial"/>
            </a:endParaRPr>
          </a:p>
        </p:txBody>
      </p:sp>
      <p:sp>
        <p:nvSpPr>
          <p:cNvPr id="126" name="Google Shape;126;p25"/>
          <p:cNvSpPr txBox="1"/>
          <p:nvPr/>
        </p:nvSpPr>
        <p:spPr>
          <a:xfrm>
            <a:off x="466725" y="162294"/>
            <a:ext cx="8210550" cy="7620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3200"/>
              <a:buFont typeface="Arial"/>
              <a:buNone/>
            </a:pPr>
            <a:r>
              <a:rPr b="1" lang="en" sz="3200">
                <a:solidFill>
                  <a:schemeClr val="lt1"/>
                </a:solidFill>
                <a:latin typeface="Arial"/>
                <a:ea typeface="Arial"/>
                <a:cs typeface="Arial"/>
                <a:sym typeface="Arial"/>
              </a:rPr>
              <a:t>How is Alzheimer’s Disease Diagnosed?</a:t>
            </a:r>
            <a:endParaRPr b="1" sz="3200">
              <a:solidFill>
                <a:schemeClr val="lt1"/>
              </a:solidFill>
              <a:latin typeface="Arial"/>
              <a:ea typeface="Arial"/>
              <a:cs typeface="Arial"/>
              <a:sym typeface="Arial"/>
            </a:endParaRPr>
          </a:p>
        </p:txBody>
      </p:sp>
      <p:pic>
        <p:nvPicPr>
          <p:cNvPr id="127" name="Google Shape;127;p25"/>
          <p:cNvPicPr preferRelativeResize="0"/>
          <p:nvPr/>
        </p:nvPicPr>
        <p:blipFill rotWithShape="1">
          <a:blip r:embed="rId3">
            <a:alphaModFix/>
          </a:blip>
          <a:srcRect b="0" l="0" r="0" t="0"/>
          <a:stretch/>
        </p:blipFill>
        <p:spPr>
          <a:xfrm>
            <a:off x="763068" y="1219200"/>
            <a:ext cx="7617863" cy="4424541"/>
          </a:xfrm>
          <a:prstGeom prst="rect">
            <a:avLst/>
          </a:prstGeom>
          <a:noFill/>
          <a:ln>
            <a:noFill/>
          </a:ln>
        </p:spPr>
      </p:pic>
      <p:pic>
        <p:nvPicPr>
          <p:cNvPr id="128" name="Google Shape;128;p25"/>
          <p:cNvPicPr preferRelativeResize="0"/>
          <p:nvPr/>
        </p:nvPicPr>
        <p:blipFill rotWithShape="1">
          <a:blip r:embed="rId4">
            <a:alphaModFix/>
          </a:blip>
          <a:srcRect b="0" l="0" r="0" t="0"/>
          <a:stretch/>
        </p:blipFill>
        <p:spPr>
          <a:xfrm>
            <a:off x="4876800" y="1371600"/>
            <a:ext cx="1457325" cy="1390650"/>
          </a:xfrm>
          <a:prstGeom prst="ellipse">
            <a:avLst/>
          </a:prstGeom>
          <a:noFill/>
          <a:ln>
            <a:noFill/>
          </a:ln>
        </p:spPr>
      </p:pic>
      <p:sp>
        <p:nvSpPr>
          <p:cNvPr id="129" name="Google Shape;129;p25"/>
          <p:cNvSpPr txBox="1"/>
          <p:nvPr/>
        </p:nvSpPr>
        <p:spPr>
          <a:xfrm>
            <a:off x="3429000" y="2602557"/>
            <a:ext cx="4648199" cy="1600438"/>
          </a:xfrm>
          <a:prstGeom prst="rect">
            <a:avLst/>
          </a:prstGeom>
          <a:solidFill>
            <a:srgbClr val="4A0D66"/>
          </a:solidFill>
          <a:ln cap="flat" cmpd="sng" w="9525">
            <a:solidFill>
              <a:srgbClr val="4A0D6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400">
                <a:solidFill>
                  <a:schemeClr val="lt1"/>
                </a:solidFill>
                <a:latin typeface="Arial"/>
                <a:ea typeface="Arial"/>
                <a:cs typeface="Arial"/>
                <a:sym typeface="Arial"/>
              </a:rPr>
              <a:t>Brain Imaging</a:t>
            </a:r>
            <a:endParaRPr/>
          </a:p>
          <a:p>
            <a:pPr indent="0" lvl="0" marL="0" marR="0" rtl="0" algn="l">
              <a:spcBef>
                <a:spcPts val="0"/>
              </a:spcBef>
              <a:spcAft>
                <a:spcPts val="0"/>
              </a:spcAft>
              <a:buNone/>
            </a:pPr>
            <a:r>
              <a:t/>
            </a:r>
            <a:endParaRPr b="1" sz="1400">
              <a:solidFill>
                <a:schemeClr val="lt1"/>
              </a:solidFill>
              <a:latin typeface="Arial"/>
              <a:ea typeface="Arial"/>
              <a:cs typeface="Arial"/>
              <a:sym typeface="Arial"/>
            </a:endParaRPr>
          </a:p>
          <a:p>
            <a:pPr indent="0" lvl="0" marL="0" marR="0" rtl="0" algn="l">
              <a:spcBef>
                <a:spcPts val="0"/>
              </a:spcBef>
              <a:spcAft>
                <a:spcPts val="0"/>
              </a:spcAft>
              <a:buNone/>
            </a:pPr>
            <a:r>
              <a:rPr lang="en" sz="1400">
                <a:solidFill>
                  <a:schemeClr val="lt1"/>
                </a:solidFill>
                <a:latin typeface="Arial"/>
                <a:ea typeface="Arial"/>
                <a:cs typeface="Arial"/>
                <a:sym typeface="Arial"/>
              </a:rPr>
              <a:t>To evaluate the structure and function of the brain.</a:t>
            </a:r>
            <a:endParaRPr/>
          </a:p>
          <a:p>
            <a:pPr indent="-285750" lvl="0" marL="285750" marR="0" rtl="0" algn="l">
              <a:spcBef>
                <a:spcPts val="0"/>
              </a:spcBef>
              <a:spcAft>
                <a:spcPts val="0"/>
              </a:spcAft>
              <a:buClr>
                <a:schemeClr val="lt1"/>
              </a:buClr>
              <a:buSzPts val="1400"/>
              <a:buFont typeface="Arial"/>
              <a:buChar char="•"/>
            </a:pPr>
            <a:r>
              <a:rPr lang="en" sz="1400">
                <a:solidFill>
                  <a:schemeClr val="lt1"/>
                </a:solidFill>
                <a:latin typeface="Arial"/>
                <a:ea typeface="Arial"/>
                <a:cs typeface="Arial"/>
                <a:sym typeface="Arial"/>
              </a:rPr>
              <a:t>MRI to rule out other conditions that may cause similar symptoms but need a different treatment</a:t>
            </a:r>
            <a:endParaRPr/>
          </a:p>
          <a:p>
            <a:pPr indent="-285750" lvl="0" marL="285750" marR="0" rtl="0" algn="l">
              <a:spcBef>
                <a:spcPts val="0"/>
              </a:spcBef>
              <a:spcAft>
                <a:spcPts val="0"/>
              </a:spcAft>
              <a:buClr>
                <a:schemeClr val="lt1"/>
              </a:buClr>
              <a:buSzPts val="1400"/>
              <a:buFont typeface="Arial"/>
              <a:buChar char="•"/>
            </a:pPr>
            <a:r>
              <a:rPr lang="en" sz="1400">
                <a:solidFill>
                  <a:schemeClr val="lt1"/>
                </a:solidFill>
                <a:latin typeface="Arial"/>
                <a:ea typeface="Arial"/>
                <a:cs typeface="Arial"/>
                <a:sym typeface="Arial"/>
              </a:rPr>
              <a:t>PET scan to evaluate brain function and detect proteins in the brain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6"/>
          <p:cNvSpPr txBox="1"/>
          <p:nvPr>
            <p:ph type="title"/>
          </p:nvPr>
        </p:nvSpPr>
        <p:spPr>
          <a:xfrm>
            <a:off x="-1715833" y="2108292"/>
            <a:ext cx="8229600" cy="832104"/>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accent1"/>
              </a:buClr>
              <a:buSzPts val="3000"/>
              <a:buFont typeface="Arial"/>
              <a:buNone/>
            </a:pPr>
            <a:r>
              <a:rPr lang="en" sz="3000">
                <a:solidFill>
                  <a:schemeClr val="accent1"/>
                </a:solidFill>
              </a:rPr>
              <a:t>Amyloid PET Imaging</a:t>
            </a:r>
            <a:endParaRPr sz="3000">
              <a:solidFill>
                <a:schemeClr val="accent1"/>
              </a:solidFill>
            </a:endParaRPr>
          </a:p>
        </p:txBody>
      </p:sp>
      <p:sp>
        <p:nvSpPr>
          <p:cNvPr id="136" name="Google Shape;136;p26"/>
          <p:cNvSpPr txBox="1"/>
          <p:nvPr/>
        </p:nvSpPr>
        <p:spPr>
          <a:xfrm>
            <a:off x="258584" y="2886256"/>
            <a:ext cx="4333782" cy="163121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2000">
                <a:solidFill>
                  <a:schemeClr val="dk1"/>
                </a:solidFill>
                <a:latin typeface="Arial"/>
                <a:ea typeface="Arial"/>
                <a:cs typeface="Arial"/>
                <a:sym typeface="Arial"/>
              </a:rPr>
              <a:t>Positron Emission Tomography (PET)</a:t>
            </a:r>
            <a:endParaRPr/>
          </a:p>
          <a:p>
            <a:pPr indent="0" lvl="0" marL="0" marR="0" rtl="0" algn="l">
              <a:spcBef>
                <a:spcPts val="1000"/>
              </a:spcBef>
              <a:spcAft>
                <a:spcPts val="0"/>
              </a:spcAft>
              <a:buNone/>
            </a:pPr>
            <a:r>
              <a:rPr b="1" lang="en" sz="2000">
                <a:solidFill>
                  <a:srgbClr val="FF5050"/>
                </a:solidFill>
                <a:latin typeface="Arial"/>
                <a:ea typeface="Arial"/>
                <a:cs typeface="Arial"/>
                <a:sym typeface="Arial"/>
              </a:rPr>
              <a:t>RED</a:t>
            </a:r>
            <a:r>
              <a:rPr lang="en" sz="2000">
                <a:solidFill>
                  <a:schemeClr val="dk1"/>
                </a:solidFill>
                <a:latin typeface="Arial"/>
                <a:ea typeface="Arial"/>
                <a:cs typeface="Arial"/>
                <a:sym typeface="Arial"/>
              </a:rPr>
              <a:t> </a:t>
            </a:r>
            <a:r>
              <a:rPr lang="en" sz="2000">
                <a:solidFill>
                  <a:srgbClr val="482364"/>
                </a:solidFill>
                <a:latin typeface="Arial"/>
                <a:ea typeface="Arial"/>
                <a:cs typeface="Arial"/>
                <a:sym typeface="Arial"/>
              </a:rPr>
              <a:t>= lots of amyloid beta</a:t>
            </a:r>
            <a:endParaRPr b="1" sz="2000">
              <a:solidFill>
                <a:srgbClr val="482364"/>
              </a:solidFill>
              <a:latin typeface="Arial"/>
              <a:ea typeface="Arial"/>
              <a:cs typeface="Arial"/>
              <a:sym typeface="Arial"/>
            </a:endParaRPr>
          </a:p>
          <a:p>
            <a:pPr indent="0" lvl="0" marL="0" marR="0" rtl="0" algn="l">
              <a:spcBef>
                <a:spcPts val="1000"/>
              </a:spcBef>
              <a:spcAft>
                <a:spcPts val="0"/>
              </a:spcAft>
              <a:buNone/>
            </a:pPr>
            <a:r>
              <a:rPr b="1" lang="en" sz="2000">
                <a:solidFill>
                  <a:srgbClr val="CC00CC"/>
                </a:solidFill>
                <a:latin typeface="Arial"/>
                <a:ea typeface="Arial"/>
                <a:cs typeface="Arial"/>
                <a:sym typeface="Arial"/>
              </a:rPr>
              <a:t>VIOLET</a:t>
            </a:r>
            <a:r>
              <a:rPr lang="en" sz="2000">
                <a:solidFill>
                  <a:schemeClr val="dk1"/>
                </a:solidFill>
                <a:latin typeface="Arial"/>
                <a:ea typeface="Arial"/>
                <a:cs typeface="Arial"/>
                <a:sym typeface="Arial"/>
              </a:rPr>
              <a:t> </a:t>
            </a:r>
            <a:r>
              <a:rPr lang="en" sz="2000">
                <a:solidFill>
                  <a:srgbClr val="482364"/>
                </a:solidFill>
                <a:latin typeface="Arial"/>
                <a:ea typeface="Arial"/>
                <a:cs typeface="Arial"/>
                <a:sym typeface="Arial"/>
              </a:rPr>
              <a:t>=  little to no amyloid beta</a:t>
            </a:r>
            <a:endParaRPr sz="2000">
              <a:solidFill>
                <a:srgbClr val="482364"/>
              </a:solidFill>
              <a:latin typeface="Arial"/>
              <a:ea typeface="Arial"/>
              <a:cs typeface="Arial"/>
              <a:sym typeface="Arial"/>
            </a:endParaRPr>
          </a:p>
        </p:txBody>
      </p:sp>
      <p:grpSp>
        <p:nvGrpSpPr>
          <p:cNvPr id="137" name="Google Shape;137;p26"/>
          <p:cNvGrpSpPr/>
          <p:nvPr/>
        </p:nvGrpSpPr>
        <p:grpSpPr>
          <a:xfrm>
            <a:off x="4828683" y="1002276"/>
            <a:ext cx="4038600" cy="5065062"/>
            <a:chOff x="1132148" y="838441"/>
            <a:chExt cx="4038600" cy="5065062"/>
          </a:xfrm>
        </p:grpSpPr>
        <p:grpSp>
          <p:nvGrpSpPr>
            <p:cNvPr id="138" name="Google Shape;138;p26"/>
            <p:cNvGrpSpPr/>
            <p:nvPr/>
          </p:nvGrpSpPr>
          <p:grpSpPr>
            <a:xfrm>
              <a:off x="1132148" y="838441"/>
              <a:ext cx="4038600" cy="5065062"/>
              <a:chOff x="10456083" y="13809436"/>
              <a:chExt cx="5193269" cy="7366151"/>
            </a:xfrm>
          </p:grpSpPr>
          <p:grpSp>
            <p:nvGrpSpPr>
              <p:cNvPr id="139" name="Google Shape;139;p26"/>
              <p:cNvGrpSpPr/>
              <p:nvPr/>
            </p:nvGrpSpPr>
            <p:grpSpPr>
              <a:xfrm>
                <a:off x="10456083" y="13922102"/>
                <a:ext cx="5193269" cy="7253484"/>
                <a:chOff x="10379690" y="13906498"/>
                <a:chExt cx="5193269" cy="7253484"/>
              </a:xfrm>
            </p:grpSpPr>
            <p:grpSp>
              <p:nvGrpSpPr>
                <p:cNvPr id="140" name="Google Shape;140;p26"/>
                <p:cNvGrpSpPr/>
                <p:nvPr/>
              </p:nvGrpSpPr>
              <p:grpSpPr>
                <a:xfrm>
                  <a:off x="10379690" y="13906498"/>
                  <a:ext cx="5193269" cy="7253484"/>
                  <a:chOff x="10285372" y="22874461"/>
                  <a:chExt cx="6530070" cy="9380585"/>
                </a:xfrm>
              </p:grpSpPr>
              <p:sp>
                <p:nvSpPr>
                  <p:cNvPr id="141" name="Google Shape;141;p26"/>
                  <p:cNvSpPr txBox="1"/>
                  <p:nvPr/>
                </p:nvSpPr>
                <p:spPr>
                  <a:xfrm>
                    <a:off x="10285372" y="32098772"/>
                    <a:ext cx="6530070" cy="156274"/>
                  </a:xfrm>
                  <a:prstGeom prst="rect">
                    <a:avLst/>
                  </a:prstGeom>
                  <a:noFill/>
                  <a:ln>
                    <a:noFill/>
                  </a:ln>
                </p:spPr>
                <p:txBody>
                  <a:bodyPr anchorCtr="0" anchor="t" bIns="42325" lIns="169325" spcFirstLastPara="1" rIns="84650" wrap="square" tIns="0">
                    <a:noAutofit/>
                  </a:bodyPr>
                  <a:lstStyle/>
                  <a:p>
                    <a:pPr indent="0" lvl="0" marL="0" marR="0" rtl="0" algn="l">
                      <a:spcBef>
                        <a:spcPts val="0"/>
                      </a:spcBef>
                      <a:spcAft>
                        <a:spcPts val="0"/>
                      </a:spcAft>
                      <a:buNone/>
                    </a:pPr>
                    <a:r>
                      <a:rPr lang="en" sz="900">
                        <a:solidFill>
                          <a:schemeClr val="dk1"/>
                        </a:solidFill>
                        <a:latin typeface="Arial"/>
                        <a:ea typeface="Arial"/>
                        <a:cs typeface="Arial"/>
                        <a:sym typeface="Arial"/>
                      </a:rPr>
                      <a:t>Adapted from: JAMA. 2011;305(3):275-283. doi:10.1001/jama.2010.2008</a:t>
                    </a:r>
                    <a:endParaRPr/>
                  </a:p>
                </p:txBody>
              </p:sp>
              <p:grpSp>
                <p:nvGrpSpPr>
                  <p:cNvPr id="142" name="Google Shape;142;p26"/>
                  <p:cNvGrpSpPr/>
                  <p:nvPr/>
                </p:nvGrpSpPr>
                <p:grpSpPr>
                  <a:xfrm>
                    <a:off x="10549335" y="22874461"/>
                    <a:ext cx="6002145" cy="9183241"/>
                    <a:chOff x="5731447" y="22963605"/>
                    <a:chExt cx="6002145" cy="9183241"/>
                  </a:xfrm>
                </p:grpSpPr>
                <p:pic>
                  <p:nvPicPr>
                    <p:cNvPr descr="Cover" id="143" name="Google Shape;143;p26"/>
                    <p:cNvPicPr preferRelativeResize="0"/>
                    <p:nvPr/>
                  </p:nvPicPr>
                  <p:blipFill rotWithShape="1">
                    <a:blip r:embed="rId3">
                      <a:alphaModFix/>
                    </a:blip>
                    <a:srcRect b="0" l="0" r="43252" t="0"/>
                    <a:stretch/>
                  </p:blipFill>
                  <p:spPr>
                    <a:xfrm>
                      <a:off x="5731447" y="22963605"/>
                      <a:ext cx="6002145" cy="9183241"/>
                    </a:xfrm>
                    <a:prstGeom prst="rect">
                      <a:avLst/>
                    </a:prstGeom>
                    <a:noFill/>
                    <a:ln>
                      <a:noFill/>
                    </a:ln>
                  </p:spPr>
                </p:pic>
                <p:sp>
                  <p:nvSpPr>
                    <p:cNvPr id="144" name="Google Shape;144;p26"/>
                    <p:cNvSpPr txBox="1"/>
                    <p:nvPr/>
                  </p:nvSpPr>
                  <p:spPr>
                    <a:xfrm>
                      <a:off x="5734058" y="23221134"/>
                      <a:ext cx="2328823" cy="447063"/>
                    </a:xfrm>
                    <a:prstGeom prst="rect">
                      <a:avLst/>
                    </a:prstGeom>
                    <a:solidFill>
                      <a:srgbClr val="560E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200">
                          <a:solidFill>
                            <a:schemeClr val="lt1"/>
                          </a:solidFill>
                          <a:latin typeface="Arial"/>
                          <a:ea typeface="Arial"/>
                          <a:cs typeface="Arial"/>
                          <a:sym typeface="Arial"/>
                        </a:rPr>
                        <a:t>Low Amyloid</a:t>
                      </a:r>
                      <a:endParaRPr/>
                    </a:p>
                  </p:txBody>
                </p:sp>
                <p:sp>
                  <p:nvSpPr>
                    <p:cNvPr id="145" name="Google Shape;145;p26"/>
                    <p:cNvSpPr txBox="1"/>
                    <p:nvPr/>
                  </p:nvSpPr>
                  <p:spPr>
                    <a:xfrm>
                      <a:off x="5808498" y="26193888"/>
                      <a:ext cx="2559843" cy="447063"/>
                    </a:xfrm>
                    <a:prstGeom prst="rect">
                      <a:avLst/>
                    </a:prstGeom>
                    <a:solidFill>
                      <a:srgbClr val="560E76"/>
                    </a:solidFill>
                    <a:ln cap="flat" cmpd="sng" w="9525">
                      <a:solidFill>
                        <a:srgbClr val="560E7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 sz="1200">
                          <a:solidFill>
                            <a:schemeClr val="lt1"/>
                          </a:solidFill>
                          <a:latin typeface="Arial"/>
                          <a:ea typeface="Arial"/>
                          <a:cs typeface="Arial"/>
                          <a:sym typeface="Arial"/>
                        </a:rPr>
                        <a:t>Intermediate Amyloid</a:t>
                      </a:r>
                      <a:endParaRPr/>
                    </a:p>
                  </p:txBody>
                </p:sp>
                <p:sp>
                  <p:nvSpPr>
                    <p:cNvPr id="146" name="Google Shape;146;p26"/>
                    <p:cNvSpPr txBox="1"/>
                    <p:nvPr/>
                  </p:nvSpPr>
                  <p:spPr>
                    <a:xfrm>
                      <a:off x="5776824" y="29215163"/>
                      <a:ext cx="2494515" cy="447063"/>
                    </a:xfrm>
                    <a:prstGeom prst="rect">
                      <a:avLst/>
                    </a:prstGeom>
                    <a:solidFill>
                      <a:srgbClr val="560E7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200">
                          <a:solidFill>
                            <a:schemeClr val="lt1"/>
                          </a:solidFill>
                          <a:latin typeface="Arial"/>
                          <a:ea typeface="Arial"/>
                          <a:cs typeface="Arial"/>
                          <a:sym typeface="Arial"/>
                        </a:rPr>
                        <a:t>High Amyloid</a:t>
                      </a:r>
                      <a:endParaRPr/>
                    </a:p>
                  </p:txBody>
                </p:sp>
                <p:sp>
                  <p:nvSpPr>
                    <p:cNvPr id="147" name="Google Shape;147;p26"/>
                    <p:cNvSpPr/>
                    <p:nvPr/>
                  </p:nvSpPr>
                  <p:spPr>
                    <a:xfrm>
                      <a:off x="5852160" y="25648920"/>
                      <a:ext cx="2880360" cy="304800"/>
                    </a:xfrm>
                    <a:prstGeom prst="rect">
                      <a:avLst/>
                    </a:prstGeom>
                    <a:solidFill>
                      <a:srgbClr val="560E76"/>
                    </a:solidFill>
                    <a:ln cap="flat" cmpd="sng" w="25400">
                      <a:solidFill>
                        <a:srgbClr val="560E7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800">
                          <a:solidFill>
                            <a:schemeClr val="lt1"/>
                          </a:solidFill>
                          <a:latin typeface="Arial"/>
                          <a:ea typeface="Arial"/>
                          <a:cs typeface="Arial"/>
                          <a:sym typeface="Arial"/>
                        </a:rPr>
                        <a:t>Sagittal view</a:t>
                      </a:r>
                      <a:endParaRPr/>
                    </a:p>
                  </p:txBody>
                </p:sp>
                <p:sp>
                  <p:nvSpPr>
                    <p:cNvPr id="148" name="Google Shape;148;p26"/>
                    <p:cNvSpPr/>
                    <p:nvPr/>
                  </p:nvSpPr>
                  <p:spPr>
                    <a:xfrm>
                      <a:off x="5900651" y="28665484"/>
                      <a:ext cx="2880360" cy="304800"/>
                    </a:xfrm>
                    <a:prstGeom prst="rect">
                      <a:avLst/>
                    </a:prstGeom>
                    <a:solidFill>
                      <a:srgbClr val="560E76"/>
                    </a:solidFill>
                    <a:ln cap="flat" cmpd="sng" w="25400">
                      <a:solidFill>
                        <a:srgbClr val="560E7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800">
                          <a:solidFill>
                            <a:schemeClr val="lt1"/>
                          </a:solidFill>
                          <a:latin typeface="Arial"/>
                          <a:ea typeface="Arial"/>
                          <a:cs typeface="Arial"/>
                          <a:sym typeface="Arial"/>
                        </a:rPr>
                        <a:t>Sagittal view</a:t>
                      </a:r>
                      <a:endParaRPr/>
                    </a:p>
                  </p:txBody>
                </p:sp>
                <p:sp>
                  <p:nvSpPr>
                    <p:cNvPr id="149" name="Google Shape;149;p26"/>
                    <p:cNvSpPr/>
                    <p:nvPr/>
                  </p:nvSpPr>
                  <p:spPr>
                    <a:xfrm>
                      <a:off x="5900651" y="31661497"/>
                      <a:ext cx="2880360" cy="304800"/>
                    </a:xfrm>
                    <a:prstGeom prst="rect">
                      <a:avLst/>
                    </a:prstGeom>
                    <a:solidFill>
                      <a:srgbClr val="560E76"/>
                    </a:solidFill>
                    <a:ln cap="flat" cmpd="sng" w="25400">
                      <a:solidFill>
                        <a:srgbClr val="560E7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800">
                          <a:solidFill>
                            <a:schemeClr val="lt1"/>
                          </a:solidFill>
                          <a:latin typeface="Arial"/>
                          <a:ea typeface="Arial"/>
                          <a:cs typeface="Arial"/>
                          <a:sym typeface="Arial"/>
                        </a:rPr>
                        <a:t>Sagittal view</a:t>
                      </a:r>
                      <a:endParaRPr/>
                    </a:p>
                  </p:txBody>
                </p:sp>
                <p:sp>
                  <p:nvSpPr>
                    <p:cNvPr id="150" name="Google Shape;150;p26"/>
                    <p:cNvSpPr/>
                    <p:nvPr/>
                  </p:nvSpPr>
                  <p:spPr>
                    <a:xfrm>
                      <a:off x="8606245" y="25590988"/>
                      <a:ext cx="2880360" cy="304800"/>
                    </a:xfrm>
                    <a:prstGeom prst="rect">
                      <a:avLst/>
                    </a:prstGeom>
                    <a:solidFill>
                      <a:srgbClr val="560E76"/>
                    </a:solidFill>
                    <a:ln cap="flat" cmpd="sng" w="25400">
                      <a:solidFill>
                        <a:srgbClr val="560E7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800">
                          <a:solidFill>
                            <a:schemeClr val="lt1"/>
                          </a:solidFill>
                          <a:latin typeface="Arial"/>
                          <a:ea typeface="Arial"/>
                          <a:cs typeface="Arial"/>
                          <a:sym typeface="Arial"/>
                        </a:rPr>
                        <a:t>Axial view</a:t>
                      </a:r>
                      <a:endParaRPr/>
                    </a:p>
                  </p:txBody>
                </p:sp>
                <p:sp>
                  <p:nvSpPr>
                    <p:cNvPr id="151" name="Google Shape;151;p26"/>
                    <p:cNvSpPr/>
                    <p:nvPr/>
                  </p:nvSpPr>
                  <p:spPr>
                    <a:xfrm>
                      <a:off x="8606245" y="28660653"/>
                      <a:ext cx="2880360" cy="304800"/>
                    </a:xfrm>
                    <a:prstGeom prst="rect">
                      <a:avLst/>
                    </a:prstGeom>
                    <a:solidFill>
                      <a:srgbClr val="560E76"/>
                    </a:solidFill>
                    <a:ln cap="flat" cmpd="sng" w="25400">
                      <a:solidFill>
                        <a:srgbClr val="560E7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800">
                          <a:solidFill>
                            <a:schemeClr val="lt1"/>
                          </a:solidFill>
                          <a:latin typeface="Arial"/>
                          <a:ea typeface="Arial"/>
                          <a:cs typeface="Arial"/>
                          <a:sym typeface="Arial"/>
                        </a:rPr>
                        <a:t>Axial view</a:t>
                      </a:r>
                      <a:endParaRPr/>
                    </a:p>
                  </p:txBody>
                </p:sp>
                <p:sp>
                  <p:nvSpPr>
                    <p:cNvPr id="152" name="Google Shape;152;p26"/>
                    <p:cNvSpPr/>
                    <p:nvPr/>
                  </p:nvSpPr>
                  <p:spPr>
                    <a:xfrm>
                      <a:off x="8606245" y="31656666"/>
                      <a:ext cx="2880360" cy="304800"/>
                    </a:xfrm>
                    <a:prstGeom prst="rect">
                      <a:avLst/>
                    </a:prstGeom>
                    <a:solidFill>
                      <a:srgbClr val="560E76"/>
                    </a:solidFill>
                    <a:ln cap="flat" cmpd="sng" w="25400">
                      <a:solidFill>
                        <a:srgbClr val="560E7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800">
                          <a:solidFill>
                            <a:schemeClr val="lt1"/>
                          </a:solidFill>
                          <a:latin typeface="Arial"/>
                          <a:ea typeface="Arial"/>
                          <a:cs typeface="Arial"/>
                          <a:sym typeface="Arial"/>
                        </a:rPr>
                        <a:t>Axial view</a:t>
                      </a:r>
                      <a:endParaRPr/>
                    </a:p>
                  </p:txBody>
                </p:sp>
                <p:sp>
                  <p:nvSpPr>
                    <p:cNvPr id="153" name="Google Shape;153;p26"/>
                    <p:cNvSpPr/>
                    <p:nvPr/>
                  </p:nvSpPr>
                  <p:spPr>
                    <a:xfrm>
                      <a:off x="10975612" y="23380448"/>
                      <a:ext cx="684160" cy="394023"/>
                    </a:xfrm>
                    <a:prstGeom prst="rect">
                      <a:avLst/>
                    </a:prstGeom>
                    <a:solidFill>
                      <a:srgbClr val="560E76"/>
                    </a:solidFill>
                    <a:ln cap="flat" cmpd="sng" w="25400">
                      <a:solidFill>
                        <a:srgbClr val="560E7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800">
                          <a:solidFill>
                            <a:schemeClr val="lt1"/>
                          </a:solidFill>
                          <a:latin typeface="Arial"/>
                          <a:ea typeface="Arial"/>
                          <a:cs typeface="Arial"/>
                          <a:sym typeface="Arial"/>
                        </a:rPr>
                        <a:t>High</a:t>
                      </a:r>
                      <a:endParaRPr/>
                    </a:p>
                  </p:txBody>
                </p:sp>
                <p:sp>
                  <p:nvSpPr>
                    <p:cNvPr id="154" name="Google Shape;154;p26"/>
                    <p:cNvSpPr/>
                    <p:nvPr/>
                  </p:nvSpPr>
                  <p:spPr>
                    <a:xfrm>
                      <a:off x="11041539" y="25533053"/>
                      <a:ext cx="618232" cy="336693"/>
                    </a:xfrm>
                    <a:prstGeom prst="rect">
                      <a:avLst/>
                    </a:prstGeom>
                    <a:solidFill>
                      <a:srgbClr val="560E76"/>
                    </a:solidFill>
                    <a:ln cap="flat" cmpd="sng" w="25400">
                      <a:solidFill>
                        <a:srgbClr val="560E7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800">
                          <a:solidFill>
                            <a:schemeClr val="lt1"/>
                          </a:solidFill>
                          <a:latin typeface="Arial"/>
                          <a:ea typeface="Arial"/>
                          <a:cs typeface="Arial"/>
                          <a:sym typeface="Arial"/>
                        </a:rPr>
                        <a:t>Low</a:t>
                      </a:r>
                      <a:endParaRPr/>
                    </a:p>
                  </p:txBody>
                </p:sp>
                <p:sp>
                  <p:nvSpPr>
                    <p:cNvPr id="155" name="Google Shape;155;p26"/>
                    <p:cNvSpPr/>
                    <p:nvPr/>
                  </p:nvSpPr>
                  <p:spPr>
                    <a:xfrm>
                      <a:off x="11074262" y="28560963"/>
                      <a:ext cx="612288" cy="288689"/>
                    </a:xfrm>
                    <a:prstGeom prst="rect">
                      <a:avLst/>
                    </a:prstGeom>
                    <a:solidFill>
                      <a:srgbClr val="560E76"/>
                    </a:solidFill>
                    <a:ln cap="flat" cmpd="sng" w="25400">
                      <a:solidFill>
                        <a:srgbClr val="560E7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800">
                          <a:solidFill>
                            <a:schemeClr val="lt1"/>
                          </a:solidFill>
                          <a:latin typeface="Arial"/>
                          <a:ea typeface="Arial"/>
                          <a:cs typeface="Arial"/>
                          <a:sym typeface="Arial"/>
                        </a:rPr>
                        <a:t>Low</a:t>
                      </a:r>
                      <a:endParaRPr/>
                    </a:p>
                  </p:txBody>
                </p:sp>
                <p:sp>
                  <p:nvSpPr>
                    <p:cNvPr id="156" name="Google Shape;156;p26"/>
                    <p:cNvSpPr/>
                    <p:nvPr/>
                  </p:nvSpPr>
                  <p:spPr>
                    <a:xfrm>
                      <a:off x="11041539" y="31529525"/>
                      <a:ext cx="645012" cy="334443"/>
                    </a:xfrm>
                    <a:prstGeom prst="rect">
                      <a:avLst/>
                    </a:prstGeom>
                    <a:solidFill>
                      <a:srgbClr val="560E76"/>
                    </a:solidFill>
                    <a:ln cap="flat" cmpd="sng" w="25400">
                      <a:solidFill>
                        <a:srgbClr val="560E7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800">
                          <a:solidFill>
                            <a:schemeClr val="lt1"/>
                          </a:solidFill>
                          <a:latin typeface="Arial"/>
                          <a:ea typeface="Arial"/>
                          <a:cs typeface="Arial"/>
                          <a:sym typeface="Arial"/>
                        </a:rPr>
                        <a:t>Low</a:t>
                      </a:r>
                      <a:endParaRPr/>
                    </a:p>
                  </p:txBody>
                </p:sp>
              </p:grpSp>
            </p:grpSp>
            <p:sp>
              <p:nvSpPr>
                <p:cNvPr id="157" name="Google Shape;157;p26"/>
                <p:cNvSpPr/>
                <p:nvPr/>
              </p:nvSpPr>
              <p:spPr>
                <a:xfrm>
                  <a:off x="11344311" y="15982905"/>
                  <a:ext cx="3271918" cy="210484"/>
                </a:xfrm>
                <a:prstGeom prst="rect">
                  <a:avLst/>
                </a:prstGeom>
                <a:solidFill>
                  <a:srgbClr val="560E76"/>
                </a:solidFill>
                <a:ln cap="flat" cmpd="sng" w="25400">
                  <a:solidFill>
                    <a:srgbClr val="560E76"/>
                  </a:solidFill>
                  <a:prstDash val="solid"/>
                  <a:round/>
                  <a:headEnd len="sm" w="sm" type="none"/>
                  <a:tailEnd len="sm" w="sm" type="none"/>
                </a:ln>
              </p:spPr>
              <p:txBody>
                <a:bodyPr anchorCtr="0" anchor="ctr" bIns="30475" lIns="60950" spcFirstLastPara="1" rIns="60950" wrap="square" tIns="30475">
                  <a:noAutofit/>
                </a:bodyPr>
                <a:lstStyle/>
                <a:p>
                  <a:pPr indent="0" lvl="0" marL="0" marR="0" rtl="0" algn="ctr">
                    <a:spcBef>
                      <a:spcPts val="0"/>
                    </a:spcBef>
                    <a:spcAft>
                      <a:spcPts val="0"/>
                    </a:spcAft>
                    <a:buNone/>
                  </a:pPr>
                  <a:r>
                    <a:t/>
                  </a:r>
                  <a:endParaRPr sz="4114">
                    <a:solidFill>
                      <a:schemeClr val="lt1"/>
                    </a:solidFill>
                    <a:latin typeface="Arial"/>
                    <a:ea typeface="Arial"/>
                    <a:cs typeface="Arial"/>
                    <a:sym typeface="Arial"/>
                  </a:endParaRPr>
                </a:p>
              </p:txBody>
            </p:sp>
            <p:sp>
              <p:nvSpPr>
                <p:cNvPr id="158" name="Google Shape;158;p26"/>
                <p:cNvSpPr/>
                <p:nvPr/>
              </p:nvSpPr>
              <p:spPr>
                <a:xfrm>
                  <a:off x="11344311" y="18326652"/>
                  <a:ext cx="3271918" cy="210484"/>
                </a:xfrm>
                <a:prstGeom prst="rect">
                  <a:avLst/>
                </a:prstGeom>
                <a:solidFill>
                  <a:srgbClr val="560E76"/>
                </a:solidFill>
                <a:ln cap="flat" cmpd="sng" w="25400">
                  <a:solidFill>
                    <a:srgbClr val="560E76"/>
                  </a:solidFill>
                  <a:prstDash val="solid"/>
                  <a:round/>
                  <a:headEnd len="sm" w="sm" type="none"/>
                  <a:tailEnd len="sm" w="sm" type="none"/>
                </a:ln>
              </p:spPr>
              <p:txBody>
                <a:bodyPr anchorCtr="0" anchor="ctr" bIns="30475" lIns="60950" spcFirstLastPara="1" rIns="60950" wrap="square" tIns="30475">
                  <a:noAutofit/>
                </a:bodyPr>
                <a:lstStyle/>
                <a:p>
                  <a:pPr indent="0" lvl="0" marL="0" marR="0" rtl="0" algn="ctr">
                    <a:spcBef>
                      <a:spcPts val="0"/>
                    </a:spcBef>
                    <a:spcAft>
                      <a:spcPts val="0"/>
                    </a:spcAft>
                    <a:buNone/>
                  </a:pPr>
                  <a:r>
                    <a:t/>
                  </a:r>
                  <a:endParaRPr sz="4114">
                    <a:solidFill>
                      <a:schemeClr val="lt1"/>
                    </a:solidFill>
                    <a:latin typeface="Arial"/>
                    <a:ea typeface="Arial"/>
                    <a:cs typeface="Arial"/>
                    <a:sym typeface="Arial"/>
                  </a:endParaRPr>
                </a:p>
              </p:txBody>
            </p:sp>
            <p:sp>
              <p:nvSpPr>
                <p:cNvPr id="159" name="Google Shape;159;p26"/>
                <p:cNvSpPr/>
                <p:nvPr/>
              </p:nvSpPr>
              <p:spPr>
                <a:xfrm>
                  <a:off x="11161576" y="20677009"/>
                  <a:ext cx="3271918" cy="210484"/>
                </a:xfrm>
                <a:prstGeom prst="rect">
                  <a:avLst/>
                </a:prstGeom>
                <a:solidFill>
                  <a:srgbClr val="560E76"/>
                </a:solidFill>
                <a:ln cap="flat" cmpd="sng" w="25400">
                  <a:solidFill>
                    <a:srgbClr val="560E76"/>
                  </a:solidFill>
                  <a:prstDash val="solid"/>
                  <a:round/>
                  <a:headEnd len="sm" w="sm" type="none"/>
                  <a:tailEnd len="sm" w="sm" type="none"/>
                </a:ln>
              </p:spPr>
              <p:txBody>
                <a:bodyPr anchorCtr="0" anchor="ctr" bIns="30475" lIns="60950" spcFirstLastPara="1" rIns="60950" wrap="square" tIns="30475">
                  <a:noAutofit/>
                </a:bodyPr>
                <a:lstStyle/>
                <a:p>
                  <a:pPr indent="0" lvl="0" marL="0" marR="0" rtl="0" algn="ctr">
                    <a:spcBef>
                      <a:spcPts val="0"/>
                    </a:spcBef>
                    <a:spcAft>
                      <a:spcPts val="0"/>
                    </a:spcAft>
                    <a:buNone/>
                  </a:pPr>
                  <a:r>
                    <a:t/>
                  </a:r>
                  <a:endParaRPr sz="4114">
                    <a:solidFill>
                      <a:schemeClr val="lt1"/>
                    </a:solidFill>
                    <a:latin typeface="Arial"/>
                    <a:ea typeface="Arial"/>
                    <a:cs typeface="Arial"/>
                    <a:sym typeface="Arial"/>
                  </a:endParaRPr>
                </a:p>
              </p:txBody>
            </p:sp>
          </p:grpSp>
          <p:sp>
            <p:nvSpPr>
              <p:cNvPr id="160" name="Google Shape;160;p26"/>
              <p:cNvSpPr/>
              <p:nvPr/>
            </p:nvSpPr>
            <p:spPr>
              <a:xfrm>
                <a:off x="12200826" y="13809436"/>
                <a:ext cx="1684774" cy="22305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sp>
          <p:nvSpPr>
            <p:cNvPr id="161" name="Google Shape;161;p26"/>
            <p:cNvSpPr/>
            <p:nvPr/>
          </p:nvSpPr>
          <p:spPr>
            <a:xfrm>
              <a:off x="4567383" y="2722421"/>
              <a:ext cx="423127" cy="209499"/>
            </a:xfrm>
            <a:prstGeom prst="rect">
              <a:avLst/>
            </a:prstGeom>
            <a:solidFill>
              <a:srgbClr val="560E76"/>
            </a:solidFill>
            <a:ln cap="flat" cmpd="sng" w="25400">
              <a:solidFill>
                <a:srgbClr val="560E7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800">
                  <a:solidFill>
                    <a:schemeClr val="lt1"/>
                  </a:solidFill>
                  <a:latin typeface="Arial"/>
                  <a:ea typeface="Arial"/>
                  <a:cs typeface="Arial"/>
                  <a:sym typeface="Arial"/>
                </a:rPr>
                <a:t>High</a:t>
              </a:r>
              <a:endParaRPr/>
            </a:p>
          </p:txBody>
        </p:sp>
        <p:sp>
          <p:nvSpPr>
            <p:cNvPr id="162" name="Google Shape;162;p26"/>
            <p:cNvSpPr/>
            <p:nvPr/>
          </p:nvSpPr>
          <p:spPr>
            <a:xfrm>
              <a:off x="4549010" y="4307297"/>
              <a:ext cx="423127" cy="209499"/>
            </a:xfrm>
            <a:prstGeom prst="rect">
              <a:avLst/>
            </a:prstGeom>
            <a:solidFill>
              <a:srgbClr val="560E76"/>
            </a:solidFill>
            <a:ln cap="flat" cmpd="sng" w="25400">
              <a:solidFill>
                <a:srgbClr val="560E7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800">
                  <a:solidFill>
                    <a:schemeClr val="lt1"/>
                  </a:solidFill>
                  <a:latin typeface="Arial"/>
                  <a:ea typeface="Arial"/>
                  <a:cs typeface="Arial"/>
                  <a:sym typeface="Arial"/>
                </a:rPr>
                <a:t>High</a:t>
              </a:r>
              <a:endParaRPr/>
            </a:p>
          </p:txBody>
        </p:sp>
      </p:grpSp>
      <p:sp>
        <p:nvSpPr>
          <p:cNvPr id="163" name="Google Shape;163;p26"/>
          <p:cNvSpPr/>
          <p:nvPr/>
        </p:nvSpPr>
        <p:spPr>
          <a:xfrm>
            <a:off x="0" y="-19060"/>
            <a:ext cx="9144000" cy="838200"/>
          </a:xfrm>
          <a:prstGeom prst="rect">
            <a:avLst/>
          </a:prstGeom>
          <a:solidFill>
            <a:srgbClr val="4A0D66"/>
          </a:solidFill>
          <a:ln cap="flat" cmpd="sng" w="25400">
            <a:solidFill>
              <a:srgbClr val="4A0D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Arial"/>
              <a:ea typeface="Arial"/>
              <a:cs typeface="Arial"/>
              <a:sym typeface="Arial"/>
            </a:endParaRPr>
          </a:p>
        </p:txBody>
      </p:sp>
      <p:sp>
        <p:nvSpPr>
          <p:cNvPr id="164" name="Google Shape;164;p26"/>
          <p:cNvSpPr txBox="1"/>
          <p:nvPr/>
        </p:nvSpPr>
        <p:spPr>
          <a:xfrm>
            <a:off x="609600" y="75556"/>
            <a:ext cx="8229600" cy="83210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SzPts val="3000"/>
              <a:buFont typeface="Arial"/>
              <a:buNone/>
            </a:pPr>
            <a:r>
              <a:rPr b="1" lang="en" sz="3000">
                <a:solidFill>
                  <a:schemeClr val="lt1"/>
                </a:solidFill>
                <a:latin typeface="Arial"/>
                <a:ea typeface="Arial"/>
                <a:cs typeface="Arial"/>
                <a:sym typeface="Arial"/>
              </a:rPr>
              <a:t>How can we image the brain?</a:t>
            </a:r>
            <a:endParaRPr b="1" sz="3000">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7"/>
          <p:cNvSpPr/>
          <p:nvPr/>
        </p:nvSpPr>
        <p:spPr>
          <a:xfrm>
            <a:off x="0" y="0"/>
            <a:ext cx="9067800" cy="1219200"/>
          </a:xfrm>
          <a:prstGeom prst="rect">
            <a:avLst/>
          </a:prstGeom>
          <a:solidFill>
            <a:schemeClr val="accent1"/>
          </a:solidFill>
          <a:ln cap="flat" cmpd="sng" w="25400">
            <a:solidFill>
              <a:srgbClr val="BA77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0" name="Google Shape;170;p27"/>
          <p:cNvSpPr txBox="1"/>
          <p:nvPr>
            <p:ph type="title"/>
          </p:nvPr>
        </p:nvSpPr>
        <p:spPr>
          <a:xfrm>
            <a:off x="453887" y="304800"/>
            <a:ext cx="8229600" cy="832104"/>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3600"/>
              <a:buFont typeface="Arial"/>
              <a:buNone/>
            </a:pPr>
            <a:r>
              <a:rPr lang="en"/>
              <a:t>Test you knowledge!</a:t>
            </a:r>
            <a:endParaRPr/>
          </a:p>
        </p:txBody>
      </p:sp>
      <p:sp>
        <p:nvSpPr>
          <p:cNvPr id="171" name="Google Shape;171;p27"/>
          <p:cNvSpPr txBox="1"/>
          <p:nvPr>
            <p:ph idx="1" type="body"/>
          </p:nvPr>
        </p:nvSpPr>
        <p:spPr>
          <a:xfrm>
            <a:off x="331719" y="1752600"/>
            <a:ext cx="8229600" cy="3352801"/>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Char char="•"/>
            </a:pPr>
            <a:r>
              <a:rPr lang="en"/>
              <a:t>In the next activity, you will examine brain scans!</a:t>
            </a:r>
            <a:endParaRPr/>
          </a:p>
        </p:txBody>
      </p:sp>
      <p:pic>
        <p:nvPicPr>
          <p:cNvPr id="172" name="Google Shape;172;p27"/>
          <p:cNvPicPr preferRelativeResize="0"/>
          <p:nvPr/>
        </p:nvPicPr>
        <p:blipFill rotWithShape="1">
          <a:blip r:embed="rId3">
            <a:alphaModFix/>
          </a:blip>
          <a:srcRect b="0" l="0" r="0" t="0"/>
          <a:stretch/>
        </p:blipFill>
        <p:spPr>
          <a:xfrm>
            <a:off x="331719" y="3209925"/>
            <a:ext cx="1981200" cy="2315688"/>
          </a:xfrm>
          <a:prstGeom prst="rect">
            <a:avLst/>
          </a:prstGeom>
          <a:noFill/>
          <a:ln>
            <a:noFill/>
          </a:ln>
        </p:spPr>
      </p:pic>
      <p:pic>
        <p:nvPicPr>
          <p:cNvPr id="173" name="Google Shape;173;p27"/>
          <p:cNvPicPr preferRelativeResize="0"/>
          <p:nvPr/>
        </p:nvPicPr>
        <p:blipFill rotWithShape="1">
          <a:blip r:embed="rId4">
            <a:alphaModFix/>
          </a:blip>
          <a:srcRect b="0" l="0" r="0" t="0"/>
          <a:stretch/>
        </p:blipFill>
        <p:spPr>
          <a:xfrm>
            <a:off x="6629400" y="3209925"/>
            <a:ext cx="2315688" cy="2315688"/>
          </a:xfrm>
          <a:prstGeom prst="rect">
            <a:avLst/>
          </a:prstGeom>
          <a:noFill/>
          <a:ln>
            <a:noFill/>
          </a:ln>
        </p:spPr>
      </p:pic>
      <p:pic>
        <p:nvPicPr>
          <p:cNvPr id="174" name="Google Shape;174;p27"/>
          <p:cNvPicPr preferRelativeResize="0"/>
          <p:nvPr/>
        </p:nvPicPr>
        <p:blipFill rotWithShape="1">
          <a:blip r:embed="rId5">
            <a:alphaModFix/>
          </a:blip>
          <a:srcRect b="0" l="0" r="0" t="0"/>
          <a:stretch/>
        </p:blipFill>
        <p:spPr>
          <a:xfrm>
            <a:off x="3760977" y="3344783"/>
            <a:ext cx="1545845" cy="204597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pic>
        <p:nvPicPr>
          <p:cNvPr id="179" name="Google Shape;179;p28"/>
          <p:cNvPicPr preferRelativeResize="0"/>
          <p:nvPr/>
        </p:nvPicPr>
        <p:blipFill rotWithShape="1">
          <a:blip r:embed="rId3">
            <a:alphaModFix/>
          </a:blip>
          <a:srcRect b="0" l="50650" r="0" t="0"/>
          <a:stretch/>
        </p:blipFill>
        <p:spPr>
          <a:xfrm>
            <a:off x="4831556" y="990600"/>
            <a:ext cx="3614737" cy="5067300"/>
          </a:xfrm>
          <a:prstGeom prst="rect">
            <a:avLst/>
          </a:prstGeom>
          <a:noFill/>
          <a:ln>
            <a:noFill/>
          </a:ln>
        </p:spPr>
      </p:pic>
      <p:pic>
        <p:nvPicPr>
          <p:cNvPr id="180" name="Google Shape;180;p28"/>
          <p:cNvPicPr preferRelativeResize="0"/>
          <p:nvPr/>
        </p:nvPicPr>
        <p:blipFill rotWithShape="1">
          <a:blip r:embed="rId3">
            <a:alphaModFix/>
          </a:blip>
          <a:srcRect b="0" l="0" r="49740" t="0"/>
          <a:stretch/>
        </p:blipFill>
        <p:spPr>
          <a:xfrm>
            <a:off x="823912" y="990600"/>
            <a:ext cx="3681413" cy="5067300"/>
          </a:xfrm>
          <a:prstGeom prst="rect">
            <a:avLst/>
          </a:prstGeom>
          <a:noFill/>
          <a:ln>
            <a:noFill/>
          </a:ln>
        </p:spPr>
      </p:pic>
      <p:sp>
        <p:nvSpPr>
          <p:cNvPr id="181" name="Google Shape;181;p28"/>
          <p:cNvSpPr txBox="1"/>
          <p:nvPr/>
        </p:nvSpPr>
        <p:spPr>
          <a:xfrm>
            <a:off x="-6290" y="76200"/>
            <a:ext cx="9023230"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2400">
                <a:solidFill>
                  <a:schemeClr val="lt2"/>
                </a:solidFill>
                <a:latin typeface="Arial"/>
                <a:ea typeface="Arial"/>
                <a:cs typeface="Arial"/>
                <a:sym typeface="Arial"/>
              </a:rPr>
              <a:t>What differences can you find between the normal brain and the Alzheimer’s disease brain?</a:t>
            </a:r>
            <a:endParaRPr b="1" sz="2400">
              <a:solidFill>
                <a:schemeClr val="lt2"/>
              </a:solidFill>
              <a:latin typeface="Arial"/>
              <a:ea typeface="Arial"/>
              <a:cs typeface="Arial"/>
              <a:sym typeface="Arial"/>
            </a:endParaRPr>
          </a:p>
        </p:txBody>
      </p:sp>
      <p:sp>
        <p:nvSpPr>
          <p:cNvPr id="182" name="Google Shape;182;p28"/>
          <p:cNvSpPr txBox="1"/>
          <p:nvPr/>
        </p:nvSpPr>
        <p:spPr>
          <a:xfrm>
            <a:off x="6638925" y="6550223"/>
            <a:ext cx="2505075"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400">
                <a:solidFill>
                  <a:schemeClr val="dk1"/>
                </a:solidFill>
                <a:latin typeface="Arial"/>
                <a:ea typeface="Arial"/>
                <a:cs typeface="Arial"/>
                <a:sym typeface="Arial"/>
              </a:rPr>
              <a:t>Post-mortem of human brain</a:t>
            </a:r>
            <a:endParaRPr sz="14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Background">
  <a:themeElements>
    <a:clrScheme name="Alzheimer's Association">
      <a:dk1>
        <a:srgbClr val="4A0D66"/>
      </a:dk1>
      <a:lt1>
        <a:srgbClr val="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Mission Symbol">
  <a:themeElements>
    <a:clrScheme name="Alzheimer's Association">
      <a:dk1>
        <a:srgbClr val="4A0D66"/>
      </a:dk1>
      <a:lt1>
        <a:srgbClr val="FFFFFF"/>
      </a:lt1>
      <a:dk2>
        <a:srgbClr val="4A0D66"/>
      </a:dk2>
      <a:lt2>
        <a:srgbClr val="34D9C3"/>
      </a:lt2>
      <a:accent1>
        <a:srgbClr val="FFA400"/>
      </a:accent1>
      <a:accent2>
        <a:srgbClr val="808285"/>
      </a:accent2>
      <a:accent3>
        <a:srgbClr val="BCBEC0"/>
      </a:accent3>
      <a:accent4>
        <a:srgbClr val="FFFFFF"/>
      </a:accent4>
      <a:accent5>
        <a:srgbClr val="FFFFFF"/>
      </a:accent5>
      <a:accent6>
        <a:srgbClr val="FFFFF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