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3" r:id="rId4"/>
    <p:sldMasterId id="2147483664" r:id="rId5"/>
    <p:sldMasterId id="2147483665" r:id="rId6"/>
  </p:sldMasterIdLst>
  <p:notesMasterIdLst>
    <p:notesMasterId r:id="rId7"/>
  </p:notesMasterIdLst>
  <p:sldIdLst>
    <p:sldId id="256" r:id="rId8"/>
    <p:sldId id="257" r:id="rId9"/>
    <p:sldId id="258" r:id="rId10"/>
    <p:sldId id="259" r:id="rId11"/>
    <p:sldId id="260" r:id="rId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4.xml"/><Relationship Id="rId10" Type="http://schemas.openxmlformats.org/officeDocument/2006/relationships/slide" Target="slides/slide3.xml"/><Relationship Id="rId12" Type="http://schemas.openxmlformats.org/officeDocument/2006/relationships/slide" Target="slides/slide5.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6694b93f0_2_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are going to talk about the brain, which is the organ in our body that controls our thinking, feeling, decision making, movement - everything that makes us human.  We will then highlight a brain disease called Alzheimer’s disease.</a:t>
            </a:r>
            <a:endParaRPr/>
          </a:p>
          <a:p>
            <a:pPr indent="0" lvl="0" marL="0" rtl="0" algn="l">
              <a:spcBef>
                <a:spcPts val="0"/>
              </a:spcBef>
              <a:spcAft>
                <a:spcPts val="0"/>
              </a:spcAft>
              <a:buNone/>
            </a:pPr>
            <a:r>
              <a:rPr lang="en"/>
              <a:t>*slides adapted from resources from Dana Alliance: dana.org</a:t>
            </a:r>
            <a:endParaRPr/>
          </a:p>
        </p:txBody>
      </p:sp>
      <p:sp>
        <p:nvSpPr>
          <p:cNvPr id="75" name="Google Shape;75;g56694b93f0_2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6694b93f0_2_2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Frontal lobe:</a:t>
            </a:r>
            <a:r>
              <a:rPr lang="en"/>
              <a:t> planning, reasoning, speech, movement, and problem-solving</a:t>
            </a:r>
            <a:endParaRPr/>
          </a:p>
          <a:p>
            <a:pPr indent="0" lvl="0" marL="0" rtl="0" algn="l">
              <a:spcBef>
                <a:spcPts val="0"/>
              </a:spcBef>
              <a:spcAft>
                <a:spcPts val="0"/>
              </a:spcAft>
              <a:buNone/>
            </a:pPr>
            <a:r>
              <a:rPr b="1" lang="en"/>
              <a:t>Parietal lobe:</a:t>
            </a:r>
            <a:r>
              <a:rPr lang="en"/>
              <a:t> processes sensory information like touch, pressure, temperature and pain; integrates with motor information</a:t>
            </a:r>
            <a:endParaRPr/>
          </a:p>
          <a:p>
            <a:pPr indent="0" lvl="0" marL="0" rtl="0" algn="l">
              <a:spcBef>
                <a:spcPts val="0"/>
              </a:spcBef>
              <a:spcAft>
                <a:spcPts val="0"/>
              </a:spcAft>
              <a:buNone/>
            </a:pPr>
            <a:r>
              <a:rPr b="1" lang="en"/>
              <a:t>Temporal lobe:</a:t>
            </a:r>
            <a:r>
              <a:rPr lang="en"/>
              <a:t> important for memory and learning, hearing, and language</a:t>
            </a:r>
            <a:endParaRPr/>
          </a:p>
          <a:p>
            <a:pPr indent="0" lvl="0" marL="0" rtl="0" algn="l">
              <a:spcBef>
                <a:spcPts val="0"/>
              </a:spcBef>
              <a:spcAft>
                <a:spcPts val="0"/>
              </a:spcAft>
              <a:buNone/>
            </a:pPr>
            <a:r>
              <a:rPr b="1" lang="en"/>
              <a:t>Occipital lobe:</a:t>
            </a:r>
            <a:r>
              <a:rPr lang="en"/>
              <a:t> visual processing center of the brain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Cerebellum: </a:t>
            </a:r>
            <a:r>
              <a:rPr lang="en"/>
              <a:t>structure at the base of the brain that regulates balance and coordination.  This area receives information from the eyes and muscles to detect where the body is relative to space (proprioception)</a:t>
            </a:r>
            <a:endParaRPr/>
          </a:p>
          <a:p>
            <a:pPr indent="0" lvl="0" marL="0" rtl="0" algn="l">
              <a:spcBef>
                <a:spcPts val="0"/>
              </a:spcBef>
              <a:spcAft>
                <a:spcPts val="0"/>
              </a:spcAft>
              <a:buNone/>
            </a:pPr>
            <a:r>
              <a:rPr b="1" lang="en"/>
              <a:t>Brain Stem:</a:t>
            </a:r>
            <a:r>
              <a:rPr lang="en"/>
              <a:t> regulates basic functions such as breathing, heart rate, and blood pressure</a:t>
            </a:r>
            <a:endParaRPr/>
          </a:p>
        </p:txBody>
      </p:sp>
      <p:sp>
        <p:nvSpPr>
          <p:cNvPr id="80" name="Google Shape;80;g56694b93f0_2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6694b93f0_2_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Many brain regions are involved in memory, but several are more important than others. These include the pre-frontal cortex, a part of your frontal lobe that is important for working memory. This area also talks to other regions of the brain to keep specific memories in short-term memory while they wait to be discarded or consolidated into long-term memory.</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The amygdala nuclei are almond-shaped regions in your temporal lobe that are important for assigning emotional value to otherwise non-threatening memories. An example is when you associate a doctor’s office with the pain and fear of getting a shot.</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The hippocampus may be the most frequently discussed brain region involving memory. This sea-horse shaped area in your temporal lobe stores long-term memories and plays a very important role in spatial navigation. For instance, the hippocampus of taxi drivers who have to memorize roadmaps are more developed compared to those who do not drive taxis.</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The cerebellum is at the back of your brain, and is normally associated with balance and coordination. Turns out this area is also important for remembering how to use your fine motor skills for certain activities, such as riding a bike or ice skating.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92" name="Google Shape;92;g56694b93f0_2_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6694b93f0_2_4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None/>
            </a:pPr>
            <a:r>
              <a:rPr b="1" lang="en" sz="1200">
                <a:latin typeface="Calibri"/>
                <a:ea typeface="Calibri"/>
                <a:cs typeface="Calibri"/>
                <a:sym typeface="Calibri"/>
              </a:rPr>
              <a:t>Cell body</a:t>
            </a:r>
            <a:r>
              <a:rPr lang="en" sz="1200">
                <a:latin typeface="Calibri"/>
                <a:ea typeface="Calibri"/>
                <a:cs typeface="Calibri"/>
                <a:sym typeface="Calibri"/>
              </a:rPr>
              <a:t>- also known as the “soma,” the cell body contains the neuron’s nucleus and it is where a lot of proteins are synthesized. The cell body protrudes out into 2 processes- dendrites and axons.</a:t>
            </a:r>
            <a:endParaRPr sz="1200">
              <a:latin typeface="Calibri"/>
              <a:ea typeface="Calibri"/>
              <a:cs typeface="Calibri"/>
              <a:sym typeface="Calibri"/>
            </a:endParaRPr>
          </a:p>
          <a:p>
            <a:pPr indent="0" lvl="0" marL="0" rtl="0" algn="l">
              <a:lnSpc>
                <a:spcPct val="115000"/>
              </a:lnSpc>
              <a:spcBef>
                <a:spcPts val="400"/>
              </a:spcBef>
              <a:spcAft>
                <a:spcPts val="0"/>
              </a:spcAft>
              <a:buNone/>
            </a:pPr>
            <a:r>
              <a:rPr b="1" lang="en" sz="1200">
                <a:latin typeface="Calibri"/>
                <a:ea typeface="Calibri"/>
                <a:cs typeface="Calibri"/>
                <a:sym typeface="Calibri"/>
              </a:rPr>
              <a:t>Dendrites</a:t>
            </a:r>
            <a:r>
              <a:rPr lang="en" sz="1200">
                <a:latin typeface="Calibri"/>
                <a:ea typeface="Calibri"/>
                <a:cs typeface="Calibri"/>
                <a:sym typeface="Calibri"/>
              </a:rPr>
              <a:t>- small, branch-like projections on the soma that receive input signals from neighboring neurons. These signals can be excitatory, which means they make the neuron fire off an electric signal (action potential), or they can be inhibitory, which means they prevent the neuron from firing.</a:t>
            </a:r>
            <a:endParaRPr sz="1200">
              <a:latin typeface="Calibri"/>
              <a:ea typeface="Calibri"/>
              <a:cs typeface="Calibri"/>
              <a:sym typeface="Calibri"/>
            </a:endParaRPr>
          </a:p>
          <a:p>
            <a:pPr indent="0" lvl="0" marL="0" rtl="0" algn="l">
              <a:lnSpc>
                <a:spcPct val="115000"/>
              </a:lnSpc>
              <a:spcBef>
                <a:spcPts val="400"/>
              </a:spcBef>
              <a:spcAft>
                <a:spcPts val="0"/>
              </a:spcAft>
              <a:buNone/>
            </a:pPr>
            <a:r>
              <a:rPr b="1" lang="en" sz="1200">
                <a:latin typeface="Calibri"/>
                <a:ea typeface="Calibri"/>
                <a:cs typeface="Calibri"/>
                <a:sym typeface="Calibri"/>
              </a:rPr>
              <a:t>Axon- </a:t>
            </a:r>
            <a:r>
              <a:rPr lang="en" sz="1200">
                <a:latin typeface="Calibri"/>
                <a:ea typeface="Calibri"/>
                <a:cs typeface="Calibri"/>
                <a:sym typeface="Calibri"/>
              </a:rPr>
              <a:t>the long, tail-like feature of a neuron that conducts the electric signal down from the soma. The axon is usually covered in a white fatty substance called “myelin,” which helps insulate the axon to propagate the signal.</a:t>
            </a:r>
            <a:endParaRPr sz="1200">
              <a:latin typeface="Calibri"/>
              <a:ea typeface="Calibri"/>
              <a:cs typeface="Calibri"/>
              <a:sym typeface="Calibri"/>
            </a:endParaRPr>
          </a:p>
          <a:p>
            <a:pPr indent="0" lvl="0" marL="0" rtl="0" algn="l">
              <a:lnSpc>
                <a:spcPct val="115000"/>
              </a:lnSpc>
              <a:spcBef>
                <a:spcPts val="400"/>
              </a:spcBef>
              <a:spcAft>
                <a:spcPts val="0"/>
              </a:spcAft>
              <a:buNone/>
            </a:pPr>
            <a:r>
              <a:rPr b="1" lang="en" sz="1200">
                <a:latin typeface="Calibri"/>
                <a:ea typeface="Calibri"/>
                <a:cs typeface="Calibri"/>
                <a:sym typeface="Calibri"/>
              </a:rPr>
              <a:t>Nodes of Ranvier</a:t>
            </a:r>
            <a:r>
              <a:rPr lang="en" sz="1200">
                <a:latin typeface="Calibri"/>
                <a:ea typeface="Calibri"/>
                <a:cs typeface="Calibri"/>
                <a:sym typeface="Calibri"/>
              </a:rPr>
              <a:t>- gaps along the axon that are not covered in myelin. These allow the electric signal to jump from one node to another node, a process called, “saltatory conduction.”</a:t>
            </a:r>
            <a:endParaRPr sz="1200">
              <a:latin typeface="Calibri"/>
              <a:ea typeface="Calibri"/>
              <a:cs typeface="Calibri"/>
              <a:sym typeface="Calibri"/>
            </a:endParaRPr>
          </a:p>
          <a:p>
            <a:pPr indent="0" lvl="0" marL="0" rtl="0" algn="l">
              <a:lnSpc>
                <a:spcPct val="115000"/>
              </a:lnSpc>
              <a:spcBef>
                <a:spcPts val="400"/>
              </a:spcBef>
              <a:spcAft>
                <a:spcPts val="0"/>
              </a:spcAft>
              <a:buNone/>
            </a:pPr>
            <a:r>
              <a:rPr b="1" lang="en" sz="1200">
                <a:latin typeface="Calibri"/>
                <a:ea typeface="Calibri"/>
                <a:cs typeface="Calibri"/>
                <a:sym typeface="Calibri"/>
              </a:rPr>
              <a:t>Synaptic Terminal- </a:t>
            </a:r>
            <a:r>
              <a:rPr lang="en" sz="1200">
                <a:latin typeface="Calibri"/>
                <a:ea typeface="Calibri"/>
                <a:cs typeface="Calibri"/>
                <a:sym typeface="Calibri"/>
              </a:rPr>
              <a:t>the individual branches that mark the end of an axon and are where the electric signal travels to be converted to a chemical signal that gets released into the space between two neurons, called the “synapse”. This chemical signal will talk to the neighboring cell and convey an excitatory or inhibitory message.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00" name="Google Shape;100;g56694b93f0_2_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6694b93f0_2_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Calibri"/>
                <a:ea typeface="Calibri"/>
                <a:cs typeface="Calibri"/>
                <a:sym typeface="Calibri"/>
              </a:rPr>
              <a:t>Neurotransmission is the mechanism by which neurons communicate. This process requires a combination of electric and chemical signals in the cell. Communication between neurons enables us to think, read, write, speak, and dream. Pretty much everything we do relies on successful neurotransmission! The chemical signal that one neuron (pre-synaptic cell) releases into the synapse between itself and another neuron (post-synaptic cell) is called a “neurotransmitter.” Once released, the molecules of neurotransmitter will float across the synapse and bind to proteins called “post-synaptic receptors,” where they dock in a lock and key formation. This binding will lead to either excitation or inhibition of this second neuron. Excitation means an electric signal will cause the post-synaptic cell to “fire” off a signal known as an Action Potential. The signal is consequently sent down the axon to be converted into a chemical message. Inhibition means the post-synaptic cell will not fire at all. The type of neurotransmitter and the type of receptor it binds to will dictate what type of response a neuron will generate.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09" name="Google Shape;109;g56694b93f0_2_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2" name="Shape 52"/>
        <p:cNvGrpSpPr/>
        <p:nvPr/>
      </p:nvGrpSpPr>
      <p:grpSpPr>
        <a:xfrm>
          <a:off x="0" y="0"/>
          <a:ext cx="0" cy="0"/>
          <a:chOff x="0" y="0"/>
          <a:chExt cx="0" cy="0"/>
        </a:xfrm>
      </p:grpSpPr>
      <p:sp>
        <p:nvSpPr>
          <p:cNvPr id="53" name="Google Shape;53;p14"/>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4" name="Google Shape;54;p14"/>
          <p:cNvPicPr preferRelativeResize="0"/>
          <p:nvPr/>
        </p:nvPicPr>
        <p:blipFill rotWithShape="1">
          <a:blip r:embed="rId2">
            <a:alphaModFix/>
          </a:blip>
          <a:srcRect b="0" l="0" r="0" t="0"/>
          <a:stretch/>
        </p:blipFill>
        <p:spPr>
          <a:xfrm>
            <a:off x="2843150" y="5932511"/>
            <a:ext cx="3429000" cy="39208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1"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457200" y="274638"/>
            <a:ext cx="8229600" cy="8321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16"/>
          <p:cNvSpPr txBox="1"/>
          <p:nvPr>
            <p:ph idx="1" type="body"/>
          </p:nvPr>
        </p:nvSpPr>
        <p:spPr>
          <a:xfrm>
            <a:off x="457200" y="1111029"/>
            <a:ext cx="8229600" cy="4973096"/>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6"/>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2" type="twoObj">
  <p:cSld name="TWO_OBJECTS">
    <p:spTree>
      <p:nvGrpSpPr>
        <p:cNvPr id="63" name="Shape 63"/>
        <p:cNvGrpSpPr/>
        <p:nvPr/>
      </p:nvGrpSpPr>
      <p:grpSpPr>
        <a:xfrm>
          <a:off x="0" y="0"/>
          <a:ext cx="0" cy="0"/>
          <a:chOff x="0" y="0"/>
          <a:chExt cx="0" cy="0"/>
        </a:xfrm>
      </p:grpSpPr>
      <p:sp>
        <p:nvSpPr>
          <p:cNvPr id="64" name="Google Shape;64;p17"/>
          <p:cNvSpPr txBox="1"/>
          <p:nvPr>
            <p:ph type="title"/>
          </p:nvPr>
        </p:nvSpPr>
        <p:spPr>
          <a:xfrm>
            <a:off x="457200" y="274638"/>
            <a:ext cx="8229600" cy="8321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7"/>
          <p:cNvSpPr txBox="1"/>
          <p:nvPr>
            <p:ph idx="1" type="body"/>
          </p:nvPr>
        </p:nvSpPr>
        <p:spPr>
          <a:xfrm>
            <a:off x="457200" y="1114300"/>
            <a:ext cx="4038600" cy="49831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17"/>
          <p:cNvSpPr txBox="1"/>
          <p:nvPr>
            <p:ph idx="2" type="body"/>
          </p:nvPr>
        </p:nvSpPr>
        <p:spPr>
          <a:xfrm>
            <a:off x="4648200" y="1114300"/>
            <a:ext cx="4038600" cy="49831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 name="Google Shape;6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3">
  <p:cSld name="White Background 3">
    <p:spTree>
      <p:nvGrpSpPr>
        <p:cNvPr id="68" name="Shape 68"/>
        <p:cNvGrpSpPr/>
        <p:nvPr/>
      </p:nvGrpSpPr>
      <p:grpSpPr>
        <a:xfrm>
          <a:off x="0" y="0"/>
          <a:ext cx="0" cy="0"/>
          <a:chOff x="0" y="0"/>
          <a:chExt cx="0" cy="0"/>
        </a:xfrm>
      </p:grpSpPr>
      <p:sp>
        <p:nvSpPr>
          <p:cNvPr id="69" name="Google Shape;69;p18"/>
          <p:cNvSpPr txBox="1"/>
          <p:nvPr>
            <p:ph type="title"/>
          </p:nvPr>
        </p:nvSpPr>
        <p:spPr>
          <a:xfrm>
            <a:off x="457200" y="274638"/>
            <a:ext cx="5221224" cy="10607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8"/>
          <p:cNvSpPr txBox="1"/>
          <p:nvPr>
            <p:ph idx="1" type="body"/>
          </p:nvPr>
        </p:nvSpPr>
        <p:spPr>
          <a:xfrm>
            <a:off x="457200" y="1351504"/>
            <a:ext cx="5221224" cy="4736592"/>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8"/>
          <p:cNvSpPr txBox="1"/>
          <p:nvPr>
            <p:ph idx="2" type="body"/>
          </p:nvPr>
        </p:nvSpPr>
        <p:spPr>
          <a:xfrm>
            <a:off x="5720795" y="0"/>
            <a:ext cx="3419856" cy="6117336"/>
          </a:xfrm>
          <a:prstGeom prst="rect">
            <a:avLst/>
          </a:prstGeom>
          <a:solidFill>
            <a:schemeClr val="lt2"/>
          </a:solidFill>
          <a:ln>
            <a:noFill/>
          </a:ln>
        </p:spPr>
        <p:txBody>
          <a:bodyPr anchorCtr="0" anchor="ctr"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2" name="Google Shape;72;p18"/>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Google Shape;56;p15"/>
          <p:cNvSpPr/>
          <p:nvPr/>
        </p:nvSpPr>
        <p:spPr>
          <a:xfrm>
            <a:off x="0" y="6119325"/>
            <a:ext cx="9144000" cy="738675"/>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 name="Google Shape;57;p15"/>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5"/>
          <p:cNvPicPr preferRelativeResize="0"/>
          <p:nvPr/>
        </p:nvPicPr>
        <p:blipFill rotWithShape="1">
          <a:blip r:embed="rId1">
            <a:alphaModFix/>
          </a:blip>
          <a:srcRect b="0" l="0" r="0" t="0"/>
          <a:stretch/>
        </p:blipFill>
        <p:spPr>
          <a:xfrm>
            <a:off x="3352800" y="6350089"/>
            <a:ext cx="2423777" cy="2771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9"/>
          <p:cNvSpPr txBox="1"/>
          <p:nvPr>
            <p:ph type="ctrTitle"/>
          </p:nvPr>
        </p:nvSpPr>
        <p:spPr>
          <a:xfrm>
            <a:off x="685800" y="2362200"/>
            <a:ext cx="7772400" cy="1470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800"/>
              <a:buFont typeface="Arial"/>
              <a:buNone/>
            </a:pPr>
            <a:r>
              <a:rPr lang="en"/>
              <a:t>How the Brain Works</a:t>
            </a:r>
            <a:br>
              <a:rPr lang="en"/>
            </a:br>
            <a:endParaRPr b="0" i="1"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20"/>
          <p:cNvSpPr txBox="1"/>
          <p:nvPr>
            <p:ph type="title"/>
          </p:nvPr>
        </p:nvSpPr>
        <p:spPr>
          <a:xfrm>
            <a:off x="457200" y="274638"/>
            <a:ext cx="8229600" cy="8321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t/>
            </a:r>
            <a:endParaRPr/>
          </a:p>
        </p:txBody>
      </p:sp>
      <p:sp>
        <p:nvSpPr>
          <p:cNvPr id="83" name="Google Shape;83;p20"/>
          <p:cNvSpPr txBox="1"/>
          <p:nvPr>
            <p:ph idx="1" type="body"/>
          </p:nvPr>
        </p:nvSpPr>
        <p:spPr>
          <a:xfrm>
            <a:off x="457200" y="1111029"/>
            <a:ext cx="8229600" cy="4973096"/>
          </a:xfrm>
          <a:prstGeom prst="rect">
            <a:avLst/>
          </a:prstGeom>
          <a:noFill/>
          <a:ln>
            <a:noFill/>
          </a:ln>
        </p:spPr>
        <p:txBody>
          <a:bodyPr anchorCtr="0" anchor="t" bIns="45700" lIns="91425" spcFirstLastPara="1" rIns="91425" wrap="square" tIns="45700">
            <a:noAutofit/>
          </a:bodyPr>
          <a:lstStyle/>
          <a:p>
            <a:pPr indent="-165100" lvl="0" marL="342900" rtl="0" algn="l">
              <a:spcBef>
                <a:spcPts val="0"/>
              </a:spcBef>
              <a:spcAft>
                <a:spcPts val="0"/>
              </a:spcAft>
              <a:buClr>
                <a:schemeClr val="dk1"/>
              </a:buClr>
              <a:buSzPts val="2800"/>
              <a:buNone/>
            </a:pPr>
            <a:r>
              <a:t/>
            </a:r>
            <a:endParaRPr/>
          </a:p>
        </p:txBody>
      </p:sp>
      <p:pic>
        <p:nvPicPr>
          <p:cNvPr id="84" name="Google Shape;84;p20"/>
          <p:cNvPicPr preferRelativeResize="0"/>
          <p:nvPr/>
        </p:nvPicPr>
        <p:blipFill rotWithShape="1">
          <a:blip r:embed="rId3">
            <a:alphaModFix/>
          </a:blip>
          <a:srcRect b="0" l="0" r="0" t="0"/>
          <a:stretch/>
        </p:blipFill>
        <p:spPr>
          <a:xfrm>
            <a:off x="457200" y="-3048"/>
            <a:ext cx="8082915" cy="6068508"/>
          </a:xfrm>
          <a:prstGeom prst="rect">
            <a:avLst/>
          </a:prstGeom>
          <a:noFill/>
          <a:ln>
            <a:noFill/>
          </a:ln>
        </p:spPr>
      </p:pic>
      <p:sp>
        <p:nvSpPr>
          <p:cNvPr id="85" name="Google Shape;85;p20"/>
          <p:cNvSpPr/>
          <p:nvPr/>
        </p:nvSpPr>
        <p:spPr>
          <a:xfrm>
            <a:off x="381000" y="685800"/>
            <a:ext cx="1447800" cy="539832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20"/>
          <p:cNvSpPr/>
          <p:nvPr/>
        </p:nvSpPr>
        <p:spPr>
          <a:xfrm>
            <a:off x="228600" y="-3048"/>
            <a:ext cx="533400" cy="68884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20"/>
          <p:cNvSpPr/>
          <p:nvPr/>
        </p:nvSpPr>
        <p:spPr>
          <a:xfrm>
            <a:off x="8382000" y="-41450"/>
            <a:ext cx="533400" cy="610690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20"/>
          <p:cNvSpPr/>
          <p:nvPr/>
        </p:nvSpPr>
        <p:spPr>
          <a:xfrm rot="5400000">
            <a:off x="4907535" y="2295530"/>
            <a:ext cx="207394" cy="735113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20"/>
          <p:cNvSpPr txBox="1"/>
          <p:nvPr/>
        </p:nvSpPr>
        <p:spPr>
          <a:xfrm>
            <a:off x="7010400" y="6343145"/>
            <a:ext cx="20574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Adapted from dana.org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21"/>
          <p:cNvPicPr preferRelativeResize="0"/>
          <p:nvPr/>
        </p:nvPicPr>
        <p:blipFill rotWithShape="1">
          <a:blip r:embed="rId3">
            <a:alphaModFix/>
          </a:blip>
          <a:srcRect b="0" l="0" r="0" t="0"/>
          <a:stretch/>
        </p:blipFill>
        <p:spPr>
          <a:xfrm>
            <a:off x="457200" y="1"/>
            <a:ext cx="8153400" cy="6096000"/>
          </a:xfrm>
          <a:prstGeom prst="rect">
            <a:avLst/>
          </a:prstGeom>
          <a:noFill/>
          <a:ln>
            <a:noFill/>
          </a:ln>
        </p:spPr>
      </p:pic>
      <p:sp>
        <p:nvSpPr>
          <p:cNvPr id="95" name="Google Shape;95;p21"/>
          <p:cNvSpPr/>
          <p:nvPr/>
        </p:nvSpPr>
        <p:spPr>
          <a:xfrm>
            <a:off x="451104" y="0"/>
            <a:ext cx="914400" cy="6096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21"/>
          <p:cNvSpPr/>
          <p:nvPr/>
        </p:nvSpPr>
        <p:spPr>
          <a:xfrm>
            <a:off x="914400" y="4267200"/>
            <a:ext cx="914400" cy="140622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21"/>
          <p:cNvSpPr txBox="1"/>
          <p:nvPr/>
        </p:nvSpPr>
        <p:spPr>
          <a:xfrm>
            <a:off x="7010400" y="6324600"/>
            <a:ext cx="20574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Adapted from dana.org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2"/>
          <p:cNvPicPr preferRelativeResize="0"/>
          <p:nvPr/>
        </p:nvPicPr>
        <p:blipFill rotWithShape="1">
          <a:blip r:embed="rId3">
            <a:alphaModFix/>
          </a:blip>
          <a:srcRect b="0" l="0" r="0" t="0"/>
          <a:stretch/>
        </p:blipFill>
        <p:spPr>
          <a:xfrm>
            <a:off x="762000" y="36576"/>
            <a:ext cx="8001000" cy="6003528"/>
          </a:xfrm>
          <a:prstGeom prst="rect">
            <a:avLst/>
          </a:prstGeom>
          <a:noFill/>
          <a:ln>
            <a:noFill/>
          </a:ln>
        </p:spPr>
      </p:pic>
      <p:sp>
        <p:nvSpPr>
          <p:cNvPr id="103" name="Google Shape;103;p22"/>
          <p:cNvSpPr/>
          <p:nvPr/>
        </p:nvSpPr>
        <p:spPr>
          <a:xfrm>
            <a:off x="457200" y="152400"/>
            <a:ext cx="1447800" cy="588770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4" name="Google Shape;104;p22"/>
          <p:cNvSpPr/>
          <p:nvPr/>
        </p:nvSpPr>
        <p:spPr>
          <a:xfrm>
            <a:off x="8729472" y="15240"/>
            <a:ext cx="414528" cy="60248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2"/>
          <p:cNvSpPr/>
          <p:nvPr/>
        </p:nvSpPr>
        <p:spPr>
          <a:xfrm>
            <a:off x="1758696" y="4038600"/>
            <a:ext cx="527304" cy="137666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22"/>
          <p:cNvSpPr txBox="1"/>
          <p:nvPr/>
        </p:nvSpPr>
        <p:spPr>
          <a:xfrm>
            <a:off x="7010400" y="6324600"/>
            <a:ext cx="20574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Adapted from dana.org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3"/>
          <p:cNvPicPr preferRelativeResize="0"/>
          <p:nvPr/>
        </p:nvPicPr>
        <p:blipFill rotWithShape="1">
          <a:blip r:embed="rId3">
            <a:alphaModFix/>
          </a:blip>
          <a:srcRect b="0" l="0" r="0" t="0"/>
          <a:stretch/>
        </p:blipFill>
        <p:spPr>
          <a:xfrm>
            <a:off x="609600" y="0"/>
            <a:ext cx="8096250" cy="6046992"/>
          </a:xfrm>
          <a:prstGeom prst="rect">
            <a:avLst/>
          </a:prstGeom>
          <a:noFill/>
          <a:ln>
            <a:noFill/>
          </a:ln>
        </p:spPr>
      </p:pic>
      <p:sp>
        <p:nvSpPr>
          <p:cNvPr id="112" name="Google Shape;112;p23"/>
          <p:cNvSpPr/>
          <p:nvPr/>
        </p:nvSpPr>
        <p:spPr>
          <a:xfrm>
            <a:off x="457200" y="0"/>
            <a:ext cx="1295400" cy="6096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23"/>
          <p:cNvSpPr/>
          <p:nvPr/>
        </p:nvSpPr>
        <p:spPr>
          <a:xfrm>
            <a:off x="8610600" y="0"/>
            <a:ext cx="304800" cy="6096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4" name="Google Shape;114;p23"/>
          <p:cNvSpPr/>
          <p:nvPr/>
        </p:nvSpPr>
        <p:spPr>
          <a:xfrm>
            <a:off x="1697736" y="3505200"/>
            <a:ext cx="512064" cy="2057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23"/>
          <p:cNvSpPr txBox="1"/>
          <p:nvPr/>
        </p:nvSpPr>
        <p:spPr>
          <a:xfrm>
            <a:off x="7010400" y="6324600"/>
            <a:ext cx="2057400"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Adapted from dana.org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ission Symbol">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