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3" r:id="rId4"/>
    <p:sldMasterId id="2147483664" r:id="rId5"/>
    <p:sldMasterId id="2147483665" r:id="rId6"/>
  </p:sldMasterIdLst>
  <p:notesMasterIdLst>
    <p:notesMasterId r:id="rId7"/>
  </p:notesMasterIdLst>
  <p:sldIdLst>
    <p:sldId id="256" r:id="rId8"/>
    <p:sldId id="257" r:id="rId9"/>
    <p:sldId id="258" r:id="rId10"/>
    <p:sldId id="259" r:id="rId11"/>
    <p:sldId id="260" r:id="rId1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4.xml"/><Relationship Id="rId10" Type="http://schemas.openxmlformats.org/officeDocument/2006/relationships/slide" Target="slides/slide3.xml"/><Relationship Id="rId12" Type="http://schemas.openxmlformats.org/officeDocument/2006/relationships/slide" Target="slides/slide5.xml"/><Relationship Id="rId9" Type="http://schemas.openxmlformats.org/officeDocument/2006/relationships/slide" Target="slides/slide2.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566878e72a_2_5: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400"/>
              <a:buFont typeface="Calibri"/>
              <a:buNone/>
            </a:pPr>
            <a:r>
              <a:rPr lang="en" sz="1400"/>
              <a:t>Alzheimer’s is a disease of the brain that causes problems with memory, thinking, and behavior.  It is not a normal part of aging.  Alzheimer’s gets worse over time.  Although symptoms can vary widely, the first problem many people notice is forgetfulness severe enough to affect their ability to function at home or at work.  The disease may cause a person to become confused, get lost in familiar places, misplace things, or have trouble with language.  We are going to focus on the changes associated with Alzheimer’s disease.</a:t>
            </a:r>
            <a:endParaRPr/>
          </a:p>
        </p:txBody>
      </p:sp>
      <p:sp>
        <p:nvSpPr>
          <p:cNvPr id="75" name="Google Shape;75;g566878e72a_2_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566878e72a_2_2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0" name="Google Shape;80;g566878e72a_2_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Calibri"/>
              <a:buNone/>
            </a:pPr>
            <a:r>
              <a:rPr lang="en" sz="1400"/>
              <a:t>Here we have a depiction of a healthy neuron and a neuron from a brain with Alzheimer’s disease.  What differences do you see?</a:t>
            </a:r>
            <a:endParaRPr sz="1400"/>
          </a:p>
          <a:p>
            <a:pPr indent="-317500" lvl="0" marL="457200" marR="0" rtl="0" algn="l">
              <a:lnSpc>
                <a:spcPct val="100000"/>
              </a:lnSpc>
              <a:spcBef>
                <a:spcPts val="0"/>
              </a:spcBef>
              <a:spcAft>
                <a:spcPts val="0"/>
              </a:spcAft>
              <a:buSzPts val="1400"/>
              <a:buChar char="●"/>
            </a:pPr>
            <a:r>
              <a:rPr lang="en" sz="1400"/>
              <a:t>Answers: different colors, AD neuron looks sick, AD neuron looks like it is dying, axons/dendrites look difference, neuron nucleus looks unhealthy in AD neuron, etc</a:t>
            </a:r>
            <a:endParaRPr sz="1400"/>
          </a:p>
          <a:p>
            <a:pPr indent="0" lvl="0" marL="0" marR="0" rtl="0" algn="l">
              <a:lnSpc>
                <a:spcPct val="100000"/>
              </a:lnSpc>
              <a:spcBef>
                <a:spcPts val="0"/>
              </a:spcBef>
              <a:spcAft>
                <a:spcPts val="0"/>
              </a:spcAft>
              <a:buClr>
                <a:schemeClr val="dk1"/>
              </a:buClr>
              <a:buSzPts val="1400"/>
              <a:buFont typeface="Calibri"/>
              <a:buNone/>
            </a:pPr>
            <a:r>
              <a:t/>
            </a:r>
            <a:endParaRPr sz="1400"/>
          </a:p>
          <a:p>
            <a:pPr indent="0" lvl="0" marL="0" rtl="0" algn="l">
              <a:spcBef>
                <a:spcPts val="0"/>
              </a:spcBef>
              <a:spcAft>
                <a:spcPts val="0"/>
              </a:spcAft>
              <a:buNone/>
            </a:pPr>
            <a:r>
              <a:t/>
            </a:r>
            <a:endParaRPr/>
          </a:p>
        </p:txBody>
      </p:sp>
      <p:sp>
        <p:nvSpPr>
          <p:cNvPr id="81" name="Google Shape;81;g566878e72a_2_2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566878e72a_2_4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g566878e72a_2_4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a:t>So what causes the neurons in Alzheimer’s disease to look so different and sickly?  In this figure we can see neurons in the brain and the pathology, or brain changes, associated with </a:t>
            </a:r>
            <a:r>
              <a:rPr lang="en"/>
              <a:t>Alzheimer's</a:t>
            </a:r>
            <a:r>
              <a:rPr lang="en"/>
              <a:t> disease.  There is a buildup of amyloid plaques (point to them) outside of the neurons that disrupt how the neurons communicate with each other.  And then there is a buildup of another protein called tau that tangles up inside of the neuron (point to them) which disrupts normal neuron functions.</a:t>
            </a:r>
            <a:endParaRPr/>
          </a:p>
        </p:txBody>
      </p:sp>
      <p:sp>
        <p:nvSpPr>
          <p:cNvPr id="95" name="Google Shape;95;g566878e72a_2_4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566878e72a_2_5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6" name="Google Shape;106;g566878e72a_2_5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Calibri"/>
              <a:buNone/>
            </a:pPr>
            <a:r>
              <a:rPr lang="en" sz="1400"/>
              <a:t>When there is this buildup of beta amyloid plaques and tau tangles, we start to see a loss of connection between the neurons and inflammation in the brain that causes the neurons to go from healthy to sick.  The neurons eventually start to die.</a:t>
            </a:r>
            <a:endParaRPr/>
          </a:p>
          <a:p>
            <a:pPr indent="0" lvl="0" marL="0" marR="0" rtl="0" algn="l">
              <a:lnSpc>
                <a:spcPct val="100000"/>
              </a:lnSpc>
              <a:spcBef>
                <a:spcPts val="0"/>
              </a:spcBef>
              <a:spcAft>
                <a:spcPts val="0"/>
              </a:spcAft>
              <a:buClr>
                <a:schemeClr val="dk1"/>
              </a:buClr>
              <a:buSzPts val="1400"/>
              <a:buFont typeface="Calibri"/>
              <a:buNone/>
            </a:pPr>
            <a:r>
              <a:t/>
            </a:r>
            <a:endParaRPr sz="1400"/>
          </a:p>
          <a:p>
            <a:pPr indent="0" lvl="0" marL="0" marR="0" rtl="0" algn="l">
              <a:lnSpc>
                <a:spcPct val="100000"/>
              </a:lnSpc>
              <a:spcBef>
                <a:spcPts val="0"/>
              </a:spcBef>
              <a:spcAft>
                <a:spcPts val="0"/>
              </a:spcAft>
              <a:buClr>
                <a:schemeClr val="dk1"/>
              </a:buClr>
              <a:buSzPts val="1400"/>
              <a:buFont typeface="Calibri"/>
              <a:buNone/>
            </a:pPr>
            <a:r>
              <a:t/>
            </a:r>
            <a:endParaRPr sz="1400"/>
          </a:p>
          <a:p>
            <a:pPr indent="0" lvl="0" marL="0" rtl="0" algn="l">
              <a:spcBef>
                <a:spcPts val="0"/>
              </a:spcBef>
              <a:spcAft>
                <a:spcPts val="0"/>
              </a:spcAft>
              <a:buNone/>
            </a:pPr>
            <a:r>
              <a:t/>
            </a:r>
            <a:endParaRPr/>
          </a:p>
        </p:txBody>
      </p:sp>
      <p:sp>
        <p:nvSpPr>
          <p:cNvPr id="107" name="Google Shape;107;g566878e72a_2_5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566878e72a_2_7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8" name="Google Shape;128;g566878e72a_2_7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a:t>So how do these neuronal changes translate into the symptoms we associate with Alzheimer’s disease?  We know there are billions of neurons that make up the brain, so</a:t>
            </a:r>
            <a:r>
              <a:rPr lang="en"/>
              <a:t> </a:t>
            </a:r>
            <a:r>
              <a:rPr lang="en"/>
              <a:t>let’s explore how the Alzheimer’s disease </a:t>
            </a:r>
            <a:r>
              <a:rPr lang="en"/>
              <a:t>pathology</a:t>
            </a:r>
            <a:r>
              <a:rPr lang="en"/>
              <a:t> causes widespread damage in the brain.  This figure depicts a slice of the brain if you were looking at it from the front.  What changes do you notice as the disease progresses?</a:t>
            </a:r>
            <a:endParaRPr/>
          </a:p>
          <a:p>
            <a:pPr indent="-298450" lvl="0" marL="457200" rtl="0" algn="l">
              <a:spcBef>
                <a:spcPts val="0"/>
              </a:spcBef>
              <a:spcAft>
                <a:spcPts val="0"/>
              </a:spcAft>
              <a:buSzPts val="1100"/>
              <a:buChar char="●"/>
            </a:pPr>
            <a:r>
              <a:rPr lang="en"/>
              <a:t>Answers: more black areas (which represents loss of tissue), brain is getting smaller, more “holes”, spaces are getting bigger, etc</a:t>
            </a:r>
            <a:endParaRPr/>
          </a:p>
          <a:p>
            <a:pPr indent="0" lvl="0" marL="0" rtl="0" algn="l">
              <a:spcBef>
                <a:spcPts val="0"/>
              </a:spcBef>
              <a:spcAft>
                <a:spcPts val="0"/>
              </a:spcAft>
              <a:buNone/>
            </a:pPr>
            <a:r>
              <a:rPr lang="en"/>
              <a:t>Correct!  As more neurons start to die because of Alzheimer’s disease, the brain starts to shrink.  As the areas in our brain important for memory and cognition start to get sick and shrink, we start to see impairment in memory and cognition.</a:t>
            </a:r>
            <a:endParaRPr/>
          </a:p>
        </p:txBody>
      </p:sp>
      <p:sp>
        <p:nvSpPr>
          <p:cNvPr id="129" name="Google Shape;129;g566878e72a_2_7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992767"/>
            <a:ext cx="8520600" cy="27369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778833"/>
            <a:ext cx="8520600" cy="10569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4202967"/>
            <a:ext cx="8520600" cy="17343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p:cSld name="Title Slide">
    <p:spTree>
      <p:nvGrpSpPr>
        <p:cNvPr id="52" name="Shape 52"/>
        <p:cNvGrpSpPr/>
        <p:nvPr/>
      </p:nvGrpSpPr>
      <p:grpSpPr>
        <a:xfrm>
          <a:off x="0" y="0"/>
          <a:ext cx="0" cy="0"/>
          <a:chOff x="0" y="0"/>
          <a:chExt cx="0" cy="0"/>
        </a:xfrm>
      </p:grpSpPr>
      <p:sp>
        <p:nvSpPr>
          <p:cNvPr id="53" name="Google Shape;53;p14"/>
          <p:cNvSpPr txBox="1"/>
          <p:nvPr>
            <p:ph type="ctrTitle"/>
          </p:nvPr>
        </p:nvSpPr>
        <p:spPr>
          <a:xfrm>
            <a:off x="685800" y="2130425"/>
            <a:ext cx="7772400" cy="1470025"/>
          </a:xfrm>
          <a:prstGeom prst="rect">
            <a:avLst/>
          </a:prstGeom>
          <a:noFill/>
          <a:ln>
            <a:noFill/>
          </a:ln>
        </p:spPr>
        <p:txBody>
          <a:bodyPr anchorCtr="0" anchor="t" bIns="45700" lIns="91425" spcFirstLastPara="1" rIns="91425" wrap="square" tIns="45700"/>
          <a:lstStyle>
            <a:lvl1pPr lvl="0" marR="0" rtl="0" algn="ctr">
              <a:spcBef>
                <a:spcPts val="0"/>
              </a:spcBef>
              <a:spcAft>
                <a:spcPts val="0"/>
              </a:spcAft>
              <a:buClr>
                <a:schemeClr val="lt1"/>
              </a:buClr>
              <a:buSzPts val="4800"/>
              <a:buFont typeface="Arial"/>
              <a:buNone/>
              <a:defRPr b="1" i="0" sz="48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54" name="Google Shape;54;p14"/>
          <p:cNvPicPr preferRelativeResize="0"/>
          <p:nvPr/>
        </p:nvPicPr>
        <p:blipFill rotWithShape="1">
          <a:blip r:embed="rId2">
            <a:alphaModFix/>
          </a:blip>
          <a:srcRect b="0" l="0" r="0" t="0"/>
          <a:stretch/>
        </p:blipFill>
        <p:spPr>
          <a:xfrm>
            <a:off x="2843150" y="5932511"/>
            <a:ext cx="3429000" cy="392089"/>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White Background 1" type="obj">
  <p:cSld name="OBJECT">
    <p:spTree>
      <p:nvGrpSpPr>
        <p:cNvPr id="59" name="Shape 59"/>
        <p:cNvGrpSpPr/>
        <p:nvPr/>
      </p:nvGrpSpPr>
      <p:grpSpPr>
        <a:xfrm>
          <a:off x="0" y="0"/>
          <a:ext cx="0" cy="0"/>
          <a:chOff x="0" y="0"/>
          <a:chExt cx="0" cy="0"/>
        </a:xfrm>
      </p:grpSpPr>
      <p:sp>
        <p:nvSpPr>
          <p:cNvPr id="60" name="Google Shape;60;p16"/>
          <p:cNvSpPr txBox="1"/>
          <p:nvPr>
            <p:ph type="title"/>
          </p:nvPr>
        </p:nvSpPr>
        <p:spPr>
          <a:xfrm>
            <a:off x="457200" y="274638"/>
            <a:ext cx="8229600" cy="832104"/>
          </a:xfrm>
          <a:prstGeom prst="rect">
            <a:avLst/>
          </a:prstGeom>
          <a:noFill/>
          <a:ln>
            <a:noFill/>
          </a:ln>
        </p:spPr>
        <p:txBody>
          <a:bodyPr anchorCtr="0" anchor="t" bIns="45700" lIns="91425" spcFirstLastPara="1" rIns="91425" wrap="square" tIns="45700"/>
          <a:lstStyle>
            <a:lvl1pPr lvl="0" marR="0"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1" name="Google Shape;61;p16"/>
          <p:cNvSpPr txBox="1"/>
          <p:nvPr>
            <p:ph idx="1" type="body"/>
          </p:nvPr>
        </p:nvSpPr>
        <p:spPr>
          <a:xfrm>
            <a:off x="457200" y="1111029"/>
            <a:ext cx="8229600" cy="4973096"/>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62" name="Google Shape;62;p16"/>
          <p:cNvSpPr txBox="1"/>
          <p:nvPr>
            <p:ph idx="12" type="sldNum"/>
          </p:nvPr>
        </p:nvSpPr>
        <p:spPr>
          <a:xfrm>
            <a:off x="8001000" y="6355080"/>
            <a:ext cx="609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White Background 2" type="twoObj">
  <p:cSld name="TWO_OBJECTS">
    <p:spTree>
      <p:nvGrpSpPr>
        <p:cNvPr id="63" name="Shape 63"/>
        <p:cNvGrpSpPr/>
        <p:nvPr/>
      </p:nvGrpSpPr>
      <p:grpSpPr>
        <a:xfrm>
          <a:off x="0" y="0"/>
          <a:ext cx="0" cy="0"/>
          <a:chOff x="0" y="0"/>
          <a:chExt cx="0" cy="0"/>
        </a:xfrm>
      </p:grpSpPr>
      <p:sp>
        <p:nvSpPr>
          <p:cNvPr id="64" name="Google Shape;64;p17"/>
          <p:cNvSpPr txBox="1"/>
          <p:nvPr>
            <p:ph type="title"/>
          </p:nvPr>
        </p:nvSpPr>
        <p:spPr>
          <a:xfrm>
            <a:off x="457200" y="274638"/>
            <a:ext cx="8229600" cy="832104"/>
          </a:xfrm>
          <a:prstGeom prst="rect">
            <a:avLst/>
          </a:prstGeom>
          <a:noFill/>
          <a:ln>
            <a:noFill/>
          </a:ln>
        </p:spPr>
        <p:txBody>
          <a:bodyPr anchorCtr="0" anchor="t" bIns="45700" lIns="91425" spcFirstLastPara="1" rIns="91425" wrap="square" tIns="45700"/>
          <a:lstStyle>
            <a:lvl1pPr lvl="0" marR="0"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5" name="Google Shape;65;p17"/>
          <p:cNvSpPr txBox="1"/>
          <p:nvPr>
            <p:ph idx="1" type="body"/>
          </p:nvPr>
        </p:nvSpPr>
        <p:spPr>
          <a:xfrm>
            <a:off x="457200" y="1114300"/>
            <a:ext cx="4038600" cy="4983163"/>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66" name="Google Shape;66;p17"/>
          <p:cNvSpPr txBox="1"/>
          <p:nvPr>
            <p:ph idx="2" type="body"/>
          </p:nvPr>
        </p:nvSpPr>
        <p:spPr>
          <a:xfrm>
            <a:off x="4648200" y="1114300"/>
            <a:ext cx="4038600" cy="4983163"/>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67" name="Google Shape;67;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White Background 3">
  <p:cSld name="White Background 3">
    <p:spTree>
      <p:nvGrpSpPr>
        <p:cNvPr id="68" name="Shape 68"/>
        <p:cNvGrpSpPr/>
        <p:nvPr/>
      </p:nvGrpSpPr>
      <p:grpSpPr>
        <a:xfrm>
          <a:off x="0" y="0"/>
          <a:ext cx="0" cy="0"/>
          <a:chOff x="0" y="0"/>
          <a:chExt cx="0" cy="0"/>
        </a:xfrm>
      </p:grpSpPr>
      <p:sp>
        <p:nvSpPr>
          <p:cNvPr id="69" name="Google Shape;69;p18"/>
          <p:cNvSpPr txBox="1"/>
          <p:nvPr>
            <p:ph type="title"/>
          </p:nvPr>
        </p:nvSpPr>
        <p:spPr>
          <a:xfrm>
            <a:off x="457200" y="274638"/>
            <a:ext cx="5221224" cy="1060704"/>
          </a:xfrm>
          <a:prstGeom prst="rect">
            <a:avLst/>
          </a:prstGeom>
          <a:noFill/>
          <a:ln>
            <a:noFill/>
          </a:ln>
        </p:spPr>
        <p:txBody>
          <a:bodyPr anchorCtr="0" anchor="t" bIns="45700" lIns="91425" spcFirstLastPara="1" rIns="91425" wrap="square" tIns="45700"/>
          <a:lstStyle>
            <a:lvl1pPr lvl="0" marR="0"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0" name="Google Shape;70;p18"/>
          <p:cNvSpPr txBox="1"/>
          <p:nvPr>
            <p:ph idx="1" type="body"/>
          </p:nvPr>
        </p:nvSpPr>
        <p:spPr>
          <a:xfrm>
            <a:off x="457200" y="1351504"/>
            <a:ext cx="5221224" cy="4736592"/>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71" name="Google Shape;71;p18"/>
          <p:cNvSpPr txBox="1"/>
          <p:nvPr>
            <p:ph idx="2" type="body"/>
          </p:nvPr>
        </p:nvSpPr>
        <p:spPr>
          <a:xfrm>
            <a:off x="5720795" y="0"/>
            <a:ext cx="3419856" cy="6117336"/>
          </a:xfrm>
          <a:prstGeom prst="rect">
            <a:avLst/>
          </a:prstGeom>
          <a:solidFill>
            <a:schemeClr val="lt2"/>
          </a:solidFill>
          <a:ln>
            <a:noFill/>
          </a:ln>
        </p:spPr>
        <p:txBody>
          <a:bodyPr anchorCtr="0" anchor="ctr" bIns="45700" lIns="91425" spcFirstLastPara="1" rIns="91425" wrap="square" tIns="45700"/>
          <a:lstStyle>
            <a:lvl1pPr indent="-228600" lvl="0" marL="457200"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72" name="Google Shape;72;p18"/>
          <p:cNvSpPr txBox="1"/>
          <p:nvPr>
            <p:ph idx="12" type="sldNum"/>
          </p:nvPr>
        </p:nvSpPr>
        <p:spPr>
          <a:xfrm>
            <a:off x="8001000" y="6355080"/>
            <a:ext cx="609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867800"/>
            <a:ext cx="8520600" cy="11223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93367"/>
            <a:ext cx="8520600" cy="7635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536633"/>
            <a:ext cx="8520600" cy="45552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93367"/>
            <a:ext cx="8520600" cy="7635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536633"/>
            <a:ext cx="3999900" cy="4555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536633"/>
            <a:ext cx="3999900" cy="4555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93367"/>
            <a:ext cx="8520600" cy="7635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740800"/>
            <a:ext cx="2808000" cy="1007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852800"/>
            <a:ext cx="2808000" cy="42393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600200"/>
            <a:ext cx="6367800" cy="54543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644233"/>
            <a:ext cx="4045200" cy="19764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737433"/>
            <a:ext cx="4045200" cy="16467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965433"/>
            <a:ext cx="3837000" cy="49269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640767"/>
            <a:ext cx="5998800" cy="8067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slideLayout" Target="../slideLayouts/slideLayout12.xml"/><Relationship Id="rId3" Type="http://schemas.openxmlformats.org/officeDocument/2006/relationships/theme" Target="../theme/theme1.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0" name="Shape 50"/>
        <p:cNvGrpSpPr/>
        <p:nvPr/>
      </p:nvGrpSpPr>
      <p:grpSpPr>
        <a:xfrm>
          <a:off x="0" y="0"/>
          <a:ext cx="0" cy="0"/>
          <a:chOff x="0" y="0"/>
          <a:chExt cx="0" cy="0"/>
        </a:xfrm>
      </p:grpSpPr>
      <p:pic>
        <p:nvPicPr>
          <p:cNvPr id="51" name="Google Shape;51;p13"/>
          <p:cNvPicPr preferRelativeResize="0"/>
          <p:nvPr/>
        </p:nvPicPr>
        <p:blipFill rotWithShape="1">
          <a:blip r:embed="rId1">
            <a:alphaModFix/>
          </a:blip>
          <a:srcRect b="0" l="0" r="0" t="0"/>
          <a:stretch/>
        </p:blipFill>
        <p:spPr>
          <a:xfrm>
            <a:off x="0" y="0"/>
            <a:ext cx="91440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5" name="Shape 55"/>
        <p:cNvGrpSpPr/>
        <p:nvPr/>
      </p:nvGrpSpPr>
      <p:grpSpPr>
        <a:xfrm>
          <a:off x="0" y="0"/>
          <a:ext cx="0" cy="0"/>
          <a:chOff x="0" y="0"/>
          <a:chExt cx="0" cy="0"/>
        </a:xfrm>
      </p:grpSpPr>
      <p:sp>
        <p:nvSpPr>
          <p:cNvPr id="56" name="Google Shape;56;p15"/>
          <p:cNvSpPr/>
          <p:nvPr/>
        </p:nvSpPr>
        <p:spPr>
          <a:xfrm>
            <a:off x="0" y="6119325"/>
            <a:ext cx="9144000" cy="738675"/>
          </a:xfrm>
          <a:prstGeom prst="rect">
            <a:avLst/>
          </a:prstGeom>
          <a:solidFill>
            <a:schemeClr val="dk1"/>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57" name="Google Shape;57;p15"/>
          <p:cNvSpPr txBox="1"/>
          <p:nvPr>
            <p:ph idx="12" type="sldNum"/>
          </p:nvPr>
        </p:nvSpPr>
        <p:spPr>
          <a:xfrm>
            <a:off x="8001000" y="6355080"/>
            <a:ext cx="609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lt1"/>
                </a:solidFill>
                <a:latin typeface="Arial"/>
                <a:ea typeface="Arial"/>
                <a:cs typeface="Arial"/>
                <a:sym typeface="Arial"/>
              </a:defRPr>
            </a:lvl1pPr>
            <a:lvl2pPr indent="0" lvl="1" marL="0" marR="0" rtl="0" algn="r">
              <a:spcBef>
                <a:spcPts val="0"/>
              </a:spcBef>
              <a:buNone/>
              <a:defRPr b="0" i="0" sz="900" u="none" cap="none" strike="noStrike">
                <a:solidFill>
                  <a:schemeClr val="lt1"/>
                </a:solidFill>
                <a:latin typeface="Arial"/>
                <a:ea typeface="Arial"/>
                <a:cs typeface="Arial"/>
                <a:sym typeface="Arial"/>
              </a:defRPr>
            </a:lvl2pPr>
            <a:lvl3pPr indent="0" lvl="2" marL="0" marR="0" rtl="0" algn="r">
              <a:spcBef>
                <a:spcPts val="0"/>
              </a:spcBef>
              <a:buNone/>
              <a:defRPr b="0" i="0" sz="900" u="none" cap="none" strike="noStrike">
                <a:solidFill>
                  <a:schemeClr val="lt1"/>
                </a:solidFill>
                <a:latin typeface="Arial"/>
                <a:ea typeface="Arial"/>
                <a:cs typeface="Arial"/>
                <a:sym typeface="Arial"/>
              </a:defRPr>
            </a:lvl3pPr>
            <a:lvl4pPr indent="0" lvl="3" marL="0" marR="0" rtl="0" algn="r">
              <a:spcBef>
                <a:spcPts val="0"/>
              </a:spcBef>
              <a:buNone/>
              <a:defRPr b="0" i="0" sz="900" u="none" cap="none" strike="noStrike">
                <a:solidFill>
                  <a:schemeClr val="lt1"/>
                </a:solidFill>
                <a:latin typeface="Arial"/>
                <a:ea typeface="Arial"/>
                <a:cs typeface="Arial"/>
                <a:sym typeface="Arial"/>
              </a:defRPr>
            </a:lvl4pPr>
            <a:lvl5pPr indent="0" lvl="4" marL="0" marR="0" rtl="0" algn="r">
              <a:spcBef>
                <a:spcPts val="0"/>
              </a:spcBef>
              <a:buNone/>
              <a:defRPr b="0" i="0" sz="900" u="none" cap="none" strike="noStrike">
                <a:solidFill>
                  <a:schemeClr val="lt1"/>
                </a:solidFill>
                <a:latin typeface="Arial"/>
                <a:ea typeface="Arial"/>
                <a:cs typeface="Arial"/>
                <a:sym typeface="Arial"/>
              </a:defRPr>
            </a:lvl5pPr>
            <a:lvl6pPr indent="0" lvl="5" marL="0" marR="0" rtl="0" algn="r">
              <a:spcBef>
                <a:spcPts val="0"/>
              </a:spcBef>
              <a:buNone/>
              <a:defRPr b="0" i="0" sz="900" u="none" cap="none" strike="noStrike">
                <a:solidFill>
                  <a:schemeClr val="lt1"/>
                </a:solidFill>
                <a:latin typeface="Arial"/>
                <a:ea typeface="Arial"/>
                <a:cs typeface="Arial"/>
                <a:sym typeface="Arial"/>
              </a:defRPr>
            </a:lvl6pPr>
            <a:lvl7pPr indent="0" lvl="6" marL="0" marR="0" rtl="0" algn="r">
              <a:spcBef>
                <a:spcPts val="0"/>
              </a:spcBef>
              <a:buNone/>
              <a:defRPr b="0" i="0" sz="900" u="none" cap="none" strike="noStrike">
                <a:solidFill>
                  <a:schemeClr val="lt1"/>
                </a:solidFill>
                <a:latin typeface="Arial"/>
                <a:ea typeface="Arial"/>
                <a:cs typeface="Arial"/>
                <a:sym typeface="Arial"/>
              </a:defRPr>
            </a:lvl7pPr>
            <a:lvl8pPr indent="0" lvl="7" marL="0" marR="0" rtl="0" algn="r">
              <a:spcBef>
                <a:spcPts val="0"/>
              </a:spcBef>
              <a:buNone/>
              <a:defRPr b="0" i="0" sz="900" u="none" cap="none" strike="noStrike">
                <a:solidFill>
                  <a:schemeClr val="lt1"/>
                </a:solidFill>
                <a:latin typeface="Arial"/>
                <a:ea typeface="Arial"/>
                <a:cs typeface="Arial"/>
                <a:sym typeface="Arial"/>
              </a:defRPr>
            </a:lvl8pPr>
            <a:lvl9pPr indent="0" lvl="8" marL="0" marR="0" rtl="0" algn="r">
              <a:spcBef>
                <a:spcPts val="0"/>
              </a:spcBef>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58" name="Google Shape;58;p15"/>
          <p:cNvPicPr preferRelativeResize="0"/>
          <p:nvPr/>
        </p:nvPicPr>
        <p:blipFill rotWithShape="1">
          <a:blip r:embed="rId1">
            <a:alphaModFix/>
          </a:blip>
          <a:srcRect b="0" l="0" r="0" t="0"/>
          <a:stretch/>
        </p:blipFill>
        <p:spPr>
          <a:xfrm>
            <a:off x="3352800" y="6350089"/>
            <a:ext cx="2423777" cy="277146"/>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0" r:id="rId2"/>
    <p:sldLayoutId id="2147483661" r:id="rId3"/>
    <p:sldLayoutId id="2147483662"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8.jpg"/><Relationship Id="rId4" Type="http://schemas.openxmlformats.org/officeDocument/2006/relationships/image" Target="../media/image2.jpg"/><Relationship Id="rId5"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9"/>
          <p:cNvSpPr txBox="1"/>
          <p:nvPr>
            <p:ph type="ctrTitle"/>
          </p:nvPr>
        </p:nvSpPr>
        <p:spPr>
          <a:xfrm>
            <a:off x="685800" y="1600200"/>
            <a:ext cx="7772400" cy="1470025"/>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4800"/>
              <a:buFont typeface="Arial"/>
              <a:buNone/>
            </a:pPr>
            <a:r>
              <a:rPr lang="en"/>
              <a:t>What happens to the brain with Alzheimer’s disease?</a:t>
            </a:r>
            <a:br>
              <a:rPr lang="en"/>
            </a:br>
            <a:br>
              <a:rPr lang="en"/>
            </a:br>
            <a:endParaRPr b="0" i="1" sz="3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20"/>
          <p:cNvSpPr/>
          <p:nvPr/>
        </p:nvSpPr>
        <p:spPr>
          <a:xfrm>
            <a:off x="0" y="1"/>
            <a:ext cx="9144000" cy="838200"/>
          </a:xfrm>
          <a:prstGeom prst="rect">
            <a:avLst/>
          </a:prstGeom>
          <a:solidFill>
            <a:srgbClr val="4A0D66"/>
          </a:solidFill>
          <a:ln cap="flat" cmpd="sng" w="25400">
            <a:solidFill>
              <a:srgbClr val="4A0D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3200" u="none" cap="none" strike="noStrike">
              <a:solidFill>
                <a:schemeClr val="lt1"/>
              </a:solidFill>
              <a:latin typeface="Arial"/>
              <a:ea typeface="Arial"/>
              <a:cs typeface="Arial"/>
              <a:sym typeface="Arial"/>
            </a:endParaRPr>
          </a:p>
        </p:txBody>
      </p:sp>
      <p:sp>
        <p:nvSpPr>
          <p:cNvPr id="84" name="Google Shape;84;p20"/>
          <p:cNvSpPr txBox="1"/>
          <p:nvPr/>
        </p:nvSpPr>
        <p:spPr>
          <a:xfrm>
            <a:off x="1600200" y="76200"/>
            <a:ext cx="7772400" cy="171594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lt1"/>
              </a:buClr>
              <a:buSzPts val="3200"/>
              <a:buFont typeface="Arial"/>
              <a:buNone/>
            </a:pPr>
            <a:r>
              <a:rPr b="1" i="0" lang="en" sz="3200" u="none" cap="none" strike="noStrike">
                <a:solidFill>
                  <a:schemeClr val="lt1"/>
                </a:solidFill>
                <a:latin typeface="Arial"/>
                <a:ea typeface="Arial"/>
                <a:cs typeface="Arial"/>
                <a:sym typeface="Arial"/>
              </a:rPr>
              <a:t>What is Alzheimer’s Disease?</a:t>
            </a:r>
            <a:endParaRPr b="1" i="0" sz="3200" u="none" cap="none" strike="noStrike">
              <a:solidFill>
                <a:schemeClr val="lt1"/>
              </a:solidFill>
              <a:latin typeface="Arial"/>
              <a:ea typeface="Arial"/>
              <a:cs typeface="Arial"/>
              <a:sym typeface="Arial"/>
            </a:endParaRPr>
          </a:p>
        </p:txBody>
      </p:sp>
      <p:grpSp>
        <p:nvGrpSpPr>
          <p:cNvPr id="85" name="Google Shape;85;p20"/>
          <p:cNvGrpSpPr/>
          <p:nvPr/>
        </p:nvGrpSpPr>
        <p:grpSpPr>
          <a:xfrm>
            <a:off x="381000" y="1625329"/>
            <a:ext cx="8895980" cy="4016257"/>
            <a:chOff x="1645920" y="6912472"/>
            <a:chExt cx="19979229" cy="5861185"/>
          </a:xfrm>
        </p:grpSpPr>
        <p:grpSp>
          <p:nvGrpSpPr>
            <p:cNvPr id="86" name="Google Shape;86;p20"/>
            <p:cNvGrpSpPr/>
            <p:nvPr/>
          </p:nvGrpSpPr>
          <p:grpSpPr>
            <a:xfrm>
              <a:off x="1645920" y="6912472"/>
              <a:ext cx="18653760" cy="4679692"/>
              <a:chOff x="1645920" y="6298108"/>
              <a:chExt cx="18653760" cy="4679692"/>
            </a:xfrm>
          </p:grpSpPr>
          <p:pic>
            <p:nvPicPr>
              <p:cNvPr id="87" name="Google Shape;87;p20"/>
              <p:cNvPicPr preferRelativeResize="0"/>
              <p:nvPr/>
            </p:nvPicPr>
            <p:blipFill rotWithShape="1">
              <a:blip r:embed="rId3">
                <a:alphaModFix/>
              </a:blip>
              <a:srcRect b="0" l="0" r="0" t="0"/>
              <a:stretch/>
            </p:blipFill>
            <p:spPr>
              <a:xfrm>
                <a:off x="1645920" y="6298108"/>
                <a:ext cx="4463935" cy="4679692"/>
              </a:xfrm>
              <a:prstGeom prst="rect">
                <a:avLst/>
              </a:prstGeom>
              <a:noFill/>
              <a:ln>
                <a:noFill/>
              </a:ln>
            </p:spPr>
          </p:pic>
          <p:pic>
            <p:nvPicPr>
              <p:cNvPr id="88" name="Google Shape;88;p20"/>
              <p:cNvPicPr preferRelativeResize="0"/>
              <p:nvPr/>
            </p:nvPicPr>
            <p:blipFill rotWithShape="1">
              <a:blip r:embed="rId4">
                <a:alphaModFix/>
              </a:blip>
              <a:srcRect b="0" l="0" r="0" t="0"/>
              <a:stretch/>
            </p:blipFill>
            <p:spPr>
              <a:xfrm>
                <a:off x="15109633" y="6298108"/>
                <a:ext cx="5190047" cy="4679692"/>
              </a:xfrm>
              <a:prstGeom prst="rect">
                <a:avLst/>
              </a:prstGeom>
              <a:noFill/>
              <a:ln>
                <a:noFill/>
              </a:ln>
            </p:spPr>
          </p:pic>
        </p:grpSp>
        <p:sp>
          <p:nvSpPr>
            <p:cNvPr id="89" name="Google Shape;89;p20"/>
            <p:cNvSpPr txBox="1"/>
            <p:nvPr/>
          </p:nvSpPr>
          <p:spPr>
            <a:xfrm>
              <a:off x="1645920" y="11746149"/>
              <a:ext cx="4463935" cy="58390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 sz="2000" u="none" cap="none" strike="noStrike">
                  <a:solidFill>
                    <a:schemeClr val="dk1"/>
                  </a:solidFill>
                  <a:latin typeface="Arial"/>
                  <a:ea typeface="Arial"/>
                  <a:cs typeface="Arial"/>
                  <a:sym typeface="Arial"/>
                </a:rPr>
                <a:t>Healthy Neuron</a:t>
              </a:r>
              <a:endParaRPr/>
            </a:p>
          </p:txBody>
        </p:sp>
        <p:sp>
          <p:nvSpPr>
            <p:cNvPr id="90" name="Google Shape;90;p20"/>
            <p:cNvSpPr txBox="1"/>
            <p:nvPr/>
          </p:nvSpPr>
          <p:spPr>
            <a:xfrm>
              <a:off x="14402259" y="11740593"/>
              <a:ext cx="7222889" cy="103306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 sz="2000" u="none" cap="none" strike="noStrike">
                  <a:solidFill>
                    <a:schemeClr val="dk1"/>
                  </a:solidFill>
                  <a:latin typeface="Arial"/>
                  <a:ea typeface="Arial"/>
                  <a:cs typeface="Arial"/>
                  <a:sym typeface="Arial"/>
                </a:rPr>
                <a:t>Alzheimer’s Disease Neuron</a:t>
              </a:r>
              <a:endParaRPr/>
            </a:p>
          </p:txBody>
        </p:sp>
      </p:grpSp>
      <p:sp>
        <p:nvSpPr>
          <p:cNvPr id="91" name="Google Shape;91;p20"/>
          <p:cNvSpPr txBox="1"/>
          <p:nvPr/>
        </p:nvSpPr>
        <p:spPr>
          <a:xfrm>
            <a:off x="3186517" y="2197608"/>
            <a:ext cx="2371455" cy="2062103"/>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 sz="3200" u="none" cap="none" strike="noStrike">
                <a:solidFill>
                  <a:schemeClr val="lt2"/>
                </a:solidFill>
                <a:latin typeface="Arial"/>
                <a:ea typeface="Arial"/>
                <a:cs typeface="Arial"/>
                <a:sym typeface="Arial"/>
              </a:rPr>
              <a:t>What differences do you notice?</a:t>
            </a:r>
            <a:endParaRPr b="1" i="0" sz="3200" u="none" cap="none" strike="noStrike">
              <a:solidFill>
                <a:schemeClr val="lt2"/>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21"/>
          <p:cNvSpPr/>
          <p:nvPr/>
        </p:nvSpPr>
        <p:spPr>
          <a:xfrm>
            <a:off x="0" y="1"/>
            <a:ext cx="9144000" cy="838200"/>
          </a:xfrm>
          <a:prstGeom prst="rect">
            <a:avLst/>
          </a:prstGeom>
          <a:solidFill>
            <a:srgbClr val="4A0D66"/>
          </a:solidFill>
          <a:ln cap="flat" cmpd="sng" w="25400">
            <a:solidFill>
              <a:srgbClr val="4A0D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3200" u="none" cap="none" strike="noStrike">
              <a:solidFill>
                <a:schemeClr val="lt1"/>
              </a:solidFill>
              <a:latin typeface="Arial"/>
              <a:ea typeface="Arial"/>
              <a:cs typeface="Arial"/>
              <a:sym typeface="Arial"/>
            </a:endParaRPr>
          </a:p>
        </p:txBody>
      </p:sp>
      <p:sp>
        <p:nvSpPr>
          <p:cNvPr id="98" name="Google Shape;98;p21"/>
          <p:cNvSpPr txBox="1"/>
          <p:nvPr/>
        </p:nvSpPr>
        <p:spPr>
          <a:xfrm>
            <a:off x="1600200" y="76200"/>
            <a:ext cx="7772400" cy="171594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lt1"/>
              </a:buClr>
              <a:buSzPts val="3200"/>
              <a:buFont typeface="Arial"/>
              <a:buNone/>
            </a:pPr>
            <a:r>
              <a:rPr b="1" i="0" lang="en" sz="3200" u="none" cap="none" strike="noStrike">
                <a:solidFill>
                  <a:schemeClr val="lt1"/>
                </a:solidFill>
                <a:latin typeface="Arial"/>
                <a:ea typeface="Arial"/>
                <a:cs typeface="Arial"/>
                <a:sym typeface="Arial"/>
              </a:rPr>
              <a:t>What is Alzheimer’s Disease?</a:t>
            </a:r>
            <a:endParaRPr b="1" i="0" sz="3200" u="none" cap="none" strike="noStrike">
              <a:solidFill>
                <a:schemeClr val="lt1"/>
              </a:solidFill>
              <a:latin typeface="Arial"/>
              <a:ea typeface="Arial"/>
              <a:cs typeface="Arial"/>
              <a:sym typeface="Arial"/>
            </a:endParaRPr>
          </a:p>
        </p:txBody>
      </p:sp>
      <p:grpSp>
        <p:nvGrpSpPr>
          <p:cNvPr id="99" name="Google Shape;99;p21"/>
          <p:cNvGrpSpPr/>
          <p:nvPr/>
        </p:nvGrpSpPr>
        <p:grpSpPr>
          <a:xfrm>
            <a:off x="914400" y="990600"/>
            <a:ext cx="7108887" cy="5026413"/>
            <a:chOff x="1349313" y="1221987"/>
            <a:chExt cx="6324600" cy="4523289"/>
          </a:xfrm>
        </p:grpSpPr>
        <p:pic>
          <p:nvPicPr>
            <p:cNvPr id="100" name="Google Shape;100;p21"/>
            <p:cNvPicPr preferRelativeResize="0"/>
            <p:nvPr/>
          </p:nvPicPr>
          <p:blipFill rotWithShape="1">
            <a:blip r:embed="rId3">
              <a:alphaModFix/>
            </a:blip>
            <a:srcRect b="8766" l="4491" r="10124" t="3996"/>
            <a:stretch/>
          </p:blipFill>
          <p:spPr>
            <a:xfrm>
              <a:off x="1349313" y="1221987"/>
              <a:ext cx="6324600" cy="4523289"/>
            </a:xfrm>
            <a:prstGeom prst="rect">
              <a:avLst/>
            </a:prstGeom>
            <a:noFill/>
            <a:ln>
              <a:noFill/>
            </a:ln>
          </p:spPr>
        </p:pic>
        <p:sp>
          <p:nvSpPr>
            <p:cNvPr id="101" name="Google Shape;101;p21"/>
            <p:cNvSpPr/>
            <p:nvPr/>
          </p:nvSpPr>
          <p:spPr>
            <a:xfrm rot="-9389175">
              <a:off x="3894066" y="3872381"/>
              <a:ext cx="335449" cy="109243"/>
            </a:xfrm>
            <a:prstGeom prst="rightArrow">
              <a:avLst>
                <a:gd fmla="val 50000" name="adj1"/>
                <a:gd fmla="val 50000" name="adj2"/>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sng" cap="none" strike="noStrike">
                <a:solidFill>
                  <a:schemeClr val="lt1"/>
                </a:solidFill>
                <a:latin typeface="Arial"/>
                <a:ea typeface="Arial"/>
                <a:cs typeface="Arial"/>
                <a:sym typeface="Arial"/>
              </a:endParaRPr>
            </a:p>
          </p:txBody>
        </p:sp>
        <p:sp>
          <p:nvSpPr>
            <p:cNvPr id="102" name="Google Shape;102;p21"/>
            <p:cNvSpPr/>
            <p:nvPr/>
          </p:nvSpPr>
          <p:spPr>
            <a:xfrm rot="-1229813">
              <a:off x="5723508" y="4932072"/>
              <a:ext cx="335449" cy="109242"/>
            </a:xfrm>
            <a:prstGeom prst="rightArrow">
              <a:avLst>
                <a:gd fmla="val 50000" name="adj1"/>
                <a:gd fmla="val 50000" name="adj2"/>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sng" cap="none" strike="noStrike">
                <a:solidFill>
                  <a:schemeClr val="lt1"/>
                </a:solidFill>
                <a:latin typeface="Arial"/>
                <a:ea typeface="Arial"/>
                <a:cs typeface="Arial"/>
                <a:sym typeface="Arial"/>
              </a:endParaRPr>
            </a:p>
          </p:txBody>
        </p:sp>
      </p:grpSp>
      <p:sp>
        <p:nvSpPr>
          <p:cNvPr id="103" name="Google Shape;103;p21"/>
          <p:cNvSpPr txBox="1"/>
          <p:nvPr/>
        </p:nvSpPr>
        <p:spPr>
          <a:xfrm>
            <a:off x="6684473" y="4988928"/>
            <a:ext cx="1087927" cy="261610"/>
          </a:xfrm>
          <a:prstGeom prst="rect">
            <a:avLst/>
          </a:prstGeom>
          <a:solidFill>
            <a:srgbClr val="33111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 sz="1100" u="none" cap="none" strike="noStrike">
                <a:solidFill>
                  <a:schemeClr val="lt1"/>
                </a:solidFill>
                <a:latin typeface="Arial"/>
                <a:ea typeface="Arial"/>
                <a:cs typeface="Arial"/>
                <a:sym typeface="Arial"/>
              </a:rPr>
              <a:t>Tau Tangles</a:t>
            </a:r>
            <a:endParaRPr sz="1100">
              <a:solidFill>
                <a:schemeClr val="lt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22"/>
          <p:cNvSpPr/>
          <p:nvPr/>
        </p:nvSpPr>
        <p:spPr>
          <a:xfrm>
            <a:off x="0" y="1"/>
            <a:ext cx="9144000" cy="838200"/>
          </a:xfrm>
          <a:prstGeom prst="rect">
            <a:avLst/>
          </a:prstGeom>
          <a:solidFill>
            <a:srgbClr val="4A0D66"/>
          </a:solidFill>
          <a:ln cap="flat" cmpd="sng" w="25400">
            <a:solidFill>
              <a:srgbClr val="4A0D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3200">
              <a:solidFill>
                <a:schemeClr val="lt1"/>
              </a:solidFill>
              <a:latin typeface="Arial"/>
              <a:ea typeface="Arial"/>
              <a:cs typeface="Arial"/>
              <a:sym typeface="Arial"/>
            </a:endParaRPr>
          </a:p>
        </p:txBody>
      </p:sp>
      <p:sp>
        <p:nvSpPr>
          <p:cNvPr id="110" name="Google Shape;110;p22"/>
          <p:cNvSpPr txBox="1"/>
          <p:nvPr/>
        </p:nvSpPr>
        <p:spPr>
          <a:xfrm>
            <a:off x="1600200" y="76200"/>
            <a:ext cx="7772400" cy="171594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lt1"/>
              </a:buClr>
              <a:buSzPts val="3200"/>
              <a:buFont typeface="Arial"/>
              <a:buNone/>
            </a:pPr>
            <a:r>
              <a:rPr b="1" lang="en" sz="3200">
                <a:solidFill>
                  <a:schemeClr val="lt1"/>
                </a:solidFill>
                <a:latin typeface="Arial"/>
                <a:ea typeface="Arial"/>
                <a:cs typeface="Arial"/>
                <a:sym typeface="Arial"/>
              </a:rPr>
              <a:t>What is Alzheimer’s Disease?</a:t>
            </a:r>
            <a:endParaRPr b="1" sz="3200">
              <a:solidFill>
                <a:schemeClr val="lt1"/>
              </a:solidFill>
              <a:latin typeface="Arial"/>
              <a:ea typeface="Arial"/>
              <a:cs typeface="Arial"/>
              <a:sym typeface="Arial"/>
            </a:endParaRPr>
          </a:p>
        </p:txBody>
      </p:sp>
      <p:grpSp>
        <p:nvGrpSpPr>
          <p:cNvPr id="111" name="Google Shape;111;p22"/>
          <p:cNvGrpSpPr/>
          <p:nvPr/>
        </p:nvGrpSpPr>
        <p:grpSpPr>
          <a:xfrm>
            <a:off x="381000" y="1371600"/>
            <a:ext cx="8895980" cy="4269986"/>
            <a:chOff x="1564830" y="7294202"/>
            <a:chExt cx="19979229" cy="6231468"/>
          </a:xfrm>
        </p:grpSpPr>
        <p:grpSp>
          <p:nvGrpSpPr>
            <p:cNvPr id="112" name="Google Shape;112;p22"/>
            <p:cNvGrpSpPr/>
            <p:nvPr/>
          </p:nvGrpSpPr>
          <p:grpSpPr>
            <a:xfrm>
              <a:off x="1564830" y="7294202"/>
              <a:ext cx="19979229" cy="6231468"/>
              <a:chOff x="1645920" y="6542189"/>
              <a:chExt cx="19979229" cy="6231468"/>
            </a:xfrm>
          </p:grpSpPr>
          <p:grpSp>
            <p:nvGrpSpPr>
              <p:cNvPr id="113" name="Google Shape;113;p22"/>
              <p:cNvGrpSpPr/>
              <p:nvPr/>
            </p:nvGrpSpPr>
            <p:grpSpPr>
              <a:xfrm>
                <a:off x="1645920" y="6912472"/>
                <a:ext cx="18653760" cy="4679692"/>
                <a:chOff x="1645920" y="6298108"/>
                <a:chExt cx="18653760" cy="4679692"/>
              </a:xfrm>
            </p:grpSpPr>
            <p:pic>
              <p:nvPicPr>
                <p:cNvPr id="114" name="Google Shape;114;p22"/>
                <p:cNvPicPr preferRelativeResize="0"/>
                <p:nvPr/>
              </p:nvPicPr>
              <p:blipFill rotWithShape="1">
                <a:blip r:embed="rId3">
                  <a:alphaModFix/>
                </a:blip>
                <a:srcRect b="0" l="0" r="0" t="0"/>
                <a:stretch/>
              </p:blipFill>
              <p:spPr>
                <a:xfrm>
                  <a:off x="1645920" y="6298108"/>
                  <a:ext cx="4463935" cy="4679692"/>
                </a:xfrm>
                <a:prstGeom prst="rect">
                  <a:avLst/>
                </a:prstGeom>
                <a:noFill/>
                <a:ln>
                  <a:noFill/>
                </a:ln>
              </p:spPr>
            </p:pic>
            <p:pic>
              <p:nvPicPr>
                <p:cNvPr id="115" name="Google Shape;115;p22"/>
                <p:cNvPicPr preferRelativeResize="0"/>
                <p:nvPr/>
              </p:nvPicPr>
              <p:blipFill rotWithShape="1">
                <a:blip r:embed="rId4">
                  <a:alphaModFix/>
                </a:blip>
                <a:srcRect b="0" l="0" r="0" t="0"/>
                <a:stretch/>
              </p:blipFill>
              <p:spPr>
                <a:xfrm>
                  <a:off x="15109633" y="6298108"/>
                  <a:ext cx="5190047" cy="4679692"/>
                </a:xfrm>
                <a:prstGeom prst="rect">
                  <a:avLst/>
                </a:prstGeom>
                <a:noFill/>
                <a:ln>
                  <a:noFill/>
                </a:ln>
              </p:spPr>
            </p:pic>
          </p:grpSp>
          <p:sp>
            <p:nvSpPr>
              <p:cNvPr id="116" name="Google Shape;116;p22"/>
              <p:cNvSpPr txBox="1"/>
              <p:nvPr/>
            </p:nvSpPr>
            <p:spPr>
              <a:xfrm>
                <a:off x="1645920" y="11746149"/>
                <a:ext cx="4463935" cy="58390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 sz="2000">
                    <a:solidFill>
                      <a:schemeClr val="dk1"/>
                    </a:solidFill>
                    <a:latin typeface="Arial"/>
                    <a:ea typeface="Arial"/>
                    <a:cs typeface="Arial"/>
                    <a:sym typeface="Arial"/>
                  </a:rPr>
                  <a:t>Healthy Neuron</a:t>
                </a:r>
                <a:endParaRPr/>
              </a:p>
            </p:txBody>
          </p:sp>
          <p:sp>
            <p:nvSpPr>
              <p:cNvPr id="117" name="Google Shape;117;p22"/>
              <p:cNvSpPr txBox="1"/>
              <p:nvPr/>
            </p:nvSpPr>
            <p:spPr>
              <a:xfrm>
                <a:off x="14402259" y="11740593"/>
                <a:ext cx="7222889" cy="103306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 sz="2000">
                    <a:solidFill>
                      <a:schemeClr val="dk1"/>
                    </a:solidFill>
                    <a:latin typeface="Arial"/>
                    <a:ea typeface="Arial"/>
                    <a:cs typeface="Arial"/>
                    <a:sym typeface="Arial"/>
                  </a:rPr>
                  <a:t>Alzheimer’s Disease Neuron</a:t>
                </a:r>
                <a:endParaRPr/>
              </a:p>
            </p:txBody>
          </p:sp>
          <p:cxnSp>
            <p:nvCxnSpPr>
              <p:cNvPr id="118" name="Google Shape;118;p22"/>
              <p:cNvCxnSpPr/>
              <p:nvPr/>
            </p:nvCxnSpPr>
            <p:spPr>
              <a:xfrm>
                <a:off x="6975894" y="7155919"/>
                <a:ext cx="7108632" cy="0"/>
              </a:xfrm>
              <a:prstGeom prst="straightConnector1">
                <a:avLst/>
              </a:prstGeom>
              <a:noFill/>
              <a:ln cap="flat" cmpd="sng" w="57150">
                <a:solidFill>
                  <a:schemeClr val="dk1"/>
                </a:solidFill>
                <a:prstDash val="solid"/>
                <a:round/>
                <a:headEnd len="sm" w="sm" type="none"/>
                <a:tailEnd len="med" w="med" type="triangle"/>
              </a:ln>
            </p:spPr>
          </p:cxnSp>
          <p:cxnSp>
            <p:nvCxnSpPr>
              <p:cNvPr id="119" name="Google Shape;119;p22"/>
              <p:cNvCxnSpPr/>
              <p:nvPr/>
            </p:nvCxnSpPr>
            <p:spPr>
              <a:xfrm>
                <a:off x="7027978" y="9862154"/>
                <a:ext cx="7108633" cy="0"/>
              </a:xfrm>
              <a:prstGeom prst="straightConnector1">
                <a:avLst/>
              </a:prstGeom>
              <a:noFill/>
              <a:ln cap="flat" cmpd="sng" w="57150">
                <a:solidFill>
                  <a:schemeClr val="dk1"/>
                </a:solidFill>
                <a:prstDash val="solid"/>
                <a:round/>
                <a:headEnd len="sm" w="sm" type="none"/>
                <a:tailEnd len="med" w="med" type="triangle"/>
              </a:ln>
            </p:spPr>
          </p:cxnSp>
          <p:cxnSp>
            <p:nvCxnSpPr>
              <p:cNvPr id="120" name="Google Shape;120;p22"/>
              <p:cNvCxnSpPr/>
              <p:nvPr/>
            </p:nvCxnSpPr>
            <p:spPr>
              <a:xfrm>
                <a:off x="7027978" y="8483236"/>
                <a:ext cx="7108633" cy="0"/>
              </a:xfrm>
              <a:prstGeom prst="straightConnector1">
                <a:avLst/>
              </a:prstGeom>
              <a:noFill/>
              <a:ln cap="flat" cmpd="sng" w="57150">
                <a:solidFill>
                  <a:schemeClr val="dk1"/>
                </a:solidFill>
                <a:prstDash val="solid"/>
                <a:round/>
                <a:headEnd len="sm" w="sm" type="none"/>
                <a:tailEnd len="med" w="med" type="triangle"/>
              </a:ln>
            </p:spPr>
          </p:cxnSp>
          <p:sp>
            <p:nvSpPr>
              <p:cNvPr id="121" name="Google Shape;121;p22"/>
              <p:cNvSpPr txBox="1"/>
              <p:nvPr/>
            </p:nvSpPr>
            <p:spPr>
              <a:xfrm>
                <a:off x="6605177" y="6542189"/>
                <a:ext cx="7456675" cy="49407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1600">
                    <a:solidFill>
                      <a:schemeClr val="dk1"/>
                    </a:solidFill>
                    <a:latin typeface="Arial"/>
                    <a:ea typeface="Arial"/>
                    <a:cs typeface="Arial"/>
                    <a:sym typeface="Arial"/>
                  </a:rPr>
                  <a:t>Beta-Amyloid Plaque</a:t>
                </a:r>
                <a:r>
                  <a:rPr lang="en" sz="1600">
                    <a:solidFill>
                      <a:schemeClr val="dk1"/>
                    </a:solidFill>
                    <a:latin typeface="Arial"/>
                    <a:ea typeface="Arial"/>
                    <a:cs typeface="Arial"/>
                    <a:sym typeface="Arial"/>
                  </a:rPr>
                  <a:t> Formation</a:t>
                </a:r>
                <a:endParaRPr/>
              </a:p>
            </p:txBody>
          </p:sp>
          <p:sp>
            <p:nvSpPr>
              <p:cNvPr id="122" name="Google Shape;122;p22"/>
              <p:cNvSpPr txBox="1"/>
              <p:nvPr/>
            </p:nvSpPr>
            <p:spPr>
              <a:xfrm>
                <a:off x="6798248" y="7920426"/>
                <a:ext cx="7070531" cy="49407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 sz="1600">
                    <a:solidFill>
                      <a:schemeClr val="dk1"/>
                    </a:solidFill>
                    <a:latin typeface="Arial"/>
                    <a:ea typeface="Arial"/>
                    <a:cs typeface="Arial"/>
                    <a:sym typeface="Arial"/>
                  </a:rPr>
                  <a:t>Formation of </a:t>
                </a:r>
                <a:r>
                  <a:rPr b="1" lang="en" sz="1600">
                    <a:solidFill>
                      <a:schemeClr val="dk1"/>
                    </a:solidFill>
                    <a:latin typeface="Arial"/>
                    <a:ea typeface="Arial"/>
                    <a:cs typeface="Arial"/>
                    <a:sym typeface="Arial"/>
                  </a:rPr>
                  <a:t>Tau Tangles</a:t>
                </a:r>
                <a:endParaRPr/>
              </a:p>
            </p:txBody>
          </p:sp>
          <p:sp>
            <p:nvSpPr>
              <p:cNvPr id="123" name="Google Shape;123;p22"/>
              <p:cNvSpPr txBox="1"/>
              <p:nvPr/>
            </p:nvSpPr>
            <p:spPr>
              <a:xfrm>
                <a:off x="6605175" y="9313260"/>
                <a:ext cx="7811965" cy="49407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1600">
                    <a:solidFill>
                      <a:schemeClr val="dk1"/>
                    </a:solidFill>
                    <a:latin typeface="Arial"/>
                    <a:ea typeface="Arial"/>
                    <a:cs typeface="Arial"/>
                    <a:sym typeface="Arial"/>
                  </a:rPr>
                  <a:t>Loss of Connection </a:t>
                </a:r>
                <a:r>
                  <a:rPr lang="en" sz="1600">
                    <a:solidFill>
                      <a:schemeClr val="dk1"/>
                    </a:solidFill>
                    <a:latin typeface="Arial"/>
                    <a:ea typeface="Arial"/>
                    <a:cs typeface="Arial"/>
                    <a:sym typeface="Arial"/>
                  </a:rPr>
                  <a:t>Between Cells</a:t>
                </a:r>
                <a:endParaRPr/>
              </a:p>
            </p:txBody>
          </p:sp>
        </p:grpSp>
        <p:sp>
          <p:nvSpPr>
            <p:cNvPr id="124" name="Google Shape;124;p22"/>
            <p:cNvSpPr txBox="1"/>
            <p:nvPr/>
          </p:nvSpPr>
          <p:spPr>
            <a:xfrm>
              <a:off x="6595221" y="11278940"/>
              <a:ext cx="7811965" cy="49407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1600">
                  <a:solidFill>
                    <a:schemeClr val="dk1"/>
                  </a:solidFill>
                  <a:latin typeface="Arial"/>
                  <a:ea typeface="Arial"/>
                  <a:cs typeface="Arial"/>
                  <a:sym typeface="Arial"/>
                </a:rPr>
                <a:t>Inflammation</a:t>
              </a:r>
              <a:endParaRPr/>
            </a:p>
          </p:txBody>
        </p:sp>
        <p:cxnSp>
          <p:nvCxnSpPr>
            <p:cNvPr id="125" name="Google Shape;125;p22"/>
            <p:cNvCxnSpPr/>
            <p:nvPr/>
          </p:nvCxnSpPr>
          <p:spPr>
            <a:xfrm>
              <a:off x="7038443" y="11827835"/>
              <a:ext cx="7108634" cy="0"/>
            </a:xfrm>
            <a:prstGeom prst="straightConnector1">
              <a:avLst/>
            </a:prstGeom>
            <a:noFill/>
            <a:ln cap="flat" cmpd="sng" w="57150">
              <a:solidFill>
                <a:schemeClr val="dk1"/>
              </a:solidFill>
              <a:prstDash val="solid"/>
              <a:round/>
              <a:headEnd len="sm" w="sm" type="none"/>
              <a:tailEnd len="med" w="med" type="triangle"/>
            </a:ln>
          </p:spPr>
        </p:cxn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3"/>
          <p:cNvSpPr/>
          <p:nvPr/>
        </p:nvSpPr>
        <p:spPr>
          <a:xfrm>
            <a:off x="0" y="1"/>
            <a:ext cx="9144000" cy="838200"/>
          </a:xfrm>
          <a:prstGeom prst="rect">
            <a:avLst/>
          </a:prstGeom>
          <a:solidFill>
            <a:srgbClr val="4A0D66"/>
          </a:solidFill>
          <a:ln cap="flat" cmpd="sng" w="25400">
            <a:solidFill>
              <a:srgbClr val="4A0D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3200">
              <a:solidFill>
                <a:schemeClr val="lt1"/>
              </a:solidFill>
              <a:latin typeface="Arial"/>
              <a:ea typeface="Arial"/>
              <a:cs typeface="Arial"/>
              <a:sym typeface="Arial"/>
            </a:endParaRPr>
          </a:p>
        </p:txBody>
      </p:sp>
      <p:sp>
        <p:nvSpPr>
          <p:cNvPr id="132" name="Google Shape;132;p23"/>
          <p:cNvSpPr txBox="1"/>
          <p:nvPr/>
        </p:nvSpPr>
        <p:spPr>
          <a:xfrm>
            <a:off x="1409700" y="76200"/>
            <a:ext cx="6324600" cy="7620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lt1"/>
              </a:buClr>
              <a:buSzPts val="3200"/>
              <a:buFont typeface="Arial"/>
              <a:buNone/>
            </a:pPr>
            <a:r>
              <a:rPr b="1" lang="en" sz="3200">
                <a:solidFill>
                  <a:schemeClr val="lt1"/>
                </a:solidFill>
                <a:latin typeface="Arial"/>
                <a:ea typeface="Arial"/>
                <a:cs typeface="Arial"/>
                <a:sym typeface="Arial"/>
              </a:rPr>
              <a:t>Stages of Disease Progression</a:t>
            </a:r>
            <a:endParaRPr b="1" sz="3200">
              <a:solidFill>
                <a:schemeClr val="lt1"/>
              </a:solidFill>
              <a:latin typeface="Arial"/>
              <a:ea typeface="Arial"/>
              <a:cs typeface="Arial"/>
              <a:sym typeface="Arial"/>
            </a:endParaRPr>
          </a:p>
        </p:txBody>
      </p:sp>
      <p:grpSp>
        <p:nvGrpSpPr>
          <p:cNvPr id="133" name="Google Shape;133;p23"/>
          <p:cNvGrpSpPr/>
          <p:nvPr/>
        </p:nvGrpSpPr>
        <p:grpSpPr>
          <a:xfrm>
            <a:off x="134680" y="2590800"/>
            <a:ext cx="8874639" cy="2841435"/>
            <a:chOff x="269361" y="18647302"/>
            <a:chExt cx="21406877" cy="6083936"/>
          </a:xfrm>
        </p:grpSpPr>
        <p:pic>
          <p:nvPicPr>
            <p:cNvPr id="134" name="Google Shape;134;p23"/>
            <p:cNvPicPr preferRelativeResize="0"/>
            <p:nvPr/>
          </p:nvPicPr>
          <p:blipFill rotWithShape="1">
            <a:blip r:embed="rId3">
              <a:alphaModFix/>
            </a:blip>
            <a:srcRect b="0" l="0" r="0" t="0"/>
            <a:stretch/>
          </p:blipFill>
          <p:spPr>
            <a:xfrm>
              <a:off x="269361" y="19842245"/>
              <a:ext cx="5455920" cy="4888992"/>
            </a:xfrm>
            <a:prstGeom prst="rect">
              <a:avLst/>
            </a:prstGeom>
            <a:noFill/>
            <a:ln>
              <a:noFill/>
            </a:ln>
          </p:spPr>
        </p:pic>
        <p:pic>
          <p:nvPicPr>
            <p:cNvPr id="135" name="Google Shape;135;p23"/>
            <p:cNvPicPr preferRelativeResize="0"/>
            <p:nvPr/>
          </p:nvPicPr>
          <p:blipFill rotWithShape="1">
            <a:blip r:embed="rId4">
              <a:alphaModFix/>
            </a:blip>
            <a:srcRect b="0" l="0" r="0" t="0"/>
            <a:stretch/>
          </p:blipFill>
          <p:spPr>
            <a:xfrm>
              <a:off x="7164263" y="19807155"/>
              <a:ext cx="6338142" cy="4888992"/>
            </a:xfrm>
            <a:prstGeom prst="rect">
              <a:avLst/>
            </a:prstGeom>
            <a:noFill/>
            <a:ln>
              <a:noFill/>
            </a:ln>
          </p:spPr>
        </p:pic>
        <p:pic>
          <p:nvPicPr>
            <p:cNvPr id="136" name="Google Shape;136;p23"/>
            <p:cNvPicPr preferRelativeResize="0"/>
            <p:nvPr/>
          </p:nvPicPr>
          <p:blipFill rotWithShape="1">
            <a:blip r:embed="rId5">
              <a:alphaModFix/>
            </a:blip>
            <a:srcRect b="0" l="0" r="0" t="0"/>
            <a:stretch/>
          </p:blipFill>
          <p:spPr>
            <a:xfrm>
              <a:off x="14675270" y="20220933"/>
              <a:ext cx="7000968" cy="4131615"/>
            </a:xfrm>
            <a:prstGeom prst="rect">
              <a:avLst/>
            </a:prstGeom>
            <a:noFill/>
            <a:ln>
              <a:noFill/>
            </a:ln>
          </p:spPr>
        </p:pic>
        <p:sp>
          <p:nvSpPr>
            <p:cNvPr id="137" name="Google Shape;137;p23"/>
            <p:cNvSpPr/>
            <p:nvPr/>
          </p:nvSpPr>
          <p:spPr>
            <a:xfrm>
              <a:off x="6028765" y="21970405"/>
              <a:ext cx="992067" cy="635000"/>
            </a:xfrm>
            <a:prstGeom prst="rightArrow">
              <a:avLst>
                <a:gd fmla="val 50000" name="adj1"/>
                <a:gd fmla="val 50000" name="adj2"/>
              </a:avLst>
            </a:prstGeom>
            <a:solidFill>
              <a:srgbClr val="8A0000"/>
            </a:solidFill>
            <a:ln cap="flat" cmpd="sng" w="25400">
              <a:solidFill>
                <a:srgbClr val="8A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38" name="Google Shape;138;p23"/>
            <p:cNvSpPr/>
            <p:nvPr/>
          </p:nvSpPr>
          <p:spPr>
            <a:xfrm>
              <a:off x="13645838" y="21934150"/>
              <a:ext cx="992067" cy="635000"/>
            </a:xfrm>
            <a:prstGeom prst="rightArrow">
              <a:avLst>
                <a:gd fmla="val 50000" name="adj1"/>
                <a:gd fmla="val 50000" name="adj2"/>
              </a:avLst>
            </a:prstGeom>
            <a:solidFill>
              <a:srgbClr val="8A0000"/>
            </a:solidFill>
            <a:ln cap="flat" cmpd="sng" w="25400">
              <a:solidFill>
                <a:srgbClr val="8A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39" name="Google Shape;139;p23"/>
            <p:cNvSpPr txBox="1"/>
            <p:nvPr/>
          </p:nvSpPr>
          <p:spPr>
            <a:xfrm>
              <a:off x="1371343" y="18682770"/>
              <a:ext cx="3251956" cy="79079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 sz="1800">
                  <a:solidFill>
                    <a:schemeClr val="dk1"/>
                  </a:solidFill>
                  <a:latin typeface="Arial"/>
                  <a:ea typeface="Arial"/>
                  <a:cs typeface="Arial"/>
                  <a:sym typeface="Arial"/>
                </a:rPr>
                <a:t>Healthy</a:t>
              </a:r>
              <a:endParaRPr sz="1800">
                <a:solidFill>
                  <a:schemeClr val="dk1"/>
                </a:solidFill>
                <a:latin typeface="Arial"/>
                <a:ea typeface="Arial"/>
                <a:cs typeface="Arial"/>
                <a:sym typeface="Arial"/>
              </a:endParaRPr>
            </a:p>
          </p:txBody>
        </p:sp>
        <p:sp>
          <p:nvSpPr>
            <p:cNvPr id="140" name="Google Shape;140;p23"/>
            <p:cNvSpPr txBox="1"/>
            <p:nvPr/>
          </p:nvSpPr>
          <p:spPr>
            <a:xfrm>
              <a:off x="15749986" y="18647302"/>
              <a:ext cx="2425769" cy="79079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 sz="1800">
                  <a:solidFill>
                    <a:schemeClr val="dk1"/>
                  </a:solidFill>
                  <a:latin typeface="Arial"/>
                  <a:ea typeface="Arial"/>
                  <a:cs typeface="Arial"/>
                  <a:sym typeface="Arial"/>
                </a:rPr>
                <a:t>Severe</a:t>
              </a:r>
              <a:endParaRPr/>
            </a:p>
          </p:txBody>
        </p:sp>
        <p:sp>
          <p:nvSpPr>
            <p:cNvPr id="141" name="Google Shape;141;p23"/>
            <p:cNvSpPr txBox="1"/>
            <p:nvPr/>
          </p:nvSpPr>
          <p:spPr>
            <a:xfrm>
              <a:off x="7739220" y="18647302"/>
              <a:ext cx="5473012" cy="79079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 sz="1800">
                  <a:solidFill>
                    <a:schemeClr val="dk1"/>
                  </a:solidFill>
                  <a:latin typeface="Arial"/>
                  <a:ea typeface="Arial"/>
                  <a:cs typeface="Arial"/>
                  <a:sym typeface="Arial"/>
                </a:rPr>
                <a:t>Mild to Moderate</a:t>
              </a:r>
              <a:endParaRPr/>
            </a:p>
          </p:txBody>
        </p:sp>
      </p:grpSp>
      <p:sp>
        <p:nvSpPr>
          <p:cNvPr id="142" name="Google Shape;142;p23"/>
          <p:cNvSpPr txBox="1"/>
          <p:nvPr/>
        </p:nvSpPr>
        <p:spPr>
          <a:xfrm>
            <a:off x="-30480" y="1347508"/>
            <a:ext cx="9144000" cy="762001"/>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lt2"/>
              </a:buClr>
              <a:buSzPts val="2400"/>
              <a:buFont typeface="Arial"/>
              <a:buNone/>
            </a:pPr>
            <a:r>
              <a:rPr b="1" lang="en" sz="2400">
                <a:solidFill>
                  <a:schemeClr val="lt2"/>
                </a:solidFill>
                <a:latin typeface="Arial"/>
                <a:ea typeface="Arial"/>
                <a:cs typeface="Arial"/>
                <a:sym typeface="Arial"/>
              </a:rPr>
              <a:t>What do you notice as the disease progresses?</a:t>
            </a:r>
            <a:endParaRPr b="1" sz="2400">
              <a:solidFill>
                <a:schemeClr val="lt2"/>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Mission Symbol">
  <a:themeElements>
    <a:clrScheme name="Alzheimer's Association">
      <a:dk1>
        <a:srgbClr val="4A0D66"/>
      </a:dk1>
      <a:lt1>
        <a:srgbClr val="FFFFFF"/>
      </a:lt1>
      <a:dk2>
        <a:srgbClr val="4A0D66"/>
      </a:dk2>
      <a:lt2>
        <a:srgbClr val="34D9C3"/>
      </a:lt2>
      <a:accent1>
        <a:srgbClr val="FFA400"/>
      </a:accent1>
      <a:accent2>
        <a:srgbClr val="808285"/>
      </a:accent2>
      <a:accent3>
        <a:srgbClr val="BCBEC0"/>
      </a:accent3>
      <a:accent4>
        <a:srgbClr val="FFFFFF"/>
      </a:accent4>
      <a:accent5>
        <a:srgbClr val="FFFFFF"/>
      </a:accent5>
      <a:accent6>
        <a:srgbClr val="FFFFF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White Background">
  <a:themeElements>
    <a:clrScheme name="Alzheimer's Association">
      <a:dk1>
        <a:srgbClr val="4A0D66"/>
      </a:dk1>
      <a:lt1>
        <a:srgbClr val="FFFFFF"/>
      </a:lt1>
      <a:dk2>
        <a:srgbClr val="4A0D66"/>
      </a:dk2>
      <a:lt2>
        <a:srgbClr val="34D9C3"/>
      </a:lt2>
      <a:accent1>
        <a:srgbClr val="FFA400"/>
      </a:accent1>
      <a:accent2>
        <a:srgbClr val="808285"/>
      </a:accent2>
      <a:accent3>
        <a:srgbClr val="BCBEC0"/>
      </a:accent3>
      <a:accent4>
        <a:srgbClr val="FFFFFF"/>
      </a:accent4>
      <a:accent5>
        <a:srgbClr val="FFFFFF"/>
      </a:accent5>
      <a:accent6>
        <a:srgbClr val="FFFFF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